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9" r:id="rId22"/>
    <p:sldId id="310" r:id="rId23"/>
    <p:sldId id="305" r:id="rId24"/>
    <p:sldId id="306" r:id="rId25"/>
    <p:sldId id="307" r:id="rId26"/>
    <p:sldId id="30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277"/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3" autoAdjust="0"/>
    <p:restoredTop sz="94475" autoAdjust="0"/>
  </p:normalViewPr>
  <p:slideViewPr>
    <p:cSldViewPr>
      <p:cViewPr varScale="1">
        <p:scale>
          <a:sx n="74" d="100"/>
          <a:sy n="74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68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Interview Example: nknw964.sas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rating of a job applicant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A  represents 5 different personnel officers (interviewers)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n =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Interview Example: ANOVA random (mixed)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76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The Mixed Procedure</a:t>
            </a:r>
          </a:p>
          <a:p>
            <a:pPr>
              <a:buNone/>
            </a:pP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93000" y="2057400"/>
          <a:ext cx="5715000" cy="1402080"/>
        </p:xfrm>
        <a:graphic>
          <a:graphicData uri="http://schemas.openxmlformats.org/drawingml/2006/table">
            <a:tbl>
              <a:tblPr/>
              <a:tblGrid>
                <a:gridCol w="1371600"/>
                <a:gridCol w="1295400"/>
                <a:gridCol w="914400"/>
                <a:gridCol w="1066800"/>
                <a:gridCol w="1066800"/>
              </a:tblGrid>
              <a:tr h="0">
                <a:tc gridSpan="5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Covariance Parameter Estimates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Cov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Alpha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Lower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Upper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officer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80.4104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24.4572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1498.97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Residual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73.2833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39.9896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175.54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76200" y="3657600"/>
          <a:ext cx="6348600" cy="2103120"/>
        </p:xfrm>
        <a:graphic>
          <a:graphicData uri="http://schemas.openxmlformats.org/drawingml/2006/table">
            <a:tbl>
              <a:tblPr/>
              <a:tblGrid>
                <a:gridCol w="705400"/>
                <a:gridCol w="1410800"/>
                <a:gridCol w="1410800"/>
                <a:gridCol w="1410800"/>
                <a:gridCol w="1410800"/>
              </a:tblGrid>
              <a:tr h="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Estimated V Correlation Matrix for Subject 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Row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Col1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Col2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Col3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Col4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0.5232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Efficiency Example: nknw976.sas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cs typeface="Courier New" pitchFamily="49" charset="0"/>
              </a:rPr>
              <a:t>Y = fuel efficiency in mpg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A = 4 drivers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Factor B = 5 cars</a:t>
            </a:r>
          </a:p>
          <a:p>
            <a:pPr>
              <a:buNone/>
            </a:pPr>
            <a:r>
              <a:rPr lang="en-US" dirty="0" smtClean="0">
                <a:cs typeface="Courier New" pitchFamily="49" charset="0"/>
              </a:rPr>
              <a:t>n = 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Efficiency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2438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200" dirty="0" err="1" smtClean="0">
                <a:solidFill>
                  <a:srgbClr val="0000FF"/>
                </a:solidFill>
                <a:latin typeface="Courier New"/>
              </a:rPr>
              <a:t>goptions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err="1" smtClean="0">
                <a:solidFill>
                  <a:srgbClr val="0000FF"/>
                </a:solidFill>
                <a:latin typeface="Courier New"/>
              </a:rPr>
              <a:t>htext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2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200" b="1" dirty="0" smtClean="0">
              <a:solidFill>
                <a:srgbClr val="000080"/>
              </a:solidFill>
              <a:latin typeface="Courier New"/>
            </a:endParaRPr>
          </a:p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efficiency; 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2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dirty="0" smtClean="0">
                <a:solidFill>
                  <a:srgbClr val="800080"/>
                </a:solidFill>
                <a:latin typeface="Courier New"/>
              </a:rPr>
              <a:t>‘H:\My Documents\Stat 512\CH25PR15.DAT'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2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2200" dirty="0" smtClean="0">
                <a:solidFill>
                  <a:srgbClr val="000000"/>
                </a:solidFill>
                <a:latin typeface="Courier New"/>
              </a:rPr>
              <a:t> mpg driver car;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2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=efficiency; </a:t>
            </a:r>
          </a:p>
          <a:p>
            <a:pPr>
              <a:buNone/>
            </a:pPr>
            <a:r>
              <a:rPr lang="en-US" sz="22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2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8000" b="1" dirty="0" smtClean="0">
              <a:solidFill>
                <a:srgbClr val="000000"/>
              </a:solidFill>
              <a:latin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57800" y="2362200"/>
          <a:ext cx="3124200" cy="4251960"/>
        </p:xfrm>
        <a:graphic>
          <a:graphicData uri="http://schemas.openxmlformats.org/drawingml/2006/table">
            <a:tbl>
              <a:tblPr/>
              <a:tblGrid>
                <a:gridCol w="685800"/>
                <a:gridCol w="838200"/>
                <a:gridCol w="990600"/>
                <a:gridCol w="609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mpg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driver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28.9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30.0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25.1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28.4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27.1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26.6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112277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⁞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Courier New" pitchFamily="49" charset="0"/>
                          <a:cs typeface="Courier New" pitchFamily="49" charset="0"/>
                        </a:rPr>
                        <a:t>⁞</a:t>
                      </a:r>
                      <a:endParaRPr lang="en-US" sz="2000" dirty="0"/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Courier New" pitchFamily="49" charset="0"/>
                          <a:cs typeface="Courier New" pitchFamily="49" charset="0"/>
                        </a:rPr>
                        <a:t>⁞</a:t>
                      </a:r>
                      <a:endParaRPr lang="en-US" sz="2000" dirty="0"/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ourier New" pitchFamily="49" charset="0"/>
                          <a:cs typeface="Courier New" pitchFamily="49" charset="0"/>
                        </a:rPr>
                        <a:t>⁞</a:t>
                      </a:r>
                      <a:endParaRPr lang="en-US" sz="2000" dirty="0" smtClean="0"/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Efficiency Example: Scatterplot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efficiency;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set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efficiency;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dc = driver*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+ car;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'Scatterplot'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=efficiency;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mpg*dc/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Efficiency Example: Scatterplot (cont)</a:t>
            </a:r>
            <a:endParaRPr lang="en-US" dirty="0"/>
          </a:p>
        </p:txBody>
      </p:sp>
      <p:pic>
        <p:nvPicPr>
          <p:cNvPr id="12290" name="Picture 2" descr="Plot of mpg by d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14400"/>
            <a:ext cx="7696200" cy="5772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Efficiency Example: Interaction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means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=efficiency;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effout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avmpg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mpg;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driver car;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'Interaction Plot'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'A'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'B'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=red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symbol3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'C'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=green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symbol4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800080"/>
                </a:solidFill>
                <a:latin typeface="Courier New"/>
              </a:rPr>
              <a:t>'D'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=blue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pt-BR" sz="2000" dirty="0" smtClean="0">
                <a:solidFill>
                  <a:srgbClr val="0000FF"/>
                </a:solidFill>
                <a:latin typeface="Courier New"/>
              </a:rPr>
              <a:t>symbol5</a:t>
            </a:r>
            <a:r>
              <a:rPr lang="pt-BR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pt-BR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pt-BR" sz="2000" dirty="0" smtClean="0">
                <a:solidFill>
                  <a:srgbClr val="800080"/>
                </a:solidFill>
                <a:latin typeface="Courier New"/>
              </a:rPr>
              <a:t>'E'</a:t>
            </a:r>
            <a:r>
              <a:rPr lang="pt-BR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pt-BR" sz="2000" dirty="0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pt-BR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pt-BR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pt-BR" sz="2000" dirty="0" smtClean="0">
                <a:solidFill>
                  <a:srgbClr val="000000"/>
                </a:solidFill>
                <a:latin typeface="Courier New"/>
              </a:rPr>
              <a:t>=orange </a:t>
            </a:r>
            <a:r>
              <a:rPr lang="pt-BR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pt-BR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pt-BR" sz="2000" b="1" dirty="0" smtClean="0">
                <a:solidFill>
                  <a:srgbClr val="008080"/>
                </a:solidFill>
                <a:latin typeface="Courier New"/>
              </a:rPr>
              <a:t>1.5</a:t>
            </a:r>
            <a:r>
              <a:rPr lang="pt-BR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effout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avmpg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*driver=car/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Efficiency Example: Interaction Plot (cont)</a:t>
            </a:r>
            <a:endParaRPr lang="en-US" dirty="0"/>
          </a:p>
        </p:txBody>
      </p:sp>
      <p:pic>
        <p:nvPicPr>
          <p:cNvPr id="10242" name="Picture 2" descr="Plot of avmpg by driver identified by c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819150"/>
            <a:ext cx="7848600" cy="5886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Efficiency Example: 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198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=efficiency;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driver car;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mpg=driver car driver*car;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driver car driver*car/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3005328"/>
          <a:ext cx="80772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377.4447500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19.8655132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113.03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3.5150000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0.1757500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380.9597500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04900" y="4495800"/>
          <a:ext cx="7086600" cy="1402080"/>
        </p:xfrm>
        <a:graphic>
          <a:graphicData uri="http://schemas.openxmlformats.org/drawingml/2006/table">
            <a:tbl>
              <a:tblPr/>
              <a:tblGrid>
                <a:gridCol w="1371600"/>
                <a:gridCol w="457200"/>
                <a:gridCol w="1600200"/>
                <a:gridCol w="1676400"/>
                <a:gridCol w="9906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driver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280.2847500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93.4282500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531.60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94.7135000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23.6783750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134.73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driver*car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2.4465000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0.2038750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0.3715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Efficiency Example: ANOVA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1447800"/>
          <a:ext cx="6553200" cy="1402080"/>
        </p:xfrm>
        <a:graphic>
          <a:graphicData uri="http://schemas.openxmlformats.org/drawingml/2006/table">
            <a:tbl>
              <a:tblPr/>
              <a:tblGrid>
                <a:gridCol w="1295400"/>
                <a:gridCol w="52578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Expected 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driver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Var(Error) + 2 Var(driver*car) + 10 Var(driver)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(Error) + 2 </a:t>
                      </a: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(driver*car) + 8 </a:t>
                      </a: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(car)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driver*car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(Error) + 2 </a:t>
                      </a: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(driver*car)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Efficiency Example: ANOVA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99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Tests of Hypotheses for Random Model Analysis of Variance</a:t>
            </a:r>
          </a:p>
          <a:p>
            <a:pPr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Dependent Variable: mpg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81099" y="2057400"/>
          <a:ext cx="7010400" cy="1752600"/>
        </p:xfrm>
        <a:graphic>
          <a:graphicData uri="http://schemas.openxmlformats.org/drawingml/2006/table">
            <a:tbl>
              <a:tblPr/>
              <a:tblGrid>
                <a:gridCol w="1078787"/>
                <a:gridCol w="629292"/>
                <a:gridCol w="1492321"/>
                <a:gridCol w="17526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driver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280.284750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93.428250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458.26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94.713500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23.678375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116.14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&lt;.0001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2.446500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0.203875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gridSpan="6"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Error: MS(driver*car)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1999" y="3962400"/>
          <a:ext cx="7848601" cy="1051560"/>
        </p:xfrm>
        <a:graphic>
          <a:graphicData uri="http://schemas.openxmlformats.org/drawingml/2006/table">
            <a:tbl>
              <a:tblPr/>
              <a:tblGrid>
                <a:gridCol w="2057401"/>
                <a:gridCol w="533400"/>
                <a:gridCol w="1447800"/>
                <a:gridCol w="17526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driver*car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2.446500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0.203875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1.16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0.3715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Error: MS(Error)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3.515000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0.175750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Interview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1752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interview;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infile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‘H:\My Documents\Stat 512\CH25TA01.DAT'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input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rating officer;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=interview; </a:t>
            </a: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endParaRPr lang="en-US" sz="8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57600" y="2438400"/>
          <a:ext cx="2590800" cy="4267200"/>
        </p:xfrm>
        <a:graphic>
          <a:graphicData uri="http://schemas.openxmlformats.org/drawingml/2006/table">
            <a:tbl>
              <a:tblPr/>
              <a:tblGrid>
                <a:gridCol w="698713"/>
                <a:gridCol w="844337"/>
                <a:gridCol w="1047750"/>
              </a:tblGrid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Obs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rating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officer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76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65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85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75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81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67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49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63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61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94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46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1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112277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⁞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Courier New" pitchFamily="49" charset="0"/>
                          <a:cs typeface="Courier New" pitchFamily="49" charset="0"/>
                        </a:rPr>
                        <a:t>⁞</a:t>
                      </a:r>
                      <a:endParaRPr lang="en-US" dirty="0"/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latin typeface="Courier New" pitchFamily="49" charset="0"/>
                          <a:cs typeface="Courier New" pitchFamily="49" charset="0"/>
                        </a:rPr>
                        <a:t>⁞</a:t>
                      </a:r>
                      <a:endParaRPr lang="en-US" dirty="0"/>
                    </a:p>
                  </a:txBody>
                  <a:tcPr marL="43823" marR="4382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Efficiency Example: variances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16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varcomp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=efficiency;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driver car;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mpg=driver car driver*car;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667000" y="2723766"/>
          <a:ext cx="3810000" cy="2103120"/>
        </p:xfrm>
        <a:graphic>
          <a:graphicData uri="http://schemas.openxmlformats.org/drawingml/2006/table">
            <a:tbl>
              <a:tblPr/>
              <a:tblGrid>
                <a:gridCol w="2667000"/>
                <a:gridCol w="1143000"/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MIVQUE(0) Estimates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Variance Component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mpg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(driver)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9.32244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(car)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2.93431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(driver*car)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0.01406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(Error)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0.17575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Efficiency Example: 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198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mixed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=efficiency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car driver;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mpg=;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car driver car*driver/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vcorr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2819400"/>
          <a:ext cx="5791200" cy="2103120"/>
        </p:xfrm>
        <a:graphic>
          <a:graphicData uri="http://schemas.openxmlformats.org/drawingml/2006/table">
            <a:tbl>
              <a:tblPr/>
              <a:tblGrid>
                <a:gridCol w="1295400"/>
                <a:gridCol w="1219200"/>
                <a:gridCol w="838200"/>
                <a:gridCol w="1219200"/>
                <a:gridCol w="1219200"/>
              </a:tblGrid>
              <a:tr h="0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Covariance Parameter Estimates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Cov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Parm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Estimate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Alpha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Lower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Upper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2.9343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1.0464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24.9038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driver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9.3224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2.9864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130.79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car*driver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0.01406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0.001345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3.592E17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Residual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0.1757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0.1029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0.3665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Efficiency Example: Interaction Plot (cont)</a:t>
            </a:r>
            <a:endParaRPr lang="en-US" dirty="0"/>
          </a:p>
        </p:txBody>
      </p:sp>
      <p:pic>
        <p:nvPicPr>
          <p:cNvPr id="10242" name="Picture 2" descr="Plot of avmpg by driver identified by c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819150"/>
            <a:ext cx="7848600" cy="5886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Service Example: 25.16 (nknw1005.sas)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 = service time for disk drives</a:t>
            </a:r>
          </a:p>
          <a:p>
            <a:pPr>
              <a:buNone/>
            </a:pPr>
            <a:r>
              <a:rPr lang="en-US" dirty="0" smtClean="0"/>
              <a:t>A = make of drive (3)</a:t>
            </a:r>
          </a:p>
          <a:p>
            <a:pPr>
              <a:buNone/>
            </a:pPr>
            <a:r>
              <a:rPr lang="en-US" dirty="0" smtClean="0"/>
              <a:t>	fixed</a:t>
            </a:r>
          </a:p>
          <a:p>
            <a:pPr>
              <a:buNone/>
            </a:pPr>
            <a:r>
              <a:rPr lang="en-US" dirty="0" smtClean="0"/>
              <a:t>B = technician performing the service (3)</a:t>
            </a:r>
          </a:p>
          <a:p>
            <a:pPr>
              <a:buNone/>
            </a:pPr>
            <a:r>
              <a:rPr lang="en-US" dirty="0" smtClean="0"/>
              <a:t>	random</a:t>
            </a:r>
          </a:p>
          <a:p>
            <a:pPr>
              <a:buNone/>
            </a:pPr>
            <a:r>
              <a:rPr lang="en-US" dirty="0" smtClean="0"/>
              <a:t>n = 5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Example: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8000" b="1" dirty="0" smtClean="0">
                <a:solidFill>
                  <a:srgbClr val="000080"/>
                </a:solidFill>
                <a:latin typeface="Courier New"/>
              </a:rPr>
              <a:t>data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 service;</a:t>
            </a:r>
          </a:p>
          <a:p>
            <a:pPr>
              <a:buNone/>
            </a:pP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8000" dirty="0" err="1" smtClean="0">
                <a:solidFill>
                  <a:srgbClr val="0000FF"/>
                </a:solidFill>
                <a:latin typeface="Courier New"/>
              </a:rPr>
              <a:t>infile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8000" dirty="0" smtClean="0">
                <a:solidFill>
                  <a:srgbClr val="800080"/>
                </a:solidFill>
                <a:latin typeface="Courier New"/>
              </a:rPr>
              <a:t>'H:\My Documents\Stat 512\CH19PR16.DAT'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8000" dirty="0" smtClean="0">
                <a:solidFill>
                  <a:srgbClr val="0000FF"/>
                </a:solidFill>
                <a:latin typeface="Courier New"/>
              </a:rPr>
              <a:t>input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 time tech make k;</a:t>
            </a:r>
          </a:p>
          <a:p>
            <a:pPr>
              <a:buNone/>
            </a:pP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8000" dirty="0" err="1" smtClean="0">
                <a:solidFill>
                  <a:srgbClr val="000000"/>
                </a:solidFill>
                <a:latin typeface="Courier New"/>
              </a:rPr>
              <a:t>mt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 = make*</a:t>
            </a:r>
            <a:r>
              <a:rPr lang="en-US" sz="8000" b="1" dirty="0" smtClean="0">
                <a:solidFill>
                  <a:srgbClr val="008080"/>
                </a:solidFill>
                <a:latin typeface="Courier New"/>
              </a:rPr>
              <a:t>10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+tech;</a:t>
            </a:r>
          </a:p>
          <a:p>
            <a:pPr>
              <a:buNone/>
            </a:pPr>
            <a:r>
              <a:rPr lang="en-US" sz="8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8000" b="1" dirty="0" smtClean="0">
                <a:solidFill>
                  <a:srgbClr val="000080"/>
                </a:solidFill>
                <a:latin typeface="Courier New"/>
              </a:rPr>
              <a:t>print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8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=service;</a:t>
            </a:r>
          </a:p>
          <a:p>
            <a:pPr>
              <a:buNone/>
            </a:pPr>
            <a:r>
              <a:rPr lang="en-US" sz="8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8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8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8000" dirty="0" smtClean="0">
                <a:solidFill>
                  <a:srgbClr val="800080"/>
                </a:solidFill>
                <a:latin typeface="Courier New"/>
              </a:rPr>
              <a:t>'Proc </a:t>
            </a:r>
            <a:r>
              <a:rPr lang="en-US" sz="8000" dirty="0" err="1" smtClean="0">
                <a:solidFill>
                  <a:srgbClr val="800080"/>
                </a:solidFill>
                <a:latin typeface="Courier New"/>
              </a:rPr>
              <a:t>glm</a:t>
            </a:r>
            <a:r>
              <a:rPr lang="en-US" sz="8000" dirty="0" smtClean="0">
                <a:solidFill>
                  <a:srgbClr val="800080"/>
                </a:solidFill>
                <a:latin typeface="Courier New"/>
              </a:rPr>
              <a:t> with tech, make*tech random'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8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8000" b="1" dirty="0" err="1" smtClean="0">
                <a:solidFill>
                  <a:srgbClr val="000080"/>
                </a:solidFill>
                <a:latin typeface="Courier New"/>
              </a:rPr>
              <a:t>glm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8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=service;</a:t>
            </a:r>
          </a:p>
          <a:p>
            <a:pPr>
              <a:buNone/>
            </a:pP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8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 make tech;</a:t>
            </a:r>
          </a:p>
          <a:p>
            <a:pPr>
              <a:buNone/>
            </a:pP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8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 time = make tech make*tech;</a:t>
            </a:r>
          </a:p>
          <a:p>
            <a:pPr>
              <a:buNone/>
            </a:pP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	</a:t>
            </a:r>
            <a:r>
              <a:rPr lang="en-US" sz="80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 tech make*tech/</a:t>
            </a:r>
            <a:r>
              <a:rPr lang="en-US" sz="8000" dirty="0" smtClean="0">
                <a:solidFill>
                  <a:srgbClr val="0000FF"/>
                </a:solidFill>
                <a:latin typeface="Courier New"/>
              </a:rPr>
              <a:t>test</a:t>
            </a:r>
            <a:r>
              <a:rPr lang="en-US" sz="8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8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8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8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Example: ANOVA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524000"/>
          <a:ext cx="80772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1268.177778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158.522222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0.0101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1872.400000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52.011111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3140.577778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28700" y="2971800"/>
          <a:ext cx="7086601" cy="1402080"/>
        </p:xfrm>
        <a:graphic>
          <a:graphicData uri="http://schemas.openxmlformats.org/drawingml/2006/table">
            <a:tbl>
              <a:tblPr/>
              <a:tblGrid>
                <a:gridCol w="1371601"/>
                <a:gridCol w="468731"/>
                <a:gridCol w="1588669"/>
                <a:gridCol w="17526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28.311111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14.155556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0.7633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tech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24.577778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12.288889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0.24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0.7908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make*tech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1215.288889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303.822222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57300" y="4495800"/>
          <a:ext cx="6629400" cy="1402080"/>
        </p:xfrm>
        <a:graphic>
          <a:graphicData uri="http://schemas.openxmlformats.org/drawingml/2006/table">
            <a:tbl>
              <a:tblPr/>
              <a:tblGrid>
                <a:gridCol w="1447800"/>
                <a:gridCol w="5181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Expected 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(Error) + 5 </a:t>
                      </a: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(make*tech) + Q(make)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tech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(Error) + 5 </a:t>
                      </a: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(make*tech) + 15 </a:t>
                      </a: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(tech)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make*tech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(Error) + 5 </a:t>
                      </a: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(make*tech)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Service Example: /test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106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Tests of Hypotheses for Mixed Model Analysis of Variance</a:t>
            </a:r>
          </a:p>
          <a:p>
            <a:pPr>
              <a:buNone/>
            </a:pPr>
            <a:r>
              <a:rPr lang="en-US" sz="2000" dirty="0" smtClean="0">
                <a:solidFill>
                  <a:srgbClr val="112277"/>
                </a:solidFill>
                <a:latin typeface="Arial" pitchFamily="34" charset="0"/>
                <a:cs typeface="Arial" pitchFamily="34" charset="0"/>
              </a:rPr>
              <a:t>Dependent Variable: time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9600" y="4267200"/>
          <a:ext cx="7848600" cy="1051560"/>
        </p:xfrm>
        <a:graphic>
          <a:graphicData uri="http://schemas.openxmlformats.org/drawingml/2006/table">
            <a:tbl>
              <a:tblPr/>
              <a:tblGrid>
                <a:gridCol w="2057400"/>
                <a:gridCol w="533400"/>
                <a:gridCol w="1600200"/>
                <a:gridCol w="1676400"/>
                <a:gridCol w="10668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make*tech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1215.288889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303.822222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0.0010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Error: MS(Error)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1872.400000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52.011111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2514600"/>
          <a:ext cx="8610600" cy="1402080"/>
        </p:xfrm>
        <a:graphic>
          <a:graphicData uri="http://schemas.openxmlformats.org/drawingml/2006/table">
            <a:tbl>
              <a:tblPr/>
              <a:tblGrid>
                <a:gridCol w="2743200"/>
                <a:gridCol w="457200"/>
                <a:gridCol w="1600200"/>
                <a:gridCol w="1752600"/>
                <a:gridCol w="1066800"/>
                <a:gridCol w="9906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make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28.311111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14.155556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0.9550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tech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24.577778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12.288889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0.9607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Error: MS(make*tech)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1215.288889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303.822222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lot of rating by offic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9600" y="2362200"/>
            <a:ext cx="5994400" cy="4495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Interview Example: Scatterplot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686800" cy="5211763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axis2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label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=(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angle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90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);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none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=interview;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rating*officer/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/>
            </a:endParaRPr>
          </a:p>
          <a:p>
            <a:pPr lvl="0"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'Scatterplot</a:t>
            </a:r>
          </a:p>
          <a:p>
            <a:pPr lvl="0">
              <a:buNone/>
            </a:pP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 of rating vs. </a:t>
            </a:r>
          </a:p>
          <a:p>
            <a:pPr lvl="0">
              <a:buNone/>
            </a:pP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 officer'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 lvl="0">
              <a:buNone/>
            </a:pP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goptions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htext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2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Example: Means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means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=interview;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output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out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=a2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mean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rating;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by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officer;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endParaRPr lang="en-US" sz="2000" dirty="0" smtClean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title1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h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</a:t>
            </a:r>
            <a:r>
              <a:rPr lang="en-US" sz="2000" b="1" dirty="0" smtClean="0">
                <a:solidFill>
                  <a:srgbClr val="008080"/>
                </a:solidFill>
                <a:latin typeface="Courier New"/>
              </a:rPr>
              <a:t>3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800080"/>
                </a:solidFill>
                <a:latin typeface="Courier New"/>
              </a:rPr>
              <a:t>'Plot of the means of rating vs. officer'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symbol1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v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=circle 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=join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=black;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gplot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=a2;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plot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urier New"/>
              </a:rPr>
              <a:t>avrate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*officer/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vaxis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=axis2;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Interview Example: Means plot (cont)</a:t>
            </a:r>
            <a:endParaRPr lang="en-US" dirty="0"/>
          </a:p>
        </p:txBody>
      </p:sp>
      <p:pic>
        <p:nvPicPr>
          <p:cNvPr id="21506" name="Picture 2" descr="Plot of avrate by offic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914400"/>
            <a:ext cx="79248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Interview Example: random ANOVA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906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glm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=interview;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officer;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rating=officer;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random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officer;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Interview Example: random ANOVA (cont)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1295400"/>
          <a:ext cx="8077200" cy="1402080"/>
        </p:xfrm>
        <a:graphic>
          <a:graphicData uri="http://schemas.openxmlformats.org/drawingml/2006/table">
            <a:tbl>
              <a:tblPr/>
              <a:tblGrid>
                <a:gridCol w="1981200"/>
                <a:gridCol w="457200"/>
                <a:gridCol w="2057400"/>
                <a:gridCol w="1676400"/>
                <a:gridCol w="990600"/>
                <a:gridCol w="9144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Sum of Squares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Model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1579.700000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394.925000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Error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1099.250000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73.283333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Corrected Total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2678.950000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66900" y="2895600"/>
          <a:ext cx="5410201" cy="701040"/>
        </p:xfrm>
        <a:graphic>
          <a:graphicData uri="http://schemas.openxmlformats.org/drawingml/2006/table">
            <a:tbl>
              <a:tblPr/>
              <a:tblGrid>
                <a:gridCol w="1295401"/>
                <a:gridCol w="1219200"/>
                <a:gridCol w="1371600"/>
                <a:gridCol w="152400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R-Square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Coeff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Root MSE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rating Mean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0.589671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11.98120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8.560569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71.45000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3886200"/>
          <a:ext cx="6705600" cy="701040"/>
        </p:xfrm>
        <a:graphic>
          <a:graphicData uri="http://schemas.openxmlformats.org/drawingml/2006/table">
            <a:tbl>
              <a:tblPr/>
              <a:tblGrid>
                <a:gridCol w="990600"/>
                <a:gridCol w="457200"/>
                <a:gridCol w="1600200"/>
                <a:gridCol w="1752600"/>
                <a:gridCol w="990600"/>
                <a:gridCol w="914400"/>
              </a:tblGrid>
              <a:tr h="3048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SS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 Value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 &gt; F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officer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1579.700000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394.925000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5.39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0.0068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171700" y="5105400"/>
          <a:ext cx="4800601" cy="701040"/>
        </p:xfrm>
        <a:graphic>
          <a:graphicData uri="http://schemas.openxmlformats.org/drawingml/2006/table">
            <a:tbl>
              <a:tblPr/>
              <a:tblGrid>
                <a:gridCol w="990601"/>
                <a:gridCol w="3810000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Source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Type III Expected Mean Square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officer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(Error) + 4 </a:t>
                      </a:r>
                      <a:r>
                        <a:rPr lang="en-US" sz="20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(officer)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Example: Variances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err="1" smtClean="0">
                <a:solidFill>
                  <a:srgbClr val="000080"/>
                </a:solidFill>
                <a:latin typeface="Courier New"/>
              </a:rPr>
              <a:t>varcomp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=interview;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officer;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rating=officer;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 pitchFamily="49" charset="0"/>
                <a:cs typeface="Courier New" pitchFamily="49" charset="0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438400" y="3352800"/>
          <a:ext cx="3886200" cy="1402080"/>
        </p:xfrm>
        <a:graphic>
          <a:graphicData uri="http://schemas.openxmlformats.org/drawingml/2006/table">
            <a:tbl>
              <a:tblPr/>
              <a:tblGrid>
                <a:gridCol w="2667000"/>
                <a:gridCol w="1219200"/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MIVQUE(0) Estimates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Variance Component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rating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(officer)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80.41042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b="1" dirty="0" err="1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Var</a:t>
                      </a:r>
                      <a:r>
                        <a:rPr lang="en-US" sz="2000" b="1" dirty="0">
                          <a:solidFill>
                            <a:srgbClr val="112277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(Error)</a:t>
                      </a:r>
                      <a:endParaRPr lang="en-US" sz="2000" dirty="0">
                        <a:solidFill>
                          <a:srgbClr val="112277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73.28333</a:t>
                      </a:r>
                    </a:p>
                  </a:txBody>
                  <a:tcPr marL="47625" marR="476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Interview Example: ANOVA random (mixed)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proc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mixed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</a:rPr>
              <a:t>data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=interview </a:t>
            </a:r>
            <a:r>
              <a:rPr lang="en-US" sz="2000" b="1" dirty="0" err="1" smtClean="0">
                <a:solidFill>
                  <a:srgbClr val="000000"/>
                </a:solidFill>
                <a:latin typeface="Courier New"/>
              </a:rPr>
              <a:t>cl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officer;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model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rating=;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sz="2000" dirty="0" smtClean="0">
                <a:solidFill>
                  <a:srgbClr val="0000FF"/>
                </a:solidFill>
                <a:latin typeface="Courier New"/>
              </a:rPr>
              <a:t>random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 officer/</a:t>
            </a:r>
            <a:r>
              <a:rPr lang="en-US" sz="2000" dirty="0" err="1" smtClean="0">
                <a:solidFill>
                  <a:srgbClr val="0000FF"/>
                </a:solidFill>
                <a:latin typeface="Courier New"/>
              </a:rPr>
              <a:t>vcorr</a:t>
            </a:r>
            <a:r>
              <a:rPr lang="en-US" sz="2000" dirty="0" smtClean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0080"/>
                </a:solidFill>
                <a:latin typeface="Courier New"/>
              </a:rPr>
              <a:t>run</a:t>
            </a:r>
            <a:r>
              <a:rPr lang="en-US" sz="2000" b="1" dirty="0" smtClean="0">
                <a:solidFill>
                  <a:srgbClr val="000000"/>
                </a:solidFill>
                <a:latin typeface="Courier New"/>
              </a:rPr>
              <a:t>;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19810</TotalTime>
  <Words>1159</Words>
  <Application>Microsoft Office PowerPoint</Application>
  <PresentationFormat>On-screen Show (4:3)</PresentationFormat>
  <Paragraphs>537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Interview Example: nknw964.sas</vt:lpstr>
      <vt:lpstr>Interview Example: Input</vt:lpstr>
      <vt:lpstr>Interview Example: Scatterplot</vt:lpstr>
      <vt:lpstr>Interview Example: Means plot</vt:lpstr>
      <vt:lpstr>Interview Example: Means plot (cont)</vt:lpstr>
      <vt:lpstr>Interview Example: random ANOVA</vt:lpstr>
      <vt:lpstr>Interview Example: random ANOVA (cont)</vt:lpstr>
      <vt:lpstr>Interview Example: Variances</vt:lpstr>
      <vt:lpstr>Interview Example: ANOVA random (mixed)</vt:lpstr>
      <vt:lpstr>Interview Example: ANOVA random (mixed) (cont)</vt:lpstr>
      <vt:lpstr>Efficiency Example: nknw976.sas</vt:lpstr>
      <vt:lpstr>Efficiency Example: Input</vt:lpstr>
      <vt:lpstr>Efficiency Example: Scatterplot</vt:lpstr>
      <vt:lpstr>Efficiency Example: Scatterplot (cont)</vt:lpstr>
      <vt:lpstr>Efficiency Example: Interaction Plot</vt:lpstr>
      <vt:lpstr>Efficiency Example: Interaction Plot (cont)</vt:lpstr>
      <vt:lpstr>Efficiency Example: ANOVA</vt:lpstr>
      <vt:lpstr>Efficiency Example: ANOVA (cont)</vt:lpstr>
      <vt:lpstr>Efficiency Example: ANOVA (cont)</vt:lpstr>
      <vt:lpstr>Efficiency Example: variances</vt:lpstr>
      <vt:lpstr>Efficiency Example: ANOVA</vt:lpstr>
      <vt:lpstr>Efficiency Example: Interaction Plot (cont)</vt:lpstr>
      <vt:lpstr>Service Example: 25.16 (nknw1005.sas)</vt:lpstr>
      <vt:lpstr>Service Example: input</vt:lpstr>
      <vt:lpstr>Service Example: ANOVA</vt:lpstr>
      <vt:lpstr>Service Example: /test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lfindsen</cp:lastModifiedBy>
  <cp:revision>883</cp:revision>
  <dcterms:created xsi:type="dcterms:W3CDTF">2010-01-11T21:36:57Z</dcterms:created>
  <dcterms:modified xsi:type="dcterms:W3CDTF">2013-04-18T16:59:25Z</dcterms:modified>
</cp:coreProperties>
</file>