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336" r:id="rId9"/>
    <p:sldId id="295" r:id="rId10"/>
    <p:sldId id="296" r:id="rId11"/>
    <p:sldId id="292" r:id="rId12"/>
    <p:sldId id="293" r:id="rId13"/>
    <p:sldId id="294" r:id="rId14"/>
    <p:sldId id="297" r:id="rId15"/>
    <p:sldId id="298" r:id="rId16"/>
    <p:sldId id="300" r:id="rId17"/>
    <p:sldId id="301" r:id="rId18"/>
    <p:sldId id="302" r:id="rId19"/>
    <p:sldId id="303" r:id="rId20"/>
    <p:sldId id="331" r:id="rId21"/>
    <p:sldId id="332" r:id="rId22"/>
    <p:sldId id="306" r:id="rId23"/>
    <p:sldId id="307" r:id="rId24"/>
    <p:sldId id="308" r:id="rId25"/>
    <p:sldId id="309" r:id="rId26"/>
    <p:sldId id="337" r:id="rId27"/>
    <p:sldId id="333" r:id="rId28"/>
    <p:sldId id="334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3" r:id="rId43"/>
    <p:sldId id="325" r:id="rId44"/>
    <p:sldId id="326" r:id="rId45"/>
    <p:sldId id="338" r:id="rId46"/>
    <p:sldId id="327" r:id="rId47"/>
    <p:sldId id="328" r:id="rId48"/>
    <p:sldId id="329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277"/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2" autoAdjust="0"/>
    <p:restoredTop sz="94475" autoAdjust="0"/>
  </p:normalViewPr>
  <p:slideViewPr>
    <p:cSldViewPr>
      <p:cViewPr varScale="1">
        <p:scale>
          <a:sx n="51" d="100"/>
          <a:sy n="5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nknw892.sas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change in growth rate after treatment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= gender (male, female)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B = bone development level (severely depressed, moderately depressed, mildly depressed)</a:t>
            </a:r>
          </a:p>
          <a:p>
            <a:pPr>
              <a:buNone/>
            </a:pPr>
            <a:r>
              <a:rPr lang="en-US" dirty="0" err="1" smtClean="0">
                <a:cs typeface="Courier New" pitchFamily="49" charset="0"/>
              </a:rPr>
              <a:t>n</a:t>
            </a:r>
            <a:r>
              <a:rPr lang="en-US" baseline="-25000" dirty="0" err="1" smtClean="0">
                <a:cs typeface="Courier New" pitchFamily="49" charset="0"/>
              </a:rPr>
              <a:t>ij</a:t>
            </a:r>
            <a:endParaRPr lang="en-US" dirty="0"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1" y="4267200"/>
          <a:ext cx="8077198" cy="2316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706"/>
                <a:gridCol w="1777093"/>
                <a:gridCol w="1905000"/>
                <a:gridCol w="2438400"/>
                <a:gridCol w="1523999"/>
              </a:tblGrid>
              <a:tr h="563383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j</a:t>
                      </a:r>
                      <a:endParaRPr lang="en-US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1:severely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2:moderately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3:mildly</a:t>
                      </a:r>
                      <a:endParaRPr lang="en-US" sz="3200" dirty="0"/>
                    </a:p>
                  </a:txBody>
                  <a:tcPr/>
                </a:tc>
              </a:tr>
              <a:tr h="563383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1: male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</a:tr>
              <a:tr h="563383">
                <a:tc v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2: female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 Example: Normality plots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57400"/>
            <a:ext cx="46101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1717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 Example: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=hormone;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gender bone;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growth=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gender|bone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solution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gender*bone;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534282"/>
          <a:ext cx="81534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93407"/>
                <a:gridCol w="2029109"/>
                <a:gridCol w="1744684"/>
                <a:gridCol w="990600"/>
                <a:gridCol w="914400"/>
              </a:tblGrid>
              <a:tr h="3207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4.47428571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0.89485714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0.0172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1.30000000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0.16250000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5.77428571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5257800"/>
          <a:ext cx="5867400" cy="70104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524000"/>
                <a:gridCol w="17526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growth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0.774864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24.53731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0.403113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1.642857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Hormone Example: cell means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1447800"/>
          <a:ext cx="5715000" cy="280416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381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growth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0.52915026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1.90000000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0.28284271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0.28284271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0.36055513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Hormone Example: Factor Effects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295400"/>
          <a:ext cx="8001000" cy="4556760"/>
        </p:xfrm>
        <a:graphic>
          <a:graphicData uri="http://schemas.openxmlformats.org/drawingml/2006/table">
            <a:tbl>
              <a:tblPr/>
              <a:tblGrid>
                <a:gridCol w="2152095"/>
                <a:gridCol w="1734105"/>
                <a:gridCol w="228600"/>
                <a:gridCol w="1943381"/>
                <a:gridCol w="952219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0.23273733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3.87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0.0048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0.36799004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0.46547467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1.200000000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0.32914029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3.65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0.0065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 1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-0.400000000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0.59336610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0.5192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 1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-0.200000000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0.52041650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0.7108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 1 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 2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 2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 2 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 Example: SS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828800"/>
          <a:ext cx="72390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0.8978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1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4.39600000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2.19800000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13.53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0.07542857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28700" y="3581400"/>
          <a:ext cx="71628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0.4152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4.18971429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2.09485714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0.07542857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Hormone Example: Contrast gender*bone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137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contrast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'gender*bone Type I and III'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,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4404360"/>
          <a:ext cx="7239000" cy="70104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0.07542857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28700" y="5410200"/>
          <a:ext cx="7162800" cy="70104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0.07542857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3124200"/>
          <a:ext cx="8915400" cy="701040"/>
        </p:xfrm>
        <a:graphic>
          <a:graphicData uri="http://schemas.openxmlformats.org/drawingml/2006/table">
            <a:tbl>
              <a:tblPr/>
              <a:tblGrid>
                <a:gridCol w="3276601"/>
                <a:gridCol w="457200"/>
                <a:gridCol w="1600200"/>
                <a:gridCol w="1676400"/>
                <a:gridCol w="990600"/>
                <a:gridCol w="914399"/>
              </a:tblGrid>
              <a:tr h="2320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0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 Type I and III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0.07542857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Hormone Example: Contrast gender </a:t>
            </a:r>
            <a:br>
              <a:rPr lang="en-US" dirty="0" smtClean="0"/>
            </a:br>
            <a:r>
              <a:rPr lang="en-US" dirty="0" smtClean="0"/>
              <a:t>Type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228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contrast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'gender Type III'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estimate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'gender Type III'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28700" y="5638800"/>
          <a:ext cx="7162800" cy="70104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0.4152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10000"/>
          <a:ext cx="7696200" cy="701040"/>
        </p:xfrm>
        <a:graphic>
          <a:graphicData uri="http://schemas.openxmlformats.org/drawingml/2006/table">
            <a:tbl>
              <a:tblPr/>
              <a:tblGrid>
                <a:gridCol w="1905000"/>
                <a:gridCol w="533400"/>
                <a:gridCol w="1676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Type III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0.4152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4648200"/>
          <a:ext cx="7239000" cy="701040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905000"/>
                <a:gridCol w="9144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Type III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-0.60000000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0.69821200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-0.86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0.4152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Hormone Example: Contrast gender Type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contrast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'gender Type I'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7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7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estimate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'gender Type I'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7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7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4023360"/>
          <a:ext cx="7696200" cy="701040"/>
        </p:xfrm>
        <a:graphic>
          <a:graphicData uri="http://schemas.openxmlformats.org/drawingml/2006/table">
            <a:tbl>
              <a:tblPr/>
              <a:tblGrid>
                <a:gridCol w="1752600"/>
                <a:gridCol w="533400"/>
                <a:gridCol w="1676400"/>
                <a:gridCol w="16764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Type </a:t>
                      </a:r>
                      <a:r>
                        <a:rPr lang="en-US" sz="2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0.8978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81100" y="4785360"/>
          <a:ext cx="7010400" cy="701040"/>
        </p:xfrm>
        <a:graphic>
          <a:graphicData uri="http://schemas.openxmlformats.org/drawingml/2006/table">
            <a:tbl>
              <a:tblPr/>
              <a:tblGrid>
                <a:gridCol w="1752600"/>
                <a:gridCol w="1447800"/>
                <a:gridCol w="1905000"/>
                <a:gridCol w="9144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Type I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1.50831031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0.8978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5699760"/>
          <a:ext cx="7239000" cy="70104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0.8978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Hormone Example: Contrast Bone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228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contrast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'bone Type III'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,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3810000"/>
          <a:ext cx="7543800" cy="807720"/>
        </p:xfrm>
        <a:graphic>
          <a:graphicData uri="http://schemas.openxmlformats.org/drawingml/2006/table">
            <a:tbl>
              <a:tblPr/>
              <a:tblGrid>
                <a:gridCol w="1676400"/>
                <a:gridCol w="533400"/>
                <a:gridCol w="1600200"/>
                <a:gridCol w="1752600"/>
                <a:gridCol w="1066800"/>
                <a:gridCol w="914400"/>
              </a:tblGrid>
              <a:tr h="4572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Type III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4.18971429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2.09485714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04900" y="4953000"/>
          <a:ext cx="7162800" cy="70104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4.18971429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2.09485714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Contrast Bone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243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contrast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'bone Type I'</a:t>
            </a: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	 gender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7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7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 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8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,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 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5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 gender*bone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857118"/>
          <a:ext cx="7315200" cy="701040"/>
        </p:xfrm>
        <a:graphic>
          <a:graphicData uri="http://schemas.openxmlformats.org/drawingml/2006/table">
            <a:tbl>
              <a:tblPr/>
              <a:tblGrid>
                <a:gridCol w="1524000"/>
                <a:gridCol w="457200"/>
                <a:gridCol w="1600200"/>
                <a:gridCol w="17526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Type I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4.30628571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2.15314286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76300" y="4923918"/>
          <a:ext cx="72390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1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4.39600000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2.19800000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13.53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1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1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first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4.30628571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2.15314286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Hormone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05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hormone;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‘H:\My Documents\Stat 512\CH23TA01.DAT'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growth gender bone;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=hormone;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42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0" y="2133600"/>
          <a:ext cx="3505200" cy="4572000"/>
        </p:xfrm>
        <a:graphic>
          <a:graphicData uri="http://schemas.openxmlformats.org/drawingml/2006/table">
            <a:tbl>
              <a:tblPr/>
              <a:tblGrid>
                <a:gridCol w="637674"/>
                <a:gridCol w="1038726"/>
                <a:gridCol w="990600"/>
                <a:gridCol w="8382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growth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 Example: SS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828800"/>
          <a:ext cx="72390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0.8978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1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4.39600000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2.19800000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13.53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0.07542857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28700" y="3581400"/>
          <a:ext cx="71628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4478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0.4152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4.18971429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2.09485714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0.07542857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Interaction (cont)</a:t>
            </a:r>
            <a:endParaRPr lang="en-US" dirty="0"/>
          </a:p>
        </p:txBody>
      </p:sp>
      <p:pic>
        <p:nvPicPr>
          <p:cNvPr id="5" name="Picture 2" descr="Plot of avgrowth by bone identified by ge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 Example: with pooling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=hormone;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 bone;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growth=gender bone/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 bone/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tukey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lines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with pooling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219200"/>
          <a:ext cx="8151495" cy="1402080"/>
        </p:xfrm>
        <a:graphic>
          <a:graphicData uri="http://schemas.openxmlformats.org/drawingml/2006/table">
            <a:tbl>
              <a:tblPr/>
              <a:tblGrid>
                <a:gridCol w="1979295"/>
                <a:gridCol w="494722"/>
                <a:gridCol w="2096078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4.39885714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1.46628571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10.66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1.37542857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0.13754286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5.77428571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4047" y="2819400"/>
          <a:ext cx="5562600" cy="701040"/>
        </p:xfrm>
        <a:graphic>
          <a:graphicData uri="http://schemas.openxmlformats.org/drawingml/2006/table">
            <a:tbl>
              <a:tblPr/>
              <a:tblGrid>
                <a:gridCol w="1295400"/>
                <a:gridCol w="1219200"/>
                <a:gridCol w="1295400"/>
                <a:gridCol w="17526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growth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0.761801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22.57456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0.370868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1.642857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32547" y="4038600"/>
          <a:ext cx="6705600" cy="1051560"/>
        </p:xfrm>
        <a:graphic>
          <a:graphicData uri="http://schemas.openxmlformats.org/drawingml/2006/table">
            <a:tbl>
              <a:tblPr/>
              <a:tblGrid>
                <a:gridCol w="990600"/>
                <a:gridCol w="518885"/>
                <a:gridCol w="1462315"/>
                <a:gridCol w="16764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0.00285714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0.8883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4.39600000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2.19800000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15.98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94447" y="5410200"/>
          <a:ext cx="6781800" cy="1051560"/>
        </p:xfrm>
        <a:graphic>
          <a:graphicData uri="http://schemas.openxmlformats.org/drawingml/2006/table">
            <a:tbl>
              <a:tblPr/>
              <a:tblGrid>
                <a:gridCol w="990600"/>
                <a:gridCol w="457200"/>
                <a:gridCol w="1600200"/>
                <a:gridCol w="17526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0.09257143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0.09257143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0.4311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4.39600000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2.19800000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15.98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with pooling (cont)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1371600"/>
          <a:ext cx="7315200" cy="2453640"/>
        </p:xfrm>
        <a:graphic>
          <a:graphicData uri="http://schemas.openxmlformats.org/drawingml/2006/table">
            <a:tbl>
              <a:tblPr/>
              <a:tblGrid>
                <a:gridCol w="1370538"/>
                <a:gridCol w="1677462"/>
                <a:gridCol w="309789"/>
                <a:gridCol w="1976211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0.968571429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0.18572796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1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-0.171428571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0.20896028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-0.82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0.4311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2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1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1.260000000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0.25931289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4.86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2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1.120000000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0.23455733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4.77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 3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Hormone Example: multiple comparisons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19400" y="1447800"/>
          <a:ext cx="3810000" cy="350520"/>
        </p:xfrm>
        <a:graphic>
          <a:graphicData uri="http://schemas.openxmlformats.org/drawingml/2006/table">
            <a:tbl>
              <a:tblPr/>
              <a:tblGrid>
                <a:gridCol w="793750"/>
                <a:gridCol w="301625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Note: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Cell sizes are not equal.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80360" y="1978152"/>
          <a:ext cx="3688080" cy="3154680"/>
        </p:xfrm>
        <a:graphic>
          <a:graphicData uri="http://schemas.openxmlformats.org/drawingml/2006/table">
            <a:tbl>
              <a:tblPr/>
              <a:tblGrid>
                <a:gridCol w="1478280"/>
                <a:gridCol w="1066800"/>
                <a:gridCol w="304800"/>
                <a:gridCol w="838200"/>
              </a:tblGrid>
              <a:tr h="0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bone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2.0200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Interaction plot</a:t>
            </a:r>
            <a:endParaRPr lang="en-US" dirty="0"/>
          </a:p>
        </p:txBody>
      </p:sp>
      <p:pic>
        <p:nvPicPr>
          <p:cNvPr id="4" name="Picture 2" descr="Plot of avgrowth by gender identified by b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3-way ANOVA Table</a:t>
            </a:r>
            <a:endParaRPr lang="en-US" dirty="0"/>
          </a:p>
        </p:txBody>
      </p:sp>
      <p:pic>
        <p:nvPicPr>
          <p:cNvPr id="4" name="Content Placeholder 3" descr="Table 24.5.t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40000"/>
          </a:blip>
          <a:srcRect l="17344" t="5051" r="8635" b="54542"/>
          <a:stretch>
            <a:fillRect/>
          </a:stretch>
        </p:blipFill>
        <p:spPr>
          <a:xfrm rot="-60000">
            <a:off x="412684" y="1143800"/>
            <a:ext cx="7996866" cy="5644847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Statistics for 3-way ANOVA</a:t>
            </a:r>
            <a:endParaRPr lang="en-US" dirty="0"/>
          </a:p>
        </p:txBody>
      </p:sp>
      <p:pic>
        <p:nvPicPr>
          <p:cNvPr id="4" name="Content Placeholder 3" descr="Table 24.6.t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40000"/>
          </a:blip>
          <a:srcRect l="17344" t="5051" r="10812" b="57910"/>
          <a:stretch>
            <a:fillRect/>
          </a:stretch>
        </p:blipFill>
        <p:spPr>
          <a:xfrm>
            <a:off x="381000" y="1219200"/>
            <a:ext cx="7848600" cy="523240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Exercise Example: nknw943.sas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exercise tolerance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= gender (male, female)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B = percent body fat (low, high)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C = smoking history (light, heavy)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3</a:t>
            </a:r>
          </a:p>
          <a:p>
            <a:pPr>
              <a:buNone/>
            </a:pP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 Example: Scatterplot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hormone;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hormone;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(gender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)*(bone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gb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800080"/>
                </a:solidFill>
                <a:latin typeface="Courier New"/>
              </a:rPr>
              <a:t>'1_Msev '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(gender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)*(bone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gb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800080"/>
                </a:solidFill>
                <a:latin typeface="Courier New"/>
              </a:rPr>
              <a:t>'2_Mmod '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(gender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)*(bone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gb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800080"/>
                </a:solidFill>
                <a:latin typeface="Courier New"/>
              </a:rPr>
              <a:t>'3_Mmild'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(gender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)*(bone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gb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800080"/>
                </a:solidFill>
                <a:latin typeface="Courier New"/>
              </a:rPr>
              <a:t>'4_Fsev '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(gender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)*(bone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gb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800080"/>
                </a:solidFill>
                <a:latin typeface="Courier New"/>
              </a:rPr>
              <a:t>'5_Fmod '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(gender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)*(bone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gb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800080"/>
                </a:solidFill>
                <a:latin typeface="Courier New"/>
              </a:rPr>
              <a:t>'6_Fmild'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800080"/>
                </a:solidFill>
                <a:latin typeface="Courier New"/>
              </a:rPr>
              <a:t>'Scatterplot Hormone Example'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axis1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=hormone;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growth*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gb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Exercise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goptions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htext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b="1" dirty="0" smtClean="0">
              <a:solidFill>
                <a:srgbClr val="00008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exercise;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H:\My Documents\Stat 512\CH24TA04.DAT'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extol gender fat smoke;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exercise;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exercise;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100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*gender +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*fat + smoke;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=exercise;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438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Exercise Example: input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57600" y="0"/>
          <a:ext cx="4419600" cy="6858000"/>
        </p:xfrm>
        <a:graphic>
          <a:graphicData uri="http://schemas.openxmlformats.org/drawingml/2006/table">
            <a:tbl>
              <a:tblPr/>
              <a:tblGrid>
                <a:gridCol w="609600"/>
                <a:gridCol w="762000"/>
                <a:gridCol w="914400"/>
                <a:gridCol w="609600"/>
                <a:gridCol w="914400"/>
                <a:gridCol w="609600"/>
              </a:tblGrid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extol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smoke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gfs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29.2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24.6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20.0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21.9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17.6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14.6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18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15.3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12.3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9.3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18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17.6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  <a:endParaRPr lang="en-US" sz="18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10.3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  <a:endParaRPr lang="en-US" sz="18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11.3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14.9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20.4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14.4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Example: Scatterplot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sort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=exercise;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'Scatterplot'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=exercise;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extol*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111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112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121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122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211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212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221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222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            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=axis2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Exercise Example: Scatterplot (cont)</a:t>
            </a:r>
            <a:endParaRPr lang="en-US" dirty="0"/>
          </a:p>
        </p:txBody>
      </p:sp>
      <p:pic>
        <p:nvPicPr>
          <p:cNvPr id="16386" name="Picture 2" descr="Plot of extol by gf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0668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Exercise Example: Interaction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124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sort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=exercise;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 fat smoke;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means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=exercise;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=exer2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avextol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 fat smoke;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exer2;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exer2;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fat*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+ smoke;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=exer2;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3971349"/>
          <a:ext cx="7239000" cy="2743200"/>
        </p:xfrm>
        <a:graphic>
          <a:graphicData uri="http://schemas.openxmlformats.org/drawingml/2006/table">
            <a:tbl>
              <a:tblPr/>
              <a:tblGrid>
                <a:gridCol w="613610"/>
                <a:gridCol w="986590"/>
                <a:gridCol w="609600"/>
                <a:gridCol w="990600"/>
                <a:gridCol w="1143000"/>
                <a:gridCol w="1143000"/>
                <a:gridCol w="1219200"/>
                <a:gridCol w="5334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smoke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_TYPE_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_FREQ_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avextol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25.9667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19.8667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14.0667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16.0333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19.8333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12.1333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10.2000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Example: Interaction Plot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79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'Interaction Plot'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sort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=exer2;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fs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'M'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height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'F'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=purple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height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=exer2;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avextol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=gender /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22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Example: Interaction Plot (cont)</a:t>
            </a:r>
            <a:endParaRPr lang="en-US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9" name="Picture 7" descr="Plot of avextol by fs identified by ge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7772400" cy="5829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Exercise Example: ANOVA – full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=exercise;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 fat smoke;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extol=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gender|fat|smoke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/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gender*fat*smoke;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/>
          <a:lstStyle/>
          <a:p>
            <a:r>
              <a:rPr lang="en-US" dirty="0" smtClean="0"/>
              <a:t>Exercise Example: Residual Plots</a:t>
            </a:r>
            <a:endParaRPr lang="en-US" dirty="0"/>
          </a:p>
        </p:txBody>
      </p:sp>
      <p:pic>
        <p:nvPicPr>
          <p:cNvPr id="11266" name="Picture 2" descr="Plot of resid by p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7848600" cy="588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Example: Normality Plots</a:t>
            </a:r>
            <a:endParaRPr lang="en-US" dirty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38300"/>
            <a:ext cx="4470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002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Scatterplot (cont)</a:t>
            </a:r>
            <a:endParaRPr lang="en-US" dirty="0"/>
          </a:p>
        </p:txBody>
      </p:sp>
      <p:pic>
        <p:nvPicPr>
          <p:cNvPr id="44034" name="Picture 2" descr="Plot of growth by 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Exercise Example: ANOVA table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219200"/>
          <a:ext cx="80772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588.5829167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84.0832738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149.3666667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9.3354167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737.9495833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2743200"/>
          <a:ext cx="5486400" cy="70104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371600"/>
                <a:gridCol w="15240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extol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0.797592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18.77833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3.055391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3581400"/>
          <a:ext cx="7924800" cy="2804160"/>
        </p:xfrm>
        <a:graphic>
          <a:graphicData uri="http://schemas.openxmlformats.org/drawingml/2006/table">
            <a:tbl>
              <a:tblPr/>
              <a:tblGrid>
                <a:gridCol w="2286000"/>
                <a:gridCol w="457200"/>
                <a:gridCol w="16002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176.5837500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176.5837500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18.92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242.5704167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242.5704167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25.98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13.6504167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13.6504167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0.2441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smoke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70.3837500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70.3837500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7.54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gender*smoke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11.0704167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11.0704167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0.2923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fat*smoke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72.4537500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72.4537500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7.76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1.8704167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1.8704167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0.6604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Example: Cell Means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1524000"/>
          <a:ext cx="6934200" cy="350520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1143000"/>
                <a:gridCol w="381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smoke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extol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25.9666667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2.81128678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19.8666667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2.94844592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14.0666667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1.56950098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16.0333333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3.92470806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19.8333333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2.15483951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12.1333333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2.36290781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3.57258077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10.2000000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4.15090352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133600" cy="4572000"/>
          </a:xfrm>
        </p:spPr>
        <p:txBody>
          <a:bodyPr>
            <a:normAutofit/>
          </a:bodyPr>
          <a:lstStyle/>
          <a:p>
            <a:r>
              <a:rPr lang="en-US" sz="4100" dirty="0" smtClean="0"/>
              <a:t>Exercise Example: Factor Effects Model</a:t>
            </a:r>
            <a:endParaRPr lang="en-US" sz="41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33600" y="30480"/>
          <a:ext cx="7010400" cy="6827520"/>
        </p:xfrm>
        <a:graphic>
          <a:graphicData uri="http://schemas.openxmlformats.org/drawingml/2006/table">
            <a:tbl>
              <a:tblPr/>
              <a:tblGrid>
                <a:gridCol w="2362200"/>
                <a:gridCol w="1371600"/>
                <a:gridCol w="228600"/>
                <a:gridCol w="1524000"/>
                <a:gridCol w="762000"/>
                <a:gridCol w="762000"/>
              </a:tblGrid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10.20000000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1.76403105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5.78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5.83333333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2.49471664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2.34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0.0327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1.93333333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2.49471664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0.77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0.4497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 1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1.90000000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3.52806211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0.54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0.5976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 1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 2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 2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smoke 1</a:t>
                      </a:r>
                      <a:endParaRPr lang="en-US" sz="16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1.86666667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2.49471664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0.75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0.4652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smoke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gender*smoke 1 1</a:t>
                      </a:r>
                      <a:endParaRPr lang="en-US" sz="16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-3.83333333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3.52806211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-1.09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0.2933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gender*smoke 1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gender*smoke 2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gender*smoke 2 2</a:t>
                      </a:r>
                      <a:endParaRPr lang="en-US" sz="16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fat*smoke 1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5.83333333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3.52806211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1.65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0.1177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fat*smoke 1 2</a:t>
                      </a:r>
                      <a:endParaRPr lang="en-US" sz="16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fat*smoke 2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fat*smoke 2 2</a:t>
                      </a:r>
                      <a:endParaRPr lang="en-US" sz="16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 1 1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2.23333333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4.98943328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0.45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0.6604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 1 1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 1 2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 1 2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 2 1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 2 1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 2 2 1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gender*fat*smoke 2 2 2</a:t>
                      </a:r>
                      <a:endParaRPr lang="en-US" sz="16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32867" marR="328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Example: Factor Effects Model – conceptual constraints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1143000"/>
          <a:ext cx="7162800" cy="2743200"/>
        </p:xfrm>
        <a:graphic>
          <a:graphicData uri="http://schemas.openxmlformats.org/drawingml/2006/table">
            <a:tbl>
              <a:tblPr/>
              <a:tblGrid>
                <a:gridCol w="573043"/>
                <a:gridCol w="950957"/>
                <a:gridCol w="457200"/>
                <a:gridCol w="914400"/>
                <a:gridCol w="1066800"/>
                <a:gridCol w="1066800"/>
                <a:gridCol w="1143000"/>
                <a:gridCol w="990600"/>
              </a:tblGrid>
              <a:tr h="2516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smoke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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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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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6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3.17917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4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3.17917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4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-3.17917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4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-3.17917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4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3.17917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4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3.17917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4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-3.17917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4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-3.17917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-1.7125</a:t>
                      </a:r>
                    </a:p>
                  </a:txBody>
                  <a:tcPr marL="36812" marR="368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3962400"/>
          <a:ext cx="7467600" cy="2743200"/>
        </p:xfrm>
        <a:graphic>
          <a:graphicData uri="http://schemas.openxmlformats.org/drawingml/2006/table">
            <a:tbl>
              <a:tblPr/>
              <a:tblGrid>
                <a:gridCol w="609600"/>
                <a:gridCol w="990600"/>
                <a:gridCol w="457200"/>
                <a:gridCol w="914400"/>
                <a:gridCol w="1143000"/>
                <a:gridCol w="1143000"/>
                <a:gridCol w="1066800"/>
                <a:gridCol w="1143000"/>
              </a:tblGrid>
              <a:tr h="2417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smoke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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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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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7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0.75417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-0.67917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1.7375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0.75417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-1.7375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-0.27917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-0.75417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-0.67917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-1.7375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-0.27917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7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-0.75417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1.7375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-0.75417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1.7375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-0.27917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7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-0.75417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-0.67917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-1.7375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7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0.75417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0.67917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-1.7375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0.75417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-0.67917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1.7375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-0.27917</a:t>
                      </a:r>
                    </a:p>
                  </a:txBody>
                  <a:tcPr marL="41831" marR="418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lot of muBC by smoke identified by f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9600" y="2362200"/>
            <a:ext cx="5994400" cy="4495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Example: interaction plot of smoke vs. body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'Mean of smoke/fat vs. smoke'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=H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BCdat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muBC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*smoke=fat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Example: Interaction Plot (cont)</a:t>
            </a:r>
            <a:endParaRPr lang="en-US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9" name="Picture 7" descr="Plot of avextol by fs identified by ge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7772400" cy="5829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Exercise Example: Reduced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7630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exercise;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exercise;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*fat + smoke;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=exercise;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extol=gender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fs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tukey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Example: Reduced model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1" y="1219200"/>
          <a:ext cx="8229599" cy="1402080"/>
        </p:xfrm>
        <a:graphic>
          <a:graphicData uri="http://schemas.openxmlformats.org/drawingml/2006/table">
            <a:tbl>
              <a:tblPr/>
              <a:tblGrid>
                <a:gridCol w="1981199"/>
                <a:gridCol w="457200"/>
                <a:gridCol w="2057400"/>
                <a:gridCol w="17526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561.9916667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140.4979167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15.17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175.9579167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9.2609430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737.9495833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2819400"/>
          <a:ext cx="5486400" cy="701040"/>
        </p:xfrm>
        <a:graphic>
          <a:graphicData uri="http://schemas.openxmlformats.org/drawingml/2006/table">
            <a:tbl>
              <a:tblPr/>
              <a:tblGrid>
                <a:gridCol w="1275567"/>
                <a:gridCol w="1315233"/>
                <a:gridCol w="1395347"/>
                <a:gridCol w="1500253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extol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0.761558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18.70328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3.043180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16.27083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914" y="3886200"/>
          <a:ext cx="6856173" cy="1051560"/>
        </p:xfrm>
        <a:graphic>
          <a:graphicData uri="http://schemas.openxmlformats.org/drawingml/2006/table">
            <a:tbl>
              <a:tblPr/>
              <a:tblGrid>
                <a:gridCol w="1066801"/>
                <a:gridCol w="457200"/>
                <a:gridCol w="1600200"/>
                <a:gridCol w="1752600"/>
                <a:gridCol w="1022697"/>
                <a:gridCol w="956675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176.5837500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176.5837500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385.4079167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128.4693056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13.87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Example: Reduced model (cont)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3124200"/>
            <a:ext cx="4876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990600"/>
          <a:ext cx="4724400" cy="1828800"/>
        </p:xfrm>
        <a:graphic>
          <a:graphicData uri="http://schemas.openxmlformats.org/drawingml/2006/table">
            <a:tbl>
              <a:tblPr/>
              <a:tblGrid>
                <a:gridCol w="2133600"/>
                <a:gridCol w="990600"/>
                <a:gridCol w="533400"/>
                <a:gridCol w="106680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gender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18.983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13.558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3429000"/>
          <a:ext cx="4648200" cy="3048000"/>
        </p:xfrm>
        <a:graphic>
          <a:graphicData uri="http://schemas.openxmlformats.org/drawingml/2006/table">
            <a:tbl>
              <a:tblPr/>
              <a:tblGrid>
                <a:gridCol w="2057400"/>
                <a:gridCol w="990600"/>
                <a:gridCol w="457200"/>
                <a:gridCol w="114300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22.900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13.117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13.067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Hormone Example: Means/Interaction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3820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means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=hormone;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=means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avgrowth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 bone;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'Plot of the means'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'M'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'F'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=purple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=means;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avgrowth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*bone=gender/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'S'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fi-FI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fi-FI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fi-FI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fi-FI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fi-FI" sz="2000" dirty="0" smtClean="0">
                <a:solidFill>
                  <a:srgbClr val="800080"/>
                </a:solidFill>
                <a:latin typeface="Courier New"/>
              </a:rPr>
              <a:t>'M'</a:t>
            </a:r>
            <a:r>
              <a:rPr lang="fi-FI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fi-FI" sz="2000" dirty="0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fi-FI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fi-FI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fi-FI" sz="2000" dirty="0" smtClean="0">
                <a:solidFill>
                  <a:srgbClr val="000000"/>
                </a:solidFill>
                <a:latin typeface="Courier New"/>
              </a:rPr>
              <a:t>=red </a:t>
            </a:r>
            <a:r>
              <a:rPr lang="fi-FI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fi-FI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fi-FI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fi-FI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symbol3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'L'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=means;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avgrowth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*gender=bone/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Means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61722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gender=1 bone=2</a:t>
            </a: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      gender=1 bone=3	</a:t>
            </a: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gender=2 bone=1 </a:t>
            </a: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gender=2 bone=2 </a:t>
            </a: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gender=2 bone=3</a:t>
            </a: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112277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799" y="838200"/>
          <a:ext cx="5257800" cy="1296924"/>
        </p:xfrm>
        <a:graphic>
          <a:graphicData uri="http://schemas.openxmlformats.org/drawingml/2006/table">
            <a:tbl>
              <a:tblPr/>
              <a:tblGrid>
                <a:gridCol w="304800"/>
                <a:gridCol w="1219200"/>
                <a:gridCol w="1219200"/>
                <a:gridCol w="1295400"/>
                <a:gridCol w="1219200"/>
              </a:tblGrid>
              <a:tr h="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Analysis Variable : growth 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b="1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Minimum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b="1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Maximum</a:t>
                      </a:r>
                      <a:endParaRPr lang="en-US" sz="18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112277"/>
                          </a:solidFill>
                          <a:latin typeface="Arial" pitchFamily="34" charset="0"/>
                          <a:cs typeface="Arial" pitchFamily="34" charset="0"/>
                        </a:rPr>
                        <a:t>gender=1 bone=1</a:t>
                      </a:r>
                    </a:p>
                  </a:txBody>
                  <a:tcPr marL="47625" marR="476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0.5291503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799" y="2590800"/>
          <a:ext cx="5257800" cy="315468"/>
        </p:xfrm>
        <a:graphic>
          <a:graphicData uri="http://schemas.openxmlformats.org/drawingml/2006/table">
            <a:tbl>
              <a:tblPr/>
              <a:tblGrid>
                <a:gridCol w="304800"/>
                <a:gridCol w="1219200"/>
                <a:gridCol w="1219200"/>
                <a:gridCol w="1295400"/>
                <a:gridCol w="12192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1.9000000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0.2828427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799" y="3276600"/>
          <a:ext cx="5257800" cy="315468"/>
        </p:xfrm>
        <a:graphic>
          <a:graphicData uri="http://schemas.openxmlformats.org/drawingml/2006/table">
            <a:tbl>
              <a:tblPr/>
              <a:tblGrid>
                <a:gridCol w="304800"/>
                <a:gridCol w="1219200"/>
                <a:gridCol w="1219200"/>
                <a:gridCol w="1295400"/>
                <a:gridCol w="12192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0.2828427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799" y="4038600"/>
          <a:ext cx="5257800" cy="315468"/>
        </p:xfrm>
        <a:graphic>
          <a:graphicData uri="http://schemas.openxmlformats.org/drawingml/2006/table">
            <a:tbl>
              <a:tblPr/>
              <a:tblGrid>
                <a:gridCol w="304801"/>
                <a:gridCol w="1219200"/>
                <a:gridCol w="1219199"/>
                <a:gridCol w="1295400"/>
                <a:gridCol w="12192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828799" y="4724400"/>
          <a:ext cx="5334001" cy="315468"/>
        </p:xfrm>
        <a:graphic>
          <a:graphicData uri="http://schemas.openxmlformats.org/drawingml/2006/table">
            <a:tbl>
              <a:tblPr/>
              <a:tblGrid>
                <a:gridCol w="304801"/>
                <a:gridCol w="1219200"/>
                <a:gridCol w="1219200"/>
                <a:gridCol w="1325766"/>
                <a:gridCol w="1265034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0.3605551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2.5000000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799" y="5562600"/>
          <a:ext cx="5334000" cy="315468"/>
        </p:xfrm>
        <a:graphic>
          <a:graphicData uri="http://schemas.openxmlformats.org/drawingml/2006/table">
            <a:tbl>
              <a:tblPr/>
              <a:tblGrid>
                <a:gridCol w="304800"/>
                <a:gridCol w="1219200"/>
                <a:gridCol w="1219200"/>
                <a:gridCol w="1295400"/>
                <a:gridCol w="12954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0.4000000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0.5000000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1.3000000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Interaction (cont)</a:t>
            </a:r>
            <a:endParaRPr lang="en-US" dirty="0"/>
          </a:p>
        </p:txBody>
      </p:sp>
      <p:pic>
        <p:nvPicPr>
          <p:cNvPr id="40962" name="Picture 2" descr="Plot of avgrowth by bone identified by ge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Hormone Example: Interaction (cont)</a:t>
            </a:r>
            <a:endParaRPr lang="en-US" dirty="0"/>
          </a:p>
        </p:txBody>
      </p:sp>
      <p:pic>
        <p:nvPicPr>
          <p:cNvPr id="1026" name="Picture 2" descr="Plot of avgrowth by gender identified by b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Hormone Example: Residual Plots</a:t>
            </a:r>
            <a:endParaRPr lang="en-US" dirty="0"/>
          </a:p>
        </p:txBody>
      </p:sp>
      <p:pic>
        <p:nvPicPr>
          <p:cNvPr id="39938" name="Picture 2" descr="Plot of resid by p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685800"/>
            <a:ext cx="4064000" cy="3048000"/>
          </a:xfrm>
          <a:prstGeom prst="rect">
            <a:avLst/>
          </a:prstGeom>
          <a:noFill/>
        </p:spPr>
      </p:pic>
      <p:pic>
        <p:nvPicPr>
          <p:cNvPr id="39940" name="Picture 4" descr="Plot of resid by gen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5200"/>
            <a:ext cx="4470400" cy="3352800"/>
          </a:xfrm>
          <a:prstGeom prst="rect">
            <a:avLst/>
          </a:prstGeom>
          <a:noFill/>
        </p:spPr>
      </p:pic>
      <p:pic>
        <p:nvPicPr>
          <p:cNvPr id="39942" name="Picture 6" descr="Plot of resid by bo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3600" y="3505200"/>
            <a:ext cx="44704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19536</TotalTime>
  <Words>2612</Words>
  <Application>Microsoft Office PowerPoint</Application>
  <PresentationFormat>On-screen Show (4:3)</PresentationFormat>
  <Paragraphs>1583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Hormone Example: nknw892.sas</vt:lpstr>
      <vt:lpstr>Hormone Example: Input</vt:lpstr>
      <vt:lpstr>Hormone Example: Scatterplot</vt:lpstr>
      <vt:lpstr>Hormone Example: Scatterplot (cont)</vt:lpstr>
      <vt:lpstr>Hormone Example: Means/Interaction</vt:lpstr>
      <vt:lpstr>Hormone Example: Means (cont)</vt:lpstr>
      <vt:lpstr>Hormone Example: Interaction (cont)</vt:lpstr>
      <vt:lpstr>Hormone Example: Interaction (cont)</vt:lpstr>
      <vt:lpstr>Hormone Example: Residual Plots</vt:lpstr>
      <vt:lpstr>Hormone Example: Normality plots</vt:lpstr>
      <vt:lpstr>Hormone Example: ANOVA</vt:lpstr>
      <vt:lpstr>Hormone Example: cell means</vt:lpstr>
      <vt:lpstr>Hormone Example: Factor Effects</vt:lpstr>
      <vt:lpstr>Hormone Example: SS</vt:lpstr>
      <vt:lpstr>Hormone Example: Contrast gender*bone</vt:lpstr>
      <vt:lpstr>Hormone Example: Contrast gender  Type III</vt:lpstr>
      <vt:lpstr>Hormone Example: Contrast gender Type I</vt:lpstr>
      <vt:lpstr>Hormone Example: Contrast Bone III</vt:lpstr>
      <vt:lpstr>Hormone Example: Contrast Bone I</vt:lpstr>
      <vt:lpstr>Hormone Example: SS</vt:lpstr>
      <vt:lpstr>Hormone Example: Interaction (cont)</vt:lpstr>
      <vt:lpstr>Hormone Example: with pooling</vt:lpstr>
      <vt:lpstr>Hormone Example: with pooling (cont)</vt:lpstr>
      <vt:lpstr>Hormone Example: with pooling (cont)</vt:lpstr>
      <vt:lpstr>Hormone Example: multiple comparisons</vt:lpstr>
      <vt:lpstr>Interaction plot</vt:lpstr>
      <vt:lpstr>3-way ANOVA Table</vt:lpstr>
      <vt:lpstr>Test Statistics for 3-way ANOVA</vt:lpstr>
      <vt:lpstr>Exercise Example: nknw943.sas</vt:lpstr>
      <vt:lpstr>Exercise Example: input</vt:lpstr>
      <vt:lpstr>Exercise Example: input (cont)</vt:lpstr>
      <vt:lpstr>Exercise Example: Scatterplot</vt:lpstr>
      <vt:lpstr>Exercise Example: Scatterplot (cont)</vt:lpstr>
      <vt:lpstr>Exercise Example: Interaction Plot</vt:lpstr>
      <vt:lpstr>Exercise Example: Interaction Plot (cont)</vt:lpstr>
      <vt:lpstr>Exercise Example: Interaction Plot (cont)</vt:lpstr>
      <vt:lpstr>Exercise Example: ANOVA – full model</vt:lpstr>
      <vt:lpstr>Exercise Example: Residual Plots</vt:lpstr>
      <vt:lpstr>Exercise Example: Normality Plots</vt:lpstr>
      <vt:lpstr>Exercise Example: ANOVA table</vt:lpstr>
      <vt:lpstr>Exercise Example: Cell Means</vt:lpstr>
      <vt:lpstr>Exercise Example: Factor Effects Model</vt:lpstr>
      <vt:lpstr>Exercise Example: Factor Effects Model – conceptual constraints</vt:lpstr>
      <vt:lpstr>Exercise Example: interaction plot of smoke vs. body fat</vt:lpstr>
      <vt:lpstr>Exercise Example: Interaction Plot (cont)</vt:lpstr>
      <vt:lpstr>Exercise Example: Reduced model</vt:lpstr>
      <vt:lpstr>Exercise Example: Reduced model (cont)</vt:lpstr>
      <vt:lpstr>Exercise Example: Reduced model (cont)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852</cp:revision>
  <dcterms:created xsi:type="dcterms:W3CDTF">2010-01-11T21:36:57Z</dcterms:created>
  <dcterms:modified xsi:type="dcterms:W3CDTF">2013-04-10T17:24:10Z</dcterms:modified>
</cp:coreProperties>
</file>