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85" r:id="rId2"/>
    <p:sldId id="286" r:id="rId3"/>
    <p:sldId id="347" r:id="rId4"/>
    <p:sldId id="287" r:id="rId5"/>
    <p:sldId id="289" r:id="rId6"/>
    <p:sldId id="290" r:id="rId7"/>
    <p:sldId id="291" r:id="rId8"/>
    <p:sldId id="294" r:id="rId9"/>
    <p:sldId id="295" r:id="rId10"/>
    <p:sldId id="351" r:id="rId11"/>
    <p:sldId id="296" r:id="rId12"/>
    <p:sldId id="297" r:id="rId13"/>
    <p:sldId id="298" r:id="rId14"/>
    <p:sldId id="300" r:id="rId15"/>
    <p:sldId id="301" r:id="rId16"/>
    <p:sldId id="302" r:id="rId17"/>
    <p:sldId id="292" r:id="rId18"/>
    <p:sldId id="293" r:id="rId19"/>
    <p:sldId id="303" r:id="rId20"/>
    <p:sldId id="304" r:id="rId21"/>
    <p:sldId id="352" r:id="rId22"/>
    <p:sldId id="353" r:id="rId23"/>
    <p:sldId id="306" r:id="rId24"/>
    <p:sldId id="350" r:id="rId25"/>
    <p:sldId id="309" r:id="rId26"/>
    <p:sldId id="310" r:id="rId27"/>
    <p:sldId id="312" r:id="rId28"/>
    <p:sldId id="311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1" r:id="rId37"/>
    <p:sldId id="322" r:id="rId38"/>
    <p:sldId id="323" r:id="rId39"/>
    <p:sldId id="324" r:id="rId40"/>
    <p:sldId id="327" r:id="rId41"/>
    <p:sldId id="325" r:id="rId42"/>
    <p:sldId id="326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  <p:sldId id="340" r:id="rId55"/>
    <p:sldId id="343" r:id="rId56"/>
    <p:sldId id="341" r:id="rId57"/>
    <p:sldId id="342" r:id="rId58"/>
    <p:sldId id="344" r:id="rId59"/>
    <p:sldId id="345" r:id="rId60"/>
    <p:sldId id="346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3" autoAdjust="0"/>
    <p:restoredTop sz="92752" autoAdjust="0"/>
  </p:normalViewPr>
  <p:slideViewPr>
    <p:cSldViewPr>
      <p:cViewPr varScale="1">
        <p:scale>
          <a:sx n="44" d="100"/>
          <a:sy n="44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Bread Example: nknw817.sas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number of cases of bread sold (sales)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height of shelf display (bottom, middle, top)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width of shelf display (regular, wide)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2 (</a:t>
            </a:r>
            <a:r>
              <a:rPr lang="en-US" dirty="0" err="1" smtClean="0">
                <a:cs typeface="Courier New" pitchFamily="49" charset="0"/>
              </a:rPr>
              <a:t>n</a:t>
            </a:r>
            <a:r>
              <a:rPr lang="en-US" baseline="-25000" dirty="0" err="1" smtClean="0"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= 12)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Scatterplot</a:t>
            </a:r>
            <a:endParaRPr lang="en-US" dirty="0"/>
          </a:p>
        </p:txBody>
      </p:sp>
      <p:pic>
        <p:nvPicPr>
          <p:cNvPr id="7170" name="Picture 2" descr="Plot of sales by h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6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height width height*width;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r=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pred</a:t>
            </a:r>
            <a:endParaRPr lang="en-US" sz="22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run;</a:t>
            </a:r>
          </a:p>
          <a:p>
            <a:pPr>
              <a:buNone/>
            </a:pPr>
            <a:endParaRPr lang="en-US" sz="22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800080"/>
                </a:solidFill>
                <a:latin typeface="Courier New"/>
              </a:rPr>
              <a:t>'residual plots'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b="1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* (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height width)/</a:t>
            </a:r>
            <a:r>
              <a:rPr lang="en-US" sz="2200" dirty="0" err="1" smtClean="0">
                <a:solidFill>
                  <a:srgbClr val="0000FF"/>
                </a:solidFill>
                <a:latin typeface="Courier New"/>
              </a:rPr>
              <a:t>vref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    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sz="2200" b="1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200" b="1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2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800080"/>
                </a:solidFill>
                <a:latin typeface="Courier New"/>
              </a:rPr>
              <a:t>'normality'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univariate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b="1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Courier New"/>
              </a:rPr>
              <a:t>noprint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histogram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kernel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200" dirty="0" err="1" smtClean="0">
                <a:solidFill>
                  <a:srgbClr val="0000FF"/>
                </a:solidFill>
                <a:latin typeface="Courier New"/>
              </a:rPr>
              <a:t>qqplot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mu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est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sigma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dirty="0" err="1" smtClean="0">
                <a:solidFill>
                  <a:srgbClr val="000000"/>
                </a:solidFill>
                <a:latin typeface="Courier New"/>
              </a:rPr>
              <a:t>est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Residual Plots</a:t>
            </a:r>
            <a:endParaRPr lang="en-US" dirty="0"/>
          </a:p>
        </p:txBody>
      </p:sp>
      <p:pic>
        <p:nvPicPr>
          <p:cNvPr id="75778" name="Picture 2" descr="Plot of resid by p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19150"/>
            <a:ext cx="4191000" cy="3143250"/>
          </a:xfrm>
          <a:prstGeom prst="rect">
            <a:avLst/>
          </a:prstGeom>
          <a:noFill/>
        </p:spPr>
      </p:pic>
      <p:pic>
        <p:nvPicPr>
          <p:cNvPr id="75780" name="Picture 4" descr="Plot of resid by he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714750"/>
            <a:ext cx="4191000" cy="3143250"/>
          </a:xfrm>
          <a:prstGeom prst="rect">
            <a:avLst/>
          </a:prstGeom>
          <a:noFill/>
        </p:spPr>
      </p:pic>
      <p:pic>
        <p:nvPicPr>
          <p:cNvPr id="75782" name="Picture 6" descr="Plot of resid by wid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65760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Normality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4368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0574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ANOVA Table – Two Way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1981200"/>
                <a:gridCol w="1066800"/>
                <a:gridCol w="1828800"/>
                <a:gridCol w="2209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Source of Variation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Model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ab</a:t>
                      </a:r>
                      <a:r>
                        <a:rPr lang="en-US" sz="3200" dirty="0" smtClean="0"/>
                        <a:t> - 1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SSM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SSM/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M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MSM/MSE</a:t>
                      </a:r>
                      <a:endParaRPr lang="en-US" sz="3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 smtClean="0"/>
                        <a:t>ab</a:t>
                      </a:r>
                      <a:r>
                        <a:rPr lang="en-US" sz="3200" baseline="0" dirty="0" smtClean="0"/>
                        <a:t>(n – 1)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SSE/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E</a:t>
                      </a: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nab </a:t>
                      </a:r>
                      <a:r>
                        <a:rPr lang="en-US" sz="3200" dirty="0" smtClean="0"/>
                        <a:t>–</a:t>
                      </a:r>
                      <a:r>
                        <a:rPr lang="en-US" sz="3200" baseline="0" dirty="0" smtClean="0"/>
                        <a:t> 1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SST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Factor A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 – 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SSA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SSA/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A</a:t>
                      </a:r>
                      <a:endParaRPr lang="en-US" sz="3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MSA/MSE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Factor 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SSB/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B</a:t>
                      </a: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MSB/MSE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Interaction (AB)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(a–1)(b–1)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SSAB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SSAB/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AB</a:t>
                      </a: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MSAB/MSE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Strategy for Analysis</a:t>
            </a:r>
            <a:endParaRPr lang="en-US" dirty="0"/>
          </a:p>
        </p:txBody>
      </p:sp>
      <p:pic>
        <p:nvPicPr>
          <p:cNvPr id="4" name="Content Placeholder 3" descr="Fig. 19.11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2266" t="5270" r="19804" b="40268"/>
          <a:stretch>
            <a:fillRect/>
          </a:stretch>
        </p:blipFill>
        <p:spPr>
          <a:xfrm>
            <a:off x="2590800" y="990599"/>
            <a:ext cx="4826410" cy="5867401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Bread Example: nknw817.sas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number of cases of bread sold (sales)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height of shelf display (bottom, middle, top)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width of shelf display (regular, wide)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2 (</a:t>
            </a:r>
            <a:r>
              <a:rPr lang="en-US" dirty="0" err="1" smtClean="0">
                <a:cs typeface="Courier New" pitchFamily="49" charset="0"/>
              </a:rPr>
              <a:t>n</a:t>
            </a:r>
            <a:r>
              <a:rPr lang="en-US" baseline="-25000" dirty="0" err="1" smtClean="0"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= 12)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Questions:</a:t>
            </a:r>
          </a:p>
          <a:p>
            <a:pPr marL="514350" indent="-514350">
              <a:buAutoNum type="arabicParenR"/>
            </a:pPr>
            <a:r>
              <a:rPr lang="en-US" dirty="0" smtClean="0">
                <a:cs typeface="Courier New" pitchFamily="49" charset="0"/>
              </a:rPr>
              <a:t>Does the height of the display affect sales?</a:t>
            </a:r>
          </a:p>
          <a:p>
            <a:pPr marL="514350" indent="-514350">
              <a:buAutoNum type="arabicParenR"/>
            </a:pPr>
            <a:r>
              <a:rPr lang="en-US" dirty="0" smtClean="0">
                <a:cs typeface="Courier New" pitchFamily="49" charset="0"/>
              </a:rPr>
              <a:t>Does the width of the display affect sales?</a:t>
            </a:r>
          </a:p>
          <a:p>
            <a:pPr marL="514350" indent="-514350">
              <a:buAutoNum type="arabicParenR"/>
            </a:pPr>
            <a:r>
              <a:rPr lang="en-US" dirty="0" smtClean="0">
                <a:cs typeface="Courier New" pitchFamily="49" charset="0"/>
              </a:rPr>
              <a:t>Does the effect on height on sales depend on width?</a:t>
            </a:r>
          </a:p>
          <a:p>
            <a:pPr marL="514350" indent="-514350">
              <a:buAutoNum type="arabicParenR"/>
            </a:pPr>
            <a:r>
              <a:rPr lang="en-US" dirty="0" smtClean="0">
                <a:cs typeface="Courier New" pitchFamily="49" charset="0"/>
              </a:rPr>
              <a:t>Does the effect of the width depend on height?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Interaction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'Interaction Plot'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=square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=diamond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avbread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avsales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*height=width/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avsales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*width=height/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Interaction Plots (cont)</a:t>
            </a:r>
            <a:endParaRPr lang="en-US" dirty="0"/>
          </a:p>
        </p:txBody>
      </p:sp>
      <p:pic>
        <p:nvPicPr>
          <p:cNvPr id="69634" name="Picture 2" descr="Plot of avsales by height identified by wid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9650"/>
            <a:ext cx="4419600" cy="3314700"/>
          </a:xfrm>
          <a:prstGeom prst="rect">
            <a:avLst/>
          </a:prstGeom>
          <a:noFill/>
        </p:spPr>
      </p:pic>
      <p:pic>
        <p:nvPicPr>
          <p:cNvPr id="69636" name="Picture 4" descr="Plot of avsales by width identified by he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0400" y="914400"/>
            <a:ext cx="46736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ANOVA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36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810000"/>
          <a:ext cx="81534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69839"/>
                <a:gridCol w="2044761"/>
                <a:gridCol w="1676400"/>
                <a:gridCol w="990600"/>
                <a:gridCol w="990600"/>
              </a:tblGrid>
              <a:tr h="579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1580.000000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1642.000000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733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bread;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512\CH19TA07.DAT'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 height width;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'Bread Sales'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43400" y="2301240"/>
          <a:ext cx="4267200" cy="4556760"/>
        </p:xfrm>
        <a:graphic>
          <a:graphicData uri="http://schemas.openxmlformats.org/drawingml/2006/table">
            <a:tbl>
              <a:tblPr/>
              <a:tblGrid>
                <a:gridCol w="838200"/>
                <a:gridCol w="1066800"/>
                <a:gridCol w="12954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ANOVA table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600200"/>
          <a:ext cx="75438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533400"/>
                <a:gridCol w="16002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74.71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3365244"/>
          <a:ext cx="73914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6002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74.71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43101" y="5105400"/>
          <a:ext cx="5333999" cy="701040"/>
        </p:xfrm>
        <a:graphic>
          <a:graphicData uri="http://schemas.openxmlformats.org/drawingml/2006/table">
            <a:tbl>
              <a:tblPr/>
              <a:tblGrid>
                <a:gridCol w="1266613"/>
                <a:gridCol w="1266613"/>
                <a:gridCol w="1341120"/>
                <a:gridCol w="1459653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0.962241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6.303040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3.214550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Interaction Plots (cont)</a:t>
            </a:r>
            <a:endParaRPr lang="en-US" dirty="0"/>
          </a:p>
        </p:txBody>
      </p:sp>
      <p:pic>
        <p:nvPicPr>
          <p:cNvPr id="69634" name="Picture 2" descr="Plot of avsales by height identified by wid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9650"/>
            <a:ext cx="4419600" cy="3314700"/>
          </a:xfrm>
          <a:prstGeom prst="rect">
            <a:avLst/>
          </a:prstGeom>
          <a:noFill/>
        </p:spPr>
      </p:pic>
      <p:pic>
        <p:nvPicPr>
          <p:cNvPr id="69636" name="Picture 4" descr="Plot of avsales by width identified by he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0400" y="914400"/>
            <a:ext cx="46736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cell means model (MSE)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36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810000"/>
          <a:ext cx="81534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69839"/>
                <a:gridCol w="2044761"/>
                <a:gridCol w="1676400"/>
                <a:gridCol w="990600"/>
                <a:gridCol w="990600"/>
              </a:tblGrid>
              <a:tr h="579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1580.000000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1642.000000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cell means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6868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3215640"/>
          <a:ext cx="59436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457200"/>
                <a:gridCol w="15240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1.41421356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Bread Example:  factor effects model (overall mean)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965960"/>
          <a:ext cx="75438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533400"/>
                <a:gridCol w="1600200"/>
                <a:gridCol w="17526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74.71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3731004"/>
          <a:ext cx="73914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457200"/>
                <a:gridCol w="16002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74.71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43101" y="5471160"/>
          <a:ext cx="5333999" cy="701040"/>
        </p:xfrm>
        <a:graphic>
          <a:graphicData uri="http://schemas.openxmlformats.org/drawingml/2006/table">
            <a:tbl>
              <a:tblPr/>
              <a:tblGrid>
                <a:gridCol w="1266613"/>
                <a:gridCol w="1266613"/>
                <a:gridCol w="1341120"/>
                <a:gridCol w="1459653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0.962241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6.303040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3.214550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factor effects model (overall mean)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676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sales=;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pmu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pmu;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2667000"/>
          <a:ext cx="5334000" cy="3962400"/>
        </p:xfrm>
        <a:graphic>
          <a:graphicData uri="http://schemas.openxmlformats.org/drawingml/2006/table">
            <a:tbl>
              <a:tblPr/>
              <a:tblGrid>
                <a:gridCol w="685800"/>
                <a:gridCol w="838200"/>
                <a:gridCol w="914400"/>
                <a:gridCol w="914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hw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muhat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1_BR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1_BR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2_BW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2_BW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3_MR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3_MR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4_MW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4_MW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5_TR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5_TR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6_TW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6_TW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ANOVA means A (height)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1828800"/>
          <a:ext cx="4648200" cy="1752600"/>
        </p:xfrm>
        <a:graphic>
          <a:graphicData uri="http://schemas.openxmlformats.org/drawingml/2006/table">
            <a:tbl>
              <a:tblPr/>
              <a:tblGrid>
                <a:gridCol w="1219200"/>
                <a:gridCol w="381000"/>
                <a:gridCol w="14478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3.16227766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3.74165739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2.94392029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Bread Example: means A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82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2590800"/>
          <a:ext cx="5334000" cy="3962400"/>
        </p:xfrm>
        <a:graphic>
          <a:graphicData uri="http://schemas.openxmlformats.org/drawingml/2006/table">
            <a:tbl>
              <a:tblPr/>
              <a:tblGrid>
                <a:gridCol w="609600"/>
                <a:gridCol w="838200"/>
                <a:gridCol w="990600"/>
                <a:gridCol w="838200"/>
                <a:gridCol w="9906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hw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1_BR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1_BR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2_BW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2_BW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3_MR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3_MR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4_MW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4_MW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5_TR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5_TR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6_TW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6_TW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ANOVA means B (width)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2209800"/>
          <a:ext cx="4648200" cy="1402080"/>
        </p:xfrm>
        <a:graphic>
          <a:graphicData uri="http://schemas.openxmlformats.org/drawingml/2006/table">
            <a:tbl>
              <a:tblPr/>
              <a:tblGrid>
                <a:gridCol w="1219200"/>
                <a:gridCol w="533400"/>
                <a:gridCol w="1447800"/>
                <a:gridCol w="14478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12.0664825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13.4313067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ANOVA means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71700" y="914400"/>
          <a:ext cx="4648200" cy="1752600"/>
        </p:xfrm>
        <a:graphic>
          <a:graphicData uri="http://schemas.openxmlformats.org/drawingml/2006/table">
            <a:tbl>
              <a:tblPr/>
              <a:tblGrid>
                <a:gridCol w="1219200"/>
                <a:gridCol w="381000"/>
                <a:gridCol w="14478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3.16227766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3.74165739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2.94392029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1700" y="2667000"/>
          <a:ext cx="4648200" cy="1402080"/>
        </p:xfrm>
        <a:graphic>
          <a:graphicData uri="http://schemas.openxmlformats.org/drawingml/2006/table">
            <a:tbl>
              <a:tblPr/>
              <a:tblGrid>
                <a:gridCol w="1219200"/>
                <a:gridCol w="533400"/>
                <a:gridCol w="1447800"/>
                <a:gridCol w="14478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12.0664825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13.4313067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4038600"/>
          <a:ext cx="59436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457200"/>
                <a:gridCol w="15240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1.41421356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input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bread;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bread;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width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hw=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'1_BR'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width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hw=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'2_BW'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width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hw=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'3_MR'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width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hw=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'4_MW'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width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hw=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'5_TR'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and width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eq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hw=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'6_TW'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'Sales vs. treatment'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sales*hw/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Factor Effects Model (zero-sum constraints)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 numCol="2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'overall mean'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pmu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pmu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'mean for height'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'mean for width'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Bmean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'mean height/ width'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sales=height*width;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pAB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ABmean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parmest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merge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bread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pmu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pAB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alpha=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Amean-muhat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beta=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Bmean-muhat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alphabeta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ABmean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-(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muhat+alpha+beta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Factor Effects Model (zero-sum constraints)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574805"/>
          <a:ext cx="8686800" cy="4063995"/>
        </p:xfrm>
        <a:graphic>
          <a:graphicData uri="http://schemas.openxmlformats.org/drawingml/2006/table">
            <a:tbl>
              <a:tblPr/>
              <a:tblGrid>
                <a:gridCol w="533400"/>
                <a:gridCol w="685800"/>
                <a:gridCol w="838200"/>
                <a:gridCol w="762000"/>
                <a:gridCol w="838200"/>
                <a:gridCol w="838200"/>
                <a:gridCol w="914400"/>
                <a:gridCol w="914400"/>
                <a:gridCol w="1143000"/>
                <a:gridCol w="457200"/>
                <a:gridCol w="381000"/>
                <a:gridCol w="381000"/>
              </a:tblGrid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hw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muhat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ABmean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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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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1_BR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1_BR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2_BW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2_BW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3_MR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3_MR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4_MW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4_MW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5_TR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5_TR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6_TW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6_TW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35396" marR="353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Bread Example: nknw817b.sas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number of cases of bread sold (sales)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height of shelf display (bottom, middle, top)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width of shelf display (regular, wide)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2 (</a:t>
            </a:r>
            <a:r>
              <a:rPr lang="en-US" dirty="0" err="1" smtClean="0">
                <a:cs typeface="Courier New" pitchFamily="49" charset="0"/>
              </a:rPr>
              <a:t>n</a:t>
            </a:r>
            <a:r>
              <a:rPr lang="en-US" baseline="-25000" dirty="0" err="1" smtClean="0"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= 12 = 3 x 2)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Bread Example: SAS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height*width;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SAS constraints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447800"/>
          <a:ext cx="8001000" cy="4556760"/>
        </p:xfrm>
        <a:graphic>
          <a:graphicData uri="http://schemas.openxmlformats.org/drawingml/2006/table">
            <a:tbl>
              <a:tblPr/>
              <a:tblGrid>
                <a:gridCol w="2133600"/>
                <a:gridCol w="1600200"/>
                <a:gridCol w="381000"/>
                <a:gridCol w="1981200"/>
                <a:gridCol w="9144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2.27303028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19.36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3.21455025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0.7663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 2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3.21455025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-4.00000000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3.21455025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-1.24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0.2598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 1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4.54606057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 1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 2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4.54606057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 2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 3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 3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Means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1524000"/>
          <a:ext cx="59436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457200"/>
                <a:gridCol w="15240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1.41421356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Bread Example: nknw817b.sas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number of cases of bread sold (sales)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height of shelf display (bottom, middle, top)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width of shelf display (regular, wide)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2 (</a:t>
            </a:r>
            <a:r>
              <a:rPr lang="en-US" dirty="0" err="1" smtClean="0">
                <a:cs typeface="Courier New" pitchFamily="49" charset="0"/>
              </a:rPr>
              <a:t>n</a:t>
            </a:r>
            <a:r>
              <a:rPr lang="en-US" baseline="-25000" dirty="0" err="1" smtClean="0"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= 12 = 3 x 2)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Pooling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*factor effects model, SAS constraints, without 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pooling;</a:t>
            </a: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lines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*with pooling;</a:t>
            </a: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/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lines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Bread Example: Pooling (cont)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810000"/>
            <a:ext cx="91440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" y="9144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1"/>
                <a:gridCol w="457200"/>
                <a:gridCol w="2057400"/>
                <a:gridCol w="1676400"/>
                <a:gridCol w="990600"/>
                <a:gridCol w="914399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 smtClean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1580.000000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1642.000000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2362200"/>
          <a:ext cx="7543800" cy="1402080"/>
        </p:xfrm>
        <a:graphic>
          <a:graphicData uri="http://schemas.openxmlformats.org/drawingml/2006/table">
            <a:tbl>
              <a:tblPr/>
              <a:tblGrid>
                <a:gridCol w="1676400"/>
                <a:gridCol w="533400"/>
                <a:gridCol w="1600200"/>
                <a:gridCol w="17526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74.71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height*width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0.3747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4038600"/>
          <a:ext cx="81534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5334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1556.000000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518.666667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48.25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10.750000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1642.000000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81100" y="5638800"/>
          <a:ext cx="6705601" cy="1051560"/>
        </p:xfrm>
        <a:graphic>
          <a:graphicData uri="http://schemas.openxmlformats.org/drawingml/2006/table">
            <a:tbl>
              <a:tblPr/>
              <a:tblGrid>
                <a:gridCol w="990601"/>
                <a:gridCol w="469604"/>
                <a:gridCol w="1587796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1544.000000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71.81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0.3216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Pooling (cont)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3810000"/>
            <a:ext cx="91440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38400" y="914400"/>
          <a:ext cx="4648200" cy="2804160"/>
        </p:xfrm>
        <a:graphic>
          <a:graphicData uri="http://schemas.openxmlformats.org/drawingml/2006/table">
            <a:tbl>
              <a:tblPr/>
              <a:tblGrid>
                <a:gridCol w="2057400"/>
                <a:gridCol w="1066800"/>
                <a:gridCol w="533400"/>
                <a:gridCol w="9906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90800" y="3886200"/>
          <a:ext cx="4343400" cy="2804160"/>
        </p:xfrm>
        <a:graphic>
          <a:graphicData uri="http://schemas.openxmlformats.org/drawingml/2006/table">
            <a:tbl>
              <a:tblPr/>
              <a:tblGrid>
                <a:gridCol w="2057400"/>
                <a:gridCol w="1066800"/>
                <a:gridCol w="304800"/>
                <a:gridCol w="9144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Scatterplot</a:t>
            </a:r>
            <a:endParaRPr lang="en-US" dirty="0"/>
          </a:p>
        </p:txBody>
      </p:sp>
      <p:pic>
        <p:nvPicPr>
          <p:cNvPr id="7170" name="Picture 2" descr="Plot of sales by h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6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Example: ANOVA table/Means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7620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1"/>
                <a:gridCol w="457200"/>
                <a:gridCol w="2057400"/>
                <a:gridCol w="1676400"/>
                <a:gridCol w="990600"/>
                <a:gridCol w="914399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 smtClean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1580.000000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30.58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10.333333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1642.000000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286000"/>
          <a:ext cx="59436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457200"/>
                <a:gridCol w="15240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1.41421356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47900" y="5105400"/>
          <a:ext cx="4648200" cy="1752600"/>
        </p:xfrm>
        <a:graphic>
          <a:graphicData uri="http://schemas.openxmlformats.org/drawingml/2006/table">
            <a:tbl>
              <a:tblPr/>
              <a:tblGrid>
                <a:gridCol w="1219200"/>
                <a:gridCol w="381000"/>
                <a:gridCol w="14478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3.16227766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3.74165739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2.94392029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 (nknw864.sas): contrasts and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124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'middle </a:t>
            </a:r>
            <a:r>
              <a:rPr lang="en-US" sz="2000" dirty="0" err="1" smtClean="0">
                <a:solidFill>
                  <a:srgbClr val="800080"/>
                </a:solidFill>
                <a:latin typeface="Courier New"/>
              </a:rPr>
              <a:t>vs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 others'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 height*width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estimate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'middle </a:t>
            </a:r>
            <a:r>
              <a:rPr lang="en-US" sz="2000" dirty="0" err="1" smtClean="0">
                <a:solidFill>
                  <a:srgbClr val="800080"/>
                </a:solidFill>
                <a:latin typeface="Courier New"/>
              </a:rPr>
              <a:t>vs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 others'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 height*width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height*width;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387722"/>
          <a:ext cx="7772400" cy="701040"/>
        </p:xfrm>
        <a:graphic>
          <a:graphicData uri="http://schemas.openxmlformats.org/drawingml/2006/table">
            <a:tbl>
              <a:tblPr/>
              <a:tblGrid>
                <a:gridCol w="2133600"/>
                <a:gridCol w="457200"/>
                <a:gridCol w="16002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Contrast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middle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vs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others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1536.000000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1536.000000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148.65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5334000"/>
          <a:ext cx="7620000" cy="701040"/>
        </p:xfrm>
        <a:graphic>
          <a:graphicData uri="http://schemas.openxmlformats.org/drawingml/2006/table">
            <a:tbl>
              <a:tblPr/>
              <a:tblGrid>
                <a:gridCol w="2166546"/>
                <a:gridCol w="1567254"/>
                <a:gridCol w="19050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middle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vs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others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1.96850197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Bread Example (nknw864.sas): contrasts and estimates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133600"/>
          <a:ext cx="59436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457200"/>
                <a:gridCol w="15240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1.41421356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ANOVA Table – Two Way, n =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338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/>
                <a:gridCol w="2362200"/>
                <a:gridCol w="838200"/>
                <a:gridCol w="1828800"/>
                <a:gridCol w="2209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Source of Variation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Factor A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SSA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SSA/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A</a:t>
                      </a: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MSA/MSE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Factor 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SSB/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B</a:t>
                      </a: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MSB/MSE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(a – 1)(b – 1)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SSE/</a:t>
                      </a:r>
                      <a:r>
                        <a:rPr lang="en-US" sz="3200" dirty="0" err="1" smtClean="0"/>
                        <a:t>df</a:t>
                      </a:r>
                      <a:r>
                        <a:rPr lang="en-US" sz="3200" baseline="-25000" dirty="0" err="1" smtClean="0"/>
                        <a:t>E</a:t>
                      </a: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 smtClean="0"/>
                        <a:t>ab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–</a:t>
                      </a:r>
                      <a:r>
                        <a:rPr lang="en-US" sz="3200" baseline="0" dirty="0" smtClean="0"/>
                        <a:t> 1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SST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 Example: (nknw878.sas)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 = 3-month premium for car insurance</a:t>
            </a:r>
          </a:p>
          <a:p>
            <a:pPr>
              <a:buNone/>
            </a:pPr>
            <a:r>
              <a:rPr lang="en-US" dirty="0" smtClean="0"/>
              <a:t>Factor A = size of the city</a:t>
            </a:r>
          </a:p>
          <a:p>
            <a:pPr>
              <a:buNone/>
            </a:pPr>
            <a:r>
              <a:rPr lang="en-US" dirty="0" smtClean="0"/>
              <a:t>	small, medium, large</a:t>
            </a:r>
          </a:p>
          <a:p>
            <a:pPr>
              <a:buNone/>
            </a:pPr>
            <a:r>
              <a:rPr lang="en-US" dirty="0" smtClean="0"/>
              <a:t>Factor B = geographic region</a:t>
            </a:r>
          </a:p>
          <a:p>
            <a:pPr>
              <a:buNone/>
            </a:pPr>
            <a:r>
              <a:rPr lang="en-US" dirty="0" smtClean="0"/>
              <a:t>	east, west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Car Insurance: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304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512\CH20TA02.DAT'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premium size region;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'1_small 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'2_medium'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then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'3_large 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4038600"/>
          <a:ext cx="5181600" cy="2453640"/>
        </p:xfrm>
        <a:graphic>
          <a:graphicData uri="http://schemas.openxmlformats.org/drawingml/2006/table">
            <a:tbl>
              <a:tblPr/>
              <a:tblGrid>
                <a:gridCol w="685800"/>
                <a:gridCol w="1219200"/>
                <a:gridCol w="685800"/>
                <a:gridCol w="1219200"/>
                <a:gridCol w="1371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1_small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1_small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2_medium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2_medium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3_large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3_large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Car Insurance: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6868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'E'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=green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height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'W'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height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'Scatterplot of the Car Insurance'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premium*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=region/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  <p:pic>
        <p:nvPicPr>
          <p:cNvPr id="39940" name="Picture 4" descr="Plot of premium by sizea identified by reg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686050"/>
            <a:ext cx="5562600" cy="4171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Car Insurance: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31242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region;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premium=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region/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region /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preds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457200" indent="-457200">
              <a:buNone/>
            </a:pPr>
            <a:endParaRPr lang="en-US" sz="2200" b="1" dirty="0" smtClean="0">
              <a:solidFill>
                <a:srgbClr val="000000"/>
              </a:solidFill>
              <a:latin typeface="Courier New"/>
            </a:endParaRPr>
          </a:p>
          <a:p>
            <a:pPr marL="457200" indent="-45720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4023360"/>
          <a:ext cx="5105400" cy="1402080"/>
        </p:xfrm>
        <a:graphic>
          <a:graphicData uri="http://schemas.openxmlformats.org/drawingml/2006/table">
            <a:tbl>
              <a:tblPr/>
              <a:tblGrid>
                <a:gridCol w="914400"/>
                <a:gridCol w="990600"/>
                <a:gridCol w="3200400"/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Class Level Information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Class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Values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1_small 2_medium 3_large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05100" y="5775960"/>
          <a:ext cx="4267200" cy="701040"/>
        </p:xfrm>
        <a:graphic>
          <a:graphicData uri="http://schemas.openxmlformats.org/drawingml/2006/table">
            <a:tbl>
              <a:tblPr/>
              <a:tblGrid>
                <a:gridCol w="3886200"/>
                <a:gridCol w="3810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of Observations Read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of Observations Used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Car Insurance: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1" y="1399983"/>
          <a:ext cx="8077199" cy="1402080"/>
        </p:xfrm>
        <a:graphic>
          <a:graphicData uri="http://schemas.openxmlformats.org/drawingml/2006/table">
            <a:tbl>
              <a:tblPr/>
              <a:tblGrid>
                <a:gridCol w="1981199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10650.00000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62100" y="3124200"/>
          <a:ext cx="60198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371600"/>
                <a:gridCol w="1371600"/>
                <a:gridCol w="19812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0.990698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4.040610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7.071068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04901" y="4191000"/>
          <a:ext cx="6934199" cy="1051560"/>
        </p:xfrm>
        <a:graphic>
          <a:graphicData uri="http://schemas.openxmlformats.org/drawingml/2006/table">
            <a:tbl>
              <a:tblPr/>
              <a:tblGrid>
                <a:gridCol w="990599"/>
                <a:gridCol w="457200"/>
                <a:gridCol w="16764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9300.000000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Car Insurance: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371600"/>
          <a:ext cx="7848600" cy="2453640"/>
        </p:xfrm>
        <a:graphic>
          <a:graphicData uri="http://schemas.openxmlformats.org/drawingml/2006/table">
            <a:tbl>
              <a:tblPr/>
              <a:tblGrid>
                <a:gridCol w="2057400"/>
                <a:gridCol w="1600200"/>
                <a:gridCol w="275761"/>
                <a:gridCol w="1934039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5.77350269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33.77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1_small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7.07106781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-12.73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0.0061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2_medium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7.07106781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0.1679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3_large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5.77350269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62100" y="3962400"/>
          <a:ext cx="5943600" cy="2453640"/>
        </p:xfrm>
        <a:graphic>
          <a:graphicData uri="http://schemas.openxmlformats.org/drawingml/2006/table">
            <a:tbl>
              <a:tblPr/>
              <a:tblGrid>
                <a:gridCol w="609600"/>
                <a:gridCol w="1219200"/>
                <a:gridCol w="685800"/>
                <a:gridCol w="990600"/>
                <a:gridCol w="1447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muhat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1_small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1_small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2_medium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2_medium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3_large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3_large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6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 height*width;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2300" y="3458082"/>
          <a:ext cx="2971800" cy="140208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Class Level Information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Class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Values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1 2 3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4600" y="5029200"/>
          <a:ext cx="4267200" cy="701040"/>
        </p:xfrm>
        <a:graphic>
          <a:graphicData uri="http://schemas.openxmlformats.org/drawingml/2006/table">
            <a:tbl>
              <a:tblPr/>
              <a:tblGrid>
                <a:gridCol w="3810000"/>
                <a:gridCol w="457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of Observations Read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of Observations Used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Car Insurance: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200" y="1219200"/>
          <a:ext cx="5257800" cy="2804160"/>
        </p:xfrm>
        <a:graphic>
          <a:graphicData uri="http://schemas.openxmlformats.org/drawingml/2006/table">
            <a:tbl>
              <a:tblPr/>
              <a:tblGrid>
                <a:gridCol w="2133600"/>
                <a:gridCol w="1219200"/>
                <a:gridCol w="609600"/>
                <a:gridCol w="1295400"/>
              </a:tblGrid>
              <a:tr h="0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 are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3_large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2_medium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120.000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1_small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47900" y="4267200"/>
          <a:ext cx="4724400" cy="2103120"/>
        </p:xfrm>
        <a:graphic>
          <a:graphicData uri="http://schemas.openxmlformats.org/drawingml/2006/table">
            <a:tbl>
              <a:tblPr/>
              <a:tblGrid>
                <a:gridCol w="2133600"/>
                <a:gridCol w="1219200"/>
                <a:gridCol w="381000"/>
                <a:gridCol w="99060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Means with the same letter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are not significantly different.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Tukey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Grouping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160.000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Insurance: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'E'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=green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'W'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'Plot of the model estimates'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preds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sizea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=region/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Insurance: plots (cont)</a:t>
            </a:r>
            <a:endParaRPr lang="en-US" dirty="0"/>
          </a:p>
        </p:txBody>
      </p:sp>
      <p:pic>
        <p:nvPicPr>
          <p:cNvPr id="6" name="Picture 4" descr="Plot of premium by sizea identified by reg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4292600" cy="3219450"/>
          </a:xfrm>
          <a:prstGeom prst="rect">
            <a:avLst/>
          </a:prstGeom>
          <a:noFill/>
        </p:spPr>
      </p:pic>
      <p:pic>
        <p:nvPicPr>
          <p:cNvPr id="33794" name="Picture 2" descr="Plot of muhat by sizea identified by reg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285875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 Example: (nknw884.sas)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 = 3-month premium for car insurance</a:t>
            </a:r>
          </a:p>
          <a:p>
            <a:pPr>
              <a:buNone/>
            </a:pPr>
            <a:r>
              <a:rPr lang="en-US" dirty="0" smtClean="0"/>
              <a:t>Factor A = size of the city</a:t>
            </a:r>
          </a:p>
          <a:p>
            <a:pPr>
              <a:buNone/>
            </a:pPr>
            <a:r>
              <a:rPr lang="en-US" dirty="0" smtClean="0"/>
              <a:t>	small, medium, large</a:t>
            </a:r>
          </a:p>
          <a:p>
            <a:pPr>
              <a:buNone/>
            </a:pPr>
            <a:r>
              <a:rPr lang="en-US" dirty="0" smtClean="0"/>
              <a:t>Factor B = geographic region</a:t>
            </a:r>
          </a:p>
          <a:p>
            <a:pPr>
              <a:buNone/>
            </a:pPr>
            <a:r>
              <a:rPr lang="en-US" dirty="0" smtClean="0"/>
              <a:t>	east, west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Insurance: Overall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premium=;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=overall p=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=overall;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2895600"/>
          <a:ext cx="4495800" cy="2453640"/>
        </p:xfrm>
        <a:graphic>
          <a:graphicData uri="http://schemas.openxmlformats.org/drawingml/2006/table">
            <a:tbl>
              <a:tblPr/>
              <a:tblGrid>
                <a:gridCol w="609600"/>
                <a:gridCol w="1219200"/>
                <a:gridCol w="762000"/>
                <a:gridCol w="9144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muhat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 Insurance: Factor A treatment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premium=size;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meanA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muhatA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meanA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3505200"/>
          <a:ext cx="4648200" cy="2453640"/>
        </p:xfrm>
        <a:graphic>
          <a:graphicData uri="http://schemas.openxmlformats.org/drawingml/2006/table">
            <a:tbl>
              <a:tblPr/>
              <a:tblGrid>
                <a:gridCol w="685800"/>
                <a:gridCol w="1219200"/>
                <a:gridCol w="609600"/>
                <a:gridCol w="990600"/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muhatA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 Insurance: Factor B treatment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43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carins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region;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premium=region;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meanB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muhatB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meanB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3505200"/>
          <a:ext cx="4572000" cy="2453640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  <a:gridCol w="609600"/>
                <a:gridCol w="914400"/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muhatB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Insurance: Combine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3124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estimates;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merge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overall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meanA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meanB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	alpha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-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beta =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-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muhat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atimesb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alpha*beta;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=estimates;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 region alpha beta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atimesb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200" y="3886200"/>
          <a:ext cx="4876800" cy="245364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914400"/>
                <a:gridCol w="838200"/>
                <a:gridCol w="762000"/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alpha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beta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atimesb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-55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-825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-55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-300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-525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Insurance: </a:t>
            </a:r>
            <a:r>
              <a:rPr lang="en-US" dirty="0" err="1" smtClean="0"/>
              <a:t>Tukey</a:t>
            </a:r>
            <a:r>
              <a:rPr lang="en-US" dirty="0" smtClean="0"/>
              <a:t> test for additivity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1524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=estimates;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 region;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premium=size region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atimesb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362200"/>
          <a:ext cx="8153400" cy="1402080"/>
        </p:xfrm>
        <a:graphic>
          <a:graphicData uri="http://schemas.openxmlformats.org/drawingml/2006/table">
            <a:tbl>
              <a:tblPr/>
              <a:tblGrid>
                <a:gridCol w="20574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10737.09677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2684.27419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208.03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12.90323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12.90323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14500" y="3898644"/>
          <a:ext cx="5791200" cy="701040"/>
        </p:xfrm>
        <a:graphic>
          <a:graphicData uri="http://schemas.openxmlformats.org/drawingml/2006/table">
            <a:tbl>
              <a:tblPr/>
              <a:tblGrid>
                <a:gridCol w="1295400"/>
                <a:gridCol w="1219200"/>
                <a:gridCol w="1371600"/>
                <a:gridCol w="19050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premium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0.998800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2.052632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3.592106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7300" y="4813044"/>
          <a:ext cx="6705600" cy="1402080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6002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9300.000000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360.37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104.62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0.0620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atimesb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87.096774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87.096774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Insurance: </a:t>
            </a:r>
            <a:r>
              <a:rPr lang="en-US" dirty="0" err="1" smtClean="0"/>
              <a:t>Tukey</a:t>
            </a:r>
            <a:r>
              <a:rPr lang="en-US" dirty="0" smtClean="0"/>
              <a:t> test for additivity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H="1">
            <a:off x="0" y="3657600"/>
            <a:ext cx="9144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3810000"/>
          <a:ext cx="8153400" cy="1402080"/>
        </p:xfrm>
        <a:graphic>
          <a:graphicData uri="http://schemas.openxmlformats.org/drawingml/2006/table">
            <a:tbl>
              <a:tblPr/>
              <a:tblGrid>
                <a:gridCol w="20574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10737.09677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2684.27419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208.03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12.90323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12.90323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7300" y="5334000"/>
          <a:ext cx="6705600" cy="1402080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6002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9300.000000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360.37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104.62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0.0620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atimesb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87.096774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87.096774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501" y="990600"/>
          <a:ext cx="8077199" cy="1402080"/>
        </p:xfrm>
        <a:graphic>
          <a:graphicData uri="http://schemas.openxmlformats.org/drawingml/2006/table">
            <a:tbl>
              <a:tblPr/>
              <a:tblGrid>
                <a:gridCol w="1981199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10650.00000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10750.00000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1" y="2514600"/>
          <a:ext cx="6934199" cy="1051560"/>
        </p:xfrm>
        <a:graphic>
          <a:graphicData uri="http://schemas.openxmlformats.org/drawingml/2006/table">
            <a:tbl>
              <a:tblPr/>
              <a:tblGrid>
                <a:gridCol w="990599"/>
                <a:gridCol w="457200"/>
                <a:gridCol w="16764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9300.000000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1350.000000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Bread Example: ANOVA means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990600"/>
          <a:ext cx="4572000" cy="1752600"/>
        </p:xfrm>
        <a:graphic>
          <a:graphicData uri="http://schemas.openxmlformats.org/drawingml/2006/table">
            <a:tbl>
              <a:tblPr/>
              <a:tblGrid>
                <a:gridCol w="1143000"/>
                <a:gridCol w="381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smtClean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3.16227766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67.0000000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3.74165739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42.0000000</a:t>
                      </a: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2.94392029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362200" y="2743200"/>
          <a:ext cx="4572000" cy="1402080"/>
        </p:xfrm>
        <a:graphic>
          <a:graphicData uri="http://schemas.openxmlformats.org/drawingml/2006/table">
            <a:tbl>
              <a:tblPr/>
              <a:tblGrid>
                <a:gridCol w="1143000"/>
                <a:gridCol w="381000"/>
                <a:gridCol w="15240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12.0664825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13.4313067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4114800"/>
          <a:ext cx="5791200" cy="2804160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457200"/>
                <a:gridCol w="1447800"/>
                <a:gridCol w="1524000"/>
              </a:tblGrid>
              <a:tr h="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of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4.24264069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1.41421356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2.82842712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Car Insurance: </a:t>
            </a:r>
            <a:r>
              <a:rPr lang="en-US" dirty="0" err="1" smtClean="0"/>
              <a:t>Tukey</a:t>
            </a:r>
            <a:r>
              <a:rPr lang="en-US" dirty="0" smtClean="0"/>
              <a:t> test for additivity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10800000" flipH="1">
            <a:off x="0" y="3657600"/>
            <a:ext cx="9144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700" y="3962400"/>
          <a:ext cx="7162800" cy="2804160"/>
        </p:xfrm>
        <a:graphic>
          <a:graphicData uri="http://schemas.openxmlformats.org/drawingml/2006/table">
            <a:tbl>
              <a:tblPr/>
              <a:tblGrid>
                <a:gridCol w="1371600"/>
                <a:gridCol w="1600200"/>
                <a:gridCol w="304800"/>
                <a:gridCol w="19050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2.93294230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66.49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0.0096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3.59210604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-25.05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0.0254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3.59210604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-4.18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0.1496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2.93294230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0.0620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atimesb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-0.0064516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0.00248323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0.2339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005141"/>
          <a:ext cx="7848600" cy="2453640"/>
        </p:xfrm>
        <a:graphic>
          <a:graphicData uri="http://schemas.openxmlformats.org/drawingml/2006/table">
            <a:tbl>
              <a:tblPr/>
              <a:tblGrid>
                <a:gridCol w="2057400"/>
                <a:gridCol w="1600200"/>
                <a:gridCol w="275761"/>
                <a:gridCol w="1934039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Parameter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 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|t|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Intercept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5.77350269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33.77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1_small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-90.0000000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7.07106781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-12.73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0.0061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2_medium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-15.0000000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7.07106781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-2.12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0.1679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sizea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3_large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5.77350269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0.0351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region 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Example: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2438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means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=bread;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height width;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avbread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avsales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avbread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4038600"/>
          <a:ext cx="5791200" cy="2453640"/>
        </p:xfrm>
        <a:graphic>
          <a:graphicData uri="http://schemas.openxmlformats.org/drawingml/2006/table">
            <a:tbl>
              <a:tblPr/>
              <a:tblGrid>
                <a:gridCol w="609600"/>
                <a:gridCol w="990600"/>
                <a:gridCol w="838200"/>
                <a:gridCol w="1143000"/>
                <a:gridCol w="1143000"/>
                <a:gridCol w="106680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height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width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_TYPE_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_FREQ_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avsales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 Table – One Way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51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00"/>
                <a:gridCol w="1219200"/>
                <a:gridCol w="2895600"/>
                <a:gridCol w="175260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Source of Variation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Model</a:t>
                      </a:r>
                    </a:p>
                    <a:p>
                      <a:pPr algn="ctr"/>
                      <a:r>
                        <a:rPr lang="en-US" sz="3200" dirty="0" smtClean="0"/>
                        <a:t>(Regression)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n</a:t>
                      </a:r>
                      <a:r>
                        <a:rPr lang="en-US" sz="3200" baseline="-25000" dirty="0" err="1" smtClean="0"/>
                        <a:t>T</a:t>
                      </a:r>
                      <a:r>
                        <a:rPr lang="en-US" sz="3200" baseline="0" dirty="0" smtClean="0"/>
                        <a:t> – 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112217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n</a:t>
                      </a:r>
                      <a:r>
                        <a:rPr lang="en-US" sz="3200" baseline="-25000" dirty="0" err="1" smtClean="0"/>
                        <a:t>T</a:t>
                      </a:r>
                      <a:r>
                        <a:rPr lang="en-US" sz="3200" baseline="0" dirty="0" smtClean="0"/>
                        <a:t>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162800" y="2743200"/>
          <a:ext cx="817563" cy="911225"/>
        </p:xfrm>
        <a:graphic>
          <a:graphicData uri="http://schemas.openxmlformats.org/presentationml/2006/ole">
            <p:oleObj spid="_x0000_s3074" name="Equation" r:id="rId3" imgW="1117440" imgH="124452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239000" y="3962400"/>
          <a:ext cx="781050" cy="911225"/>
        </p:xfrm>
        <a:graphic>
          <a:graphicData uri="http://schemas.openxmlformats.org/presentationml/2006/ole">
            <p:oleObj spid="_x0000_s3075" name="Equation" r:id="rId4" imgW="1066680" imgH="12445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67200" y="2895600"/>
          <a:ext cx="2400300" cy="825500"/>
        </p:xfrm>
        <a:graphic>
          <a:graphicData uri="http://schemas.openxmlformats.org/presentationml/2006/ole">
            <p:oleObj spid="_x0000_s3076" name="Equation" r:id="rId5" imgW="2400120" imgH="82548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91000" y="4114800"/>
          <a:ext cx="2616200" cy="876300"/>
        </p:xfrm>
        <a:graphic>
          <a:graphicData uri="http://schemas.openxmlformats.org/presentationml/2006/ole">
            <p:oleObj spid="_x0000_s3077" name="Equation" r:id="rId6" imgW="2616120" imgH="8762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191000" y="5257800"/>
          <a:ext cx="2628900" cy="863600"/>
        </p:xfrm>
        <a:graphic>
          <a:graphicData uri="http://schemas.openxmlformats.org/presentationml/2006/ole">
            <p:oleObj spid="_x0000_s3078" name="Equation" r:id="rId7" imgW="262872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ANOVA Table – Two Way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990601"/>
          <a:ext cx="9144000" cy="5942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1981200"/>
                <a:gridCol w="4038600"/>
                <a:gridCol w="1066800"/>
              </a:tblGrid>
              <a:tr h="99198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Source of Variation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/>
                </a:tc>
              </a:tr>
              <a:tr h="920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Factor A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78925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Factor 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 –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118388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Interaction (AB)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(a–1)(b–1)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9322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 smtClean="0"/>
                        <a:t>ab</a:t>
                      </a:r>
                      <a:r>
                        <a:rPr lang="en-US" sz="3200" baseline="0" dirty="0" smtClean="0"/>
                        <a:t>(n – 1)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104920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nab </a:t>
                      </a:r>
                      <a:r>
                        <a:rPr lang="en-US" sz="3200" dirty="0" smtClean="0"/>
                        <a:t>–</a:t>
                      </a:r>
                      <a:r>
                        <a:rPr lang="en-US" sz="3200" baseline="0" dirty="0" smtClean="0"/>
                        <a:t> 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355013" y="2133600"/>
          <a:ext cx="788987" cy="911225"/>
        </p:xfrm>
        <a:graphic>
          <a:graphicData uri="http://schemas.openxmlformats.org/presentationml/2006/ole">
            <p:oleObj spid="_x0000_s4098" name="Equation" r:id="rId3" imgW="1079280" imgH="124452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362950" y="5029200"/>
          <a:ext cx="781050" cy="911225"/>
        </p:xfrm>
        <a:graphic>
          <a:graphicData uri="http://schemas.openxmlformats.org/presentationml/2006/ole">
            <p:oleObj spid="_x0000_s4099" name="Equation" r:id="rId4" imgW="1066680" imgH="12445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67200" y="2209800"/>
          <a:ext cx="2679700" cy="825500"/>
        </p:xfrm>
        <a:graphic>
          <a:graphicData uri="http://schemas.openxmlformats.org/presentationml/2006/ole">
            <p:oleObj spid="_x0000_s4100" name="Equation" r:id="rId5" imgW="2679480" imgH="82548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19600" y="5029200"/>
          <a:ext cx="2311400" cy="876300"/>
        </p:xfrm>
        <a:graphic>
          <a:graphicData uri="http://schemas.openxmlformats.org/presentationml/2006/ole">
            <p:oleObj spid="_x0000_s4101" name="Equation" r:id="rId6" imgW="2311200" imgH="876240" progId="Equation.DSMT4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4267200" y="3048000"/>
          <a:ext cx="2692400" cy="876300"/>
        </p:xfrm>
        <a:graphic>
          <a:graphicData uri="http://schemas.openxmlformats.org/presentationml/2006/ole">
            <p:oleObj spid="_x0000_s4104" name="Equation" r:id="rId7" imgW="2692080" imgH="876240" progId="Equation.DSMT4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4343400" y="5981700"/>
          <a:ext cx="2336800" cy="876300"/>
        </p:xfrm>
        <a:graphic>
          <a:graphicData uri="http://schemas.openxmlformats.org/presentationml/2006/ole">
            <p:oleObj spid="_x0000_s4105" name="Equation" r:id="rId8" imgW="2336760" imgH="876240" progId="Equation.DSMT4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8364537" y="3124200"/>
          <a:ext cx="779463" cy="911225"/>
        </p:xfrm>
        <a:graphic>
          <a:graphicData uri="http://schemas.openxmlformats.org/presentationml/2006/ole">
            <p:oleObj spid="_x0000_s4106" name="Equation" r:id="rId9" imgW="1066680" imgH="1244520" progId="Equation.DSMT4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8131175" y="4038600"/>
          <a:ext cx="1012825" cy="911225"/>
        </p:xfrm>
        <a:graphic>
          <a:graphicData uri="http://schemas.openxmlformats.org/presentationml/2006/ole">
            <p:oleObj spid="_x0000_s4107" name="Equation" r:id="rId10" imgW="1384200" imgH="1244520" progId="Equation.DSMT4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4102100" y="4152900"/>
          <a:ext cx="4127500" cy="876300"/>
        </p:xfrm>
        <a:graphic>
          <a:graphicData uri="http://schemas.openxmlformats.org/presentationml/2006/ole">
            <p:oleObj spid="_x0000_s4108" name="Equation" r:id="rId11" imgW="4127400" imgH="876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18250</TotalTime>
  <Words>3589</Words>
  <Application>Microsoft Office PowerPoint</Application>
  <PresentationFormat>On-screen Show (4:3)</PresentationFormat>
  <Paragraphs>2077</Paragraphs>
  <Slides>60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Office Theme</vt:lpstr>
      <vt:lpstr>Equation</vt:lpstr>
      <vt:lpstr>Bread Example: nknw817.sas</vt:lpstr>
      <vt:lpstr>Bread Example: input</vt:lpstr>
      <vt:lpstr>Bread Example: input scatterplot</vt:lpstr>
      <vt:lpstr>Bread Example: Scatterplot</vt:lpstr>
      <vt:lpstr>Bread Example: ANOVA</vt:lpstr>
      <vt:lpstr>Bread Example: ANOVA means</vt:lpstr>
      <vt:lpstr>Bread Example: Means</vt:lpstr>
      <vt:lpstr>ANOVA Table – One Way</vt:lpstr>
      <vt:lpstr>ANOVA Table – Two Way</vt:lpstr>
      <vt:lpstr>Bread Example: Scatterplot</vt:lpstr>
      <vt:lpstr>Bread Example: diagnostics</vt:lpstr>
      <vt:lpstr>Bread Example: Residual Plots</vt:lpstr>
      <vt:lpstr>Bread Example: Normality</vt:lpstr>
      <vt:lpstr>ANOVA Table – Two Way</vt:lpstr>
      <vt:lpstr>Strategy for Analysis</vt:lpstr>
      <vt:lpstr>Bread Example: nknw817.sas</vt:lpstr>
      <vt:lpstr>Bread Example: Interaction Plots</vt:lpstr>
      <vt:lpstr>Bread Example: Interaction Plots (cont)</vt:lpstr>
      <vt:lpstr>Bread Example: ANOVA table</vt:lpstr>
      <vt:lpstr>Bread Example: ANOVA table</vt:lpstr>
      <vt:lpstr>Bread Example: Interaction Plots (cont)</vt:lpstr>
      <vt:lpstr>Bread Example: cell means model (MSE)</vt:lpstr>
      <vt:lpstr>Bread Example: cell means model</vt:lpstr>
      <vt:lpstr>Bread Example:  factor effects model (overall mean)</vt:lpstr>
      <vt:lpstr>Bread Example: factor effects model (overall mean) (cont)</vt:lpstr>
      <vt:lpstr>Bread Example: ANOVA means A (height)</vt:lpstr>
      <vt:lpstr>Bread Example: means A (cont)</vt:lpstr>
      <vt:lpstr>Bread Example: ANOVA means B (width)</vt:lpstr>
      <vt:lpstr>Bread Example: ANOVA means</vt:lpstr>
      <vt:lpstr>Bread Example: Factor Effects Model (zero-sum constraints)</vt:lpstr>
      <vt:lpstr>Bread Example: Factor Effects Model (zero-sum constraints) (cont)</vt:lpstr>
      <vt:lpstr>Bread Example: nknw817b.sas</vt:lpstr>
      <vt:lpstr>Bread Example: SAS constraints</vt:lpstr>
      <vt:lpstr>Bread Example: SAS constraints (cont)</vt:lpstr>
      <vt:lpstr>Bread Example: Means</vt:lpstr>
      <vt:lpstr>Bread Example: nknw817b.sas</vt:lpstr>
      <vt:lpstr>Bread Example: Pooling</vt:lpstr>
      <vt:lpstr>Bread Example: Pooling (cont)</vt:lpstr>
      <vt:lpstr>Bread Example: Pooling (cont)</vt:lpstr>
      <vt:lpstr>Bread Example: ANOVA table/Means</vt:lpstr>
      <vt:lpstr>Bread Example (nknw864.sas): contrasts and estimates</vt:lpstr>
      <vt:lpstr>Bread Example (nknw864.sas): contrasts and estimates (cont)</vt:lpstr>
      <vt:lpstr>ANOVA Table – Two Way, n = 1</vt:lpstr>
      <vt:lpstr>Car Insurance Example: (nknw878.sas)</vt:lpstr>
      <vt:lpstr>Car Insurance: input</vt:lpstr>
      <vt:lpstr>Car Insurance: Scatterplot</vt:lpstr>
      <vt:lpstr>Car Insurance: ANOVA</vt:lpstr>
      <vt:lpstr>Car Insurance: ANOVA (cont)</vt:lpstr>
      <vt:lpstr>Car Insurance: ANOVA (cont)</vt:lpstr>
      <vt:lpstr>Car Insurance: ANOVA (cont)</vt:lpstr>
      <vt:lpstr>Car Insurance: Plots</vt:lpstr>
      <vt:lpstr>Car Insurance: plots (cont)</vt:lpstr>
      <vt:lpstr>Car Insurance Example: (nknw884.sas)</vt:lpstr>
      <vt:lpstr>Car Insurance: Overall mean</vt:lpstr>
      <vt:lpstr>Car Insurance: Factor A treatment means</vt:lpstr>
      <vt:lpstr>Car Insurance: Factor B treatment means</vt:lpstr>
      <vt:lpstr>Car Insurance: Combine files</vt:lpstr>
      <vt:lpstr>Car Insurance: Tukey test for additivity</vt:lpstr>
      <vt:lpstr>Car Insurance: Tukey test for additivity </vt:lpstr>
      <vt:lpstr>Car Insurance: Tukey test for additivity 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806</cp:revision>
  <dcterms:created xsi:type="dcterms:W3CDTF">2010-01-11T21:36:57Z</dcterms:created>
  <dcterms:modified xsi:type="dcterms:W3CDTF">2013-03-27T18:49:19Z</dcterms:modified>
</cp:coreProperties>
</file>