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tiff" ContentType="image/tif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285" r:id="rId2"/>
    <p:sldId id="286" r:id="rId3"/>
    <p:sldId id="347" r:id="rId4"/>
    <p:sldId id="287" r:id="rId5"/>
    <p:sldId id="289" r:id="rId6"/>
    <p:sldId id="290" r:id="rId7"/>
    <p:sldId id="291" r:id="rId8"/>
    <p:sldId id="294" r:id="rId9"/>
    <p:sldId id="295" r:id="rId10"/>
    <p:sldId id="351" r:id="rId11"/>
    <p:sldId id="296" r:id="rId12"/>
    <p:sldId id="297" r:id="rId13"/>
    <p:sldId id="298" r:id="rId14"/>
    <p:sldId id="300" r:id="rId15"/>
    <p:sldId id="301" r:id="rId16"/>
    <p:sldId id="302" r:id="rId17"/>
    <p:sldId id="292" r:id="rId18"/>
    <p:sldId id="293" r:id="rId19"/>
    <p:sldId id="303" r:id="rId20"/>
    <p:sldId id="304" r:id="rId21"/>
    <p:sldId id="352" r:id="rId22"/>
    <p:sldId id="353" r:id="rId23"/>
    <p:sldId id="306" r:id="rId24"/>
    <p:sldId id="350" r:id="rId25"/>
    <p:sldId id="309" r:id="rId26"/>
    <p:sldId id="310" r:id="rId27"/>
    <p:sldId id="312" r:id="rId28"/>
    <p:sldId id="311" r:id="rId29"/>
    <p:sldId id="313" r:id="rId30"/>
    <p:sldId id="314" r:id="rId31"/>
    <p:sldId id="315" r:id="rId32"/>
    <p:sldId id="316" r:id="rId33"/>
    <p:sldId id="317" r:id="rId34"/>
    <p:sldId id="318" r:id="rId35"/>
    <p:sldId id="319" r:id="rId36"/>
    <p:sldId id="321" r:id="rId37"/>
    <p:sldId id="322" r:id="rId38"/>
    <p:sldId id="323" r:id="rId39"/>
    <p:sldId id="324" r:id="rId40"/>
    <p:sldId id="327" r:id="rId41"/>
    <p:sldId id="325" r:id="rId42"/>
    <p:sldId id="326" r:id="rId43"/>
    <p:sldId id="329" r:id="rId44"/>
    <p:sldId id="330" r:id="rId45"/>
    <p:sldId id="331" r:id="rId46"/>
    <p:sldId id="332" r:id="rId47"/>
    <p:sldId id="333" r:id="rId48"/>
    <p:sldId id="334" r:id="rId49"/>
    <p:sldId id="335" r:id="rId50"/>
    <p:sldId id="336" r:id="rId51"/>
    <p:sldId id="337" r:id="rId52"/>
    <p:sldId id="338" r:id="rId53"/>
    <p:sldId id="339" r:id="rId54"/>
    <p:sldId id="340" r:id="rId55"/>
    <p:sldId id="343" r:id="rId56"/>
    <p:sldId id="341" r:id="rId57"/>
    <p:sldId id="342" r:id="rId58"/>
    <p:sldId id="344" r:id="rId59"/>
    <p:sldId id="345" r:id="rId60"/>
    <p:sldId id="346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2277"/>
    <a:srgbClr val="0000FF"/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13" autoAdjust="0"/>
    <p:restoredTop sz="92752" autoAdjust="0"/>
  </p:normalViewPr>
  <p:slideViewPr>
    <p:cSldViewPr>
      <p:cViewPr varScale="1">
        <p:scale>
          <a:sx n="44" d="100"/>
          <a:sy n="44" d="100"/>
        </p:scale>
        <p:origin x="-15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686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3.wmf"/><Relationship Id="rId1" Type="http://schemas.openxmlformats.org/officeDocument/2006/relationships/image" Target="../media/image7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E9E57-B026-4B5A-B3E8-8A48562FE2B8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5F4E-C860-47AA-8D4E-D983800C9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665B9-8681-4F57-B28C-8200AC9C629D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if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Bread Example: nknw817.sas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>
                <a:cs typeface="Courier New" pitchFamily="49" charset="0"/>
              </a:rPr>
              <a:t>Y = number of cases of bread sold (sales)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Factor A = height of shelf display (bottom, middle, top)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Factor B = width of shelf display (regular, wide)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n = 2 (</a:t>
            </a:r>
            <a:r>
              <a:rPr lang="en-US" dirty="0" err="1" smtClean="0">
                <a:cs typeface="Courier New" pitchFamily="49" charset="0"/>
              </a:rPr>
              <a:t>n</a:t>
            </a:r>
            <a:r>
              <a:rPr lang="en-US" baseline="-25000" dirty="0" err="1" smtClean="0">
                <a:cs typeface="Courier New" pitchFamily="49" charset="0"/>
              </a:rPr>
              <a:t>T</a:t>
            </a:r>
            <a:r>
              <a:rPr lang="en-US" dirty="0" smtClean="0">
                <a:cs typeface="Courier New" pitchFamily="49" charset="0"/>
              </a:rPr>
              <a:t> = 12)</a:t>
            </a:r>
            <a:endParaRPr lang="en-US" dirty="0"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Bread Example: Scatterplot</a:t>
            </a:r>
            <a:endParaRPr lang="en-US" dirty="0"/>
          </a:p>
        </p:txBody>
      </p:sp>
      <p:pic>
        <p:nvPicPr>
          <p:cNvPr id="7170" name="Picture 2" descr="Plot of sales by h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906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Bread Example: diagnostics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2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err="1" smtClean="0">
                <a:solidFill>
                  <a:srgbClr val="000080"/>
                </a:solidFill>
                <a:latin typeface="Courier New"/>
              </a:rPr>
              <a:t>glm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=bread;</a:t>
            </a:r>
          </a:p>
          <a:p>
            <a:pPr>
              <a:buNone/>
            </a:pP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200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height width;</a:t>
            </a:r>
          </a:p>
          <a:p>
            <a:pPr>
              <a:buNone/>
            </a:pP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2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sales=height width height*width;</a:t>
            </a:r>
          </a:p>
          <a:p>
            <a:pPr>
              <a:buNone/>
            </a:pP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200" dirty="0" smtClean="0">
                <a:solidFill>
                  <a:srgbClr val="0000FF"/>
                </a:solidFill>
                <a:latin typeface="Courier New"/>
              </a:rPr>
              <a:t>means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height width height*width;</a:t>
            </a:r>
          </a:p>
          <a:p>
            <a:pPr>
              <a:buNone/>
            </a:pP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200" dirty="0" smtClean="0">
                <a:solidFill>
                  <a:srgbClr val="0000FF"/>
                </a:solidFill>
                <a:latin typeface="Courier New"/>
              </a:rPr>
              <a:t>output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FF"/>
                </a:solidFill>
                <a:latin typeface="Courier New"/>
              </a:rPr>
              <a:t>out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diag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r=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resid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p=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pred</a:t>
            </a:r>
            <a:endParaRPr lang="en-US" sz="2200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run;</a:t>
            </a:r>
          </a:p>
          <a:p>
            <a:pPr>
              <a:buNone/>
            </a:pPr>
            <a:endParaRPr lang="en-US" sz="2200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2200" dirty="0" smtClean="0">
                <a:solidFill>
                  <a:srgbClr val="0000FF"/>
                </a:solidFill>
                <a:latin typeface="Courier New"/>
              </a:rPr>
              <a:t>title2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2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800080"/>
                </a:solidFill>
                <a:latin typeface="Courier New"/>
              </a:rPr>
              <a:t>'residual plots'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2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err="1" smtClean="0">
                <a:solidFill>
                  <a:srgbClr val="000080"/>
                </a:solidFill>
                <a:latin typeface="Courier New"/>
              </a:rPr>
              <a:t>gplot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200" b="1" dirty="0" err="1" smtClean="0">
                <a:solidFill>
                  <a:srgbClr val="000000"/>
                </a:solidFill>
                <a:latin typeface="Courier New"/>
              </a:rPr>
              <a:t>diag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200" dirty="0" smtClean="0">
                <a:solidFill>
                  <a:srgbClr val="0000FF"/>
                </a:solidFill>
                <a:latin typeface="Courier New"/>
              </a:rPr>
              <a:t>plot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resid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* (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pred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height width)/</a:t>
            </a:r>
            <a:r>
              <a:rPr lang="en-US" sz="2200" dirty="0" err="1" smtClean="0">
                <a:solidFill>
                  <a:srgbClr val="0000FF"/>
                </a:solidFill>
                <a:latin typeface="Courier New"/>
              </a:rPr>
              <a:t>vref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200" b="1" dirty="0" smtClean="0">
                <a:solidFill>
                  <a:srgbClr val="008080"/>
                </a:solidFill>
                <a:latin typeface="Courier New"/>
              </a:rPr>
              <a:t>0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   </a:t>
            </a:r>
          </a:p>
          <a:p>
            <a:pPr>
              <a:buNone/>
            </a:pP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        </a:t>
            </a:r>
            <a:r>
              <a:rPr lang="en-US" sz="2200" b="1" dirty="0" err="1" smtClean="0">
                <a:solidFill>
                  <a:srgbClr val="0000FF"/>
                </a:solidFill>
                <a:latin typeface="Courier New"/>
              </a:rPr>
              <a:t>haxis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=axis1 </a:t>
            </a:r>
            <a:r>
              <a:rPr lang="en-US" sz="2200" b="1" dirty="0" err="1" smtClean="0">
                <a:solidFill>
                  <a:srgbClr val="0000FF"/>
                </a:solidFill>
                <a:latin typeface="Courier New"/>
              </a:rPr>
              <a:t>vaxis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=axis2;</a:t>
            </a:r>
          </a:p>
          <a:p>
            <a:pPr>
              <a:buNone/>
            </a:pPr>
            <a:r>
              <a:rPr lang="en-US" sz="22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200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2200" dirty="0" smtClean="0">
                <a:solidFill>
                  <a:srgbClr val="0000FF"/>
                </a:solidFill>
                <a:latin typeface="Courier New"/>
              </a:rPr>
              <a:t>title2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800080"/>
                </a:solidFill>
                <a:latin typeface="Courier New"/>
              </a:rPr>
              <a:t>'normality'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2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000080"/>
                </a:solidFill>
                <a:latin typeface="Courier New"/>
              </a:rPr>
              <a:t>univariate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200" b="1" dirty="0" err="1" smtClean="0">
                <a:solidFill>
                  <a:srgbClr val="000000"/>
                </a:solidFill>
                <a:latin typeface="Courier New"/>
              </a:rPr>
              <a:t>diag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err="1" smtClean="0">
                <a:solidFill>
                  <a:srgbClr val="0000FF"/>
                </a:solidFill>
                <a:latin typeface="Courier New"/>
              </a:rPr>
              <a:t>noprint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200" dirty="0" smtClean="0">
                <a:solidFill>
                  <a:srgbClr val="0000FF"/>
                </a:solidFill>
                <a:latin typeface="Courier New"/>
              </a:rPr>
              <a:t>histogram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resid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/</a:t>
            </a:r>
            <a:r>
              <a:rPr lang="en-US" sz="2200" dirty="0" smtClean="0">
                <a:solidFill>
                  <a:srgbClr val="0000FF"/>
                </a:solidFill>
                <a:latin typeface="Courier New"/>
              </a:rPr>
              <a:t>normal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FF"/>
                </a:solidFill>
                <a:latin typeface="Courier New"/>
              </a:rPr>
              <a:t>kernel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200" dirty="0" err="1" smtClean="0">
                <a:solidFill>
                  <a:srgbClr val="0000FF"/>
                </a:solidFill>
                <a:latin typeface="Courier New"/>
              </a:rPr>
              <a:t>qqplot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resid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/</a:t>
            </a:r>
            <a:r>
              <a:rPr lang="en-US" sz="2200" dirty="0" smtClean="0">
                <a:solidFill>
                  <a:srgbClr val="0000FF"/>
                </a:solidFill>
                <a:latin typeface="Courier New"/>
              </a:rPr>
              <a:t>normal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2200" dirty="0" smtClean="0">
                <a:solidFill>
                  <a:srgbClr val="0000FF"/>
                </a:solidFill>
                <a:latin typeface="Courier New"/>
              </a:rPr>
              <a:t>mu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est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FF"/>
                </a:solidFill>
                <a:latin typeface="Courier New"/>
              </a:rPr>
              <a:t>sigma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est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>
              <a:buNone/>
            </a:pPr>
            <a:r>
              <a:rPr lang="en-US" sz="22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Bread Example: Residual Plots</a:t>
            </a:r>
            <a:endParaRPr lang="en-US" dirty="0"/>
          </a:p>
        </p:txBody>
      </p:sp>
      <p:pic>
        <p:nvPicPr>
          <p:cNvPr id="75778" name="Picture 2" descr="Plot of resid by p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819150"/>
            <a:ext cx="4191000" cy="3143250"/>
          </a:xfrm>
          <a:prstGeom prst="rect">
            <a:avLst/>
          </a:prstGeom>
          <a:noFill/>
        </p:spPr>
      </p:pic>
      <p:pic>
        <p:nvPicPr>
          <p:cNvPr id="75780" name="Picture 4" descr="Plot of resid by heigh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714750"/>
            <a:ext cx="4191000" cy="3143250"/>
          </a:xfrm>
          <a:prstGeom prst="rect">
            <a:avLst/>
          </a:prstGeom>
          <a:noFill/>
        </p:spPr>
      </p:pic>
      <p:pic>
        <p:nvPicPr>
          <p:cNvPr id="75782" name="Picture 6" descr="Plot of resid by widt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3657600"/>
            <a:ext cx="426720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Bread Example: Normality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9800"/>
            <a:ext cx="4368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057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ANOVA Table – Two Way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371600"/>
          <a:ext cx="9144000" cy="502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7400"/>
                <a:gridCol w="1981200"/>
                <a:gridCol w="1066800"/>
                <a:gridCol w="1828800"/>
                <a:gridCol w="22098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Source of Variation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df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SS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MS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</a:t>
                      </a:r>
                      <a:endParaRPr lang="en-US" sz="32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Model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ab</a:t>
                      </a:r>
                      <a:r>
                        <a:rPr lang="en-US" sz="3200" dirty="0" smtClean="0"/>
                        <a:t> - 1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SSM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SSM/</a:t>
                      </a:r>
                      <a:r>
                        <a:rPr lang="en-US" sz="3200" dirty="0" err="1" smtClean="0"/>
                        <a:t>df</a:t>
                      </a:r>
                      <a:r>
                        <a:rPr lang="en-US" sz="3200" baseline="-25000" dirty="0" err="1" smtClean="0"/>
                        <a:t>M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MSM/MSE</a:t>
                      </a:r>
                      <a:endParaRPr lang="en-US" sz="32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Error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err="1" smtClean="0"/>
                        <a:t>ab</a:t>
                      </a:r>
                      <a:r>
                        <a:rPr lang="en-US" sz="3200" baseline="0" dirty="0" smtClean="0"/>
                        <a:t>(n – 1)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SSE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SSE/</a:t>
                      </a:r>
                      <a:r>
                        <a:rPr lang="en-US" sz="3200" dirty="0" err="1" smtClean="0"/>
                        <a:t>df</a:t>
                      </a:r>
                      <a:r>
                        <a:rPr lang="en-US" sz="3200" baseline="-25000" dirty="0" err="1" smtClean="0"/>
                        <a:t>E</a:t>
                      </a:r>
                      <a:endParaRPr lang="en-US" sz="3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Total</a:t>
                      </a:r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smtClean="0"/>
                        <a:t>nab </a:t>
                      </a:r>
                      <a:r>
                        <a:rPr lang="en-US" sz="3200" dirty="0" smtClean="0"/>
                        <a:t>–</a:t>
                      </a:r>
                      <a:r>
                        <a:rPr lang="en-US" sz="3200" baseline="0" dirty="0" smtClean="0"/>
                        <a:t> 1</a:t>
                      </a:r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SST</a:t>
                      </a:r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Factor A</a:t>
                      </a:r>
                      <a:endParaRPr lang="en-US" sz="3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 – 1</a:t>
                      </a:r>
                      <a:endParaRPr lang="en-US" sz="3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SSA</a:t>
                      </a:r>
                      <a:endParaRPr lang="en-US" sz="3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SSA/</a:t>
                      </a:r>
                      <a:r>
                        <a:rPr lang="en-US" sz="3200" dirty="0" err="1" smtClean="0"/>
                        <a:t>df</a:t>
                      </a:r>
                      <a:r>
                        <a:rPr lang="en-US" sz="3200" baseline="-25000" dirty="0" err="1" smtClean="0"/>
                        <a:t>A</a:t>
                      </a:r>
                      <a:endParaRPr lang="en-US" sz="3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MSA/MSE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Factor B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 – 1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SSB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SSB/</a:t>
                      </a:r>
                      <a:r>
                        <a:rPr lang="en-US" sz="3200" dirty="0" err="1" smtClean="0"/>
                        <a:t>df</a:t>
                      </a:r>
                      <a:r>
                        <a:rPr lang="en-US" sz="3200" baseline="-25000" dirty="0" err="1" smtClean="0"/>
                        <a:t>B</a:t>
                      </a:r>
                      <a:endParaRPr lang="en-US" sz="3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MSB/MSE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Interaction (AB)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(a–1)(b–1)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SSAB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SSAB/</a:t>
                      </a:r>
                      <a:r>
                        <a:rPr lang="en-US" sz="3200" dirty="0" err="1" smtClean="0"/>
                        <a:t>df</a:t>
                      </a:r>
                      <a:r>
                        <a:rPr lang="en-US" sz="3200" baseline="-25000" dirty="0" err="1" smtClean="0"/>
                        <a:t>AB</a:t>
                      </a:r>
                      <a:endParaRPr lang="en-US" sz="3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MSAB/MSE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Strategy for Analysis</a:t>
            </a:r>
            <a:endParaRPr lang="en-US" dirty="0"/>
          </a:p>
        </p:txBody>
      </p:sp>
      <p:pic>
        <p:nvPicPr>
          <p:cNvPr id="4" name="Content Placeholder 3" descr="Fig. 19.11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2266" t="5270" r="19804" b="40268"/>
          <a:stretch>
            <a:fillRect/>
          </a:stretch>
        </p:blipFill>
        <p:spPr>
          <a:xfrm>
            <a:off x="2590800" y="990599"/>
            <a:ext cx="4826410" cy="5867401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Bread Example: nknw817.sas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85800"/>
            <a:ext cx="8686800" cy="6172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>
                <a:cs typeface="Courier New" pitchFamily="49" charset="0"/>
              </a:rPr>
              <a:t>Y = number of cases of bread sold (sales)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Factor A = height of shelf display (bottom, middle, top)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Factor B = width of shelf display (regular, wide)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n = 2 (</a:t>
            </a:r>
            <a:r>
              <a:rPr lang="en-US" dirty="0" err="1" smtClean="0">
                <a:cs typeface="Courier New" pitchFamily="49" charset="0"/>
              </a:rPr>
              <a:t>n</a:t>
            </a:r>
            <a:r>
              <a:rPr lang="en-US" baseline="-25000" dirty="0" err="1" smtClean="0">
                <a:cs typeface="Courier New" pitchFamily="49" charset="0"/>
              </a:rPr>
              <a:t>T</a:t>
            </a:r>
            <a:r>
              <a:rPr lang="en-US" dirty="0" smtClean="0">
                <a:cs typeface="Courier New" pitchFamily="49" charset="0"/>
              </a:rPr>
              <a:t> = 12)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Questions:</a:t>
            </a:r>
          </a:p>
          <a:p>
            <a:pPr marL="514350" indent="-514350">
              <a:buAutoNum type="arabicParenR"/>
            </a:pPr>
            <a:r>
              <a:rPr lang="en-US" dirty="0" smtClean="0">
                <a:cs typeface="Courier New" pitchFamily="49" charset="0"/>
              </a:rPr>
              <a:t>Does the height of the display affect sales?</a:t>
            </a:r>
          </a:p>
          <a:p>
            <a:pPr marL="514350" indent="-514350">
              <a:buAutoNum type="arabicParenR"/>
            </a:pPr>
            <a:r>
              <a:rPr lang="en-US" dirty="0" smtClean="0">
                <a:cs typeface="Courier New" pitchFamily="49" charset="0"/>
              </a:rPr>
              <a:t>Does the width of the display affect sales?</a:t>
            </a:r>
          </a:p>
          <a:p>
            <a:pPr marL="514350" indent="-514350">
              <a:buAutoNum type="arabicParenR"/>
            </a:pPr>
            <a:r>
              <a:rPr lang="en-US" dirty="0" smtClean="0">
                <a:cs typeface="Courier New" pitchFamily="49" charset="0"/>
              </a:rPr>
              <a:t>Does the effect on height on sales depend on width?</a:t>
            </a:r>
          </a:p>
          <a:p>
            <a:pPr marL="514350" indent="-514350">
              <a:buAutoNum type="arabicParenR"/>
            </a:pPr>
            <a:r>
              <a:rPr lang="en-US" dirty="0" smtClean="0">
                <a:cs typeface="Courier New" pitchFamily="49" charset="0"/>
              </a:rPr>
              <a:t>Does the effect of the width depend on height?</a:t>
            </a:r>
            <a:endParaRPr lang="en-US" dirty="0"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Bread Example: Interaction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title2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'Interaction Plot'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=square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=join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=black;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symbol2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=diamond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=join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=red;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symbol3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=circle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=join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=blue;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gplot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avbread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plot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avsales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*height=width/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haxis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=axis1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vaxis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=axis2;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plot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avsales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*width=height/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haxis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=axis1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vaxis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=axis2;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Bread Example: Interaction Plots (cont)</a:t>
            </a:r>
            <a:endParaRPr lang="en-US" dirty="0"/>
          </a:p>
        </p:txBody>
      </p:sp>
      <p:pic>
        <p:nvPicPr>
          <p:cNvPr id="69634" name="Picture 2" descr="Plot of avsales by height identified by wid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9650"/>
            <a:ext cx="4419600" cy="3314700"/>
          </a:xfrm>
          <a:prstGeom prst="rect">
            <a:avLst/>
          </a:prstGeom>
          <a:noFill/>
        </p:spPr>
      </p:pic>
      <p:pic>
        <p:nvPicPr>
          <p:cNvPr id="69636" name="Picture 4" descr="Plot of avsales by width identified by heigh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0400" y="914400"/>
            <a:ext cx="4673600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Bread Example: ANOVA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2362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glm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=bread;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height width;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sales=height width height*width;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means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height width height*width;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output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diag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r=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resid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p=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pred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20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3810000"/>
          <a:ext cx="8153400" cy="1402080"/>
        </p:xfrm>
        <a:graphic>
          <a:graphicData uri="http://schemas.openxmlformats.org/drawingml/2006/table">
            <a:tbl>
              <a:tblPr/>
              <a:tblGrid>
                <a:gridCol w="1981200"/>
                <a:gridCol w="469839"/>
                <a:gridCol w="2044761"/>
                <a:gridCol w="1676400"/>
                <a:gridCol w="990600"/>
                <a:gridCol w="990600"/>
              </a:tblGrid>
              <a:tr h="579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Sum of Squares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Model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1580.000000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316.000000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30.58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Error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62.000000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10.333333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Corrected Total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1642.000000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Bread Example: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3733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bread;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infile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'I:\My Documents\Stat 512\CH19TA07.DAT'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input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sales height width;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print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=bread;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title1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'Bread Sales'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axis1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label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=(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axis2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label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=(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angle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90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>
              <a:buNone/>
            </a:pP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343400" y="2301240"/>
          <a:ext cx="4267200" cy="4556760"/>
        </p:xfrm>
        <a:graphic>
          <a:graphicData uri="http://schemas.openxmlformats.org/drawingml/2006/table">
            <a:tbl>
              <a:tblPr/>
              <a:tblGrid>
                <a:gridCol w="838200"/>
                <a:gridCol w="1066800"/>
                <a:gridCol w="1295400"/>
                <a:gridCol w="1066800"/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height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width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Bread Example: ANOVA table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1600200"/>
          <a:ext cx="7543800" cy="1402080"/>
        </p:xfrm>
        <a:graphic>
          <a:graphicData uri="http://schemas.openxmlformats.org/drawingml/2006/table">
            <a:tbl>
              <a:tblPr/>
              <a:tblGrid>
                <a:gridCol w="1676400"/>
                <a:gridCol w="533400"/>
                <a:gridCol w="1600200"/>
                <a:gridCol w="1752600"/>
                <a:gridCol w="10668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height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1544.000000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772.000000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74.71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width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1.16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0.3226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height*width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1.16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0.3747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400" y="3365244"/>
          <a:ext cx="7391400" cy="1402080"/>
        </p:xfrm>
        <a:graphic>
          <a:graphicData uri="http://schemas.openxmlformats.org/drawingml/2006/table">
            <a:tbl>
              <a:tblPr/>
              <a:tblGrid>
                <a:gridCol w="1676400"/>
                <a:gridCol w="457200"/>
                <a:gridCol w="1600200"/>
                <a:gridCol w="1676400"/>
                <a:gridCol w="990600"/>
                <a:gridCol w="990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III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height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1544.000000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772.000000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74.71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width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1.16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0.3226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height*width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1.16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0.3747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943101" y="5105400"/>
          <a:ext cx="5333999" cy="701040"/>
        </p:xfrm>
        <a:graphic>
          <a:graphicData uri="http://schemas.openxmlformats.org/drawingml/2006/table">
            <a:tbl>
              <a:tblPr/>
              <a:tblGrid>
                <a:gridCol w="1266613"/>
                <a:gridCol w="1266613"/>
                <a:gridCol w="1341120"/>
                <a:gridCol w="1459653"/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R-Square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Coeff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Root MSE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sales 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0.962241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6.303040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3.214550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51.00000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Bread Example: Interaction Plots (cont)</a:t>
            </a:r>
            <a:endParaRPr lang="en-US" dirty="0"/>
          </a:p>
        </p:txBody>
      </p:sp>
      <p:pic>
        <p:nvPicPr>
          <p:cNvPr id="69634" name="Picture 2" descr="Plot of avsales by height identified by wid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9650"/>
            <a:ext cx="4419600" cy="3314700"/>
          </a:xfrm>
          <a:prstGeom prst="rect">
            <a:avLst/>
          </a:prstGeom>
          <a:noFill/>
        </p:spPr>
      </p:pic>
      <p:pic>
        <p:nvPicPr>
          <p:cNvPr id="69636" name="Picture 4" descr="Plot of avsales by width identified by heigh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0400" y="914400"/>
            <a:ext cx="4673600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Bread Example: cell means model (MSE)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2362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glm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=bread;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height width;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sales=height width height*width;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means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height width height*width;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output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diag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r=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resid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p=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pred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20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3810000"/>
          <a:ext cx="8153400" cy="1402080"/>
        </p:xfrm>
        <a:graphic>
          <a:graphicData uri="http://schemas.openxmlformats.org/drawingml/2006/table">
            <a:tbl>
              <a:tblPr/>
              <a:tblGrid>
                <a:gridCol w="1981200"/>
                <a:gridCol w="469839"/>
                <a:gridCol w="2044761"/>
                <a:gridCol w="1676400"/>
                <a:gridCol w="990600"/>
                <a:gridCol w="990600"/>
              </a:tblGrid>
              <a:tr h="579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Sum of Squares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Model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1580.000000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316.000000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30.58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Error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62.000000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10.333333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Corrected Total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1642.000000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Bread Example: cell means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686800" cy="251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glm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=bread;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height width;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sales=height width height*width;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means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height width height*width;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output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diag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r=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resid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p=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pred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3215640"/>
          <a:ext cx="5943600" cy="2804160"/>
        </p:xfrm>
        <a:graphic>
          <a:graphicData uri="http://schemas.openxmlformats.org/drawingml/2006/table">
            <a:tbl>
              <a:tblPr/>
              <a:tblGrid>
                <a:gridCol w="1143000"/>
                <a:gridCol w="1219200"/>
                <a:gridCol w="457200"/>
                <a:gridCol w="1524000"/>
                <a:gridCol w="1600200"/>
              </a:tblGrid>
              <a:tr h="0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Level of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height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Level of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width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Std Dev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45.0000000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2.82842712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43.0000000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4.24264069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65.0000000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4.24264069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69.0000000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2.82842712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40.0000000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1.41421356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44.0000000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2.82842712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Bread Example:  factor effects model (overall mean)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1965960"/>
          <a:ext cx="7543800" cy="1402080"/>
        </p:xfrm>
        <a:graphic>
          <a:graphicData uri="http://schemas.openxmlformats.org/drawingml/2006/table">
            <a:tbl>
              <a:tblPr/>
              <a:tblGrid>
                <a:gridCol w="1676400"/>
                <a:gridCol w="533400"/>
                <a:gridCol w="1600200"/>
                <a:gridCol w="1752600"/>
                <a:gridCol w="10668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height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1544.000000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772.000000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74.71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width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1.16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0.3226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height*width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1.16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0.3747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400" y="3731004"/>
          <a:ext cx="7391400" cy="1402080"/>
        </p:xfrm>
        <a:graphic>
          <a:graphicData uri="http://schemas.openxmlformats.org/drawingml/2006/table">
            <a:tbl>
              <a:tblPr/>
              <a:tblGrid>
                <a:gridCol w="1676400"/>
                <a:gridCol w="457200"/>
                <a:gridCol w="1600200"/>
                <a:gridCol w="1676400"/>
                <a:gridCol w="990600"/>
                <a:gridCol w="990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III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height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1544.000000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772.000000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74.71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width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1.16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0.3226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height*width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1.16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0.3747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943101" y="5471160"/>
          <a:ext cx="5333999" cy="701040"/>
        </p:xfrm>
        <a:graphic>
          <a:graphicData uri="http://schemas.openxmlformats.org/drawingml/2006/table">
            <a:tbl>
              <a:tblPr/>
              <a:tblGrid>
                <a:gridCol w="1266613"/>
                <a:gridCol w="1266613"/>
                <a:gridCol w="1341120"/>
                <a:gridCol w="1459653"/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R-Square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Coeff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Root MSE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sales 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0.962241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6.303040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3.214550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51.00000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Bread Example: factor effects model (overall mean)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1676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glm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=bread;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height width;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sales=;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output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pmu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p=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muhat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pmu;</a:t>
            </a:r>
            <a:r>
              <a:rPr lang="en-US" sz="2000" b="1" dirty="0" err="1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endParaRPr lang="en-US" sz="20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9200" y="2667000"/>
          <a:ext cx="5334000" cy="3962400"/>
        </p:xfrm>
        <a:graphic>
          <a:graphicData uri="http://schemas.openxmlformats.org/drawingml/2006/table">
            <a:tbl>
              <a:tblPr/>
              <a:tblGrid>
                <a:gridCol w="685800"/>
                <a:gridCol w="838200"/>
                <a:gridCol w="914400"/>
                <a:gridCol w="914400"/>
                <a:gridCol w="990600"/>
                <a:gridCol w="990600"/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height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width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hw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muhat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1_BR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1_BR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2_BW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2_BW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3_MR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3_MR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4_MW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4_MW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5_TR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5_TR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6_TW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6_TW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Bread Example: ANOVA means A (height)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133600" y="1828800"/>
          <a:ext cx="4648200" cy="1752600"/>
        </p:xfrm>
        <a:graphic>
          <a:graphicData uri="http://schemas.openxmlformats.org/drawingml/2006/table">
            <a:tbl>
              <a:tblPr/>
              <a:tblGrid>
                <a:gridCol w="1219200"/>
                <a:gridCol w="381000"/>
                <a:gridCol w="1447800"/>
                <a:gridCol w="1600200"/>
              </a:tblGrid>
              <a:tr h="0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Level of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height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Std Dev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44.0000000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3.16227766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67.0000000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3.74165739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42.0000000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2.94392029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Bread Example: means A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1828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glm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=bread;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height width;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sales=height;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output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pA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p=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Amean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print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pA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0"/>
              </a:spcBef>
              <a:buNone/>
            </a:pPr>
            <a:endParaRPr lang="en-US" sz="20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52600" y="2590800"/>
          <a:ext cx="5334000" cy="3962400"/>
        </p:xfrm>
        <a:graphic>
          <a:graphicData uri="http://schemas.openxmlformats.org/drawingml/2006/table">
            <a:tbl>
              <a:tblPr/>
              <a:tblGrid>
                <a:gridCol w="609600"/>
                <a:gridCol w="838200"/>
                <a:gridCol w="990600"/>
                <a:gridCol w="838200"/>
                <a:gridCol w="990600"/>
                <a:gridCol w="1066800"/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height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width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hw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1_BR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1_BR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2_BW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2_BW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3_MR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3_MR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4_MW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4_MW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5_TR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5_TR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6_TW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6_TW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Bread Example: ANOVA means B (width)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0" y="2209800"/>
          <a:ext cx="4648200" cy="1402080"/>
        </p:xfrm>
        <a:graphic>
          <a:graphicData uri="http://schemas.openxmlformats.org/drawingml/2006/table">
            <a:tbl>
              <a:tblPr/>
              <a:tblGrid>
                <a:gridCol w="1219200"/>
                <a:gridCol w="533400"/>
                <a:gridCol w="1447800"/>
                <a:gridCol w="1447800"/>
              </a:tblGrid>
              <a:tr h="0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Level of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width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Std Dev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50.0000000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12.0664825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52.0000000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13.4313067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Bread Example: ANOVA means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171700" y="914400"/>
          <a:ext cx="4648200" cy="1752600"/>
        </p:xfrm>
        <a:graphic>
          <a:graphicData uri="http://schemas.openxmlformats.org/drawingml/2006/table">
            <a:tbl>
              <a:tblPr/>
              <a:tblGrid>
                <a:gridCol w="1219200"/>
                <a:gridCol w="381000"/>
                <a:gridCol w="1447800"/>
                <a:gridCol w="1600200"/>
              </a:tblGrid>
              <a:tr h="0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Level of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height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Std Dev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44.0000000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3.16227766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67.0000000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3.74165739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42.0000000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2.94392029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71700" y="2667000"/>
          <a:ext cx="4648200" cy="1402080"/>
        </p:xfrm>
        <a:graphic>
          <a:graphicData uri="http://schemas.openxmlformats.org/drawingml/2006/table">
            <a:tbl>
              <a:tblPr/>
              <a:tblGrid>
                <a:gridCol w="1219200"/>
                <a:gridCol w="533400"/>
                <a:gridCol w="1447800"/>
                <a:gridCol w="1447800"/>
              </a:tblGrid>
              <a:tr h="0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Level of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width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Std Dev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50.0000000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12.0664825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52.0000000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13.4313067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4038600"/>
          <a:ext cx="5943600" cy="2804160"/>
        </p:xfrm>
        <a:graphic>
          <a:graphicData uri="http://schemas.openxmlformats.org/drawingml/2006/table">
            <a:tbl>
              <a:tblPr/>
              <a:tblGrid>
                <a:gridCol w="1143000"/>
                <a:gridCol w="1219200"/>
                <a:gridCol w="457200"/>
                <a:gridCol w="1524000"/>
                <a:gridCol w="1600200"/>
              </a:tblGrid>
              <a:tr h="0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Level of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height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Level of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width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Std Dev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45.0000000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2.82842712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43.0000000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4.24264069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65.0000000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4.24264069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69.0000000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2.82842712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40.0000000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1.41421356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44.0000000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2.82842712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Bread Example: input scatterplot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bread;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set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bread;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	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height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eq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and width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eq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then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hw=</a:t>
            </a: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'1_BR'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	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height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eq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and width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eq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then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hw=</a:t>
            </a: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'2_BW'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	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height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eq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and width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eq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then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hw=</a:t>
            </a: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'3_MR'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	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height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eq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and width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eq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then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hw=</a:t>
            </a: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'4_MW'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	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height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eq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and width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eq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then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hw=</a:t>
            </a: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'5_TR'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	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height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eq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and width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eq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then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hw=</a:t>
            </a: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'6_TW'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title2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'Sales vs. treatment'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=circle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none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=blue;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gplot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=bread;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plot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sales*hw/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haxis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=axis1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vaxis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=axis2;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Bread Example: Factor Effects Model (zero-sum constraints)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 numCol="2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title2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'overall mean'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glm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=bread;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height width;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sales=;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output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pmu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p=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muhat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print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pmu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title2 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'mean for height'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glm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=bread;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height width;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sales=height;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output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pA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p=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Amean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print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pA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title2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'mean for width'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glm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=bread;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height width;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sales=width;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output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pB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p=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Bmean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title2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'mean height/ width'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glm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=bread;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height width;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sales=height*width;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output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pAB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p=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ABmean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0"/>
              </a:spcBef>
              <a:buNone/>
            </a:pP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parmest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merge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bread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pmu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pA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pB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pAB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alpha=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Amean-muhat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beta=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Bmean-muhat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alphabeta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ABmean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-(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muhat+alpha+beta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print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;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2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Bread Example: Factor Effects Model (zero-sum constraints) (cont)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574805"/>
          <a:ext cx="8686800" cy="4063995"/>
        </p:xfrm>
        <a:graphic>
          <a:graphicData uri="http://schemas.openxmlformats.org/drawingml/2006/table">
            <a:tbl>
              <a:tblPr/>
              <a:tblGrid>
                <a:gridCol w="533400"/>
                <a:gridCol w="685800"/>
                <a:gridCol w="838200"/>
                <a:gridCol w="762000"/>
                <a:gridCol w="838200"/>
                <a:gridCol w="838200"/>
                <a:gridCol w="914400"/>
                <a:gridCol w="914400"/>
                <a:gridCol w="1143000"/>
                <a:gridCol w="457200"/>
                <a:gridCol w="381000"/>
                <a:gridCol w="381000"/>
              </a:tblGrid>
              <a:tr h="31261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height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width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hw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muhat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ABmean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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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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47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1_BR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51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44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50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45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-7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-1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43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1_BR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51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44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50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45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-7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-1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46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2_BW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51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44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52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43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-7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-2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40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2_BW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51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44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52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43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-7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-2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62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3_MR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51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67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50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65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-1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-1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68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3_MR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51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67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50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65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-1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-1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67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4_MW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51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67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52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69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71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4_MW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51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67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52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69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41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5_TR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51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42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50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40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-9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-1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-1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39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5_TR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51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42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50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40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-9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-1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-1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42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6_TW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51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42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52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44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-9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46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6_TW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51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42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52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44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-9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35396" marR="3539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Bread Example: nknw817b.sas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>
                <a:cs typeface="Courier New" pitchFamily="49" charset="0"/>
              </a:rPr>
              <a:t>Y = number of cases of bread sold (sales)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Factor A = height of shelf display (bottom, middle, top)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Factor B = width of shelf display (regular, wide)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n = 2 (</a:t>
            </a:r>
            <a:r>
              <a:rPr lang="en-US" dirty="0" err="1" smtClean="0">
                <a:cs typeface="Courier New" pitchFamily="49" charset="0"/>
              </a:rPr>
              <a:t>n</a:t>
            </a:r>
            <a:r>
              <a:rPr lang="en-US" baseline="-25000" dirty="0" err="1" smtClean="0">
                <a:cs typeface="Courier New" pitchFamily="49" charset="0"/>
              </a:rPr>
              <a:t>T</a:t>
            </a:r>
            <a:r>
              <a:rPr lang="en-US" dirty="0" smtClean="0">
                <a:cs typeface="Courier New" pitchFamily="49" charset="0"/>
              </a:rPr>
              <a:t> = 12 = 3 x 2)</a:t>
            </a:r>
            <a:endParaRPr lang="en-US" dirty="0"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Bread Example: SAS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glm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=bread;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height width;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sales=height width height*width/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solution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means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height*width;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2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Bread Example: SAS constraints (cont)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447800"/>
          <a:ext cx="8001000" cy="4556760"/>
        </p:xfrm>
        <a:graphic>
          <a:graphicData uri="http://schemas.openxmlformats.org/drawingml/2006/table">
            <a:tbl>
              <a:tblPr/>
              <a:tblGrid>
                <a:gridCol w="2133600"/>
                <a:gridCol w="1600200"/>
                <a:gridCol w="381000"/>
                <a:gridCol w="1981200"/>
                <a:gridCol w="914400"/>
                <a:gridCol w="990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Parameter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Estimate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Standard Error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|t|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Intercept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44.00000000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2.27303028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19.36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height 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-1.00000000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3.21455025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-0.31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0.7663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height 2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25.00000000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3.21455025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7.78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height 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width 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-4.00000000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3.21455025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-1.24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0.2598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width 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height*width 1 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6.00000000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4.54606057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1.32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0.2350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height*width 1 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height*width 2 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-0.00000000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4.54606057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-0.00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height*width 2 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height*width 3 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height*width 3 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Bread Example: Means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76400" y="1524000"/>
          <a:ext cx="5943600" cy="2804160"/>
        </p:xfrm>
        <a:graphic>
          <a:graphicData uri="http://schemas.openxmlformats.org/drawingml/2006/table">
            <a:tbl>
              <a:tblPr/>
              <a:tblGrid>
                <a:gridCol w="1143000"/>
                <a:gridCol w="1219200"/>
                <a:gridCol w="457200"/>
                <a:gridCol w="1524000"/>
                <a:gridCol w="1600200"/>
              </a:tblGrid>
              <a:tr h="0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Level of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height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Level of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width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Std Dev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45.0000000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2.82842712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43.0000000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4.24264069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65.0000000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4.24264069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69.0000000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2.82842712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40.0000000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1.41421356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44.0000000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2.82842712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Bread Example: nknw817b.sas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>
                <a:cs typeface="Courier New" pitchFamily="49" charset="0"/>
              </a:rPr>
              <a:t>Y = number of cases of bread sold (sales)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Factor A = height of shelf display (bottom, middle, top)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Factor B = width of shelf display (regular, wide)</a:t>
            </a: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n = 2 (</a:t>
            </a:r>
            <a:r>
              <a:rPr lang="en-US" dirty="0" err="1" smtClean="0">
                <a:cs typeface="Courier New" pitchFamily="49" charset="0"/>
              </a:rPr>
              <a:t>n</a:t>
            </a:r>
            <a:r>
              <a:rPr lang="en-US" baseline="-25000" dirty="0" err="1" smtClean="0">
                <a:cs typeface="Courier New" pitchFamily="49" charset="0"/>
              </a:rPr>
              <a:t>T</a:t>
            </a:r>
            <a:r>
              <a:rPr lang="en-US" dirty="0" smtClean="0">
                <a:cs typeface="Courier New" pitchFamily="49" charset="0"/>
              </a:rPr>
              <a:t> = 12 = 3 x 2)</a:t>
            </a:r>
            <a:endParaRPr lang="en-US" dirty="0"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Bread Example: Pooling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8000"/>
                </a:solidFill>
                <a:latin typeface="Courier New"/>
              </a:rPr>
              <a:t>*factor effects model, SAS constraints, without </a:t>
            </a:r>
            <a:r>
              <a:rPr lang="en-US" sz="2000" dirty="0" smtClean="0">
                <a:solidFill>
                  <a:srgbClr val="008000"/>
                </a:solidFill>
                <a:latin typeface="Courier New"/>
              </a:rPr>
              <a:t>pooling;</a:t>
            </a: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glm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=bread;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height width;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sales=height width height*width;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means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height/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tukey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lines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8000"/>
                </a:solidFill>
                <a:latin typeface="Courier New"/>
              </a:rPr>
              <a:t>*with pooling;</a:t>
            </a:r>
            <a:endParaRPr lang="en-US" sz="2000" dirty="0" smtClean="0">
              <a:solidFill>
                <a:srgbClr val="000000"/>
              </a:solidFill>
              <a:latin typeface="Courier New"/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glm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=bread;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height width;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sales=height width;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means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height /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tukey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lines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Bread Example: Pooling (cont)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3810000"/>
            <a:ext cx="9144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95300" y="914400"/>
          <a:ext cx="8077200" cy="1402080"/>
        </p:xfrm>
        <a:graphic>
          <a:graphicData uri="http://schemas.openxmlformats.org/drawingml/2006/table">
            <a:tbl>
              <a:tblPr/>
              <a:tblGrid>
                <a:gridCol w="1981201"/>
                <a:gridCol w="457200"/>
                <a:gridCol w="2057400"/>
                <a:gridCol w="1676400"/>
                <a:gridCol w="990600"/>
                <a:gridCol w="914399"/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 smtClean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Sum of Squares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Model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1580.000000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316.000000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30.58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Error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62.000000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10.333333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Corrected Total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1642.000000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2362200"/>
          <a:ext cx="7543800" cy="1402080"/>
        </p:xfrm>
        <a:graphic>
          <a:graphicData uri="http://schemas.openxmlformats.org/drawingml/2006/table">
            <a:tbl>
              <a:tblPr/>
              <a:tblGrid>
                <a:gridCol w="1676400"/>
                <a:gridCol w="533400"/>
                <a:gridCol w="1600200"/>
                <a:gridCol w="1752600"/>
                <a:gridCol w="990600"/>
                <a:gridCol w="990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height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1544.000000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772.000000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74.71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width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1.16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0.3226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height*width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1.16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0.3747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" y="4038600"/>
          <a:ext cx="8153400" cy="1402080"/>
        </p:xfrm>
        <a:graphic>
          <a:graphicData uri="http://schemas.openxmlformats.org/drawingml/2006/table">
            <a:tbl>
              <a:tblPr/>
              <a:tblGrid>
                <a:gridCol w="1981200"/>
                <a:gridCol w="533400"/>
                <a:gridCol w="2057400"/>
                <a:gridCol w="1676400"/>
                <a:gridCol w="9906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Sum of Squares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Model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1556.000000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518.666667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48.25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Error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86.000000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10.750000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Corrected Total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1642.000000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181100" y="5638800"/>
          <a:ext cx="6705601" cy="1051560"/>
        </p:xfrm>
        <a:graphic>
          <a:graphicData uri="http://schemas.openxmlformats.org/drawingml/2006/table">
            <a:tbl>
              <a:tblPr/>
              <a:tblGrid>
                <a:gridCol w="990601"/>
                <a:gridCol w="469604"/>
                <a:gridCol w="1587796"/>
                <a:gridCol w="1676400"/>
                <a:gridCol w="990600"/>
                <a:gridCol w="990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height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1544.000000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772.000000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71.81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width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1.12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0.3216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Bread Example: Pooling (cont)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3810000"/>
            <a:ext cx="91440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438400" y="914400"/>
          <a:ext cx="4648200" cy="2804160"/>
        </p:xfrm>
        <a:graphic>
          <a:graphicData uri="http://schemas.openxmlformats.org/drawingml/2006/table">
            <a:tbl>
              <a:tblPr/>
              <a:tblGrid>
                <a:gridCol w="2057400"/>
                <a:gridCol w="1066800"/>
                <a:gridCol w="533400"/>
                <a:gridCol w="990600"/>
              </a:tblGrid>
              <a:tr h="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Means with the same letter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are not significantly different.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Tukey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Grouping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height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67.000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44.000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42.000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90800" y="3886200"/>
          <a:ext cx="4343400" cy="2804160"/>
        </p:xfrm>
        <a:graphic>
          <a:graphicData uri="http://schemas.openxmlformats.org/drawingml/2006/table">
            <a:tbl>
              <a:tblPr/>
              <a:tblGrid>
                <a:gridCol w="2057400"/>
                <a:gridCol w="1066800"/>
                <a:gridCol w="304800"/>
                <a:gridCol w="914400"/>
              </a:tblGrid>
              <a:tr h="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Means with the same letter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are not significantly different.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Tukey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Grouping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height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67.000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44.000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42.000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Bread Example: Scatterplot</a:t>
            </a:r>
            <a:endParaRPr lang="en-US" dirty="0"/>
          </a:p>
        </p:txBody>
      </p:sp>
      <p:pic>
        <p:nvPicPr>
          <p:cNvPr id="7170" name="Picture 2" descr="Plot of sales by h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906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Bread Example: ANOVA table/Means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762000"/>
          <a:ext cx="8077200" cy="1402080"/>
        </p:xfrm>
        <a:graphic>
          <a:graphicData uri="http://schemas.openxmlformats.org/drawingml/2006/table">
            <a:tbl>
              <a:tblPr/>
              <a:tblGrid>
                <a:gridCol w="1981201"/>
                <a:gridCol w="457200"/>
                <a:gridCol w="2057400"/>
                <a:gridCol w="1676400"/>
                <a:gridCol w="990600"/>
                <a:gridCol w="914399"/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 smtClean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Sum of Squares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Model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1580.000000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316.000000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30.58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Error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62.000000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10.333333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Corrected Total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1642.000000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00200" y="2286000"/>
          <a:ext cx="5943600" cy="2804160"/>
        </p:xfrm>
        <a:graphic>
          <a:graphicData uri="http://schemas.openxmlformats.org/drawingml/2006/table">
            <a:tbl>
              <a:tblPr/>
              <a:tblGrid>
                <a:gridCol w="1143000"/>
                <a:gridCol w="1219200"/>
                <a:gridCol w="457200"/>
                <a:gridCol w="1524000"/>
                <a:gridCol w="1600200"/>
              </a:tblGrid>
              <a:tr h="0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Level of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height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Level of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width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Std Dev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45.0000000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2.82842712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43.0000000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4.24264069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65.0000000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4.24264069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69.0000000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2.82842712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40.0000000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1.41421356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44.0000000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2.82842712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47900" y="5105400"/>
          <a:ext cx="4648200" cy="1752600"/>
        </p:xfrm>
        <a:graphic>
          <a:graphicData uri="http://schemas.openxmlformats.org/drawingml/2006/table">
            <a:tbl>
              <a:tblPr/>
              <a:tblGrid>
                <a:gridCol w="1219200"/>
                <a:gridCol w="381000"/>
                <a:gridCol w="1447800"/>
                <a:gridCol w="1600200"/>
              </a:tblGrid>
              <a:tr h="0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Level of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height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Std Dev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44.0000000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3.16227766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67.0000000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3.74165739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42.0000000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2.94392029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Bread Example (nknw864.sas): contrasts and estimates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3124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glm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=bread;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height width;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sales=height width height*width;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contrast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'middle </a:t>
            </a:r>
            <a:r>
              <a:rPr lang="en-US" sz="2000" dirty="0" err="1" smtClean="0">
                <a:solidFill>
                  <a:srgbClr val="800080"/>
                </a:solidFill>
                <a:latin typeface="Courier New"/>
              </a:rPr>
              <a:t>vs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 others'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height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.5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.5</a:t>
            </a: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    height*width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.25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.25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.5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.5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.25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.25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estimate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'middle </a:t>
            </a:r>
            <a:r>
              <a:rPr lang="en-US" sz="2000" dirty="0" err="1" smtClean="0">
                <a:solidFill>
                  <a:srgbClr val="800080"/>
                </a:solidFill>
                <a:latin typeface="Courier New"/>
              </a:rPr>
              <a:t>vs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 others'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height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.5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.5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    height*width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.25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.25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.5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.5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.25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-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.25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means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height*width;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4387722"/>
          <a:ext cx="7772400" cy="701040"/>
        </p:xfrm>
        <a:graphic>
          <a:graphicData uri="http://schemas.openxmlformats.org/drawingml/2006/table">
            <a:tbl>
              <a:tblPr/>
              <a:tblGrid>
                <a:gridCol w="2133600"/>
                <a:gridCol w="457200"/>
                <a:gridCol w="1600200"/>
                <a:gridCol w="1676400"/>
                <a:gridCol w="9906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Contrast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Contrast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middle </a:t>
                      </a: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vs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others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1536.000000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1536.000000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148.65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5334000"/>
          <a:ext cx="7620000" cy="701040"/>
        </p:xfrm>
        <a:graphic>
          <a:graphicData uri="http://schemas.openxmlformats.org/drawingml/2006/table">
            <a:tbl>
              <a:tblPr/>
              <a:tblGrid>
                <a:gridCol w="2166546"/>
                <a:gridCol w="1567254"/>
                <a:gridCol w="1905000"/>
                <a:gridCol w="990600"/>
                <a:gridCol w="990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Parameter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Estimate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Standard Error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|t|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middle </a:t>
                      </a: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vs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others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1.96850197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12.19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&lt;.0001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Bread Example (nknw864.sas): contrasts and estimates (cont)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2133600"/>
          <a:ext cx="5943600" cy="2804160"/>
        </p:xfrm>
        <a:graphic>
          <a:graphicData uri="http://schemas.openxmlformats.org/drawingml/2006/table">
            <a:tbl>
              <a:tblPr/>
              <a:tblGrid>
                <a:gridCol w="1143000"/>
                <a:gridCol w="1219200"/>
                <a:gridCol w="457200"/>
                <a:gridCol w="1524000"/>
                <a:gridCol w="1600200"/>
              </a:tblGrid>
              <a:tr h="0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Level of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height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Level of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width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Std Dev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45.0000000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2.82842712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43.0000000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4.24264069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65.0000000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4.24264069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69.0000000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2.82842712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40.0000000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1.41421356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44.0000000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2.82842712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ANOVA Table – Two Way, n = 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371600"/>
          <a:ext cx="9144000" cy="3383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5000"/>
                <a:gridCol w="2362200"/>
                <a:gridCol w="838200"/>
                <a:gridCol w="1828800"/>
                <a:gridCol w="22098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Source of Variation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df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SS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MS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</a:t>
                      </a:r>
                      <a:endParaRPr lang="en-US" sz="32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Factor A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 – 1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SSA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SSA/</a:t>
                      </a:r>
                      <a:r>
                        <a:rPr lang="en-US" sz="3200" dirty="0" err="1" smtClean="0"/>
                        <a:t>df</a:t>
                      </a:r>
                      <a:r>
                        <a:rPr lang="en-US" sz="3200" baseline="-25000" dirty="0" err="1" smtClean="0"/>
                        <a:t>A</a:t>
                      </a:r>
                      <a:endParaRPr lang="en-US" sz="3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MSA/MSE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Factor B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 – 1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SSB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SSB/</a:t>
                      </a:r>
                      <a:r>
                        <a:rPr lang="en-US" sz="3200" dirty="0" err="1" smtClean="0"/>
                        <a:t>df</a:t>
                      </a:r>
                      <a:r>
                        <a:rPr lang="en-US" sz="3200" baseline="-25000" dirty="0" err="1" smtClean="0"/>
                        <a:t>B</a:t>
                      </a:r>
                      <a:endParaRPr lang="en-US" sz="3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MSB/MSE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Error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smtClean="0"/>
                        <a:t>(a – 1)(b – 1)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SSE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SSE/</a:t>
                      </a:r>
                      <a:r>
                        <a:rPr lang="en-US" sz="3200" dirty="0" err="1" smtClean="0"/>
                        <a:t>df</a:t>
                      </a:r>
                      <a:r>
                        <a:rPr lang="en-US" sz="3200" baseline="-25000" dirty="0" err="1" smtClean="0"/>
                        <a:t>E</a:t>
                      </a:r>
                      <a:endParaRPr lang="en-US" sz="3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Total</a:t>
                      </a:r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err="1" smtClean="0"/>
                        <a:t>ab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dirty="0" smtClean="0"/>
                        <a:t>–</a:t>
                      </a:r>
                      <a:r>
                        <a:rPr lang="en-US" sz="3200" baseline="0" dirty="0" smtClean="0"/>
                        <a:t> 1</a:t>
                      </a:r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SST</a:t>
                      </a:r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Car Insurance Example: (nknw878.sas)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Y = 3-month premium for car insurance</a:t>
            </a:r>
          </a:p>
          <a:p>
            <a:pPr>
              <a:buNone/>
            </a:pPr>
            <a:r>
              <a:rPr lang="en-US" dirty="0" smtClean="0"/>
              <a:t>Factor A = size of the city</a:t>
            </a:r>
          </a:p>
          <a:p>
            <a:pPr>
              <a:buNone/>
            </a:pPr>
            <a:r>
              <a:rPr lang="en-US" dirty="0" smtClean="0"/>
              <a:t>	small, medium, large</a:t>
            </a:r>
          </a:p>
          <a:p>
            <a:pPr>
              <a:buNone/>
            </a:pPr>
            <a:r>
              <a:rPr lang="en-US" dirty="0" smtClean="0"/>
              <a:t>Factor B = geographic region</a:t>
            </a:r>
          </a:p>
          <a:p>
            <a:pPr>
              <a:buNone/>
            </a:pPr>
            <a:r>
              <a:rPr lang="en-US" dirty="0" smtClean="0"/>
              <a:t>	east, west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Car Insurance: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304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carins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infile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'I:\My Documents\Stat 512\CH20TA02.DAT'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	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input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premium size region;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size=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then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sizea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'1_small 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size=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then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sizea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'2_medium'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size=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then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sizea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'3_large 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print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carins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057400" y="4038600"/>
          <a:ext cx="5181600" cy="2453640"/>
        </p:xfrm>
        <a:graphic>
          <a:graphicData uri="http://schemas.openxmlformats.org/drawingml/2006/table">
            <a:tbl>
              <a:tblPr/>
              <a:tblGrid>
                <a:gridCol w="685800"/>
                <a:gridCol w="1219200"/>
                <a:gridCol w="685800"/>
                <a:gridCol w="1219200"/>
                <a:gridCol w="1371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premium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size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region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sizea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1_small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1_small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2_medium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2_medium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3_large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3_large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Car Insurance: Scatterplot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686800" cy="521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'E'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=join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=green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height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1.5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symbol2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'W'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=join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=blue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height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1.5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title1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'Scatterplot of the Car Insurance'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gplot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carins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plot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premium*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sizea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=region/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haxis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=axis1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vaxis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=axis2;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  <a:endParaRPr lang="en-US" sz="2000" dirty="0"/>
          </a:p>
        </p:txBody>
      </p:sp>
      <p:pic>
        <p:nvPicPr>
          <p:cNvPr id="39940" name="Picture 4" descr="Plot of premium by sizea identified by reg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2686050"/>
            <a:ext cx="5562600" cy="4171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Car Insurance: ANOVA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312420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glm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carins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457200" indent="-457200"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sizea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region;</a:t>
            </a:r>
          </a:p>
          <a:p>
            <a:pPr marL="457200" indent="-457200"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premium=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sizea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region/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solution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457200" indent="-457200"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means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sizea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region /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tukey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457200" indent="-457200"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output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preds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p=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muhat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print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preds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marL="457200" indent="-457200">
              <a:buNone/>
            </a:pPr>
            <a:endParaRPr lang="en-US" sz="2200" b="1" dirty="0" smtClean="0">
              <a:solidFill>
                <a:srgbClr val="000000"/>
              </a:solidFill>
              <a:latin typeface="Courier New"/>
            </a:endParaRPr>
          </a:p>
          <a:p>
            <a:pPr marL="457200" indent="-457200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0" y="4023360"/>
          <a:ext cx="5105400" cy="1402080"/>
        </p:xfrm>
        <a:graphic>
          <a:graphicData uri="http://schemas.openxmlformats.org/drawingml/2006/table">
            <a:tbl>
              <a:tblPr/>
              <a:tblGrid>
                <a:gridCol w="914400"/>
                <a:gridCol w="990600"/>
                <a:gridCol w="3200400"/>
              </a:tblGrid>
              <a:tr h="0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Class Level Information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Class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Levels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Values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sizea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1_small 2_medium 3_large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region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1 2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705100" y="5775960"/>
          <a:ext cx="4267200" cy="701040"/>
        </p:xfrm>
        <a:graphic>
          <a:graphicData uri="http://schemas.openxmlformats.org/drawingml/2006/table">
            <a:tbl>
              <a:tblPr/>
              <a:tblGrid>
                <a:gridCol w="3886200"/>
                <a:gridCol w="3810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Number of Observations Read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Number of Observations Used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Car Insurance: ANOVA (cont)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1" y="1399983"/>
          <a:ext cx="8077199" cy="1402080"/>
        </p:xfrm>
        <a:graphic>
          <a:graphicData uri="http://schemas.openxmlformats.org/drawingml/2006/table">
            <a:tbl>
              <a:tblPr/>
              <a:tblGrid>
                <a:gridCol w="1981199"/>
                <a:gridCol w="457200"/>
                <a:gridCol w="2057400"/>
                <a:gridCol w="1676400"/>
                <a:gridCol w="9906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Sum of Squares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Model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10650.00000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3550.00000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71.00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0.0139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Error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100.00000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50.00000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Corrected Total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10750.00000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62100" y="3124200"/>
          <a:ext cx="6019800" cy="701040"/>
        </p:xfrm>
        <a:graphic>
          <a:graphicData uri="http://schemas.openxmlformats.org/drawingml/2006/table">
            <a:tbl>
              <a:tblPr/>
              <a:tblGrid>
                <a:gridCol w="1295400"/>
                <a:gridCol w="1371600"/>
                <a:gridCol w="1371600"/>
                <a:gridCol w="1981200"/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R-Square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Coeff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Root MSE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premium 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0.990698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4.040610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7.071068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175.0000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04901" y="4191000"/>
          <a:ext cx="6934199" cy="1051560"/>
        </p:xfrm>
        <a:graphic>
          <a:graphicData uri="http://schemas.openxmlformats.org/drawingml/2006/table">
            <a:tbl>
              <a:tblPr/>
              <a:tblGrid>
                <a:gridCol w="990599"/>
                <a:gridCol w="457200"/>
                <a:gridCol w="1676400"/>
                <a:gridCol w="1752600"/>
                <a:gridCol w="1066800"/>
                <a:gridCol w="990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sizea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9300.000000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4650.000000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93.00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0.0106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region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1350.000000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1350.000000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27.00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0.0351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Car Insurance: ANOVA (cont)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1371600"/>
          <a:ext cx="7848600" cy="2453640"/>
        </p:xfrm>
        <a:graphic>
          <a:graphicData uri="http://schemas.openxmlformats.org/drawingml/2006/table">
            <a:tbl>
              <a:tblPr/>
              <a:tblGrid>
                <a:gridCol w="2057400"/>
                <a:gridCol w="1600200"/>
                <a:gridCol w="275761"/>
                <a:gridCol w="1934039"/>
                <a:gridCol w="990600"/>
                <a:gridCol w="990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Parameter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Estimate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Standard Error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|t|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Intercept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195.0000000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5.77350269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33.77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sizea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1_small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-90.0000000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7.07106781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-12.73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0.0061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sizea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2_medium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-15.0000000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7.07106781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-2.12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0.1679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sizea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3_large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region 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5.77350269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5.20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0.0351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region 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62100" y="3962400"/>
          <a:ext cx="5943600" cy="2453640"/>
        </p:xfrm>
        <a:graphic>
          <a:graphicData uri="http://schemas.openxmlformats.org/drawingml/2006/table">
            <a:tbl>
              <a:tblPr/>
              <a:tblGrid>
                <a:gridCol w="609600"/>
                <a:gridCol w="1219200"/>
                <a:gridCol w="685800"/>
                <a:gridCol w="990600"/>
                <a:gridCol w="1447800"/>
                <a:gridCol w="990600"/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premium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size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region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sizea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muhat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1_small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1_small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2_medium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2_medium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3_large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3_large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Bread Example: ANOVA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266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glm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=bread;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height width;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sales=height width height*width;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means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height width height*width;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output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diag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r=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resid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p=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pred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162300" y="3458082"/>
          <a:ext cx="2971800" cy="1402080"/>
        </p:xfrm>
        <a:graphic>
          <a:graphicData uri="http://schemas.openxmlformats.org/drawingml/2006/table">
            <a:tbl>
              <a:tblPr/>
              <a:tblGrid>
                <a:gridCol w="990600"/>
                <a:gridCol w="990600"/>
                <a:gridCol w="990600"/>
              </a:tblGrid>
              <a:tr h="0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Class Level Information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Class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Levels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Values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height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1 2 3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width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1 2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14600" y="5029200"/>
          <a:ext cx="4267200" cy="701040"/>
        </p:xfrm>
        <a:graphic>
          <a:graphicData uri="http://schemas.openxmlformats.org/drawingml/2006/table">
            <a:tbl>
              <a:tblPr/>
              <a:tblGrid>
                <a:gridCol w="3810000"/>
                <a:gridCol w="4572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Number of Observations Read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Number of Observations Used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Car Insurance: ANOVA (cont)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81200" y="1219200"/>
          <a:ext cx="5257800" cy="2804160"/>
        </p:xfrm>
        <a:graphic>
          <a:graphicData uri="http://schemas.openxmlformats.org/drawingml/2006/table">
            <a:tbl>
              <a:tblPr/>
              <a:tblGrid>
                <a:gridCol w="2133600"/>
                <a:gridCol w="1219200"/>
                <a:gridCol w="609600"/>
                <a:gridCol w="1295400"/>
              </a:tblGrid>
              <a:tr h="0">
                <a:tc gridSpan="4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Means with the same letter are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not significantly different.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Tukey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Grouping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sizea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210.000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3_large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195.000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2_medium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120.000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1_small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47900" y="4267200"/>
          <a:ext cx="4724400" cy="2103120"/>
        </p:xfrm>
        <a:graphic>
          <a:graphicData uri="http://schemas.openxmlformats.org/drawingml/2006/table">
            <a:tbl>
              <a:tblPr/>
              <a:tblGrid>
                <a:gridCol w="2133600"/>
                <a:gridCol w="1219200"/>
                <a:gridCol w="381000"/>
                <a:gridCol w="990600"/>
              </a:tblGrid>
              <a:tr h="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Means with the same letter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are not significantly different.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Tukey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Grouping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region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190.000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160.000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 Insurance: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'E'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=join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=green size=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1.5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symbol2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v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smtClean="0">
                <a:solidFill>
                  <a:srgbClr val="800080"/>
                </a:solidFill>
                <a:latin typeface="Courier New"/>
              </a:rPr>
              <a:t>'W'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=join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=blue size=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1.5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title1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h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smtClean="0">
                <a:solidFill>
                  <a:srgbClr val="008080"/>
                </a:solidFill>
                <a:latin typeface="Courier New"/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/>
              </a:rPr>
              <a:t>'Plot of the model estimates'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gplot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preds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plot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muhat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*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sizea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=region/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haxis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=axis1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vaxis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=axis2;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 Insurance: plots (cont)</a:t>
            </a:r>
            <a:endParaRPr lang="en-US" dirty="0"/>
          </a:p>
        </p:txBody>
      </p:sp>
      <p:pic>
        <p:nvPicPr>
          <p:cNvPr id="6" name="Picture 4" descr="Plot of premium by sizea identified by reg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447800"/>
            <a:ext cx="4292600" cy="3219450"/>
          </a:xfrm>
          <a:prstGeom prst="rect">
            <a:avLst/>
          </a:prstGeom>
          <a:noFill/>
        </p:spPr>
      </p:pic>
      <p:pic>
        <p:nvPicPr>
          <p:cNvPr id="33794" name="Picture 2" descr="Plot of muhat by sizea identified by reg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285875"/>
            <a:ext cx="4572000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Car Insurance Example: (nknw884.sas)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Y = 3-month premium for car insurance</a:t>
            </a:r>
          </a:p>
          <a:p>
            <a:pPr>
              <a:buNone/>
            </a:pPr>
            <a:r>
              <a:rPr lang="en-US" dirty="0" smtClean="0"/>
              <a:t>Factor A = size of the city</a:t>
            </a:r>
          </a:p>
          <a:p>
            <a:pPr>
              <a:buNone/>
            </a:pPr>
            <a:r>
              <a:rPr lang="en-US" dirty="0" smtClean="0"/>
              <a:t>	small, medium, large</a:t>
            </a:r>
          </a:p>
          <a:p>
            <a:pPr>
              <a:buNone/>
            </a:pPr>
            <a:r>
              <a:rPr lang="en-US" dirty="0" smtClean="0"/>
              <a:t>Factor B = geographic region</a:t>
            </a:r>
          </a:p>
          <a:p>
            <a:pPr>
              <a:buNone/>
            </a:pPr>
            <a:r>
              <a:rPr lang="en-US" dirty="0" smtClean="0"/>
              <a:t>	east, west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Car Insurance: Overall 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182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glm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carins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premium=;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output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=overall p=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muhat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print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=overall;</a:t>
            </a:r>
          </a:p>
          <a:p>
            <a:pPr>
              <a:buNone/>
            </a:pP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133600" y="2895600"/>
          <a:ext cx="4495800" cy="2453640"/>
        </p:xfrm>
        <a:graphic>
          <a:graphicData uri="http://schemas.openxmlformats.org/drawingml/2006/table">
            <a:tbl>
              <a:tblPr/>
              <a:tblGrid>
                <a:gridCol w="609600"/>
                <a:gridCol w="1219200"/>
                <a:gridCol w="762000"/>
                <a:gridCol w="914400"/>
                <a:gridCol w="990600"/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premium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size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region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muhat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 Insurance: Factor A treatment 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2514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glm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carins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size;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premium=size;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output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meanA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p=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muhatA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meanA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133600" y="3505200"/>
          <a:ext cx="4648200" cy="2453640"/>
        </p:xfrm>
        <a:graphic>
          <a:graphicData uri="http://schemas.openxmlformats.org/drawingml/2006/table">
            <a:tbl>
              <a:tblPr/>
              <a:tblGrid>
                <a:gridCol w="685800"/>
                <a:gridCol w="1219200"/>
                <a:gridCol w="609600"/>
                <a:gridCol w="990600"/>
                <a:gridCol w="1143000"/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premium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size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region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muhatA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 Insurance: Factor B treatment 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243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glm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carins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region;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premium=region;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output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meanB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p=</a:t>
            </a:r>
            <a:r>
              <a:rPr lang="en-US" sz="20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muhatB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meanB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0" y="3505200"/>
          <a:ext cx="4572000" cy="2453640"/>
        </p:xfrm>
        <a:graphic>
          <a:graphicData uri="http://schemas.openxmlformats.org/drawingml/2006/table">
            <a:tbl>
              <a:tblPr/>
              <a:tblGrid>
                <a:gridCol w="609600"/>
                <a:gridCol w="1295400"/>
                <a:gridCol w="609600"/>
                <a:gridCol w="914400"/>
                <a:gridCol w="1143000"/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premium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size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region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muhatB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Car Insurance: Combine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3124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estimates;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merge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overall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meanA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meanB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	alpha =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muhatA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-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muhat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	beta =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muhatB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-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muhat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	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atimesb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= alpha*beta;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print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=estimates;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var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size region alpha beta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atimesb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81200" y="3886200"/>
          <a:ext cx="4876800" cy="245364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914400"/>
                <a:gridCol w="838200"/>
                <a:gridCol w="762000"/>
                <a:gridCol w="1143000"/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size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region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alpha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beta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atimesb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-55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-825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-55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-15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825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-15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-300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525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-15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-525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Car Insurance: </a:t>
            </a:r>
            <a:r>
              <a:rPr lang="en-US" dirty="0" err="1" smtClean="0"/>
              <a:t>Tukey</a:t>
            </a:r>
            <a:r>
              <a:rPr lang="en-US" dirty="0" smtClean="0"/>
              <a:t> test for additivity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1524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err="1" smtClean="0">
                <a:solidFill>
                  <a:srgbClr val="000080"/>
                </a:solidFill>
                <a:latin typeface="Courier New"/>
              </a:rPr>
              <a:t>glm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=estimates;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class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size region;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model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premium=size region 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atimesb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/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solution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2362200"/>
          <a:ext cx="8153400" cy="1402080"/>
        </p:xfrm>
        <a:graphic>
          <a:graphicData uri="http://schemas.openxmlformats.org/drawingml/2006/table">
            <a:tbl>
              <a:tblPr/>
              <a:tblGrid>
                <a:gridCol w="2057400"/>
                <a:gridCol w="457200"/>
                <a:gridCol w="2057400"/>
                <a:gridCol w="1676400"/>
                <a:gridCol w="9906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Sum of Squares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Model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10737.09677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2684.27419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208.03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0.0519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Error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12.90323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12.90323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Corrected Total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10750.00000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14500" y="3898644"/>
          <a:ext cx="5791200" cy="701040"/>
        </p:xfrm>
        <a:graphic>
          <a:graphicData uri="http://schemas.openxmlformats.org/drawingml/2006/table">
            <a:tbl>
              <a:tblPr/>
              <a:tblGrid>
                <a:gridCol w="1295400"/>
                <a:gridCol w="1219200"/>
                <a:gridCol w="1371600"/>
                <a:gridCol w="1905000"/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R-Square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Coeff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Var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Root MSE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premium 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0.998800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2.052632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3.592106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175.0000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57300" y="4813044"/>
          <a:ext cx="6705600" cy="1402080"/>
        </p:xfrm>
        <a:graphic>
          <a:graphicData uri="http://schemas.openxmlformats.org/drawingml/2006/table">
            <a:tbl>
              <a:tblPr/>
              <a:tblGrid>
                <a:gridCol w="1066800"/>
                <a:gridCol w="457200"/>
                <a:gridCol w="1600200"/>
                <a:gridCol w="1676400"/>
                <a:gridCol w="9906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size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9300.000000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4650.000000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360.37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0.0372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region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1350.000000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1350.000000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104.62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0.0620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atimesb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87.096774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87.096774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6.75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0.2339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Car Insurance: </a:t>
            </a:r>
            <a:r>
              <a:rPr lang="en-US" dirty="0" err="1" smtClean="0"/>
              <a:t>Tukey</a:t>
            </a:r>
            <a:r>
              <a:rPr lang="en-US" dirty="0" smtClean="0"/>
              <a:t> test for additivity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10800000" flipH="1">
            <a:off x="0" y="3657600"/>
            <a:ext cx="9144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3810000"/>
          <a:ext cx="8153400" cy="1402080"/>
        </p:xfrm>
        <a:graphic>
          <a:graphicData uri="http://schemas.openxmlformats.org/drawingml/2006/table">
            <a:tbl>
              <a:tblPr/>
              <a:tblGrid>
                <a:gridCol w="2057400"/>
                <a:gridCol w="457200"/>
                <a:gridCol w="2057400"/>
                <a:gridCol w="1676400"/>
                <a:gridCol w="9906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Sum of Squares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Model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10737.09677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2684.27419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208.03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0.0519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Error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12.90323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12.90323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Corrected Total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10750.00000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57300" y="5334000"/>
          <a:ext cx="6705600" cy="1402080"/>
        </p:xfrm>
        <a:graphic>
          <a:graphicData uri="http://schemas.openxmlformats.org/drawingml/2006/table">
            <a:tbl>
              <a:tblPr/>
              <a:tblGrid>
                <a:gridCol w="1066800"/>
                <a:gridCol w="457200"/>
                <a:gridCol w="1600200"/>
                <a:gridCol w="1676400"/>
                <a:gridCol w="9906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size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9300.000000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4650.000000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360.37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0.0372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region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1350.000000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1350.000000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104.62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0.0620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atimesb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87.096774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87.096774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6.75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0.2339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71501" y="990600"/>
          <a:ext cx="8077199" cy="1402080"/>
        </p:xfrm>
        <a:graphic>
          <a:graphicData uri="http://schemas.openxmlformats.org/drawingml/2006/table">
            <a:tbl>
              <a:tblPr/>
              <a:tblGrid>
                <a:gridCol w="1981199"/>
                <a:gridCol w="457200"/>
                <a:gridCol w="2057400"/>
                <a:gridCol w="1676400"/>
                <a:gridCol w="9906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Sum of Squares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Model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10650.00000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3550.00000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71.00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0.0139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Error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100.00000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50.00000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Corrected Total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10750.00000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143001" y="2514600"/>
          <a:ext cx="6934199" cy="1051560"/>
        </p:xfrm>
        <a:graphic>
          <a:graphicData uri="http://schemas.openxmlformats.org/drawingml/2006/table">
            <a:tbl>
              <a:tblPr/>
              <a:tblGrid>
                <a:gridCol w="990599"/>
                <a:gridCol w="457200"/>
                <a:gridCol w="1676400"/>
                <a:gridCol w="1752600"/>
                <a:gridCol w="1066800"/>
                <a:gridCol w="990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Source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Type I SS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Square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F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sizea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9300.000000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4650.000000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93.00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0.0106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region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1350.000000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1350.000000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27.00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0.0351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Bread Example: ANOVA means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362200" y="990600"/>
          <a:ext cx="4572000" cy="1752600"/>
        </p:xfrm>
        <a:graphic>
          <a:graphicData uri="http://schemas.openxmlformats.org/drawingml/2006/table">
            <a:tbl>
              <a:tblPr/>
              <a:tblGrid>
                <a:gridCol w="1143000"/>
                <a:gridCol w="381000"/>
                <a:gridCol w="1524000"/>
                <a:gridCol w="1524000"/>
              </a:tblGrid>
              <a:tr h="0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Level of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height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smtClean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Std Dev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44.0000000</a:t>
                      </a: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3.16227766</a:t>
                      </a: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67.0000000</a:t>
                      </a: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3.74165739</a:t>
                      </a: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42.0000000</a:t>
                      </a: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2.94392029</a:t>
                      </a:r>
                      <a:endParaRPr lang="en-US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362200" y="2743200"/>
          <a:ext cx="4572000" cy="1402080"/>
        </p:xfrm>
        <a:graphic>
          <a:graphicData uri="http://schemas.openxmlformats.org/drawingml/2006/table">
            <a:tbl>
              <a:tblPr/>
              <a:tblGrid>
                <a:gridCol w="1143000"/>
                <a:gridCol w="381000"/>
                <a:gridCol w="1524000"/>
                <a:gridCol w="1524000"/>
              </a:tblGrid>
              <a:tr h="0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Level of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width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Std Dev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50.0000000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12.0664825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52.0000000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13.4313067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52600" y="4114800"/>
          <a:ext cx="5791200" cy="2804160"/>
        </p:xfrm>
        <a:graphic>
          <a:graphicData uri="http://schemas.openxmlformats.org/drawingml/2006/table">
            <a:tbl>
              <a:tblPr/>
              <a:tblGrid>
                <a:gridCol w="1143000"/>
                <a:gridCol w="1219200"/>
                <a:gridCol w="457200"/>
                <a:gridCol w="1447800"/>
                <a:gridCol w="1524000"/>
              </a:tblGrid>
              <a:tr h="0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Level of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height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Level of</a:t>
                      </a:r>
                      <a:b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width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sales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Std Dev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45.0000000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2.82842712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43.0000000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4.24264069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65.0000000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4.24264069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69.0000000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2.82842712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40.0000000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1.41421356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44.0000000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2.82842712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Car Insurance: </a:t>
            </a:r>
            <a:r>
              <a:rPr lang="en-US" dirty="0" err="1" smtClean="0"/>
              <a:t>Tukey</a:t>
            </a:r>
            <a:r>
              <a:rPr lang="en-US" dirty="0" smtClean="0"/>
              <a:t> test for additivity 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10800000" flipH="1">
            <a:off x="0" y="3657600"/>
            <a:ext cx="9144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28700" y="3962400"/>
          <a:ext cx="7162800" cy="2804160"/>
        </p:xfrm>
        <a:graphic>
          <a:graphicData uri="http://schemas.openxmlformats.org/drawingml/2006/table">
            <a:tbl>
              <a:tblPr/>
              <a:tblGrid>
                <a:gridCol w="1371600"/>
                <a:gridCol w="1600200"/>
                <a:gridCol w="304800"/>
                <a:gridCol w="1905000"/>
                <a:gridCol w="990600"/>
                <a:gridCol w="990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Parameter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Estimate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Standard Error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|t|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Intercept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195.0000000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2.93294230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66.49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0.0096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size 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-90.0000000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3.59210604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-25.05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0.0254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size 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-15.0000000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3.59210604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-4.18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0.1496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size 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region 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2.93294230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10.23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0.0620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region 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atimesb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-0.0064516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0.00248323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-2.60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0.2339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1005141"/>
          <a:ext cx="7848600" cy="2453640"/>
        </p:xfrm>
        <a:graphic>
          <a:graphicData uri="http://schemas.openxmlformats.org/drawingml/2006/table">
            <a:tbl>
              <a:tblPr/>
              <a:tblGrid>
                <a:gridCol w="2057400"/>
                <a:gridCol w="1600200"/>
                <a:gridCol w="275761"/>
                <a:gridCol w="1934039"/>
                <a:gridCol w="990600"/>
                <a:gridCol w="990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Parameter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Estimate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Standard Error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 Value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 &gt; |t|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Intercept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195.0000000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5.77350269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33.77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sizea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1_small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-90.0000000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7.07106781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-12.73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0.0061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sizea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2_medium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-15.0000000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7.07106781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-2.12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0.1679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9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sizea</a:t>
                      </a: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3_large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region 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5.77350269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5.20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0.0351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region 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0.0000000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Bread Example: 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2438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means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=bread;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err="1" smtClean="0">
                <a:solidFill>
                  <a:srgbClr val="0000FF"/>
                </a:solidFill>
                <a:latin typeface="Courier New"/>
              </a:rPr>
              <a:t>var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sales;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by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height width;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output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out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avbread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urier New"/>
              </a:rPr>
              <a:t>mean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dirty="0" err="1" smtClean="0">
                <a:solidFill>
                  <a:srgbClr val="000000"/>
                </a:solidFill>
                <a:latin typeface="Courier New"/>
              </a:rPr>
              <a:t>avsales</a:t>
            </a:r>
            <a:r>
              <a:rPr lang="en-US" sz="20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proc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print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</a:rPr>
              <a:t>data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avbread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28800" y="4038600"/>
          <a:ext cx="5791200" cy="2453640"/>
        </p:xfrm>
        <a:graphic>
          <a:graphicData uri="http://schemas.openxmlformats.org/drawingml/2006/table">
            <a:tbl>
              <a:tblPr/>
              <a:tblGrid>
                <a:gridCol w="609600"/>
                <a:gridCol w="990600"/>
                <a:gridCol w="838200"/>
                <a:gridCol w="1143000"/>
                <a:gridCol w="1143000"/>
                <a:gridCol w="1066800"/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height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width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_TYPE_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_FREQ_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 err="1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avsales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65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69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b="1" dirty="0">
                          <a:solidFill>
                            <a:srgbClr val="112277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solidFill>
                          <a:srgbClr val="112277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44</a:t>
                      </a:r>
                    </a:p>
                  </a:txBody>
                  <a:tcPr marL="47625" marR="476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ANOVA Table – One Way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51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2200"/>
                <a:gridCol w="1219200"/>
                <a:gridCol w="2895600"/>
                <a:gridCol w="1752600"/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Source of Variation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df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SS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MS</a:t>
                      </a:r>
                      <a:endParaRPr lang="en-US" sz="3200" dirty="0"/>
                    </a:p>
                  </a:txBody>
                  <a:tcPr anchor="ctr"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Model</a:t>
                      </a:r>
                    </a:p>
                    <a:p>
                      <a:pPr algn="ctr"/>
                      <a:r>
                        <a:rPr lang="en-US" sz="3200" dirty="0" smtClean="0"/>
                        <a:t>(Regression)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r – 1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</a:tr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Error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n</a:t>
                      </a:r>
                      <a:r>
                        <a:rPr lang="en-US" sz="3200" baseline="-25000" dirty="0" err="1" smtClean="0"/>
                        <a:t>T</a:t>
                      </a:r>
                      <a:r>
                        <a:rPr lang="en-US" sz="3200" baseline="0" dirty="0" smtClean="0"/>
                        <a:t> – r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</a:tr>
              <a:tr h="112217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Total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n</a:t>
                      </a:r>
                      <a:r>
                        <a:rPr lang="en-US" sz="3200" baseline="-25000" dirty="0" err="1" smtClean="0"/>
                        <a:t>T</a:t>
                      </a:r>
                      <a:r>
                        <a:rPr lang="en-US" sz="3200" baseline="0" dirty="0" smtClean="0"/>
                        <a:t> – 1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162800" y="2743200"/>
          <a:ext cx="817563" cy="911225"/>
        </p:xfrm>
        <a:graphic>
          <a:graphicData uri="http://schemas.openxmlformats.org/presentationml/2006/ole">
            <p:oleObj spid="_x0000_s3074" name="Equation" r:id="rId3" imgW="1117440" imgH="124452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7239000" y="3962400"/>
          <a:ext cx="781050" cy="911225"/>
        </p:xfrm>
        <a:graphic>
          <a:graphicData uri="http://schemas.openxmlformats.org/presentationml/2006/ole">
            <p:oleObj spid="_x0000_s3075" name="Equation" r:id="rId4" imgW="1066680" imgH="124452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267200" y="2895600"/>
          <a:ext cx="2400300" cy="825500"/>
        </p:xfrm>
        <a:graphic>
          <a:graphicData uri="http://schemas.openxmlformats.org/presentationml/2006/ole">
            <p:oleObj spid="_x0000_s3076" name="Equation" r:id="rId5" imgW="2400120" imgH="82548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191000" y="4114800"/>
          <a:ext cx="2616200" cy="876300"/>
        </p:xfrm>
        <a:graphic>
          <a:graphicData uri="http://schemas.openxmlformats.org/presentationml/2006/ole">
            <p:oleObj spid="_x0000_s3077" name="Equation" r:id="rId6" imgW="2616120" imgH="876240" progId="Equation.DSMT4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4191000" y="5257800"/>
          <a:ext cx="2628900" cy="863600"/>
        </p:xfrm>
        <a:graphic>
          <a:graphicData uri="http://schemas.openxmlformats.org/presentationml/2006/ole">
            <p:oleObj spid="_x0000_s3078" name="Equation" r:id="rId7" imgW="2628720" imgH="8632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ANOVA Table – Two Way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990601"/>
          <a:ext cx="9144000" cy="59422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7400"/>
                <a:gridCol w="1981200"/>
                <a:gridCol w="4038600"/>
                <a:gridCol w="1066800"/>
              </a:tblGrid>
              <a:tr h="99198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Source of Variation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df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SS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MS</a:t>
                      </a:r>
                      <a:endParaRPr lang="en-US" sz="3200" dirty="0"/>
                    </a:p>
                  </a:txBody>
                  <a:tcPr anchor="ctr"/>
                </a:tc>
              </a:tr>
              <a:tr h="920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Factor A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 – 1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</a:tr>
              <a:tr h="78925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Factor B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 – 1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</a:tr>
              <a:tr h="118388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Interaction (AB)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(a–1)(b–1)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</a:tr>
              <a:tr h="93226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Error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err="1" smtClean="0"/>
                        <a:t>ab</a:t>
                      </a:r>
                      <a:r>
                        <a:rPr lang="en-US" sz="3200" baseline="0" dirty="0" smtClean="0"/>
                        <a:t>(n – 1)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</a:tr>
              <a:tr h="104920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Total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smtClean="0"/>
                        <a:t>nab </a:t>
                      </a:r>
                      <a:r>
                        <a:rPr lang="en-US" sz="3200" dirty="0" smtClean="0"/>
                        <a:t>–</a:t>
                      </a:r>
                      <a:r>
                        <a:rPr lang="en-US" sz="3200" baseline="0" dirty="0" smtClean="0"/>
                        <a:t> 1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8355013" y="2133600"/>
          <a:ext cx="788987" cy="911225"/>
        </p:xfrm>
        <a:graphic>
          <a:graphicData uri="http://schemas.openxmlformats.org/presentationml/2006/ole">
            <p:oleObj spid="_x0000_s4098" name="Equation" r:id="rId3" imgW="1079280" imgH="124452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8362950" y="5029200"/>
          <a:ext cx="781050" cy="911225"/>
        </p:xfrm>
        <a:graphic>
          <a:graphicData uri="http://schemas.openxmlformats.org/presentationml/2006/ole">
            <p:oleObj spid="_x0000_s4099" name="Equation" r:id="rId4" imgW="1066680" imgH="124452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267200" y="2209800"/>
          <a:ext cx="2679700" cy="825500"/>
        </p:xfrm>
        <a:graphic>
          <a:graphicData uri="http://schemas.openxmlformats.org/presentationml/2006/ole">
            <p:oleObj spid="_x0000_s4100" name="Equation" r:id="rId5" imgW="2679480" imgH="82548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419600" y="5029200"/>
          <a:ext cx="2311400" cy="876300"/>
        </p:xfrm>
        <a:graphic>
          <a:graphicData uri="http://schemas.openxmlformats.org/presentationml/2006/ole">
            <p:oleObj spid="_x0000_s4101" name="Equation" r:id="rId6" imgW="2311200" imgH="876240" progId="Equation.DSMT4">
              <p:embed/>
            </p:oleObj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4267200" y="3048000"/>
          <a:ext cx="2692400" cy="876300"/>
        </p:xfrm>
        <a:graphic>
          <a:graphicData uri="http://schemas.openxmlformats.org/presentationml/2006/ole">
            <p:oleObj spid="_x0000_s4104" name="Equation" r:id="rId7" imgW="2692080" imgH="876240" progId="Equation.DSMT4">
              <p:embed/>
            </p:oleObj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4343400" y="5981700"/>
          <a:ext cx="2336800" cy="876300"/>
        </p:xfrm>
        <a:graphic>
          <a:graphicData uri="http://schemas.openxmlformats.org/presentationml/2006/ole">
            <p:oleObj spid="_x0000_s4105" name="Equation" r:id="rId8" imgW="2336760" imgH="876240" progId="Equation.DSMT4">
              <p:embed/>
            </p:oleObj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8364537" y="3124200"/>
          <a:ext cx="779463" cy="911225"/>
        </p:xfrm>
        <a:graphic>
          <a:graphicData uri="http://schemas.openxmlformats.org/presentationml/2006/ole">
            <p:oleObj spid="_x0000_s4106" name="Equation" r:id="rId9" imgW="1066680" imgH="1244520" progId="Equation.DSMT4">
              <p:embed/>
            </p:oleObj>
          </a:graphicData>
        </a:graphic>
      </p:graphicFrame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8131175" y="4038600"/>
          <a:ext cx="1012825" cy="911225"/>
        </p:xfrm>
        <a:graphic>
          <a:graphicData uri="http://schemas.openxmlformats.org/presentationml/2006/ole">
            <p:oleObj spid="_x0000_s4107" name="Equation" r:id="rId10" imgW="1384200" imgH="1244520" progId="Equation.DSMT4">
              <p:embed/>
            </p:oleObj>
          </a:graphicData>
        </a:graphic>
      </p:graphicFrame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4102100" y="4152900"/>
          <a:ext cx="4127500" cy="876300"/>
        </p:xfrm>
        <a:graphic>
          <a:graphicData uri="http://schemas.openxmlformats.org/presentationml/2006/ole">
            <p:oleObj spid="_x0000_s4108" name="Equation" r:id="rId11" imgW="4127400" imgH="876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18250</TotalTime>
  <Words>3589</Words>
  <Application>Microsoft Office PowerPoint</Application>
  <PresentationFormat>On-screen Show (4:3)</PresentationFormat>
  <Paragraphs>2077</Paragraphs>
  <Slides>60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2" baseType="lpstr">
      <vt:lpstr>Office Theme</vt:lpstr>
      <vt:lpstr>Equation</vt:lpstr>
      <vt:lpstr>Bread Example: nknw817.sas</vt:lpstr>
      <vt:lpstr>Bread Example: input</vt:lpstr>
      <vt:lpstr>Bread Example: input scatterplot</vt:lpstr>
      <vt:lpstr>Bread Example: Scatterplot</vt:lpstr>
      <vt:lpstr>Bread Example: ANOVA</vt:lpstr>
      <vt:lpstr>Bread Example: ANOVA means</vt:lpstr>
      <vt:lpstr>Bread Example: Means</vt:lpstr>
      <vt:lpstr>ANOVA Table – One Way</vt:lpstr>
      <vt:lpstr>ANOVA Table – Two Way</vt:lpstr>
      <vt:lpstr>Bread Example: Scatterplot</vt:lpstr>
      <vt:lpstr>Bread Example: diagnostics</vt:lpstr>
      <vt:lpstr>Bread Example: Residual Plots</vt:lpstr>
      <vt:lpstr>Bread Example: Normality</vt:lpstr>
      <vt:lpstr>ANOVA Table – Two Way</vt:lpstr>
      <vt:lpstr>Strategy for Analysis</vt:lpstr>
      <vt:lpstr>Bread Example: nknw817.sas</vt:lpstr>
      <vt:lpstr>Bread Example: Interaction Plots</vt:lpstr>
      <vt:lpstr>Bread Example: Interaction Plots (cont)</vt:lpstr>
      <vt:lpstr>Bread Example: ANOVA table</vt:lpstr>
      <vt:lpstr>Bread Example: ANOVA table</vt:lpstr>
      <vt:lpstr>Bread Example: Interaction Plots (cont)</vt:lpstr>
      <vt:lpstr>Bread Example: cell means model (MSE)</vt:lpstr>
      <vt:lpstr>Bread Example: cell means model</vt:lpstr>
      <vt:lpstr>Bread Example:  factor effects model (overall mean)</vt:lpstr>
      <vt:lpstr>Bread Example: factor effects model (overall mean) (cont)</vt:lpstr>
      <vt:lpstr>Bread Example: ANOVA means A (height)</vt:lpstr>
      <vt:lpstr>Bread Example: means A (cont)</vt:lpstr>
      <vt:lpstr>Bread Example: ANOVA means B (width)</vt:lpstr>
      <vt:lpstr>Bread Example: ANOVA means</vt:lpstr>
      <vt:lpstr>Bread Example: Factor Effects Model (zero-sum constraints)</vt:lpstr>
      <vt:lpstr>Bread Example: Factor Effects Model (zero-sum constraints) (cont)</vt:lpstr>
      <vt:lpstr>Bread Example: nknw817b.sas</vt:lpstr>
      <vt:lpstr>Bread Example: SAS constraints</vt:lpstr>
      <vt:lpstr>Bread Example: SAS constraints (cont)</vt:lpstr>
      <vt:lpstr>Bread Example: Means</vt:lpstr>
      <vt:lpstr>Bread Example: nknw817b.sas</vt:lpstr>
      <vt:lpstr>Bread Example: Pooling</vt:lpstr>
      <vt:lpstr>Bread Example: Pooling (cont)</vt:lpstr>
      <vt:lpstr>Bread Example: Pooling (cont)</vt:lpstr>
      <vt:lpstr>Bread Example: ANOVA table/Means</vt:lpstr>
      <vt:lpstr>Bread Example (nknw864.sas): contrasts and estimates</vt:lpstr>
      <vt:lpstr>Bread Example (nknw864.sas): contrasts and estimates (cont)</vt:lpstr>
      <vt:lpstr>ANOVA Table – Two Way, n = 1</vt:lpstr>
      <vt:lpstr>Car Insurance Example: (nknw878.sas)</vt:lpstr>
      <vt:lpstr>Car Insurance: input</vt:lpstr>
      <vt:lpstr>Car Insurance: Scatterplot</vt:lpstr>
      <vt:lpstr>Car Insurance: ANOVA</vt:lpstr>
      <vt:lpstr>Car Insurance: ANOVA (cont)</vt:lpstr>
      <vt:lpstr>Car Insurance: ANOVA (cont)</vt:lpstr>
      <vt:lpstr>Car Insurance: ANOVA (cont)</vt:lpstr>
      <vt:lpstr>Car Insurance: Plots</vt:lpstr>
      <vt:lpstr>Car Insurance: plots (cont)</vt:lpstr>
      <vt:lpstr>Car Insurance Example: (nknw884.sas)</vt:lpstr>
      <vt:lpstr>Car Insurance: Overall mean</vt:lpstr>
      <vt:lpstr>Car Insurance: Factor A treatment means</vt:lpstr>
      <vt:lpstr>Car Insurance: Factor B treatment means</vt:lpstr>
      <vt:lpstr>Car Insurance: Combine files</vt:lpstr>
      <vt:lpstr>Car Insurance: Tukey test for additivity</vt:lpstr>
      <vt:lpstr>Car Insurance: Tukey test for additivity </vt:lpstr>
      <vt:lpstr>Car Insurance: Tukey test for additivity </vt:lpstr>
    </vt:vector>
  </TitlesOfParts>
  <Company>Purdue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1.1 De Moargan’s Laws</dc:title>
  <dc:creator>lfindsen</dc:creator>
  <cp:lastModifiedBy>lfindsen</cp:lastModifiedBy>
  <cp:revision>806</cp:revision>
  <dcterms:created xsi:type="dcterms:W3CDTF">2010-01-11T21:36:57Z</dcterms:created>
  <dcterms:modified xsi:type="dcterms:W3CDTF">2013-03-27T18:49:19Z</dcterms:modified>
</cp:coreProperties>
</file>