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5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32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25" r:id="rId26"/>
    <p:sldId id="326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27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8" r:id="rId67"/>
    <p:sldId id="329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277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3" autoAdjust="0"/>
    <p:restoredTop sz="94475" autoAdjust="0"/>
  </p:normalViewPr>
  <p:slideViewPr>
    <p:cSldViewPr>
      <p:cViewPr varScale="1">
        <p:scale>
          <a:sx n="70" d="100"/>
          <a:sy n="70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0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ANOVA: Graphical</a:t>
            </a:r>
            <a:endParaRPr lang="en-US" dirty="0"/>
          </a:p>
        </p:txBody>
      </p:sp>
      <p:pic>
        <p:nvPicPr>
          <p:cNvPr id="12" name="Picture 14" descr="F11_01_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7386637" cy="3471620"/>
          </a:xfrm>
          <a:prstGeom prst="rect">
            <a:avLst/>
          </a:prstGeom>
          <a:noFill/>
        </p:spPr>
      </p:pic>
      <p:pic>
        <p:nvPicPr>
          <p:cNvPr id="13" name="Picture 14" descr="F11_01_04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794692"/>
            <a:ext cx="3228975" cy="3063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ANOVA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709924"/>
          <a:ext cx="8151495" cy="1752600"/>
        </p:xfrm>
        <a:graphic>
          <a:graphicData uri="http://schemas.openxmlformats.org/drawingml/2006/table">
            <a:tbl>
              <a:tblPr/>
              <a:tblGrid>
                <a:gridCol w="2055495"/>
                <a:gridCol w="465657"/>
                <a:gridCol w="2067276"/>
                <a:gridCol w="1627337"/>
                <a:gridCol w="102133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588.2210526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196.0736842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158.2000000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746.4210526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7847" y="4876800"/>
          <a:ext cx="5562600" cy="70104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371600"/>
                <a:gridCol w="16002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0.788055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17.43042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3.247563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3810000"/>
          </a:xfrm>
        </p:spPr>
        <p:txBody>
          <a:bodyPr/>
          <a:lstStyle/>
          <a:p>
            <a:r>
              <a:rPr lang="en-US" dirty="0" smtClean="0"/>
              <a:t>Cereal Example: Design Matrix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10200" y="228600"/>
          <a:ext cx="2736516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921000" imgH="7239000" progId="Equation.DSMT4">
                  <p:embed/>
                </p:oleObj>
              </mc:Choice>
              <mc:Fallback>
                <p:oleObj name="Equation" r:id="rId3" imgW="2921000" imgH="7239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"/>
                        <a:ext cx="2736516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Example: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xpx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inverse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solution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Example: /</a:t>
            </a:r>
            <a:r>
              <a:rPr lang="en-US" dirty="0" err="1" smtClean="0"/>
              <a:t>xpx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5600" y="1676400"/>
          <a:ext cx="2273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273300" imgH="1143000" progId="Equation.DSMT4">
                  <p:embed/>
                </p:oleObj>
              </mc:Choice>
              <mc:Fallback>
                <p:oleObj name="Equation" r:id="rId3" imgW="2273300" imgH="1143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22733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276600"/>
          <a:ext cx="8382000" cy="2804160"/>
        </p:xfrm>
        <a:graphic>
          <a:graphicData uri="http://schemas.openxmlformats.org/drawingml/2006/table">
            <a:tbl>
              <a:tblPr/>
              <a:tblGrid>
                <a:gridCol w="1303020"/>
                <a:gridCol w="1211580"/>
                <a:gridCol w="1219200"/>
                <a:gridCol w="1219200"/>
                <a:gridCol w="1295400"/>
                <a:gridCol w="1295400"/>
                <a:gridCol w="8382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 X'X Matrix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Cereal Example: /inverse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44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sz="5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5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5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5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5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00200" y="1600200"/>
          <a:ext cx="6448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7429500" imgH="1143000" progId="Equation.DSMT4">
                  <p:embed/>
                </p:oleObj>
              </mc:Choice>
              <mc:Fallback>
                <p:oleObj name="Equation" r:id="rId3" imgW="7429500" imgH="1143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64484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352800"/>
          <a:ext cx="8229600" cy="2804160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219200"/>
                <a:gridCol w="1295400"/>
                <a:gridCol w="1219200"/>
                <a:gridCol w="1219200"/>
                <a:gridCol w="8382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X'X Generalized Inverse (g2)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 1 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 2 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 3 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-13.8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-13.8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Cereal Example: /solution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2182" y="1600200"/>
          <a:ext cx="7467600" cy="2103120"/>
        </p:xfrm>
        <a:graphic>
          <a:graphicData uri="http://schemas.openxmlformats.org/drawingml/2006/table">
            <a:tbl>
              <a:tblPr/>
              <a:tblGrid>
                <a:gridCol w="1371600"/>
                <a:gridCol w="1676400"/>
                <a:gridCol w="381000"/>
                <a:gridCol w="1981200"/>
                <a:gridCol w="10668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 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1.45235441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18.73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-12.60000000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2.05393930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-6.13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-13.80000000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2.05393930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-6.72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-7.70000000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2.17853162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038600"/>
          <a:ext cx="8457565" cy="1051560"/>
        </p:xfrm>
        <a:graphic>
          <a:graphicData uri="http://schemas.openxmlformats.org/drawingml/2006/table">
            <a:tbl>
              <a:tblPr/>
              <a:tblGrid>
                <a:gridCol w="762000"/>
                <a:gridCol w="769556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 X'X matrix has been found to be singular, and a generalized inverse was used to solve the normal equations. Terms whose estimates are followed by the letter 'B' are not uniquely estimable.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ANOVA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1600200"/>
          <a:ext cx="4267200" cy="2103120"/>
        </p:xfrm>
        <a:graphic>
          <a:graphicData uri="http://schemas.openxmlformats.org/drawingml/2006/table">
            <a:tbl>
              <a:tblPr/>
              <a:tblGrid>
                <a:gridCol w="1066800"/>
                <a:gridCol w="274320"/>
                <a:gridCol w="1478280"/>
                <a:gridCol w="1447800"/>
              </a:tblGrid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2.30217289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3.64691651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2.64575131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3.96232255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Cereal Example: Means (nknw698.sas)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printalltypes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8700" y="2895600"/>
          <a:ext cx="7010400" cy="1051560"/>
        </p:xfrm>
        <a:graphic>
          <a:graphicData uri="http://schemas.openxmlformats.org/drawingml/2006/table">
            <a:tbl>
              <a:tblPr/>
              <a:tblGrid>
                <a:gridCol w="914400"/>
                <a:gridCol w="457200"/>
                <a:gridCol w="1447800"/>
                <a:gridCol w="1295400"/>
                <a:gridCol w="1447800"/>
                <a:gridCol w="14478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Variable : cases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18.6315789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6.4395525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4221480"/>
          <a:ext cx="8001000" cy="2103120"/>
        </p:xfrm>
        <a:graphic>
          <a:graphicData uri="http://schemas.openxmlformats.org/drawingml/2006/table">
            <a:tbl>
              <a:tblPr/>
              <a:tblGrid>
                <a:gridCol w="1066800"/>
                <a:gridCol w="914400"/>
                <a:gridCol w="377351"/>
                <a:gridCol w="1451449"/>
                <a:gridCol w="1295400"/>
                <a:gridCol w="1447800"/>
                <a:gridCol w="14478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Variable : cases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2.3021729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3.6469165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2.6457513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3.9623226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01457" y="2342766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The MEANS Procedure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Example: Means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2819400"/>
          <a:ext cx="4953000" cy="2103120"/>
        </p:xfrm>
        <a:graphic>
          <a:graphicData uri="http://schemas.openxmlformats.org/drawingml/2006/table">
            <a:tbl>
              <a:tblPr/>
              <a:tblGrid>
                <a:gridCol w="609600"/>
                <a:gridCol w="1066800"/>
                <a:gridCol w="1066800"/>
                <a:gridCol w="1143000"/>
                <a:gridCol w="10668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_TYPE_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_FREQ_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mclass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Explanatory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cereal;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cereal;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x1=(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)-(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x2=(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)-(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x3=(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)-(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nknw677.sas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cs typeface="Courier New" pitchFamily="49" charset="0"/>
              </a:rPr>
              <a:t>Y = number of cases of cereal sold (CASES)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X = design of the cereal package (PKGDES)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	r = 4 (there were 4 designs tested)</a:t>
            </a:r>
          </a:p>
          <a:p>
            <a:pPr>
              <a:buNone/>
            </a:pPr>
            <a:r>
              <a:rPr lang="en-US" dirty="0" err="1" smtClean="0">
                <a:cs typeface="Courier New" pitchFamily="49" charset="0"/>
              </a:rPr>
              <a:t>n</a:t>
            </a:r>
            <a:r>
              <a:rPr lang="en-US" baseline="-25000" dirty="0" err="1" smtClean="0">
                <a:cs typeface="Courier New" pitchFamily="49" charset="0"/>
              </a:rPr>
              <a:t>i</a:t>
            </a:r>
            <a:r>
              <a:rPr lang="en-US" dirty="0" smtClean="0">
                <a:cs typeface="Courier New" pitchFamily="49" charset="0"/>
              </a:rPr>
              <a:t> = 5, 5, 4, 5 (one store had a fire)</a:t>
            </a:r>
          </a:p>
          <a:p>
            <a:pPr>
              <a:buNone/>
            </a:pPr>
            <a:r>
              <a:rPr lang="en-US" dirty="0" err="1" smtClean="0">
                <a:cs typeface="Courier New" pitchFamily="49" charset="0"/>
              </a:rPr>
              <a:t>n</a:t>
            </a:r>
            <a:r>
              <a:rPr lang="en-US" baseline="-25000" dirty="0" err="1" smtClean="0">
                <a:cs typeface="Courier New" pitchFamily="49" charset="0"/>
              </a:rPr>
              <a:t>T</a:t>
            </a:r>
            <a:r>
              <a:rPr lang="en-US" dirty="0" smtClean="0">
                <a:cs typeface="Courier New" pitchFamily="49" charset="0"/>
              </a:rPr>
              <a:t> = 19</a:t>
            </a:r>
            <a:endParaRPr lang="en-US" dirty="0"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Cereal Example: Explanatory Variables (cont)</a:t>
            </a:r>
            <a:endParaRPr lang="en-US" sz="39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685800"/>
          <a:ext cx="4876799" cy="6096000"/>
        </p:xfrm>
        <a:graphic>
          <a:graphicData uri="http://schemas.openxmlformats.org/drawingml/2006/table">
            <a:tbl>
              <a:tblPr/>
              <a:tblGrid>
                <a:gridCol w="609599"/>
                <a:gridCol w="838200"/>
                <a:gridCol w="990600"/>
                <a:gridCol w="838200"/>
                <a:gridCol w="533400"/>
                <a:gridCol w="533400"/>
                <a:gridCol w="533400"/>
              </a:tblGrid>
              <a:tr h="228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</a:p>
                  </a:txBody>
                  <a:tcPr marL="43823" marR="438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cases=x1 x2 x3;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Regression (cont)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143000"/>
          <a:ext cx="7086600" cy="2103120"/>
        </p:xfrm>
        <a:graphic>
          <a:graphicData uri="http://schemas.openxmlformats.org/drawingml/2006/table">
            <a:tbl>
              <a:tblPr/>
              <a:tblGrid>
                <a:gridCol w="1981200"/>
                <a:gridCol w="533400"/>
                <a:gridCol w="1371600"/>
                <a:gridCol w="1295400"/>
                <a:gridCol w="9906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of Variance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588.22105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196.07368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158.20000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746.42105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3276600"/>
          <a:ext cx="5562600" cy="1051560"/>
        </p:xfrm>
        <a:graphic>
          <a:graphicData uri="http://schemas.openxmlformats.org/drawingml/2006/table">
            <a:tbl>
              <a:tblPr/>
              <a:tblGrid>
                <a:gridCol w="2133600"/>
                <a:gridCol w="1219200"/>
                <a:gridCol w="1295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3.24756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0.7881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R-Sq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17.43042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7331" y="4404360"/>
          <a:ext cx="6205538" cy="2453640"/>
        </p:xfrm>
        <a:graphic>
          <a:graphicData uri="http://schemas.openxmlformats.org/drawingml/2006/table">
            <a:tbl>
              <a:tblPr/>
              <a:tblGrid>
                <a:gridCol w="1219200"/>
                <a:gridCol w="533400"/>
                <a:gridCol w="1371600"/>
                <a:gridCol w="1219200"/>
                <a:gridCol w="914400"/>
                <a:gridCol w="947738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18.67500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0.74853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24.95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-4.07500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1.27081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-3.21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-5.27500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1.27081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0.82500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1.37063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0.5562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90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787522"/>
          <a:ext cx="7620000" cy="1752600"/>
        </p:xfrm>
        <a:graphic>
          <a:graphicData uri="http://schemas.openxmlformats.org/drawingml/2006/table">
            <a:tbl>
              <a:tblPr/>
              <a:tblGrid>
                <a:gridCol w="1981200"/>
                <a:gridCol w="533400"/>
                <a:gridCol w="1600200"/>
                <a:gridCol w="1600200"/>
                <a:gridCol w="9906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588.2210526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196.0736842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158.2000000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746.4210526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4921122"/>
          <a:ext cx="5486401" cy="701040"/>
        </p:xfrm>
        <a:graphic>
          <a:graphicData uri="http://schemas.openxmlformats.org/drawingml/2006/table">
            <a:tbl>
              <a:tblPr/>
              <a:tblGrid>
                <a:gridCol w="1295401"/>
                <a:gridCol w="1295400"/>
                <a:gridCol w="13716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0.788055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17.43042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3.247563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Cereal Example: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cs typeface="Courier New" pitchFamily="49" charset="0"/>
              </a:rPr>
              <a:t>Regression</a:t>
            </a:r>
          </a:p>
          <a:p>
            <a:pPr>
              <a:spcBef>
                <a:spcPts val="0"/>
              </a:spcBef>
              <a:buNone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dirty="0" smtClean="0">
                <a:cs typeface="Courier New" pitchFamily="49" charset="0"/>
              </a:rPr>
              <a:t>ANOVA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685800"/>
          <a:ext cx="7086600" cy="2103120"/>
        </p:xfrm>
        <a:graphic>
          <a:graphicData uri="http://schemas.openxmlformats.org/drawingml/2006/table">
            <a:tbl>
              <a:tblPr/>
              <a:tblGrid>
                <a:gridCol w="1981200"/>
                <a:gridCol w="533400"/>
                <a:gridCol w="1371600"/>
                <a:gridCol w="1295400"/>
                <a:gridCol w="9906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of Variance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588.22105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196.07368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158.20000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746.42105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2910840"/>
          <a:ext cx="5562600" cy="1051560"/>
        </p:xfrm>
        <a:graphic>
          <a:graphicData uri="http://schemas.openxmlformats.org/drawingml/2006/table">
            <a:tbl>
              <a:tblPr/>
              <a:tblGrid>
                <a:gridCol w="2133600"/>
                <a:gridCol w="1219200"/>
                <a:gridCol w="1295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3.24756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0.7881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R-Sq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17.43042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962400"/>
          <a:ext cx="7543800" cy="1752600"/>
        </p:xfrm>
        <a:graphic>
          <a:graphicData uri="http://schemas.openxmlformats.org/drawingml/2006/table">
            <a:tbl>
              <a:tblPr/>
              <a:tblGrid>
                <a:gridCol w="1981200"/>
                <a:gridCol w="457200"/>
                <a:gridCol w="1600200"/>
                <a:gridCol w="1600200"/>
                <a:gridCol w="9906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588.2210526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196.0736842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158.2000000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746.4210526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5867400"/>
          <a:ext cx="5486401" cy="701040"/>
        </p:xfrm>
        <a:graphic>
          <a:graphicData uri="http://schemas.openxmlformats.org/drawingml/2006/table">
            <a:tbl>
              <a:tblPr/>
              <a:tblGrid>
                <a:gridCol w="1295401"/>
                <a:gridCol w="1295400"/>
                <a:gridCol w="13716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0.788055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17.43042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3.247563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Regression (cont)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143000"/>
          <a:ext cx="7086600" cy="2103120"/>
        </p:xfrm>
        <a:graphic>
          <a:graphicData uri="http://schemas.openxmlformats.org/drawingml/2006/table">
            <a:tbl>
              <a:tblPr/>
              <a:tblGrid>
                <a:gridCol w="1981200"/>
                <a:gridCol w="533400"/>
                <a:gridCol w="1371600"/>
                <a:gridCol w="1295400"/>
                <a:gridCol w="9906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of Variance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588.22105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196.07368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158.20000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746.42105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3276600"/>
          <a:ext cx="5562600" cy="1051560"/>
        </p:xfrm>
        <a:graphic>
          <a:graphicData uri="http://schemas.openxmlformats.org/drawingml/2006/table">
            <a:tbl>
              <a:tblPr/>
              <a:tblGrid>
                <a:gridCol w="2133600"/>
                <a:gridCol w="1219200"/>
                <a:gridCol w="1295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3.24756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0.7881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R-Sq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17.43042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7331" y="4404360"/>
          <a:ext cx="6205538" cy="2453640"/>
        </p:xfrm>
        <a:graphic>
          <a:graphicData uri="http://schemas.openxmlformats.org/drawingml/2006/table">
            <a:tbl>
              <a:tblPr/>
              <a:tblGrid>
                <a:gridCol w="1219200"/>
                <a:gridCol w="533400"/>
                <a:gridCol w="1371600"/>
                <a:gridCol w="1219200"/>
                <a:gridCol w="914400"/>
                <a:gridCol w="947738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 Estimates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Variable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18.67500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0.74853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24.95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-4.07500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1.27081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-3.21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-5.27500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1.27081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0.82500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1.37063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0.5562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Cereal Example: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printalltypes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mclass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8700" y="3000183"/>
          <a:ext cx="7010400" cy="1051560"/>
        </p:xfrm>
        <a:graphic>
          <a:graphicData uri="http://schemas.openxmlformats.org/drawingml/2006/table">
            <a:tbl>
              <a:tblPr/>
              <a:tblGrid>
                <a:gridCol w="914400"/>
                <a:gridCol w="457200"/>
                <a:gridCol w="1447800"/>
                <a:gridCol w="1295400"/>
                <a:gridCol w="1447800"/>
                <a:gridCol w="14478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Variable : cases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18.6315789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6.4395525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4114800"/>
          <a:ext cx="8001000" cy="2103120"/>
        </p:xfrm>
        <a:graphic>
          <a:graphicData uri="http://schemas.openxmlformats.org/drawingml/2006/table">
            <a:tbl>
              <a:tblPr/>
              <a:tblGrid>
                <a:gridCol w="1066800"/>
                <a:gridCol w="914400"/>
                <a:gridCol w="377351"/>
                <a:gridCol w="1451449"/>
                <a:gridCol w="1295400"/>
                <a:gridCol w="1447800"/>
                <a:gridCol w="14478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Variable : cases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Maximum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2.3021729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3.6469165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2.6457513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3.9623226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01457" y="2342766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The MEANS Procedure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nknw677a.sas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cs typeface="Courier New" pitchFamily="49" charset="0"/>
              </a:rPr>
              <a:t>Y = number of cases of cereal sold (CASES)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X = design of the cereal package (PKGDES)</a:t>
            </a: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	r = 4 (there were 4 designs tested)</a:t>
            </a:r>
          </a:p>
          <a:p>
            <a:pPr>
              <a:buNone/>
            </a:pPr>
            <a:r>
              <a:rPr lang="en-US" dirty="0" err="1" smtClean="0">
                <a:cs typeface="Courier New" pitchFamily="49" charset="0"/>
              </a:rPr>
              <a:t>n</a:t>
            </a:r>
            <a:r>
              <a:rPr lang="en-US" baseline="-25000" dirty="0" err="1" smtClean="0">
                <a:cs typeface="Courier New" pitchFamily="49" charset="0"/>
              </a:rPr>
              <a:t>i</a:t>
            </a:r>
            <a:r>
              <a:rPr lang="en-US" dirty="0" smtClean="0">
                <a:cs typeface="Courier New" pitchFamily="49" charset="0"/>
              </a:rPr>
              <a:t> = 5, 5, 4, 5 (one store had a fire)</a:t>
            </a:r>
          </a:p>
          <a:p>
            <a:pPr>
              <a:buNone/>
            </a:pPr>
            <a:r>
              <a:rPr lang="en-US" dirty="0" err="1" smtClean="0">
                <a:cs typeface="Courier New" pitchFamily="49" charset="0"/>
              </a:rPr>
              <a:t>n</a:t>
            </a:r>
            <a:r>
              <a:rPr lang="en-US" baseline="-25000" dirty="0" err="1" smtClean="0">
                <a:cs typeface="Courier New" pitchFamily="49" charset="0"/>
              </a:rPr>
              <a:t>T</a:t>
            </a:r>
            <a:r>
              <a:rPr lang="en-US" dirty="0" smtClean="0">
                <a:cs typeface="Courier New" pitchFamily="49" charset="0"/>
              </a:rPr>
              <a:t> = 19</a:t>
            </a:r>
            <a:endParaRPr lang="en-US" dirty="0"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Plotting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'Types of packaging of Cereal'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p=means;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'plot of means'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=blue;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=join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=red;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means*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overlay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Means (cont)</a:t>
            </a:r>
            <a:endParaRPr lang="en-US" dirty="0"/>
          </a:p>
        </p:txBody>
      </p:sp>
      <p:pic>
        <p:nvPicPr>
          <p:cNvPr id="66562" name="Picture 2" descr="Plot of cases by pkg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182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cereal;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‘H:\My Documents\Stat 512\CH16TA01.DAT'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store;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743200"/>
          <a:ext cx="7162802" cy="385572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  <a:gridCol w="1066800"/>
                <a:gridCol w="762000"/>
                <a:gridCol w="762000"/>
                <a:gridCol w="990600"/>
                <a:gridCol w="1062894"/>
                <a:gridCol w="918308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Cereal Example: CI (1) (nknw711.sas)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67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std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stderr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clm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maxdec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class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cases;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7656" y="3048000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The MEANS Procedure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399" y="3810000"/>
          <a:ext cx="8153401" cy="2274954"/>
        </p:xfrm>
        <a:graphic>
          <a:graphicData uri="http://schemas.openxmlformats.org/drawingml/2006/table">
            <a:tbl>
              <a:tblPr/>
              <a:tblGrid>
                <a:gridCol w="1045633"/>
                <a:gridCol w="859368"/>
                <a:gridCol w="762000"/>
                <a:gridCol w="1066800"/>
                <a:gridCol w="1219200"/>
                <a:gridCol w="1600200"/>
                <a:gridCol w="16002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Variable : cases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Lower 95%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 for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Upper 95%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 for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17.46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8.87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17.93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23.71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22.28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32.12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CI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clm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marR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ea typeface="Calibri"/>
                <a:cs typeface="Arial" pitchFamily="34" charset="0"/>
              </a:rPr>
              <a:t>The GLM Procedure </a:t>
            </a:r>
          </a:p>
          <a:p>
            <a:pPr marL="0" marR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ea typeface="Calibri"/>
                <a:cs typeface="Arial" pitchFamily="34" charset="0"/>
              </a:rPr>
              <a:t>t Confidence Intervals for cases 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0" y="3200400"/>
          <a:ext cx="4495800" cy="1282956"/>
        </p:xfrm>
        <a:graphic>
          <a:graphicData uri="http://schemas.openxmlformats.org/drawingml/2006/table">
            <a:tbl>
              <a:tblPr/>
              <a:tblGrid>
                <a:gridCol w="3276600"/>
                <a:gridCol w="12192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Alpha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 Degrees of Freedom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 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Critical Value of 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2.13145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0" y="4724400"/>
          <a:ext cx="5105400" cy="1603695"/>
        </p:xfrm>
        <a:graphic>
          <a:graphicData uri="http://schemas.openxmlformats.org/drawingml/2006/table">
            <a:tbl>
              <a:tblPr/>
              <a:tblGrid>
                <a:gridCol w="990600"/>
                <a:gridCol w="295835"/>
                <a:gridCol w="923365"/>
                <a:gridCol w="13716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95% Confidence Limits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24.104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30.296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16.039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22.961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11.504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17.696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10.304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16.496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Example: CI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/>
                <a:gridCol w="1143000"/>
                <a:gridCol w="1600200"/>
                <a:gridCol w="2362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pkdges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Std Error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CI (means)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CI (</a:t>
                      </a:r>
                      <a:r>
                        <a:rPr lang="en-US" sz="3000" dirty="0" err="1" smtClean="0"/>
                        <a:t>glm</a:t>
                      </a:r>
                      <a:r>
                        <a:rPr lang="en-US" sz="3000" dirty="0" smtClean="0"/>
                        <a:t>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ym typeface="Symbol"/>
                        </a:rPr>
                        <a:t>1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14.6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1.03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(11.74, 17.46)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(11.504,</a:t>
                      </a:r>
                      <a:r>
                        <a:rPr lang="en-US" sz="3000" baseline="0" dirty="0" smtClean="0"/>
                        <a:t> 17.696)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13.4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1.63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(8.87, 17.93)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(10.304, 16.496)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19.5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1.32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(15.29, 23.71)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(16.039, 22.961)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27.2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1.77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(22.28, 32.12)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(24.104, 30.296)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Cereal Example: CI Bonferroni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65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bon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clm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The GLM Procedure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Bonferroni t Confidence Intervals for cases</a:t>
            </a:r>
          </a:p>
          <a:p>
            <a:pPr algn="ctr">
              <a:spcBef>
                <a:spcPts val="0"/>
              </a:spcBef>
              <a:buNone/>
            </a:pPr>
            <a:endParaRPr lang="en-US" sz="2000" b="1" dirty="0" smtClean="0">
              <a:solidFill>
                <a:srgbClr val="11227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13786"/>
              </p:ext>
            </p:extLst>
          </p:nvPr>
        </p:nvGraphicFramePr>
        <p:xfrm>
          <a:off x="2209800" y="3505200"/>
          <a:ext cx="4572000" cy="1282956"/>
        </p:xfrm>
        <a:graphic>
          <a:graphicData uri="http://schemas.openxmlformats.org/drawingml/2006/table">
            <a:tbl>
              <a:tblPr/>
              <a:tblGrid>
                <a:gridCol w="3352800"/>
                <a:gridCol w="12192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Alpha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 Degrees of Freedom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 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Critical Value of 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2.83663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14183"/>
              </p:ext>
            </p:extLst>
          </p:nvPr>
        </p:nvGraphicFramePr>
        <p:xfrm>
          <a:off x="1447800" y="4800600"/>
          <a:ext cx="6096000" cy="1954215"/>
        </p:xfrm>
        <a:graphic>
          <a:graphicData uri="http://schemas.openxmlformats.org/drawingml/2006/table">
            <a:tbl>
              <a:tblPr/>
              <a:tblGrid>
                <a:gridCol w="990600"/>
                <a:gridCol w="304800"/>
                <a:gridCol w="990600"/>
                <a:gridCol w="1676400"/>
                <a:gridCol w="2133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Simultaneous 95% Confidence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Limits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23.080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31.320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14.894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24.106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10.480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18.720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17.520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Cereal Example: CI – Bonferroni Correction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1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182"/>
                <a:gridCol w="1385455"/>
                <a:gridCol w="2863273"/>
                <a:gridCol w="3325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pkdges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CI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CI (Bonferroni)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27.2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(24.104, 30.296)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(23.080, 31.320)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19.5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(16.039, 22.961)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(14.894,</a:t>
                      </a:r>
                      <a:r>
                        <a:rPr lang="en-US" sz="3000" baseline="0" dirty="0" smtClean="0"/>
                        <a:t> 24.106</a:t>
                      </a:r>
                      <a:r>
                        <a:rPr lang="en-US" sz="3000" dirty="0" smtClean="0"/>
                        <a:t>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ym typeface="Symbol"/>
                        </a:rPr>
                        <a:t>1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14.6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(11.504,</a:t>
                      </a:r>
                      <a:r>
                        <a:rPr lang="en-US" sz="3000" baseline="0" dirty="0" smtClean="0"/>
                        <a:t> 17.696)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(10.480,</a:t>
                      </a:r>
                      <a:r>
                        <a:rPr lang="en-US" sz="3000" baseline="0" dirty="0" smtClean="0"/>
                        <a:t> 18.720)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13.4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(10.304, 16.496)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(9.280, 17.520)</a:t>
                      </a:r>
                      <a:endParaRPr lang="en-US" sz="30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Example: Significance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std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stderr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probt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maxdec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200400"/>
          <a:ext cx="6934200" cy="1924434"/>
        </p:xfrm>
        <a:graphic>
          <a:graphicData uri="http://schemas.openxmlformats.org/drawingml/2006/table">
            <a:tbl>
              <a:tblPr/>
              <a:tblGrid>
                <a:gridCol w="992221"/>
                <a:gridCol w="912779"/>
                <a:gridCol w="838200"/>
                <a:gridCol w="1060314"/>
                <a:gridCol w="1225686"/>
                <a:gridCol w="990600"/>
                <a:gridCol w="9144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Analysis Variable : cases 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14.18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cldiff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lsd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tukey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bon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scheffe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dunnett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"2"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);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lines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tukey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- LSD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ea typeface="Calibri"/>
                <a:cs typeface="Arial" pitchFamily="34" charset="0"/>
              </a:rPr>
              <a:t>t Tests (LSD) for cases </a:t>
            </a:r>
            <a:endParaRPr lang="en-US" sz="1800" dirty="0">
              <a:solidFill>
                <a:srgbClr val="112277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737360"/>
          <a:ext cx="7086600" cy="671259"/>
        </p:xfrm>
        <a:graphic>
          <a:graphicData uri="http://schemas.openxmlformats.org/drawingml/2006/table">
            <a:tbl>
              <a:tblPr/>
              <a:tblGrid>
                <a:gridCol w="817771"/>
                <a:gridCol w="626882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test controls the Type I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comparisonwise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error rate, not the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experimentwise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error rate.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3008376"/>
          <a:ext cx="4495800" cy="1282956"/>
        </p:xfrm>
        <a:graphic>
          <a:graphicData uri="http://schemas.openxmlformats.org/drawingml/2006/table">
            <a:tbl>
              <a:tblPr/>
              <a:tblGrid>
                <a:gridCol w="3276600"/>
                <a:gridCol w="12192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Alpha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 Degrees of Freedom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 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10.54667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Critical Value of 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2.13145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– LSD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762000"/>
          <a:ext cx="6324600" cy="5601468"/>
        </p:xfrm>
        <a:graphic>
          <a:graphicData uri="http://schemas.openxmlformats.org/drawingml/2006/table">
            <a:tbl>
              <a:tblPr/>
              <a:tblGrid>
                <a:gridCol w="1579898"/>
                <a:gridCol w="1391902"/>
                <a:gridCol w="1371600"/>
                <a:gridCol w="1524000"/>
                <a:gridCol w="45720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Comparisons significant at the 0.05 level</a:t>
                      </a:r>
                      <a:b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are indicated by ***.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Comparison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Difference</a:t>
                      </a:r>
                      <a:b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Between</a:t>
                      </a:r>
                      <a:b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95% Confidence Limits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4 - 3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7.700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3.057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12.343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4 - 1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12.600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8.222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16.978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4 - 2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13.800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9.422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18.178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3 - 4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-7.700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-12.343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-3.057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3 - 1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4.900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9.543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3 - 2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6.100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10.743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1 - 4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-12.600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-16.978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-8.222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1 - 3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-4.900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-9.543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-0.257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1 - 2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-3.178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5.578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2 - 4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-13.800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-18.178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-9.422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2 - 3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-6.100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-10.743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-1.457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2 - 1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-1.200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-5.578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3.178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- </a:t>
            </a:r>
            <a:r>
              <a:rPr lang="en-US" dirty="0" err="1" smtClean="0">
                <a:sym typeface="Symbol"/>
              </a:rPr>
              <a:t>Tukey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5733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Tukey's</a:t>
            </a: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 Studentized Range (HSD) Test for cases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066800"/>
          <a:ext cx="7467600" cy="350520"/>
        </p:xfrm>
        <a:graphic>
          <a:graphicData uri="http://schemas.openxmlformats.org/drawingml/2006/table">
            <a:tbl>
              <a:tblPr/>
              <a:tblGrid>
                <a:gridCol w="765990"/>
                <a:gridCol w="670161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test controls the Type I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experimentwise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error rate.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447800"/>
          <a:ext cx="5486400" cy="350520"/>
        </p:xfrm>
        <a:graphic>
          <a:graphicData uri="http://schemas.openxmlformats.org/drawingml/2006/table">
            <a:tbl>
              <a:tblPr/>
              <a:tblGrid>
                <a:gridCol w="4419600"/>
                <a:gridCol w="10668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Critical Value of Studentized Range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4.07588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935480"/>
          <a:ext cx="7239000" cy="4922520"/>
        </p:xfrm>
        <a:graphic>
          <a:graphicData uri="http://schemas.openxmlformats.org/drawingml/2006/table">
            <a:tbl>
              <a:tblPr/>
              <a:tblGrid>
                <a:gridCol w="1600200"/>
                <a:gridCol w="1371600"/>
                <a:gridCol w="1828800"/>
                <a:gridCol w="1981200"/>
                <a:gridCol w="45720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Comparisons significant at the 0.05 level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are indicated by ***.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Comparison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Difference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Between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Simultaneous 95% Confidence</a:t>
                      </a:r>
                      <a:b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Limits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4 - 3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7.700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1.421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13.979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4 - 1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12.600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6.680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4 - 2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13.800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7.880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19.720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3 - 4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-7.700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-13.979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-1.421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3 - 1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4.900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-1.379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11.179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3 - 2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6.100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-0.179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12.379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1 - 4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-12.600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-18.520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-6.680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1 - 3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-4.900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-11.179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1 - 2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-4.720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7.120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2 - 4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-13.800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-19.720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-7.880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2 - 3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-6.100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-12.379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2 - 1</a:t>
                      </a:r>
                      <a:endParaRPr lang="en-US" sz="19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-1.200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-7.120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4.720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ot of cases by pkg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2667000"/>
            <a:ext cx="55880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5287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'Types of packaging of Cereal'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'Scatterplot'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=purple;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- </a:t>
            </a:r>
            <a:r>
              <a:rPr lang="en-US" dirty="0" err="1" smtClean="0">
                <a:sym typeface="Symbol"/>
              </a:rPr>
              <a:t>Scheffe</a:t>
            </a:r>
            <a:r>
              <a:rPr lang="en-US" dirty="0" smtClean="0">
                <a:sym typeface="Symbol"/>
              </a:rPr>
              <a:t>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990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Scheffe's</a:t>
            </a:r>
            <a:r>
              <a:rPr lang="en-US" sz="2000" dirty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 Test for cases 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90560"/>
              </p:ext>
            </p:extLst>
          </p:nvPr>
        </p:nvGraphicFramePr>
        <p:xfrm>
          <a:off x="152400" y="990600"/>
          <a:ext cx="88392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692"/>
                <a:gridCol w="8122508"/>
              </a:tblGrid>
              <a:tr h="273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Note: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This test controls the Type I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experimentwise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error rate, but it generally has a higher Type II error rate than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Tukey's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for all pairwise comparisons.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24982"/>
              </p:ext>
            </p:extLst>
          </p:nvPr>
        </p:nvGraphicFramePr>
        <p:xfrm>
          <a:off x="2933700" y="1600200"/>
          <a:ext cx="3276600" cy="332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  <a:gridCol w="10668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Critical Value of F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3.28738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43109"/>
              </p:ext>
            </p:extLst>
          </p:nvPr>
        </p:nvGraphicFramePr>
        <p:xfrm>
          <a:off x="1143000" y="1905000"/>
          <a:ext cx="6858001" cy="492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417"/>
                <a:gridCol w="1314984"/>
                <a:gridCol w="1752600"/>
                <a:gridCol w="1828800"/>
                <a:gridCol w="457200"/>
              </a:tblGrid>
              <a:tr h="5334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Comparisons significant at the 0.05 level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 indicated by ***.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pkgdes</a:t>
                      </a: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Comparison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Difference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Between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Means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Simultaneous 95% Confidence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Limits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4 - 3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7.700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0.859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14.541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4 - 1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12.600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6.150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19.050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4 - 2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13.800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7.350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20.250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3 - 4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-7.700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-14.541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-0.859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3 - 1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4.900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-1.941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11.741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3 - 2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6.100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-0.741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12.941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1 - 4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-12.600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-19.050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-6.150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1 - 3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-4.900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-11.741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1.941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1 - 2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-5.250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7.650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2 - 4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-13.800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-20.250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-7.350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-6.100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-12.941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0.741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2 - 1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-1.200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-7.650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5.250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- Bonferroni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06478" y="609600"/>
            <a:ext cx="402129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err="1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Bonferroni</a:t>
            </a:r>
            <a:r>
              <a:rPr lang="en-US" sz="1900" dirty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 (Dunn) t Tests for cases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71464"/>
              </p:ext>
            </p:extLst>
          </p:nvPr>
        </p:nvGraphicFramePr>
        <p:xfrm>
          <a:off x="304799" y="990600"/>
          <a:ext cx="8610600" cy="57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7924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Note: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This test controls the Type I </a:t>
                      </a:r>
                      <a:r>
                        <a:rPr lang="en-US" sz="19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experimentwise</a:t>
                      </a: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error rate, but it generally has a higher Type II error rate than </a:t>
                      </a:r>
                      <a:r>
                        <a:rPr lang="en-US" sz="19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Tukey's</a:t>
                      </a: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for all pairwise comparisons.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1741"/>
              </p:ext>
            </p:extLst>
          </p:nvPr>
        </p:nvGraphicFramePr>
        <p:xfrm>
          <a:off x="3009899" y="1600200"/>
          <a:ext cx="3200400" cy="332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Critical Value of t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3.03628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08124"/>
              </p:ext>
            </p:extLst>
          </p:nvPr>
        </p:nvGraphicFramePr>
        <p:xfrm>
          <a:off x="1028699" y="1905000"/>
          <a:ext cx="7162801" cy="492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417"/>
                <a:gridCol w="1391184"/>
                <a:gridCol w="1524000"/>
                <a:gridCol w="2209800"/>
                <a:gridCol w="533400"/>
              </a:tblGrid>
              <a:tr h="47230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Comparisons significant at the 0.05 level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 indicated by ***.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pkgdes</a:t>
                      </a: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Comparison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Difference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Between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Means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Simultaneous 95% Confidence</a:t>
                      </a:r>
                      <a:b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Limits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4 - 3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7.700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1.085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14.315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4 - 1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12.600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6.364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18.836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4 - 2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13.800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7.564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20.036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3 - 4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-7.700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-14.315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-1.085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3 - 1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4.900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-1.715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11.515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3 - 2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6.100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-0.515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12.715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1 - 4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-12.600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-18.836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-6.364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1 - 3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-4.900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-11.515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1.715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1 - 2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1.200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-5.036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7.436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2 - 4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-13.800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-20.036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-7.564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-6.100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itchFamily="34" charset="0"/>
                          <a:cs typeface="Arial" pitchFamily="34" charset="0"/>
                        </a:rPr>
                        <a:t>-12.715</a:t>
                      </a:r>
                      <a:endParaRPr lang="en-US" sz="1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0.515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2 - 1</a:t>
                      </a:r>
                      <a:endParaRPr lang="en-US" sz="19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-1.200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-7.436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5.036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960"/>
          </a:xfrm>
        </p:spPr>
        <p:txBody>
          <a:bodyPr>
            <a:normAutofit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- </a:t>
            </a:r>
            <a:r>
              <a:rPr lang="en-US" dirty="0" err="1" smtClean="0">
                <a:sym typeface="Symbol"/>
              </a:rPr>
              <a:t>Dunnett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838200"/>
            <a:ext cx="3245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Dunnett's</a:t>
            </a:r>
            <a:r>
              <a:rPr lang="en-US" sz="2000" dirty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 t Tests for cases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02692"/>
              </p:ext>
            </p:extLst>
          </p:nvPr>
        </p:nvGraphicFramePr>
        <p:xfrm>
          <a:off x="533400" y="1371600"/>
          <a:ext cx="8229600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480"/>
                <a:gridCol w="749012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Note: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This test controls the Type I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experimentwise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error for comparisons of all treatments against a control.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70989"/>
              </p:ext>
            </p:extLst>
          </p:nvPr>
        </p:nvGraphicFramePr>
        <p:xfrm>
          <a:off x="2438400" y="2209800"/>
          <a:ext cx="4511040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0"/>
                <a:gridCol w="131064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Alpha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Degrees of Freedom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Mean Square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10.54667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Critical Value of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Dunnett's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2.61481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45496"/>
              </p:ext>
            </p:extLst>
          </p:nvPr>
        </p:nvGraphicFramePr>
        <p:xfrm>
          <a:off x="1066800" y="3810000"/>
          <a:ext cx="7162799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199"/>
                <a:gridCol w="1325823"/>
                <a:gridCol w="1569777"/>
                <a:gridCol w="2209800"/>
                <a:gridCol w="457200"/>
              </a:tblGrid>
              <a:tr h="58105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Comparisons significant at the 0.05 level</a:t>
                      </a:r>
                      <a:b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 indicated by ***.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pkgdes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Comparison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Difference</a:t>
                      </a:r>
                      <a:b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Between</a:t>
                      </a:r>
                      <a:b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Means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Simultaneous 95% Confidence</a:t>
                      </a:r>
                      <a:b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Limits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81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4 - 2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13.800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8.429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19.171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81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3 - 2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6.100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0.404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11.796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281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1 - 2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1.200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-4.171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6.571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632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Cereal Example: CI for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- 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– </a:t>
            </a:r>
            <a:r>
              <a:rPr lang="en-US" dirty="0" err="1" smtClean="0">
                <a:sym typeface="Symbol"/>
              </a:rPr>
              <a:t>Tukey</a:t>
            </a:r>
            <a:r>
              <a:rPr lang="en-US" dirty="0" smtClean="0">
                <a:sym typeface="Symbol"/>
              </a:rPr>
              <a:t> (lines)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64025"/>
              </p:ext>
            </p:extLst>
          </p:nvPr>
        </p:nvGraphicFramePr>
        <p:xfrm>
          <a:off x="2133600" y="990600"/>
          <a:ext cx="5410200" cy="962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  <a:gridCol w="1295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Critical Value of </a:t>
                      </a: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Studentized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4.07588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1830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Minimum Significant Difference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6.1018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Harmonic Mean of Cell Sizes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4.705882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67662"/>
              </p:ext>
            </p:extLst>
          </p:nvPr>
        </p:nvGraphicFramePr>
        <p:xfrm>
          <a:off x="3162300" y="2346261"/>
          <a:ext cx="3352800" cy="320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27432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Note: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Cell sizes are not equal.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28637"/>
              </p:ext>
            </p:extLst>
          </p:nvPr>
        </p:nvGraphicFramePr>
        <p:xfrm>
          <a:off x="2476500" y="2971800"/>
          <a:ext cx="4724401" cy="3237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1"/>
                <a:gridCol w="1219200"/>
                <a:gridCol w="533400"/>
                <a:gridCol w="990600"/>
              </a:tblGrid>
              <a:tr h="65817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Means with the same letter</a:t>
                      </a:r>
                      <a:b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 not significantly different.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Tukey</a:t>
                      </a:r>
                      <a:r>
                        <a:rPr lang="en-US" sz="2000" dirty="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Grouping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solidFill>
                            <a:srgbClr val="11227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27.200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19.500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14.600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319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13.400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=cereal;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class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model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cases =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nl-NL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contrast</a:t>
            </a:r>
            <a:r>
              <a:rPr lang="nl-NL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'(u1+u2)/2-(u3+u4)/2' </a:t>
            </a:r>
            <a:r>
              <a:rPr lang="nl-NL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pkgdes </a:t>
            </a:r>
            <a:r>
              <a:rPr lang="nl-NL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nl-NL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nl-NL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nl-NL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nl-NL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nl-NL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nl-NL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s-E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2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estimate</a:t>
            </a:r>
            <a:r>
              <a:rPr lang="es-E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'(u1+u2)/2-(u3+u4)/2' </a:t>
            </a:r>
            <a:r>
              <a:rPr lang="es-E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pkgdes</a:t>
            </a:r>
            <a:r>
              <a:rPr lang="es-E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es-E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es-E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s-ES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es-E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s-ES" sz="2000" b="1" dirty="0" smtClean="0">
                <a:solidFill>
                  <a:srgbClr val="008080"/>
                </a:solidFill>
                <a:latin typeface="Courier New" pitchFamily="49" charset="0"/>
                <a:cs typeface="Courier New" pitchFamily="49" charset="0"/>
              </a:rPr>
              <a:t>.5</a:t>
            </a:r>
            <a:r>
              <a:rPr lang="es-E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5149722"/>
          <a:ext cx="7772400" cy="641478"/>
        </p:xfrm>
        <a:graphic>
          <a:graphicData uri="http://schemas.openxmlformats.org/drawingml/2006/table">
            <a:tbl>
              <a:tblPr/>
              <a:tblGrid>
                <a:gridCol w="2438400"/>
                <a:gridCol w="1524000"/>
                <a:gridCol w="1905000"/>
                <a:gridCol w="9144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 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(u1+u2)/2-(u3+u4)/2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-9.35000000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1.49705266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-6.25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3930522"/>
          <a:ext cx="8077200" cy="641478"/>
        </p:xfrm>
        <a:graphic>
          <a:graphicData uri="http://schemas.openxmlformats.org/drawingml/2006/table">
            <a:tbl>
              <a:tblPr/>
              <a:tblGrid>
                <a:gridCol w="2438400"/>
                <a:gridCol w="457200"/>
                <a:gridCol w="1600200"/>
                <a:gridCol w="1676400"/>
                <a:gridCol w="9906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Contrast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Contrast SS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u1+u2)/2-(u3+u4)/2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411.4000000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411.4000000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39.01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Multiple 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</a:t>
            </a:r>
            <a:r>
              <a:rPr lang="pl-PL" sz="2000" dirty="0" smtClean="0">
                <a:solidFill>
                  <a:srgbClr val="0000FF"/>
                </a:solidFill>
                <a:latin typeface="Courier New"/>
              </a:rPr>
              <a:t>contrast</a:t>
            </a:r>
            <a:r>
              <a:rPr lang="pl-PL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dirty="0" smtClean="0">
                <a:solidFill>
                  <a:srgbClr val="800080"/>
                </a:solidFill>
                <a:latin typeface="Courier New"/>
              </a:rPr>
              <a:t>'u1-(u2+u3+u4)/3'</a:t>
            </a:r>
            <a:r>
              <a:rPr lang="pl-PL" sz="2000" dirty="0" smtClean="0">
                <a:solidFill>
                  <a:srgbClr val="000000"/>
                </a:solidFill>
                <a:latin typeface="Courier New"/>
              </a:rPr>
              <a:t> pkgdes </a:t>
            </a:r>
            <a:r>
              <a:rPr lang="pl-PL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pl-PL" sz="2000" b="1" dirty="0" smtClean="0">
                <a:solidFill>
                  <a:srgbClr val="000000"/>
                </a:solidFill>
                <a:latin typeface="Courier New"/>
              </a:rPr>
              <a:t>-</a:t>
            </a:r>
            <a:r>
              <a:rPr lang="pl-PL" sz="2000" b="1" dirty="0" smtClean="0">
                <a:solidFill>
                  <a:srgbClr val="008080"/>
                </a:solidFill>
                <a:latin typeface="Courier New"/>
              </a:rPr>
              <a:t>.3333</a:t>
            </a:r>
            <a:r>
              <a:rPr lang="pl-PL" sz="2000" b="1" dirty="0" smtClean="0">
                <a:solidFill>
                  <a:srgbClr val="000000"/>
                </a:solidFill>
                <a:latin typeface="Courier New"/>
              </a:rPr>
              <a:t>-</a:t>
            </a:r>
            <a:r>
              <a:rPr lang="pl-PL" sz="2000" b="1" dirty="0" smtClean="0">
                <a:solidFill>
                  <a:srgbClr val="008080"/>
                </a:solidFill>
                <a:latin typeface="Courier New"/>
              </a:rPr>
              <a:t>.3333</a:t>
            </a:r>
            <a:r>
              <a:rPr lang="pl-PL" sz="2000" b="1" dirty="0" smtClean="0">
                <a:solidFill>
                  <a:srgbClr val="000000"/>
                </a:solidFill>
                <a:latin typeface="Courier New"/>
              </a:rPr>
              <a:t>-</a:t>
            </a:r>
            <a:r>
              <a:rPr lang="pl-PL" sz="2000" b="1" dirty="0" smtClean="0">
                <a:solidFill>
                  <a:srgbClr val="008080"/>
                </a:solidFill>
                <a:latin typeface="Courier New"/>
              </a:rPr>
              <a:t>.3333</a:t>
            </a:r>
            <a:r>
              <a:rPr lang="pl-PL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s-ES" sz="2000" dirty="0" smtClean="0">
                <a:solidFill>
                  <a:srgbClr val="0000FF"/>
                </a:solidFill>
                <a:latin typeface="Courier New"/>
              </a:rPr>
              <a:t>  </a:t>
            </a:r>
            <a:r>
              <a:rPr lang="es-ES" sz="2000" dirty="0" err="1" smtClean="0">
                <a:solidFill>
                  <a:srgbClr val="0000FF"/>
                </a:solidFill>
                <a:latin typeface="Courier New"/>
              </a:rPr>
              <a:t>estimate</a:t>
            </a:r>
            <a:r>
              <a:rPr lang="es-E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2000" dirty="0" smtClean="0">
                <a:solidFill>
                  <a:srgbClr val="800080"/>
                </a:solidFill>
                <a:latin typeface="Courier New"/>
              </a:rPr>
              <a:t>'u1-(u2+u3+u4)/3'</a:t>
            </a:r>
            <a:r>
              <a:rPr lang="es-E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s-E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s-ES" sz="2000" b="1" dirty="0" smtClean="0">
                <a:solidFill>
                  <a:srgbClr val="000000"/>
                </a:solidFill>
                <a:latin typeface="Courier New"/>
              </a:rPr>
              <a:t> -</a:t>
            </a:r>
            <a:r>
              <a:rPr lang="es-E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s-ES" sz="2000" b="1" dirty="0" smtClean="0">
                <a:solidFill>
                  <a:srgbClr val="000000"/>
                </a:solidFill>
                <a:latin typeface="Courier New"/>
              </a:rPr>
              <a:t> -</a:t>
            </a:r>
            <a:r>
              <a:rPr lang="es-E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s-ES" sz="2000" b="1" dirty="0" smtClean="0">
                <a:solidFill>
                  <a:srgbClr val="000000"/>
                </a:solidFill>
                <a:latin typeface="Courier New"/>
              </a:rPr>
              <a:t> -</a:t>
            </a:r>
            <a:r>
              <a:rPr lang="es-E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s-ES" sz="2000" b="1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s-ES" sz="2000" b="1" dirty="0" smtClean="0">
                <a:solidFill>
                  <a:srgbClr val="0000FF"/>
                </a:solidFill>
                <a:latin typeface="Courier New"/>
              </a:rPr>
              <a:t>divisor</a:t>
            </a:r>
            <a:r>
              <a:rPr lang="es-E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s-E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s-E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contrast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'u2=u3=u4'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-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-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4111305"/>
          <a:ext cx="7772400" cy="962217"/>
        </p:xfrm>
        <a:graphic>
          <a:graphicData uri="http://schemas.openxmlformats.org/drawingml/2006/table">
            <a:tbl>
              <a:tblPr/>
              <a:tblGrid>
                <a:gridCol w="2057400"/>
                <a:gridCol w="457200"/>
                <a:gridCol w="1600200"/>
                <a:gridCol w="1676400"/>
                <a:gridCol w="10668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Contrast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Contrast SS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u1-(u2+u3+u4)/3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108.4739502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108.4739502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u2=u3=u4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477.9285714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238.9642857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22.66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3900" y="5530722"/>
          <a:ext cx="7696200" cy="641478"/>
        </p:xfrm>
        <a:graphic>
          <a:graphicData uri="http://schemas.openxmlformats.org/drawingml/2006/table">
            <a:tbl>
              <a:tblPr/>
              <a:tblGrid>
                <a:gridCol w="2057400"/>
                <a:gridCol w="1600200"/>
                <a:gridCol w="1981200"/>
                <a:gridCol w="10668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 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u1-(u2+u3+u4)/3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-5.43333333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1.69441348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-3.21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0.0059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Example: (nknw742.sas)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 = number of acceptable pieces</a:t>
            </a:r>
          </a:p>
          <a:p>
            <a:pPr>
              <a:buNone/>
            </a:pPr>
            <a:r>
              <a:rPr lang="en-US" dirty="0" smtClean="0"/>
              <a:t>X = hours of training (6 hrs, 8 hrs, 10 hrs, 12 hrs)</a:t>
            </a:r>
          </a:p>
          <a:p>
            <a:pPr>
              <a:buNone/>
            </a:pPr>
            <a:r>
              <a:rPr lang="en-US" dirty="0" smtClean="0"/>
              <a:t>n = 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Training Example: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training;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'I:\My Documents\STAT 512\CH17TA06.DAT'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product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trainhrs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=training;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training;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training;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hrs=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*trainhrs+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hrs2=hrs*hrs;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=training;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200" y="3810000"/>
          <a:ext cx="4419600" cy="3154680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  <a:gridCol w="1066800"/>
                <a:gridCol w="685800"/>
                <a:gridCol w="762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product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trainhrs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hrs2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⁞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Example: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=training;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trainhrs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product=hrs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trainhrs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solution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698427"/>
          <a:ext cx="7162800" cy="2453640"/>
        </p:xfrm>
        <a:graphic>
          <a:graphicData uri="http://schemas.openxmlformats.org/drawingml/2006/table">
            <a:tbl>
              <a:tblPr/>
              <a:tblGrid>
                <a:gridCol w="1371600"/>
                <a:gridCol w="1600200"/>
                <a:gridCol w="304800"/>
                <a:gridCol w="1981200"/>
                <a:gridCol w="9144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 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|t|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Intercept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32.28571429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6.09421494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2.42857143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0.55174430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4.40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trainhrs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-6.85714286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2.91955639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-2.35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trainhrs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-1.85714286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1.91129831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-0.97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0.3409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trainhrs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trainhrs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Example: ANOVA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66924"/>
          <a:ext cx="8229600" cy="1402080"/>
        </p:xfrm>
        <a:graphic>
          <a:graphicData uri="http://schemas.openxmlformats.org/drawingml/2006/table">
            <a:tbl>
              <a:tblPr/>
              <a:tblGrid>
                <a:gridCol w="2057400"/>
                <a:gridCol w="457200"/>
                <a:gridCol w="2057400"/>
                <a:gridCol w="1676400"/>
                <a:gridCol w="9906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1808.678571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602.892857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141.46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102.285714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4.261905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1910.964286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3625722"/>
          <a:ext cx="5791200" cy="70104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371600"/>
                <a:gridCol w="18288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product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0.946474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3.972802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2.064438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51.96429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4876800"/>
          <a:ext cx="7010400" cy="1051560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  <a:gridCol w="1600200"/>
                <a:gridCol w="1752600"/>
                <a:gridCol w="10668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Type I SS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1764.350000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1764.350000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413.98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trainhrs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44.328571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22.164286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5.20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0.0133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xpx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inverse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solution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500" y="2770185"/>
          <a:ext cx="3276600" cy="105156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 Level Information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1 2 3 4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4217985"/>
          <a:ext cx="4267200" cy="2103120"/>
        </p:xfrm>
        <a:graphic>
          <a:graphicData uri="http://schemas.openxmlformats.org/drawingml/2006/table">
            <a:tbl>
              <a:tblPr/>
              <a:tblGrid>
                <a:gridCol w="1066800"/>
                <a:gridCol w="274320"/>
                <a:gridCol w="1478280"/>
                <a:gridCol w="1447800"/>
              </a:tblGrid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2.30217289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3.64691651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2.64575131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3.96232255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lot of product by h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2438400"/>
            <a:ext cx="58928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Training Example: 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'product vs. hrs'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=training;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product*hrs/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Training Example: Quadratic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=training;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trainhrs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product=hrs hrs2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trainhrs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603244"/>
          <a:ext cx="8305800" cy="1402080"/>
        </p:xfrm>
        <a:graphic>
          <a:graphicData uri="http://schemas.openxmlformats.org/drawingml/2006/table">
            <a:tbl>
              <a:tblPr/>
              <a:tblGrid>
                <a:gridCol w="2057400"/>
                <a:gridCol w="533400"/>
                <a:gridCol w="2057400"/>
                <a:gridCol w="1676400"/>
                <a:gridCol w="10668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1808.678571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602.892857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141.46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102.285714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4.261905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1910.964286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0700" y="4127244"/>
          <a:ext cx="5791200" cy="70104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371600"/>
                <a:gridCol w="18288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product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0.946474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3.972802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2.064438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51.96429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5117844"/>
          <a:ext cx="6934200" cy="1402080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  <a:gridCol w="1600200"/>
                <a:gridCol w="1676400"/>
                <a:gridCol w="10668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Type I SS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1764.350000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1764.350000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413.98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hrs2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43.750000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43.750000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10.27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0.0038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trainhrs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0.578571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0.578571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0.7158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 Example: (nknw712.sas)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 = effectiveness of the rust inhibitors</a:t>
            </a:r>
          </a:p>
          <a:p>
            <a:pPr>
              <a:buNone/>
            </a:pPr>
            <a:r>
              <a:rPr lang="en-US" dirty="0" smtClean="0"/>
              <a:t>	coded score, the higher means less rust</a:t>
            </a:r>
          </a:p>
          <a:p>
            <a:pPr>
              <a:buNone/>
            </a:pPr>
            <a:r>
              <a:rPr lang="en-US" dirty="0" smtClean="0"/>
              <a:t>X has 4 levels, the brands are A, B, C, D</a:t>
            </a:r>
          </a:p>
          <a:p>
            <a:pPr>
              <a:buNone/>
            </a:pPr>
            <a:r>
              <a:rPr lang="en-US" dirty="0" smtClean="0"/>
              <a:t>n = 10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Rust Example: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rust;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800080"/>
                </a:solidFill>
                <a:latin typeface="Courier New"/>
              </a:rPr>
              <a:t>'H:\My Documents\Stat 512\CH17TA02.DAT'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eff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brand$;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=rust;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2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rust; </a:t>
            </a:r>
            <a:r>
              <a:rPr lang="en-US" sz="2200" b="1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rust;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brand 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/>
              </a:rPr>
              <a:t>then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200" b="1" dirty="0" smtClean="0">
                <a:solidFill>
                  <a:srgbClr val="800080"/>
                </a:solidFill>
                <a:latin typeface="Courier New"/>
              </a:rPr>
              <a:t>'A'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brand 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/>
              </a:rPr>
              <a:t>then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200" b="1" dirty="0" smtClean="0">
                <a:solidFill>
                  <a:srgbClr val="800080"/>
                </a:solidFill>
                <a:latin typeface="Courier New"/>
              </a:rPr>
              <a:t>'B'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brand 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/>
              </a:rPr>
              <a:t>then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200" b="1" dirty="0" smtClean="0">
                <a:solidFill>
                  <a:srgbClr val="800080"/>
                </a:solidFill>
                <a:latin typeface="Courier New"/>
              </a:rPr>
              <a:t>'C'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brand </a:t>
            </a:r>
            <a:r>
              <a:rPr lang="en-US" sz="2200" dirty="0" err="1" smtClean="0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8080"/>
                </a:solidFill>
                <a:latin typeface="Courier New"/>
              </a:rPr>
              <a:t>4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/>
              </a:rPr>
              <a:t>then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200" b="1" dirty="0" smtClean="0">
                <a:solidFill>
                  <a:srgbClr val="800080"/>
                </a:solidFill>
                <a:latin typeface="Courier New"/>
              </a:rPr>
              <a:t>'D'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=rust; 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2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=rust;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eff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rustout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r=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p=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pred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Plot of eff by ab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Rust Example: data vs.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'Rust Example'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'scatter plot (data </a:t>
            </a:r>
            <a:r>
              <a:rPr lang="en-US" sz="2000" b="1" dirty="0" err="1" smtClean="0">
                <a:solidFill>
                  <a:srgbClr val="800080"/>
                </a:solidFill>
                <a:latin typeface="Courier New"/>
              </a:rPr>
              <a:t>vs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 factor)'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=blue;</a:t>
            </a:r>
          </a:p>
          <a:p>
            <a:pPr marL="457200" indent="-45720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rustout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eff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 </a:t>
            </a:r>
          </a:p>
          <a:p>
            <a:pPr marL="457200" indent="-45720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Rust Example: residuals vs. factor,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'residual plots'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rustout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*(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pred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abrand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)/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334780"/>
            <a:ext cx="104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brand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predicted value</a:t>
            </a:r>
            <a:endParaRPr lang="en-US" sz="2800" dirty="0"/>
          </a:p>
        </p:txBody>
      </p:sp>
      <p:pic>
        <p:nvPicPr>
          <p:cNvPr id="53250" name="Picture 2" descr="Plot of resid by p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0" y="2667000"/>
            <a:ext cx="4775200" cy="3581400"/>
          </a:xfrm>
          <a:prstGeom prst="rect">
            <a:avLst/>
          </a:prstGeom>
          <a:noFill/>
        </p:spPr>
      </p:pic>
      <p:pic>
        <p:nvPicPr>
          <p:cNvPr id="53252" name="Picture 4" descr="Plot of resid by abr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Rust Example: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'normality plots'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rustout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histogram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kernel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fr-FR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=est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=est);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52226" name="Picture 2" descr="Histogram for res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4495800" cy="3371850"/>
          </a:xfrm>
          <a:prstGeom prst="rect">
            <a:avLst/>
          </a:prstGeom>
          <a:noFill/>
        </p:spPr>
      </p:pic>
      <p:pic>
        <p:nvPicPr>
          <p:cNvPr id="52228" name="Picture 4" descr="Q-Q plot for res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 Example (nknw768.sas)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 = strength of joint</a:t>
            </a:r>
          </a:p>
          <a:p>
            <a:pPr>
              <a:buNone/>
            </a:pPr>
            <a:r>
              <a:rPr lang="en-US" dirty="0" smtClean="0"/>
              <a:t>X = type of solder flux (there are 5 types in the study)</a:t>
            </a:r>
          </a:p>
          <a:p>
            <a:pPr>
              <a:buNone/>
            </a:pPr>
            <a:r>
              <a:rPr lang="en-US" dirty="0" smtClean="0"/>
              <a:t>n = 8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 Example: input/diagnostics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solder;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'I:\My Documents\Stat 512\CH18TA02.DAT'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strength type;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=solder;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'Solder Example'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'scatterplot'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=red;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=solder;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strength*type/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Solder Example: scatterplot</a:t>
            </a:r>
            <a:endParaRPr lang="en-US" dirty="0"/>
          </a:p>
        </p:txBody>
      </p:sp>
      <p:pic>
        <p:nvPicPr>
          <p:cNvPr id="49154" name="Picture 2" descr="Plot of strength by 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=cereal;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cases;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by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avcases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FF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'plot of means'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=join;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cerealmeans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avcases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pkgdes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95500" y="2362200"/>
          <a:ext cx="3429000" cy="70104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Types of packaging of Cereal</a:t>
                      </a:r>
                    </a:p>
                  </a:txBody>
                  <a:tcPr marL="13970" marR="139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plot of means</a:t>
                      </a:r>
                    </a:p>
                  </a:txBody>
                  <a:tcPr marL="13970" marR="139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3124200"/>
          <a:ext cx="5029200" cy="1752600"/>
        </p:xfrm>
        <a:graphic>
          <a:graphicData uri="http://schemas.openxmlformats.org/drawingml/2006/table">
            <a:tbl>
              <a:tblPr/>
              <a:tblGrid>
                <a:gridCol w="609600"/>
                <a:gridCol w="990600"/>
                <a:gridCol w="1143000"/>
                <a:gridCol w="1143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pkgdes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_TYPE_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_FREQ_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avcases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 Example: Modified </a:t>
            </a:r>
            <a:r>
              <a:rPr lang="en-US" dirty="0" err="1" smtClean="0"/>
              <a:t>Levene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=solder;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type;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strength=type;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means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type/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hovtest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levene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type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=square);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 Example: Modified </a:t>
            </a:r>
            <a:r>
              <a:rPr lang="en-US" dirty="0" err="1" smtClean="0"/>
              <a:t>Levene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43000"/>
          <a:ext cx="8229600" cy="1402080"/>
        </p:xfrm>
        <a:graphic>
          <a:graphicData uri="http://schemas.openxmlformats.org/drawingml/2006/table">
            <a:tbl>
              <a:tblPr/>
              <a:tblGrid>
                <a:gridCol w="1981200"/>
                <a:gridCol w="457200"/>
                <a:gridCol w="2057400"/>
                <a:gridCol w="1752600"/>
                <a:gridCol w="10668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353.6120850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88.4030212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41.93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73.7988250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2.1085379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427.4109100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8300" y="2711322"/>
          <a:ext cx="5867400" cy="70104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371600"/>
                <a:gridCol w="1905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strength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0.827335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10.22124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1.452081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14.20650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3701922"/>
          <a:ext cx="6858000" cy="701040"/>
        </p:xfrm>
        <a:graphic>
          <a:graphicData uri="http://schemas.openxmlformats.org/drawingml/2006/table">
            <a:tbl>
              <a:tblPr/>
              <a:tblGrid>
                <a:gridCol w="990600"/>
                <a:gridCol w="457200"/>
                <a:gridCol w="1600200"/>
                <a:gridCol w="1752600"/>
                <a:gridCol w="10668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Type I SS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353.6120850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88.4030212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41.93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4648200"/>
          <a:ext cx="7315200" cy="1752600"/>
        </p:xfrm>
        <a:graphic>
          <a:graphicData uri="http://schemas.openxmlformats.org/drawingml/2006/table">
            <a:tbl>
              <a:tblPr/>
              <a:tblGrid>
                <a:gridCol w="990600"/>
                <a:gridCol w="533400"/>
                <a:gridCol w="2057400"/>
                <a:gridCol w="1676400"/>
                <a:gridCol w="1066800"/>
                <a:gridCol w="9906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Levene's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Test for Homogeneity of strength Variance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ANOVA of Squared Deviations from Group Means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132.3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33.0858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3.57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0.0153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324.6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9.2751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 Example: Modified </a:t>
            </a:r>
            <a:r>
              <a:rPr lang="en-US" dirty="0" err="1" smtClean="0"/>
              <a:t>Levene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09800" y="1828800"/>
          <a:ext cx="4724400" cy="2453640"/>
        </p:xfrm>
        <a:graphic>
          <a:graphicData uri="http://schemas.openxmlformats.org/drawingml/2006/table">
            <a:tbl>
              <a:tblPr/>
              <a:tblGrid>
                <a:gridCol w="1143000"/>
                <a:gridCol w="457200"/>
                <a:gridCol w="1524000"/>
                <a:gridCol w="1600200"/>
              </a:tblGrid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of</a:t>
                      </a:r>
                      <a:b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strength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 Dev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15.4200000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1.23713956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18.5275000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1.25297076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15.0037500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2.48664397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9.7412500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0.81660337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12.3400000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0.76941536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 Example: Weighted  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=solder;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2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strength;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by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type;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=weights </a:t>
            </a:r>
            <a:r>
              <a:rPr lang="en-US" sz="22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=s2;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2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weights;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weights;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	wt=</a:t>
            </a:r>
            <a:r>
              <a:rPr lang="en-US" sz="22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/s2;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 Example: Weighted  Least Squares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wsolder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merge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solder weights;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by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type;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glm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wsolder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type;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strength=type;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weight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= weighted r =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p = predict;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 Example: Weighted  Least Squares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Dependent Variable: strength </a:t>
            </a:r>
          </a:p>
          <a:p>
            <a:pPr>
              <a:buNone/>
            </a:pPr>
            <a:r>
              <a:rPr lang="en-US" sz="2000" dirty="0" smtClean="0">
                <a:solidFill>
                  <a:srgbClr val="112277"/>
                </a:solidFill>
                <a:latin typeface="Arial" pitchFamily="34" charset="0"/>
                <a:cs typeface="Arial" pitchFamily="34" charset="0"/>
              </a:rPr>
              <a:t>Weight: wt 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From before: F = 41.93, R</a:t>
            </a:r>
            <a:r>
              <a:rPr lang="en-US" baseline="30000" dirty="0" smtClean="0">
                <a:cs typeface="Courier New" pitchFamily="49" charset="0"/>
              </a:rPr>
              <a:t>2</a:t>
            </a:r>
            <a:r>
              <a:rPr lang="en-US" dirty="0" smtClean="0">
                <a:cs typeface="Courier New" pitchFamily="49" charset="0"/>
              </a:rPr>
              <a:t> = 0.827335</a:t>
            </a:r>
            <a:endParaRPr lang="en-US" dirty="0"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635122"/>
          <a:ext cx="8077200" cy="1402080"/>
        </p:xfrm>
        <a:graphic>
          <a:graphicData uri="http://schemas.openxmlformats.org/drawingml/2006/table">
            <a:tbl>
              <a:tblPr/>
              <a:tblGrid>
                <a:gridCol w="1981200"/>
                <a:gridCol w="457200"/>
                <a:gridCol w="2057400"/>
                <a:gridCol w="1676400"/>
                <a:gridCol w="9906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Source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 of Squares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 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Value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 &gt; F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324.2130988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81.0532747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81.05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&lt;.0001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1.0000000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Corrected Total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359.2130988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500" y="4267200"/>
          <a:ext cx="5867400" cy="70104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371600"/>
                <a:gridCol w="1905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R-Square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Coeff</a:t>
                      </a: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 MSE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112277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strength Mean</a:t>
                      </a:r>
                      <a:endParaRPr lang="en-US" sz="2000" dirty="0">
                        <a:solidFill>
                          <a:srgbClr val="11227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0.902565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7.766410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1.00000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12.87596</a:t>
                      </a:r>
                    </a:p>
                  </a:txBody>
                  <a:tcPr marL="47625" marR="47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 Example: Weighted  Least Squares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residplot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weighted;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resid1 =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sqrt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)*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/>
              </a:rPr>
              <a:t>title2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/>
              </a:rPr>
              <a:t>'Weighted data - residual plot'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residplot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resid1*(predict type)/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166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 Example: Weighted  Least Squares (cont)</a:t>
            </a:r>
            <a:endParaRPr lang="en-US" dirty="0"/>
          </a:p>
        </p:txBody>
      </p:sp>
      <p:pic>
        <p:nvPicPr>
          <p:cNvPr id="5124" name="Picture 4" descr="Plot of resid1 by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600200"/>
            <a:ext cx="46736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lot of resid1 by pred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19249"/>
            <a:ext cx="45466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1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Cereal Example: Means (cont)</a:t>
            </a:r>
            <a:endParaRPr lang="en-US" dirty="0"/>
          </a:p>
        </p:txBody>
      </p:sp>
      <p:pic>
        <p:nvPicPr>
          <p:cNvPr id="25602" name="Picture 2" descr="Plot of avcases by pkg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5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  <a:gridCol w="1219200"/>
                <a:gridCol w="2895600"/>
                <a:gridCol w="17526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Source of Variation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df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MS</a:t>
                      </a:r>
                      <a:endParaRPr lang="en-US" sz="32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Model</a:t>
                      </a:r>
                    </a:p>
                    <a:p>
                      <a:pPr algn="ctr"/>
                      <a:r>
                        <a:rPr lang="en-US" sz="3200" dirty="0" smtClean="0"/>
                        <a:t>(Regression)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 – 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Error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</a:t>
                      </a:r>
                      <a:r>
                        <a:rPr lang="en-US" sz="3200" baseline="-25000" dirty="0" err="1" smtClean="0"/>
                        <a:t>T</a:t>
                      </a:r>
                      <a:r>
                        <a:rPr lang="en-US" sz="3200" baseline="0" dirty="0" smtClean="0"/>
                        <a:t> – r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11221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</a:t>
                      </a:r>
                      <a:r>
                        <a:rPr lang="en-US" sz="3200" baseline="-25000" dirty="0" err="1" smtClean="0"/>
                        <a:t>T</a:t>
                      </a:r>
                      <a:r>
                        <a:rPr lang="en-US" sz="3200" baseline="0" dirty="0" smtClean="0"/>
                        <a:t> – 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162800" y="2743200"/>
          <a:ext cx="8175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117600" imgH="1244600" progId="Equation.DSMT4">
                  <p:embed/>
                </p:oleObj>
              </mc:Choice>
              <mc:Fallback>
                <p:oleObj name="Equation" r:id="rId3" imgW="1117600" imgH="1244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743200"/>
                        <a:ext cx="81756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239000" y="3962400"/>
          <a:ext cx="781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066800" imgH="1244600" progId="Equation.DSMT4">
                  <p:embed/>
                </p:oleObj>
              </mc:Choice>
              <mc:Fallback>
                <p:oleObj name="Equation" r:id="rId5" imgW="1066800" imgH="1244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962400"/>
                        <a:ext cx="78105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200" y="2895600"/>
          <a:ext cx="2400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2400300" imgH="825500" progId="Equation.DSMT4">
                  <p:embed/>
                </p:oleObj>
              </mc:Choice>
              <mc:Fallback>
                <p:oleObj name="Equation" r:id="rId7" imgW="2400300" imgH="8255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95600"/>
                        <a:ext cx="2400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1000" y="4114800"/>
          <a:ext cx="2616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9" imgW="2616200" imgH="876300" progId="Equation.DSMT4">
                  <p:embed/>
                </p:oleObj>
              </mc:Choice>
              <mc:Fallback>
                <p:oleObj name="Equation" r:id="rId9" imgW="2616200" imgH="8763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14800"/>
                        <a:ext cx="2616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191000" y="5251450"/>
          <a:ext cx="2628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1" imgW="2628900" imgH="876300" progId="Equation.DSMT4">
                  <p:embed/>
                </p:oleObj>
              </mc:Choice>
              <mc:Fallback>
                <p:oleObj name="Equation" r:id="rId11" imgW="2628900" imgH="8763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51450"/>
                        <a:ext cx="26289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test</a:t>
            </a:r>
            <a:endParaRPr lang="en-US" dirty="0"/>
          </a:p>
        </p:txBody>
      </p:sp>
      <p:pic>
        <p:nvPicPr>
          <p:cNvPr id="4" name="Content Placeholder 3" descr="Fig. 9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39" t="42532" r="62514" b="30863"/>
          <a:stretch>
            <a:fillRect/>
          </a:stretch>
        </p:blipFill>
        <p:spPr>
          <a:xfrm rot="5400000">
            <a:off x="0" y="2362200"/>
            <a:ext cx="4724400" cy="3200400"/>
          </a:xfrm>
        </p:spPr>
      </p:pic>
      <p:pic>
        <p:nvPicPr>
          <p:cNvPr id="5" name="Picture 4" descr="Fig. 9.3.jpg"/>
          <p:cNvPicPr>
            <a:picLocks noChangeAspect="1"/>
          </p:cNvPicPr>
          <p:nvPr/>
        </p:nvPicPr>
        <p:blipFill>
          <a:blip r:embed="rId3" cstate="print"/>
          <a:srcRect l="6909" t="12328" r="64921" b="62222"/>
          <a:stretch>
            <a:fillRect/>
          </a:stretch>
        </p:blipFill>
        <p:spPr>
          <a:xfrm rot="5400000">
            <a:off x="4201297" y="2123303"/>
            <a:ext cx="447520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15657</TotalTime>
  <Words>4023</Words>
  <Application>Microsoft Office PowerPoint</Application>
  <PresentationFormat>On-screen Show (4:3)</PresentationFormat>
  <Paragraphs>2032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Equation</vt:lpstr>
      <vt:lpstr>ANOVA: Graphical</vt:lpstr>
      <vt:lpstr>Cereal Example: nknw677.sas</vt:lpstr>
      <vt:lpstr>Cereal Example: input</vt:lpstr>
      <vt:lpstr>Cereal Example: Scatterplot</vt:lpstr>
      <vt:lpstr>Cereal Example: ANOVA</vt:lpstr>
      <vt:lpstr>Cereal Example: Means</vt:lpstr>
      <vt:lpstr>Cereal Example: Means (cont)</vt:lpstr>
      <vt:lpstr>ANOVA Table</vt:lpstr>
      <vt:lpstr>ANOVA test</vt:lpstr>
      <vt:lpstr>Cereal Example: ANOVA table</vt:lpstr>
      <vt:lpstr>Cereal Example: Design Matrix</vt:lpstr>
      <vt:lpstr>Cereal Example: Inverse</vt:lpstr>
      <vt:lpstr>Cereal Example: /xpx</vt:lpstr>
      <vt:lpstr>Cereal Example: /inverse</vt:lpstr>
      <vt:lpstr>Cereal Example: /solution</vt:lpstr>
      <vt:lpstr>Cereal Example: ANOVA</vt:lpstr>
      <vt:lpstr>Cereal Example: Means (nknw698.sas)</vt:lpstr>
      <vt:lpstr>Cereal Example: Means (cont)</vt:lpstr>
      <vt:lpstr>Cereal Example: Explanatory Variables</vt:lpstr>
      <vt:lpstr>Cereal Example: Explanatory Variables (cont)</vt:lpstr>
      <vt:lpstr>Cereal Example: Regression</vt:lpstr>
      <vt:lpstr>Cereal Example: Regression (cont)</vt:lpstr>
      <vt:lpstr>Cereal Example: ANOVA</vt:lpstr>
      <vt:lpstr>Cereal Example: Comparison</vt:lpstr>
      <vt:lpstr>Cereal Example: Regression (cont)</vt:lpstr>
      <vt:lpstr>Cereal Example: Means</vt:lpstr>
      <vt:lpstr>Cereal Example: nknw677a.sas</vt:lpstr>
      <vt:lpstr>Cereal Example: Plotting Means</vt:lpstr>
      <vt:lpstr>Cereal Example: Means (cont)</vt:lpstr>
      <vt:lpstr>Cereal Example: CI (1) (nknw711.sas)</vt:lpstr>
      <vt:lpstr>Cereal Example: CI (2)</vt:lpstr>
      <vt:lpstr>Cereal Example: CI</vt:lpstr>
      <vt:lpstr>Cereal Example: CI Bonferroni Correction</vt:lpstr>
      <vt:lpstr>Cereal Example: CI – Bonferroni Correction</vt:lpstr>
      <vt:lpstr>Cereal Example: Significance Test</vt:lpstr>
      <vt:lpstr>Cereal Example: CI for i - j</vt:lpstr>
      <vt:lpstr>Cereal Example: CI for i - j - LSD</vt:lpstr>
      <vt:lpstr>Cereal Example: CI for i - j – LSD (cont)</vt:lpstr>
      <vt:lpstr>Cereal Example: CI for i - j - Tukey</vt:lpstr>
      <vt:lpstr>Cereal Example: CI for i - j - Scheffé</vt:lpstr>
      <vt:lpstr>Cereal Example: CI for i - j - Bonferroni</vt:lpstr>
      <vt:lpstr>Cereal Example: CI for i - j - Dunnett</vt:lpstr>
      <vt:lpstr>Cereal Example: CI for i - j – Tukey (lines)</vt:lpstr>
      <vt:lpstr>Cereal Example: Contrasts</vt:lpstr>
      <vt:lpstr>Cereal Example: Multiple Contrasts</vt:lpstr>
      <vt:lpstr>Training Example: (nknw742.sas)</vt:lpstr>
      <vt:lpstr>Training Example: input</vt:lpstr>
      <vt:lpstr>Training Example: ANOVA</vt:lpstr>
      <vt:lpstr>Training Example: ANOVA (cont)</vt:lpstr>
      <vt:lpstr>Training Example: Scatterplot</vt:lpstr>
      <vt:lpstr>Training Example: Quadratic</vt:lpstr>
      <vt:lpstr>Rust Example: (nknw712.sas)</vt:lpstr>
      <vt:lpstr>Rust Example: input</vt:lpstr>
      <vt:lpstr>Rust Example: data vs. factor</vt:lpstr>
      <vt:lpstr>Rust Example: residuals vs. factor, predictor</vt:lpstr>
      <vt:lpstr>Rust Example: Normality</vt:lpstr>
      <vt:lpstr>Solder Example (nknw768.sas)</vt:lpstr>
      <vt:lpstr>Solder Example: input/diagnostics</vt:lpstr>
      <vt:lpstr>Solder Example: scatterplot</vt:lpstr>
      <vt:lpstr>Solder Example: Modified Levene</vt:lpstr>
      <vt:lpstr>Solder Example: Modified Levene (cont)</vt:lpstr>
      <vt:lpstr>Solder Example: Modified Levene (cont)</vt:lpstr>
      <vt:lpstr>Solder Example: Weighted  Least Squares</vt:lpstr>
      <vt:lpstr>Solder Example: Weighted  Least Squares (cont)</vt:lpstr>
      <vt:lpstr>Solder Example: Weighted  Least Squares (cont)</vt:lpstr>
      <vt:lpstr>Solder Example: Weighted  Least Squares (cont)</vt:lpstr>
      <vt:lpstr>Solder Example: Weighted  Least Squares (cont)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Findsen</cp:lastModifiedBy>
  <cp:revision>686</cp:revision>
  <dcterms:created xsi:type="dcterms:W3CDTF">2010-01-11T21:36:57Z</dcterms:created>
  <dcterms:modified xsi:type="dcterms:W3CDTF">2013-03-19T12:44:57Z</dcterms:modified>
</cp:coreProperties>
</file>