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9" r:id="rId2"/>
    <p:sldId id="259" r:id="rId3"/>
    <p:sldId id="260" r:id="rId4"/>
    <p:sldId id="31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311" r:id="rId19"/>
    <p:sldId id="274" r:id="rId20"/>
    <p:sldId id="275" r:id="rId21"/>
    <p:sldId id="276" r:id="rId22"/>
    <p:sldId id="277" r:id="rId23"/>
    <p:sldId id="278" r:id="rId24"/>
    <p:sldId id="279" r:id="rId25"/>
    <p:sldId id="312" r:id="rId26"/>
    <p:sldId id="280" r:id="rId27"/>
    <p:sldId id="281" r:id="rId28"/>
    <p:sldId id="282" r:id="rId29"/>
    <p:sldId id="283" r:id="rId30"/>
    <p:sldId id="285" r:id="rId31"/>
    <p:sldId id="288" r:id="rId32"/>
    <p:sldId id="31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16" r:id="rId41"/>
    <p:sldId id="296" r:id="rId42"/>
    <p:sldId id="297" r:id="rId43"/>
    <p:sldId id="317" r:id="rId44"/>
    <p:sldId id="318" r:id="rId45"/>
    <p:sldId id="298" r:id="rId46"/>
    <p:sldId id="299" r:id="rId47"/>
    <p:sldId id="300" r:id="rId48"/>
    <p:sldId id="319" r:id="rId49"/>
    <p:sldId id="320" r:id="rId50"/>
    <p:sldId id="321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277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Regression Plots</a:t>
            </a:r>
            <a:endParaRPr lang="en-US" dirty="0"/>
          </a:p>
        </p:txBody>
      </p:sp>
      <p:pic>
        <p:nvPicPr>
          <p:cNvPr id="6" name="Content Placeholder 5" descr="Fig. 10.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563" t="6122" r="11010" b="77042"/>
          <a:stretch>
            <a:fillRect/>
          </a:stretch>
        </p:blipFill>
        <p:spPr>
          <a:xfrm rot="-60000">
            <a:off x="1014129" y="2117324"/>
            <a:ext cx="6891158" cy="27564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(1)</a:t>
            </a:r>
            <a:endParaRPr lang="en-US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572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(2)</a:t>
            </a:r>
            <a:br>
              <a:rPr lang="en-US" dirty="0" smtClean="0"/>
            </a:b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'Partial residual plot'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'for risk'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'Risk Aversion Score'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'Amount of Insurance'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=insurance;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 risk = income;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partialrisk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resamt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resrisk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partialrisk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resamt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resrisk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(2)</a:t>
            </a:r>
            <a:br>
              <a:rPr lang="en-US" dirty="0" smtClean="0"/>
            </a:br>
            <a:r>
              <a:rPr lang="en-US" dirty="0" smtClean="0"/>
              <a:t>risk (cont)</a:t>
            </a:r>
            <a:endParaRPr lang="en-US" dirty="0"/>
          </a:p>
        </p:txBody>
      </p:sp>
      <p:pic>
        <p:nvPicPr>
          <p:cNvPr id="40962" name="Picture 2" descr="Plot of resamt by resr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(2)</a:t>
            </a:r>
            <a:br>
              <a:rPr lang="en-US" dirty="0" smtClean="0"/>
            </a:b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axis3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'Income'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'for income'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=insurance;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 income = risk;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partialincome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resamt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partialincome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resamt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=axis3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(2)</a:t>
            </a:r>
            <a:br>
              <a:rPr lang="en-US" dirty="0" smtClean="0"/>
            </a:br>
            <a:r>
              <a:rPr lang="en-US" dirty="0" smtClean="0"/>
              <a:t>income (cont)</a:t>
            </a:r>
            <a:endParaRPr lang="en-US" dirty="0"/>
          </a:p>
        </p:txBody>
      </p:sp>
      <p:pic>
        <p:nvPicPr>
          <p:cNvPr id="38914" name="Picture 2" descr="Plot of resamt by resi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Insurance: Quadratic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'Quadratic model'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quad;	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insurance;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income;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standard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sinc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corr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 risk income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 = income risk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Quadratic (regression)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914400"/>
          <a:ext cx="6934200" cy="2103120"/>
        </p:xfrm>
        <a:graphic>
          <a:graphicData uri="http://schemas.openxmlformats.org/drawingml/2006/table">
            <a:tbl>
              <a:tblPr/>
              <a:tblGrid>
                <a:gridCol w="2057400"/>
                <a:gridCol w="457200"/>
                <a:gridCol w="1219200"/>
                <a:gridCol w="1143000"/>
                <a:gridCol w="10668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176249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58750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10958.0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75.05895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5.36135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176324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300" y="3276600"/>
          <a:ext cx="5791200" cy="1051560"/>
        </p:xfrm>
        <a:graphic>
          <a:graphicData uri="http://schemas.openxmlformats.org/drawingml/2006/table">
            <a:tbl>
              <a:tblPr/>
              <a:tblGrid>
                <a:gridCol w="2133600"/>
                <a:gridCol w="1371600"/>
                <a:gridCol w="12954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2.31546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0.9996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134.44444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0.9995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1.72224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5240" y="4343400"/>
          <a:ext cx="6497320" cy="2453640"/>
        </p:xfrm>
        <a:graphic>
          <a:graphicData uri="http://schemas.openxmlformats.org/drawingml/2006/table">
            <a:tbl>
              <a:tblPr/>
              <a:tblGrid>
                <a:gridCol w="1315720"/>
                <a:gridCol w="457200"/>
                <a:gridCol w="1447800"/>
                <a:gridCol w="1219200"/>
                <a:gridCol w="10668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-200.81134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2.09649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-95.78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5.88625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0.04201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140.11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risk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5.40039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0.25399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0.05087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0.00244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20.85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Quadratic (residual plots)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 t="3068" r="66250" b="63750"/>
          <a:stretch>
            <a:fillRect/>
          </a:stretch>
        </p:blipFill>
        <p:spPr bwMode="auto">
          <a:xfrm>
            <a:off x="0" y="1066800"/>
            <a:ext cx="2514600" cy="24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9621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Life Insurance: normality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t="35000" r="63750"/>
          <a:stretch>
            <a:fillRect/>
          </a:stretch>
        </p:blipFill>
        <p:spPr bwMode="auto">
          <a:xfrm>
            <a:off x="990600" y="1866900"/>
            <a:ext cx="2590800" cy="464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 t="35000" r="66250"/>
          <a:stretch>
            <a:fillRect/>
          </a:stretch>
        </p:blipFill>
        <p:spPr bwMode="auto">
          <a:xfrm>
            <a:off x="5679403" y="1914975"/>
            <a:ext cx="2362200" cy="454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52943" y="1181100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Original Model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181100"/>
            <a:ext cx="366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Quadratic Term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Outliers</a:t>
            </a:r>
            <a:endParaRPr lang="en-US" dirty="0"/>
          </a:p>
        </p:txBody>
      </p:sp>
      <p:pic>
        <p:nvPicPr>
          <p:cNvPr id="4" name="Content Placeholder 3" descr="Fig. 10.5.tif"/>
          <p:cNvPicPr>
            <a:picLocks noGrp="1" noChangeAspect="1"/>
          </p:cNvPicPr>
          <p:nvPr>
            <p:ph idx="1"/>
          </p:nvPr>
        </p:nvPicPr>
        <p:blipFill>
          <a:blip r:embed="rId2"/>
          <a:srcRect l="32786" t="4699" r="31267" b="78465"/>
          <a:stretch>
            <a:fillRect/>
          </a:stretch>
        </p:blipFill>
        <p:spPr>
          <a:xfrm>
            <a:off x="609600" y="1524000"/>
            <a:ext cx="7549116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 Example: (nknw364.sas)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cs typeface="Courier New" pitchFamily="49" charset="0"/>
              </a:rPr>
              <a:t>Y = the amount of life insurance for the 18 managers (in $1000)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X</a:t>
            </a:r>
            <a:r>
              <a:rPr lang="en-US" baseline="-25000" dirty="0" smtClean="0">
                <a:cs typeface="Courier New" pitchFamily="49" charset="0"/>
              </a:rPr>
              <a:t>1</a:t>
            </a:r>
            <a:r>
              <a:rPr lang="en-US" dirty="0" smtClean="0">
                <a:cs typeface="Courier New" pitchFamily="49" charset="0"/>
              </a:rPr>
              <a:t> = average annual income (in $1000)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X</a:t>
            </a:r>
            <a:r>
              <a:rPr lang="en-US" baseline="-25000" dirty="0" smtClean="0">
                <a:cs typeface="Courier New" pitchFamily="49" charset="0"/>
              </a:rPr>
              <a:t>2</a:t>
            </a:r>
            <a:r>
              <a:rPr lang="en-US" dirty="0" smtClean="0">
                <a:cs typeface="Courier New" pitchFamily="49" charset="0"/>
              </a:rPr>
              <a:t> = risk aversion score (0 – 10)</a:t>
            </a:r>
            <a:endParaRPr lang="en-US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Studentized Residuals (nknw364.sas)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amount=income risk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student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=student;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Studentized Residuals (cont)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1" y="914400"/>
          <a:ext cx="8077199" cy="5867401"/>
        </p:xfrm>
        <a:graphic>
          <a:graphicData uri="http://schemas.openxmlformats.org/drawingml/2006/table">
            <a:tbl>
              <a:tblPr/>
              <a:tblGrid>
                <a:gridCol w="460749"/>
                <a:gridCol w="1077073"/>
                <a:gridCol w="923206"/>
                <a:gridCol w="1230942"/>
                <a:gridCol w="923206"/>
                <a:gridCol w="923206"/>
                <a:gridCol w="846272"/>
                <a:gridCol w="1692545"/>
              </a:tblGrid>
              <a:tr h="27940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Output Statistics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Obs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Dependent</a:t>
                      </a:r>
                      <a:b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Variable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Predicted</a:t>
                      </a:r>
                      <a:b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Value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Std Error</a:t>
                      </a:r>
                      <a:b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Mean Predict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Residual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Std Error</a:t>
                      </a:r>
                      <a:b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Residual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Student</a:t>
                      </a:r>
                      <a:b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Residual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Courier New"/>
                          <a:ea typeface="Calibri"/>
                        </a:rPr>
                        <a:t>  -2-1 0 1 2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91.0000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97.8164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0.7181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-6.8164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2.201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-3.097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|******|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162.0000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160.1201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0.9577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1.8799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2.108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3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11.0000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11.5901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1.5574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-0.5901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1.713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-0.344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240.0000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240.6278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0.8580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-0.6278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2.151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-0.292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73.0000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71.5019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0.6656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1.4981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2.218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0.675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311.0000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309.6777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1.4363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1.3223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1.816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0.728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316.0000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315.6359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2.0100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0.3641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1.150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0.317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154.0000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153.3645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0.9829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0.6355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2.096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0.303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164.0000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162.4847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0.8211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1.5153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2.165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0.700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54.0000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52.4068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0.7346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1.5932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2.196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0.726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53.0000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52.8060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0.8340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0.1940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2.160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0.0898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326.0000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327.6975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1.4378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-1.6975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1.815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-0.935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*|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55.0000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54.4957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0.7142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0.5043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2.203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0.229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130.0000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131.0179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1.2720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-1.0179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1.935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-0.526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*|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112.0000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109.6080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0.8185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2.3920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2.166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1.104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|**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91.0000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93.0992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0.8093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-2.0992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2.169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-0.968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*|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17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14.0000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13.8135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1.2042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0.1865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1.978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0.0943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18</a:t>
                      </a:r>
                      <a:endParaRPr lang="en-US" sz="14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63.0000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62.2363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0.6776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0.7637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</a:rPr>
                        <a:t>2.214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</a:rPr>
                        <a:t>0.345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</a:rPr>
                        <a:t>|      |      |</a:t>
                      </a: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Studentized Residuals (cont)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614" y="762000"/>
          <a:ext cx="8297786" cy="5943599"/>
        </p:xfrm>
        <a:graphic>
          <a:graphicData uri="http://schemas.openxmlformats.org/drawingml/2006/table">
            <a:tbl>
              <a:tblPr/>
              <a:tblGrid>
                <a:gridCol w="605020"/>
                <a:gridCol w="1063366"/>
                <a:gridCol w="609600"/>
                <a:gridCol w="1143000"/>
                <a:gridCol w="1219200"/>
                <a:gridCol w="1295400"/>
                <a:gridCol w="1143000"/>
                <a:gridCol w="1219200"/>
              </a:tblGrid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Obs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income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risk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amount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sinc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incomesq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resid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student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45.010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91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-5.0268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25.268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-6.81637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-3.09652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57.204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162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7.1672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51.369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1.87988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0.89174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26.852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-23.1848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537.534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-0.59009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-0.34440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66.290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16.2532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264.167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-0.62783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-0.29193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40.964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-9.0728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82.315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1.49807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0.67550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72.996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311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22.9592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527.126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1.32229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0.72806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79.380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29.3432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861.025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0.36407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0.31672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52.766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154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2.7292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7.449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0.63552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0.30314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55.916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5.8792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34.565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1.51532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0.69992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38.122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-11.9148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141.962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1.59323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0.72557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35.840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-14.1968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201.548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0.19397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0.08980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75.796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25.7592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663.538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-1.69746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-0.93525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37.408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-12.6288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159.486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0.50425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0.22894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54.376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4.3392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18.829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-1.01786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-0.52609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46.186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-3.8508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14.828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2.39205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1.10437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46.130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91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-3.9068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15.263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-2.09925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-0.96765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17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30.366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-19.6708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386.939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0.18647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0.09429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18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39.060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-10.9768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120.490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0.76374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0.34494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Insurance: Studentized Deleted 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amount=income risk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influence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diag1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rstudent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rstudent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=diag1;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Studentized Deleted Residuals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762000"/>
          <a:ext cx="5638800" cy="6096000"/>
        </p:xfrm>
        <a:graphic>
          <a:graphicData uri="http://schemas.openxmlformats.org/drawingml/2006/table">
            <a:tbl>
              <a:tblPr/>
              <a:tblGrid>
                <a:gridCol w="533400"/>
                <a:gridCol w="1447800"/>
                <a:gridCol w="1295400"/>
                <a:gridCol w="1295400"/>
                <a:gridCol w="1066800"/>
              </a:tblGrid>
              <a:tr h="245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Obs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Dependent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Variable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Predicted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Value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RStudent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Hat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Diag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H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91.0000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97.8164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-5.3155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0.0962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162.0000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160.1201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0.8848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0.1711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11.0000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11.5901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-0.3333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0.4524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240.0000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240.6278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-0.2822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0.1373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73.0000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71.5019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0.6618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0.0826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311.0000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309.6777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0.7153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0.3848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316.0000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315.6359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0.3063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0.7535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154.0000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153.3645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0.2931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0.1802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164.0000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162.4847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0.6866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0.1258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54.0000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52.4068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0.7127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0.1006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53.0000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52.8060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0.0866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0.1297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326.0000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327.6975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-0.9308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0.3856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55.0000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54.4957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0.2210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0.0951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130.0000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131.0179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-0.5120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0.3018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112.0000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109.6080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1.1138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0.1249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91.0000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93.0992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-0.9653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0.1222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17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14.0000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13.8135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0.0909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0.2705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18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63.0000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62.2363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0.3338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0.0856</a:t>
                      </a:r>
                    </a:p>
                  </a:txBody>
                  <a:tcPr marL="7934" marR="79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Studentized Deleted Residuals (cont)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2362200"/>
          <a:ext cx="5212080" cy="1051560"/>
        </p:xfrm>
        <a:graphic>
          <a:graphicData uri="http://schemas.openxmlformats.org/drawingml/2006/table">
            <a:tbl>
              <a:tblPr/>
              <a:tblGrid>
                <a:gridCol w="391668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Residuals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Squared Residuals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75.05895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Predicted Residual SS (PRESS)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103.99525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Studentized Deleted Residuals (cont)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812800"/>
          <a:ext cx="8305800" cy="5892800"/>
        </p:xfrm>
        <a:graphic>
          <a:graphicData uri="http://schemas.openxmlformats.org/drawingml/2006/table">
            <a:tbl>
              <a:tblPr/>
              <a:tblGrid>
                <a:gridCol w="609600"/>
                <a:gridCol w="990600"/>
                <a:gridCol w="609600"/>
                <a:gridCol w="1066800"/>
                <a:gridCol w="1219200"/>
                <a:gridCol w="1371600"/>
                <a:gridCol w="1219200"/>
                <a:gridCol w="1219200"/>
              </a:tblGrid>
              <a:tr h="406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risk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amount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sinc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resid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rstudent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45.010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-5.0268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25.268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-6.81637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-5.31555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57.204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7.1672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51.369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1.87988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0.88480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26.852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-23.1848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537.534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-0.59009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-0.33328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66.290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16.2532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264.167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-0.62783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-0.28217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40.964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-9.0728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82.315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1.49807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0.66180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72.996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22.9592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527.126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1.32229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0.71525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79.380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29.3432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861.025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0.36407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0.30630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52.766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2.7292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7.449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0.63552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0.29307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55.916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5.8792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34.565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1.51532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0.68658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38.122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-11.9148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141.962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1.59323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0.71270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35.840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-14.1968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201.548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0.19397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0.08656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75.796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25.7592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663.538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-1.69746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-0.93078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37.408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-12.6288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159.486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0.50425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0.22103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54.376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4.3392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18.829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-1.01786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-0.51204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46.186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-3.8508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14.828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2.39205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1.11382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46.130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-3.9068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15.263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-2.09925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-0.96529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30.366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-19.6708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386.939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0.18647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0.09089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39.060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-10.9768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120.490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0.76374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0.33381</a:t>
                      </a:r>
                    </a:p>
                  </a:txBody>
                  <a:tcPr marL="46014" marR="460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Studentized Deleted Residuals: w/o square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609600"/>
          <a:ext cx="6096000" cy="6270170"/>
        </p:xfrm>
        <a:graphic>
          <a:graphicData uri="http://schemas.openxmlformats.org/drawingml/2006/table">
            <a:tbl>
              <a:tblPr/>
              <a:tblGrid>
                <a:gridCol w="685800"/>
                <a:gridCol w="1524000"/>
                <a:gridCol w="1371600"/>
                <a:gridCol w="1295400"/>
                <a:gridCol w="1219200"/>
              </a:tblGrid>
              <a:tr h="7837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Predicted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RStudent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Hat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Diag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105.7311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-1.2259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0.0693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162.0000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172.9321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-0.9048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0.1006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-13.1845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2.4487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0.1890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244.2780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-0.3518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0.1316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75.5522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-0.2028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0.0756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311.0000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300.6583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1.0138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0.3499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316.0000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298.1627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2.7483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0.6225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154.0000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163.9763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-0.8371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0.1319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174.3084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-0.8336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0.0658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52.9440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0.0850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0.1005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48.0699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0.4033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0.1201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326.0000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313.5272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1.1933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0.2994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53.1919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0.1451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0.0944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130.0000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145.6744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-1.4415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0.2096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117.8634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-0.4742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0.0957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103.2985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-1.0120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0.0775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-0.5636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1.3004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0.1818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63.0000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63.5798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-0.0462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0.0849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/r vs. /influence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/r</a:t>
            </a:r>
            <a:r>
              <a:rPr lang="en-US" dirty="0" smtClean="0"/>
              <a:t> keyword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/influence </a:t>
            </a:r>
            <a:r>
              <a:rPr lang="en-US" dirty="0" smtClean="0"/>
              <a:t>keyword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8" y="1496568"/>
          <a:ext cx="8763002" cy="560832"/>
        </p:xfrm>
        <a:graphic>
          <a:graphicData uri="http://schemas.openxmlformats.org/drawingml/2006/table">
            <a:tbl>
              <a:tblPr/>
              <a:tblGrid>
                <a:gridCol w="533402"/>
                <a:gridCol w="1143000"/>
                <a:gridCol w="1066800"/>
                <a:gridCol w="1371600"/>
                <a:gridCol w="990600"/>
                <a:gridCol w="990600"/>
                <a:gridCol w="990600"/>
                <a:gridCol w="896266"/>
                <a:gridCol w="78013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Predicted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Error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Predict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Residual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Error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Residual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Student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Residual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bar graph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Cook's</a:t>
                      </a:r>
                      <a:b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US" sz="16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590800"/>
          <a:ext cx="7924800" cy="701040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95400"/>
                <a:gridCol w="1143000"/>
                <a:gridCol w="762000"/>
                <a:gridCol w="1066800"/>
                <a:gridCol w="1828800"/>
              </a:tblGrid>
              <a:tr h="0"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Residual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RStudent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Hat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Diag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Cov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Ratio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DFFITS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DFBETAS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smtClean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 parameters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Hat Matrix Diagnosis, DFFITS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2" y="762000"/>
          <a:ext cx="7086598" cy="5799015"/>
        </p:xfrm>
        <a:graphic>
          <a:graphicData uri="http://schemas.openxmlformats.org/drawingml/2006/table">
            <a:tbl>
              <a:tblPr/>
              <a:tblGrid>
                <a:gridCol w="609598"/>
                <a:gridCol w="1143000"/>
                <a:gridCol w="1295400"/>
                <a:gridCol w="1447800"/>
                <a:gridCol w="1447800"/>
                <a:gridCol w="1143000"/>
              </a:tblGrid>
              <a:tr h="3126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Obs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Residual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RStudent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Hat </a:t>
                      </a:r>
                      <a:r>
                        <a:rPr lang="en-US" sz="2000" b="1" dirty="0" err="1" smtClean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Diag</a:t>
                      </a:r>
                      <a:r>
                        <a:rPr lang="en-US" sz="2000" b="1" dirty="0" smtClean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 H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Cov</a:t>
                      </a:r>
                      <a:r>
                        <a:rPr lang="en-US" sz="2000" b="1" dirty="0" smtClean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 Ratio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DFFITS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-6.8164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-5.3155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0.0962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0.0147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-1.7339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1.8799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0.8848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0.1711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1.2842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0.4020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-0.5901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-0.3333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0.4524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2.3742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-0.3029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-0.6278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-0.2822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0.1373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1.5215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-0.1126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1.4981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0.6618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0.0826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1.2842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0.1986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1.3223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0.7153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0.3848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1.8735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0.5656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0.3641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0.3063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0.7535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5.3027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0.5356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0.6355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0.2931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0.1802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1.5981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0.1374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1.5153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0.6866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0.1258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1.3342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0.2604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1.5932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0.7127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0.1006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1.2830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0.2384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11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0.1940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0.0866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0.1297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1.5420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0.0334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-1.6975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-0.9308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0.3856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1.6912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-0.7373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0.5043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0.2210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0.0951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1.4643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0.0717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-1.0179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-0.5120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0.3018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1.7786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-0.3366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2.3920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1.1138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0.1249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1.0675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0.4209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-2.0992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-0.9653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0.1222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1.1616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-0.3601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17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0.1865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0.0909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0.2705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1.8390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0.0553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18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0.7637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0.3338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0.0856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1.4216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0.1022</a:t>
                      </a:r>
                    </a:p>
                  </a:txBody>
                  <a:tcPr marL="25742" marR="257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Insurance: Input,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'Insurance'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insurance;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'I:\My Documents\Stat 512\CH10TA01.DAT'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income risk amount;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=insurance;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*diagnostics;</a:t>
            </a: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'residual plots'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=black;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=insurance;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 = income risk/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  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8080"/>
                </a:solidFill>
                <a:latin typeface="Courier New"/>
              </a:rPr>
              <a:t>r.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*(</a:t>
            </a:r>
            <a:r>
              <a:rPr lang="en-US" sz="2000" dirty="0" smtClean="0">
                <a:solidFill>
                  <a:srgbClr val="008080"/>
                </a:solidFill>
                <a:latin typeface="Courier New"/>
              </a:rPr>
              <a:t>p.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income risk);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Cook’s Distance, </a:t>
            </a:r>
            <a:r>
              <a:rPr lang="en-US" dirty="0" err="1" smtClean="0"/>
              <a:t>DFBetas</a:t>
            </a:r>
            <a:r>
              <a:rPr lang="en-US" dirty="0" smtClean="0"/>
              <a:t>, </a:t>
            </a:r>
            <a:r>
              <a:rPr lang="en-US" dirty="0" err="1" smtClean="0"/>
              <a:t>Cov</a:t>
            </a:r>
            <a:r>
              <a:rPr lang="en-US" dirty="0" smtClean="0"/>
              <a:t> Ratio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685800"/>
          <a:ext cx="8229600" cy="60960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914400"/>
                <a:gridCol w="990600"/>
                <a:gridCol w="1295400"/>
                <a:gridCol w="1066800"/>
                <a:gridCol w="1143000"/>
                <a:gridCol w="1295400"/>
              </a:tblGrid>
              <a:tr h="58057"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Cook's</a:t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Cov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Ratio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DFFITS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DFBETAS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risk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incomesq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-1.7339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-0.4126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0.0662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-0.3686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0.9168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1.2842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0.4020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0.0110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0.2513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-0.2064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-0.2579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2.3742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-0.3029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-0.1839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0.2513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-0.0525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-0.2312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1.5215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-0.1126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0.0642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-0.0692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-0.0299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0.0230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1.2842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0.1986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0.1216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-0.0566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-0.0108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-0.0580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1.8735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0.5656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-0.3627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0.1183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0.3901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0.1704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5.3027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0.5356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-0.0249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0.2235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-0.3381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0.2233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1.5981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0.1374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-0.0372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0.0245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0.0788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-0.0712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1.3342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0.2604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-0.0462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0.1333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-0.1799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1.2830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0.2384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0.1978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-0.0988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-0.0773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-0.0084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1.5420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0.0334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0.0195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-0.0244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0.0126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0.0091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0.137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1.6912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-0.7373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0.4425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-0.1728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-0.3821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-0.3486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1.4643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0.0717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0.0535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-0.0427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1.7786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-0.3366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-0.0807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-0.1746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0.2583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0.1861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1.0675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0.4209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0.0160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-0.0195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0.2003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-0.2036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1.1616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-0.3601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-0.1515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-0.0774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0.1654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0.2177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1.8390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0.0553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0.0462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-0.0383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-0.0150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0.0317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1.4216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0.1022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0.0714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-0.0471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-0.0003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-0.0097</a:t>
                      </a:r>
                    </a:p>
                  </a:txBody>
                  <a:tcPr marL="13147" marR="1314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Insurance: Multicollinearity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=quad;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	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amount=income risk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incomesq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vif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092322"/>
          <a:ext cx="8763000" cy="2453640"/>
        </p:xfrm>
        <a:graphic>
          <a:graphicData uri="http://schemas.openxmlformats.org/drawingml/2006/table">
            <a:tbl>
              <a:tblPr/>
              <a:tblGrid>
                <a:gridCol w="1371600"/>
                <a:gridCol w="457200"/>
                <a:gridCol w="1371600"/>
                <a:gridCol w="1219200"/>
                <a:gridCol w="914400"/>
                <a:gridCol w="990600"/>
                <a:gridCol w="1295400"/>
                <a:gridCol w="1143000"/>
              </a:tblGrid>
              <a:tr h="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Parameter Estimates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Variable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Parameter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Standard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Tolerance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Variance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Inflation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/>
                          <a:ea typeface="Calibri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-200.81134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2.09649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-95.78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.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income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/>
                          <a:ea typeface="Calibri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5.88625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0.04201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140.11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0.73842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1.35424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risk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/>
                          <a:ea typeface="Calibri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5.40039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0.25399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21.26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0.92058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1.08627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incomesq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/>
                          <a:ea typeface="Calibri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0.05087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0.00244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20.85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0.78954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1.26657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Fat: Multicollinearity (nknw260b.sas)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'I:\My Documents\Stat 512\CH07TA01.DAT'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fat;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fat=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vif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tol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962400"/>
          <a:ext cx="8382000" cy="2629212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295400"/>
                <a:gridCol w="1143000"/>
                <a:gridCol w="914400"/>
                <a:gridCol w="914400"/>
                <a:gridCol w="1219200"/>
                <a:gridCol w="1295400"/>
              </a:tblGrid>
              <a:tr h="32049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Parameter Estimates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1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DF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Parameter</a:t>
                      </a:r>
                      <a:b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</a:br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Estimate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Standard</a:t>
                      </a:r>
                      <a:b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</a:br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Error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t Value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Pr &gt; |t|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Tolerance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Variance</a:t>
                      </a:r>
                      <a:b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</a:br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Inflation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117.08469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99.78240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1.17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0.2578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skinfold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4.33409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3.01551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1.44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0.1699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0.00141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708.84291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thigh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-2.85685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2.58202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-1.11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0.2849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0.00177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564.34339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midarm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-2.18606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1.59550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-1.37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0.1896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0.00956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104.60601</a:t>
                      </a:r>
                    </a:p>
                  </a:txBody>
                  <a:tcPr marL="41301" marR="41301" marT="41301" marB="41301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Pressure Example: Background (nknw406.sas)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Researching the relationship between </a:t>
            </a:r>
            <a:r>
              <a:rPr lang="en-US" dirty="0" smtClean="0"/>
              <a:t>blood </a:t>
            </a:r>
            <a:r>
              <a:rPr lang="en-US" dirty="0" smtClean="0"/>
              <a:t>pressure </a:t>
            </a:r>
            <a:r>
              <a:rPr lang="en-US" dirty="0" smtClean="0"/>
              <a:t>in </a:t>
            </a:r>
            <a:r>
              <a:rPr lang="en-US" dirty="0" smtClean="0"/>
              <a:t>healthy women ages 20 – 60.</a:t>
            </a:r>
          </a:p>
          <a:p>
            <a:pPr>
              <a:buNone/>
            </a:pPr>
            <a:r>
              <a:rPr lang="en-US" dirty="0" smtClean="0"/>
              <a:t>Y = diastolic blood pressure (</a:t>
            </a:r>
            <a:r>
              <a:rPr lang="en-US" dirty="0" err="1" smtClean="0"/>
              <a:t>diast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X = age</a:t>
            </a:r>
          </a:p>
          <a:p>
            <a:pPr>
              <a:buNone/>
            </a:pPr>
            <a:r>
              <a:rPr lang="en-US" dirty="0" smtClean="0"/>
              <a:t>n </a:t>
            </a:r>
            <a:r>
              <a:rPr lang="en-US" dirty="0" smtClean="0"/>
              <a:t>= 54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Blood Pressure: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pressure;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‘H:\My Documents\Stat 512\CH11TA01.DAT'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age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=pressure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'Blood Pressure'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'Scatter plot'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=sm70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=purple;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sort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=pressure;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by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age;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=pressure;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*age;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Blood Pressure: Scatterplot</a:t>
            </a:r>
            <a:endParaRPr lang="en-US" dirty="0"/>
          </a:p>
        </p:txBody>
      </p:sp>
      <p:pic>
        <p:nvPicPr>
          <p:cNvPr id="22530" name="Picture 2" descr="Plot of diast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Pressure: regression (</a:t>
            </a:r>
            <a:r>
              <a:rPr lang="en-US" dirty="0" err="1" smtClean="0"/>
              <a:t>unweighted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44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=pressure;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diast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=age / </a:t>
            </a:r>
            <a:r>
              <a:rPr lang="en-US" sz="8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clb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8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diag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8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resid</a:t>
            </a:r>
            <a:r>
              <a:rPr lang="en-US" sz="8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8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8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7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6300" y="2133600"/>
          <a:ext cx="7391400" cy="1828800"/>
        </p:xfrm>
        <a:graphic>
          <a:graphicData uri="http://schemas.openxmlformats.org/drawingml/2006/table">
            <a:tbl>
              <a:tblPr/>
              <a:tblGrid>
                <a:gridCol w="1981200"/>
                <a:gridCol w="457200"/>
                <a:gridCol w="1447800"/>
                <a:gridCol w="1524000"/>
                <a:gridCol w="10668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2374.96833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2374.96833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35.79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3450.36501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66.35317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5825.33333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1" y="4114800"/>
          <a:ext cx="5486399" cy="701040"/>
        </p:xfrm>
        <a:graphic>
          <a:graphicData uri="http://schemas.openxmlformats.org/drawingml/2006/table">
            <a:tbl>
              <a:tblPr/>
              <a:tblGrid>
                <a:gridCol w="2133599"/>
                <a:gridCol w="11430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8.14575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0.4077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79.11111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0.3963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876800"/>
          <a:ext cx="8686800" cy="1664970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295400"/>
                <a:gridCol w="1143000"/>
                <a:gridCol w="914400"/>
                <a:gridCol w="914400"/>
                <a:gridCol w="1657634"/>
                <a:gridCol w="1161766"/>
              </a:tblGrid>
              <a:tr h="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56.15693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3.99367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48.14304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64.17082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0.58003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0.09695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0.38548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0.77458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Pressure: Residual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absr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=abs(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sqrr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2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4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800080"/>
                </a:solidFill>
                <a:latin typeface="Courier New"/>
              </a:rPr>
              <a:t>'residual abs(</a:t>
            </a:r>
            <a:r>
              <a:rPr lang="en-US" sz="2400" b="1" dirty="0" err="1" smtClean="0">
                <a:solidFill>
                  <a:srgbClr val="800080"/>
                </a:solidFill>
                <a:latin typeface="Courier New"/>
              </a:rPr>
              <a:t>resid</a:t>
            </a:r>
            <a:r>
              <a:rPr lang="en-US" sz="2400" b="1" dirty="0" smtClean="0">
                <a:solidFill>
                  <a:srgbClr val="800080"/>
                </a:solidFill>
                <a:latin typeface="Courier New"/>
              </a:rPr>
              <a:t>) squared residual plots vs. age'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absr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sqrr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)*age/</a:t>
            </a:r>
            <a:r>
              <a:rPr lang="en-US" sz="24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4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=axis2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2362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Blood Pressure: Residual Plots (cont)</a:t>
            </a:r>
            <a:endParaRPr lang="en-US" sz="3800" dirty="0"/>
          </a:p>
        </p:txBody>
      </p:sp>
      <p:pic>
        <p:nvPicPr>
          <p:cNvPr id="19458" name="Picture 2" descr="Plot of resid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4064000" cy="3048000"/>
          </a:xfrm>
          <a:prstGeom prst="rect">
            <a:avLst/>
          </a:prstGeom>
          <a:noFill/>
        </p:spPr>
      </p:pic>
      <p:pic>
        <p:nvPicPr>
          <p:cNvPr id="19460" name="Picture 4" descr="Plot of absr by 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95300"/>
            <a:ext cx="4343400" cy="3257550"/>
          </a:xfrm>
          <a:prstGeom prst="rect">
            <a:avLst/>
          </a:prstGeom>
          <a:noFill/>
        </p:spPr>
      </p:pic>
      <p:pic>
        <p:nvPicPr>
          <p:cNvPr id="19462" name="Picture 6" descr="Plot of sqrr by 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486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Pressure: computing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absr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=age;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findweights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=shat;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findweights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findweights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wt=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/(shat*shat);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Insurance: output, diagnostics</a:t>
            </a:r>
            <a:endParaRPr lang="en-US" dirty="0"/>
          </a:p>
        </p:txBody>
      </p:sp>
      <p:pic>
        <p:nvPicPr>
          <p:cNvPr id="49154" name="Picture 2" descr="Plot of RESIDUAL vs P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Pressure: computing </a:t>
            </a:r>
            <a:r>
              <a:rPr lang="en-US" dirty="0" smtClean="0"/>
              <a:t>weights if using resid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proc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reg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data=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diag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  model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sqrr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=age;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  output out=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findweights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p=shat2;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data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findweights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  set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</a:rPr>
              <a:t>findweights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</a:rPr>
              <a:t>   wt=1/shat2;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Pressure: weighted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52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0" b="1" dirty="0" err="1" smtClean="0">
                <a:solidFill>
                  <a:srgbClr val="000000"/>
                </a:solidFill>
                <a:latin typeface="Courier New"/>
              </a:rPr>
              <a:t>findweights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Courier New"/>
              </a:rPr>
              <a:t>diast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=age / </a:t>
            </a:r>
            <a:r>
              <a:rPr lang="en-US" sz="8000" dirty="0" err="1" smtClean="0">
                <a:solidFill>
                  <a:srgbClr val="0000FF"/>
                </a:solidFill>
                <a:latin typeface="Courier New"/>
              </a:rPr>
              <a:t>clb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p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weight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wt; 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= weighted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8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p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= predict; </a:t>
            </a:r>
            <a:endParaRPr lang="en-US" sz="8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799" y="2286000"/>
          <a:ext cx="7010401" cy="1828800"/>
        </p:xfrm>
        <a:graphic>
          <a:graphicData uri="http://schemas.openxmlformats.org/drawingml/2006/table">
            <a:tbl>
              <a:tblPr/>
              <a:tblGrid>
                <a:gridCol w="1981201"/>
                <a:gridCol w="457200"/>
                <a:gridCol w="1371600"/>
                <a:gridCol w="1219200"/>
                <a:gridCol w="10668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83.34082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83.34082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56.64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76.51351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1.47141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159.85432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0699" y="4251960"/>
          <a:ext cx="5562600" cy="701040"/>
        </p:xfrm>
        <a:graphic>
          <a:graphicData uri="http://schemas.openxmlformats.org/drawingml/2006/table">
            <a:tbl>
              <a:tblPr/>
              <a:tblGrid>
                <a:gridCol w="2133600"/>
                <a:gridCol w="12192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1.21302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0.5214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73.55134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0.5122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9" y="5105400"/>
          <a:ext cx="8686801" cy="1664970"/>
        </p:xfrm>
        <a:graphic>
          <a:graphicData uri="http://schemas.openxmlformats.org/drawingml/2006/table">
            <a:tbl>
              <a:tblPr/>
              <a:tblGrid>
                <a:gridCol w="1214444"/>
                <a:gridCol w="461956"/>
                <a:gridCol w="1295400"/>
                <a:gridCol w="1143000"/>
                <a:gridCol w="914400"/>
                <a:gridCol w="914400"/>
                <a:gridCol w="1326350"/>
                <a:gridCol w="1416851"/>
              </a:tblGrid>
              <a:tr h="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55.56577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2.52092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50.50718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60.62436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0.59634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0.07924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0.43734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0.75534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pressure: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Normal Regression</a:t>
            </a:r>
          </a:p>
          <a:p>
            <a:endParaRPr lang="en-US" sz="3500" dirty="0" smtClean="0"/>
          </a:p>
          <a:p>
            <a:pPr lvl="0">
              <a:buNone/>
            </a:pP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3500" dirty="0" smtClean="0"/>
              <a:t>Weighted Regression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724400"/>
          <a:ext cx="8686801" cy="1664970"/>
        </p:xfrm>
        <a:graphic>
          <a:graphicData uri="http://schemas.openxmlformats.org/drawingml/2006/table">
            <a:tbl>
              <a:tblPr/>
              <a:tblGrid>
                <a:gridCol w="1214444"/>
                <a:gridCol w="461956"/>
                <a:gridCol w="1295400"/>
                <a:gridCol w="1143000"/>
                <a:gridCol w="914400"/>
                <a:gridCol w="914400"/>
                <a:gridCol w="1326350"/>
                <a:gridCol w="1416851"/>
              </a:tblGrid>
              <a:tr h="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55.56577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2.52092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50.50718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60.62436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0.59634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0.07924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0.43734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0.75534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209800"/>
          <a:ext cx="8686800" cy="1664970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295400"/>
                <a:gridCol w="1143000"/>
                <a:gridCol w="914400"/>
                <a:gridCol w="914400"/>
                <a:gridCol w="1657634"/>
                <a:gridCol w="1161766"/>
              </a:tblGrid>
              <a:tr h="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56.15693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3.99367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48.14304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64.17082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0.58003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0.09695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0.38548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0.77458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Pressure: new 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graphtest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weighted;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resid1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(wt)*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'Weighted data - residual plot'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color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=red;</a:t>
            </a: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graphtest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resid1*predict/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Blood Pressure: new residuals</a:t>
            </a:r>
            <a:endParaRPr lang="en-US" dirty="0"/>
          </a:p>
        </p:txBody>
      </p:sp>
      <p:pic>
        <p:nvPicPr>
          <p:cNvPr id="67588" name="Picture 4" descr="Scatter plot of residuals by age for dias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267200" cy="3200400"/>
          </a:xfrm>
          <a:prstGeom prst="rect">
            <a:avLst/>
          </a:prstGeom>
          <a:noFill/>
        </p:spPr>
      </p:pic>
      <p:pic>
        <p:nvPicPr>
          <p:cNvPr id="67590" name="Picture 6" descr="Plot of resid1 by 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vs. Unbiased Estimators</a:t>
            </a:r>
            <a:endParaRPr lang="en-US" dirty="0"/>
          </a:p>
        </p:txBody>
      </p:sp>
      <p:pic>
        <p:nvPicPr>
          <p:cNvPr id="4" name="Content Placeholder 3" descr="Fig. 11.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103" t="56327" r="34016" b="23086"/>
          <a:stretch>
            <a:fillRect/>
          </a:stretch>
        </p:blipFill>
        <p:spPr>
          <a:xfrm>
            <a:off x="914400" y="1371600"/>
            <a:ext cx="6573078" cy="4876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Body Fat Example (ridge.sas)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 = 20 healthy female subjects ages of 25 – 34</a:t>
            </a:r>
          </a:p>
          <a:p>
            <a:pPr>
              <a:buNone/>
            </a:pPr>
            <a:r>
              <a:rPr lang="en-US" dirty="0" smtClean="0"/>
              <a:t>Y = body </a:t>
            </a:r>
            <a:r>
              <a:rPr lang="en-US" dirty="0" smtClean="0"/>
              <a:t>fat (fat)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triceps </a:t>
            </a:r>
            <a:r>
              <a:rPr lang="en-US" dirty="0" err="1" smtClean="0"/>
              <a:t>skinfold</a:t>
            </a:r>
            <a:r>
              <a:rPr lang="en-US" dirty="0" smtClean="0"/>
              <a:t> </a:t>
            </a:r>
            <a:r>
              <a:rPr lang="en-US" dirty="0" smtClean="0"/>
              <a:t>thickness (</a:t>
            </a:r>
            <a:r>
              <a:rPr lang="en-US" dirty="0" err="1" smtClean="0"/>
              <a:t>skinfold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= thigh </a:t>
            </a:r>
            <a:r>
              <a:rPr lang="en-US" dirty="0" smtClean="0"/>
              <a:t>circumference (thigh)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dirty="0" err="1" smtClean="0"/>
              <a:t>midarm</a:t>
            </a:r>
            <a:r>
              <a:rPr lang="en-US" dirty="0" smtClean="0"/>
              <a:t> </a:t>
            </a:r>
            <a:r>
              <a:rPr lang="en-US" dirty="0" smtClean="0"/>
              <a:t>circumference (</a:t>
            </a:r>
            <a:r>
              <a:rPr lang="en-US" dirty="0" err="1" smtClean="0"/>
              <a:t>midarm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Previous Conclusion: </a:t>
            </a:r>
          </a:p>
          <a:p>
            <a:pPr>
              <a:buNone/>
            </a:pPr>
            <a:r>
              <a:rPr lang="en-US" dirty="0" smtClean="0"/>
              <a:t>	Problem with multicollinearity</a:t>
            </a:r>
          </a:p>
          <a:p>
            <a:pPr>
              <a:buNone/>
            </a:pPr>
            <a:r>
              <a:rPr lang="en-US" dirty="0" smtClean="0"/>
              <a:t>	Good model with a) thigh only or with b) </a:t>
            </a:r>
            <a:r>
              <a:rPr lang="en-US" dirty="0" err="1" smtClean="0"/>
              <a:t>midarm</a:t>
            </a:r>
            <a:r>
              <a:rPr lang="en-US" dirty="0" smtClean="0"/>
              <a:t> and </a:t>
            </a:r>
            <a:r>
              <a:rPr lang="en-US" dirty="0" err="1" smtClean="0"/>
              <a:t>skinfold</a:t>
            </a:r>
            <a:r>
              <a:rPr lang="en-US" dirty="0" smtClean="0"/>
              <a:t> only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Fat Example: Regression (input)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'I:\My Documents\Stat 512\CH07TA01.DAT'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fat;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fat=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Fat Example: Regression (output)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5617502"/>
              </p:ext>
            </p:extLst>
          </p:nvPr>
        </p:nvGraphicFramePr>
        <p:xfrm>
          <a:off x="1314994" y="762000"/>
          <a:ext cx="6457406" cy="2122170"/>
        </p:xfrm>
        <a:graphic>
          <a:graphicData uri="http://schemas.openxmlformats.org/drawingml/2006/table">
            <a:tbl>
              <a:tblPr/>
              <a:tblGrid>
                <a:gridCol w="1656806"/>
                <a:gridCol w="533400"/>
                <a:gridCol w="1219200"/>
                <a:gridCol w="1219200"/>
                <a:gridCol w="9144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396.98461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132.32820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21.52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98.40489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6.15031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495.38950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2843329"/>
              </p:ext>
            </p:extLst>
          </p:nvPr>
        </p:nvGraphicFramePr>
        <p:xfrm>
          <a:off x="2029097" y="2971800"/>
          <a:ext cx="5029200" cy="1108710"/>
        </p:xfrm>
        <a:graphic>
          <a:graphicData uri="http://schemas.openxmlformats.org/drawingml/2006/table">
            <a:tbl>
              <a:tblPr/>
              <a:tblGrid>
                <a:gridCol w="1905000"/>
                <a:gridCol w="1066800"/>
                <a:gridCol w="1219200"/>
                <a:gridCol w="8382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2.47998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0.8014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Dependent Mean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20.19500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Adj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R-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0.7641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Coeff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12.28017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164441"/>
              </p:ext>
            </p:extLst>
          </p:nvPr>
        </p:nvGraphicFramePr>
        <p:xfrm>
          <a:off x="1762397" y="4191000"/>
          <a:ext cx="5562600" cy="2491740"/>
        </p:xfrm>
        <a:graphic>
          <a:graphicData uri="http://schemas.openxmlformats.org/drawingml/2006/table">
            <a:tbl>
              <a:tblPr/>
              <a:tblGrid>
                <a:gridCol w="1066800"/>
                <a:gridCol w="457200"/>
                <a:gridCol w="1219200"/>
                <a:gridCol w="1143000"/>
                <a:gridCol w="838200"/>
                <a:gridCol w="8382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 Estimates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Standard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117.08469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99.78240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0.2578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skinfold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4.33409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3.01551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0.1699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thigh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-2.85685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2.58202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-1.11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0.2849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midarm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-2.18606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1.59550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-1.37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0.1896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Body Fat Example: Scatter plot</a:t>
            </a:r>
            <a:endParaRPr lang="en-US" dirty="0"/>
          </a:p>
        </p:txBody>
      </p:sp>
      <p:pic>
        <p:nvPicPr>
          <p:cNvPr id="63490" name="Picture 2" descr="The SGScatter Proced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6019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Insurance: Initial Regression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2" y="1066800"/>
          <a:ext cx="7543798" cy="2103120"/>
        </p:xfrm>
        <a:graphic>
          <a:graphicData uri="http://schemas.openxmlformats.org/drawingml/2006/table">
            <a:tbl>
              <a:tblPr/>
              <a:tblGrid>
                <a:gridCol w="2003755"/>
                <a:gridCol w="573107"/>
                <a:gridCol w="1528288"/>
                <a:gridCol w="1337252"/>
                <a:gridCol w="1050698"/>
                <a:gridCol w="105069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Analysis of Variance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Source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DF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Squares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Square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F Value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Pr &gt; F</a:t>
                      </a: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Model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173919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86960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</a:rPr>
                        <a:t>542.33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Error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15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2405.14763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160.34318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/>
                          <a:ea typeface="Calibri"/>
                        </a:rPr>
                        <a:t>Corrected Total</a:t>
                      </a: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</a:rPr>
                        <a:t>176324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/>
                        <a:ea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1" y="3291840"/>
          <a:ext cx="5715000" cy="1051560"/>
        </p:xfrm>
        <a:graphic>
          <a:graphicData uri="http://schemas.openxmlformats.org/drawingml/2006/table">
            <a:tbl>
              <a:tblPr/>
              <a:tblGrid>
                <a:gridCol w="2133600"/>
                <a:gridCol w="1295400"/>
                <a:gridCol w="12954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12.66267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0.9864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134.44444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0.9845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9.41851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85901" y="4495800"/>
          <a:ext cx="6553200" cy="2103120"/>
        </p:xfrm>
        <a:graphic>
          <a:graphicData uri="http://schemas.openxmlformats.org/drawingml/2006/table">
            <a:tbl>
              <a:tblPr/>
              <a:tblGrid>
                <a:gridCol w="1219200"/>
                <a:gridCol w="533400"/>
                <a:gridCol w="1524000"/>
                <a:gridCol w="1219200"/>
                <a:gridCol w="10668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-205.71866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11.39268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-18.06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6.28803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0.20415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30.80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risk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4.73760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1.37808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3.44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0.0037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Fat Example: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corr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noprob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7713966"/>
              </p:ext>
            </p:extLst>
          </p:nvPr>
        </p:nvGraphicFramePr>
        <p:xfrm>
          <a:off x="2133600" y="2590800"/>
          <a:ext cx="4953000" cy="221742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Pearson Correlation Coefficients, N = 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skinfold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thigh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midarm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fat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skinfold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0.92384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0.45778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0.84327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thigh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0.92384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0.08467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0.87809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midarm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0.45778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0.08467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0.14244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fat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0.84327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0.87809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0.14244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Fat Example: Ridge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'Ridge Trace'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'Body Fat Example'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 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S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black;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T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red;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symbol3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M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green;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bodyfat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outvif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outest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bfout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ridge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to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by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0.002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fat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noprint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ridgeplot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nomodel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nostat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Fat Example: Ridge trace (cont)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lot of Coefficient Estimate vs Ridge 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ot of skinfold by _RIDGE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71750"/>
            <a:ext cx="571500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Body Fat Example: VIF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'Variance Inflation Factors'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bfout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)* _RIDGE_ /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overlay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_TYPE_ =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'RIDGEVIF'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Fat Example: VIF factors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bfout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_RIDGE_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skinfold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thigh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midarm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_TYPE_ = </a:t>
            </a:r>
            <a:r>
              <a:rPr lang="en-US" sz="2000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'RIDGEVIF'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819837"/>
          <a:ext cx="5562600" cy="4885763"/>
        </p:xfrm>
        <a:graphic>
          <a:graphicData uri="http://schemas.openxmlformats.org/drawingml/2006/table">
            <a:tbl>
              <a:tblPr/>
              <a:tblGrid>
                <a:gridCol w="600075"/>
                <a:gridCol w="1304925"/>
                <a:gridCol w="1219200"/>
                <a:gridCol w="1219200"/>
                <a:gridCol w="1219200"/>
              </a:tblGrid>
              <a:tr h="3137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_RIDGE_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skinfold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thigh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midarm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708.843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564.343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104.606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0.002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50.559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40.448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8.280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16.982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13.725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3.363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8.503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6.976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2.119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5.147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4.305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1.624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0.010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3.486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2.981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1.377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0.012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2.543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2.231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1.236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1.958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1.764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1.146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1.570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1.086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1.299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1.238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1.043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0.020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1.103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1.081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1.011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0.022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0.956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0.963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0.843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0.872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0.966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0.026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0.801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0.949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0.028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0.683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0.744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0.935</a:t>
                      </a:r>
                    </a:p>
                  </a:txBody>
                  <a:tcPr marL="36812" marR="3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Body Fat Example: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209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dirty="0" smtClean="0">
                <a:solidFill>
                  <a:srgbClr val="800080"/>
                </a:solidFill>
                <a:latin typeface="Courier New"/>
              </a:rPr>
              <a:t>'Parameter Estimates'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8000" b="1" dirty="0" err="1" smtClean="0">
                <a:solidFill>
                  <a:srgbClr val="000000"/>
                </a:solidFill>
                <a:latin typeface="Courier New"/>
              </a:rPr>
              <a:t>bfout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8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_RIDGE_ _RMSE_ Intercept </a:t>
            </a:r>
            <a:r>
              <a:rPr lang="en-US" sz="8000" dirty="0" err="1" smtClean="0">
                <a:solidFill>
                  <a:srgbClr val="000000"/>
                </a:solidFill>
                <a:latin typeface="Courier New"/>
              </a:rPr>
              <a:t>skinfold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thigh </a:t>
            </a:r>
            <a:r>
              <a:rPr lang="en-US" sz="8000" dirty="0" err="1" smtClean="0">
                <a:solidFill>
                  <a:srgbClr val="000000"/>
                </a:solidFill>
                <a:latin typeface="Courier New"/>
              </a:rPr>
              <a:t>midarm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8000" dirty="0" smtClean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 _TYPE_ = </a:t>
            </a:r>
            <a:r>
              <a:rPr lang="en-US" sz="8000" dirty="0" smtClean="0">
                <a:solidFill>
                  <a:srgbClr val="800080"/>
                </a:solidFill>
                <a:latin typeface="Courier New"/>
              </a:rPr>
              <a:t>'RIDGE'</a:t>
            </a:r>
            <a:r>
              <a:rPr lang="en-US" sz="8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8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81200"/>
          <a:ext cx="8001002" cy="4876800"/>
        </p:xfrm>
        <a:graphic>
          <a:graphicData uri="http://schemas.openxmlformats.org/drawingml/2006/table">
            <a:tbl>
              <a:tblPr/>
              <a:tblGrid>
                <a:gridCol w="609602"/>
                <a:gridCol w="1220762"/>
                <a:gridCol w="1280180"/>
                <a:gridCol w="1232858"/>
                <a:gridCol w="1219200"/>
                <a:gridCol w="1219200"/>
                <a:gridCol w="1219200"/>
              </a:tblGrid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_RIDGE_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_RMSE_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skinfold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thigh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midarm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2.47998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117.085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4.33409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-2.85685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-2.18606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2.54921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22.277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1.46445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-0.40119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-0.67381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2.57173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7.725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1.02294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-0.02423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-0.44083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2.58174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0.84372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0.12820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-0.34604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2.58739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-1.331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0.74645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0.21047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-0.29443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2.59104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-3.312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0.68530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0.26183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-0.26185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2.59360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-4.661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0.64324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0.29685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-0.23934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2.59551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-5.637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0.61249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0.32218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-0.22278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2.59701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-6.373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0.58899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0.34131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-0.21004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2.59822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-6.946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0.57042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0.35623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-0.19991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2.59924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-7.403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0.55535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0.36814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-0.19163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2.60011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-7.776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0.54287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0.37786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-0.18470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2.60087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-8.083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0.53233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0.38590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-0.17881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2.60156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-8.341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0.52331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0.39265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-0.17372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2.60218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-8.559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0.51549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0.39837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-0.16926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Life Insurance: Scatter plot</a:t>
            </a:r>
            <a:endParaRPr lang="en-US" dirty="0"/>
          </a:p>
        </p:txBody>
      </p:sp>
      <p:pic>
        <p:nvPicPr>
          <p:cNvPr id="47106" name="Picture 2" descr="The SGScatter Proced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0"/>
            <a:ext cx="60960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83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800080"/>
                </a:solidFill>
                <a:latin typeface="Courier New"/>
              </a:rPr>
              <a:t>'Scatterplot'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sgscatter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=insurance;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matrix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income risk amount;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 – Residual Plots</a:t>
            </a:r>
            <a:endParaRPr lang="en-US" dirty="0"/>
          </a:p>
        </p:txBody>
      </p:sp>
      <p:pic>
        <p:nvPicPr>
          <p:cNvPr id="46082" name="Picture 2" descr="Plot of RESIDUAL vs P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 – Residual Plots (cont)</a:t>
            </a:r>
            <a:endParaRPr lang="en-US" dirty="0"/>
          </a:p>
        </p:txBody>
      </p:sp>
      <p:pic>
        <p:nvPicPr>
          <p:cNvPr id="45058" name="Picture 2" descr="Plot of RESIDUAL vs in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275"/>
            <a:ext cx="4470400" cy="3352800"/>
          </a:xfrm>
          <a:prstGeom prst="rect">
            <a:avLst/>
          </a:prstGeom>
          <a:noFill/>
        </p:spPr>
      </p:pic>
      <p:pic>
        <p:nvPicPr>
          <p:cNvPr id="45060" name="Picture 4" descr="Plot of RESIDUAL vs r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Insurance: Partial Regression Plots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=insurance;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amount=income risk/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partial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12166</TotalTime>
  <Words>2913</Words>
  <Application>Microsoft Office PowerPoint</Application>
  <PresentationFormat>On-screen Show (4:3)</PresentationFormat>
  <Paragraphs>1828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Partial Regression Plots</vt:lpstr>
      <vt:lpstr>Life Insurance Example: (nknw364.sas)</vt:lpstr>
      <vt:lpstr>Life Insurance: Input, diagnostics</vt:lpstr>
      <vt:lpstr>Life Insurance: output, diagnostics</vt:lpstr>
      <vt:lpstr>Life Insurance: Initial Regression</vt:lpstr>
      <vt:lpstr>Life Insurance: Scatter plot</vt:lpstr>
      <vt:lpstr>Life Insurance – Residual Plots</vt:lpstr>
      <vt:lpstr>Life Insurance – Residual Plots (cont)</vt:lpstr>
      <vt:lpstr>Life Insurance: Partial Regression Plots (1)</vt:lpstr>
      <vt:lpstr>Life Insurance: Partial Regression Plots (1)</vt:lpstr>
      <vt:lpstr>Life Insurance: Partial Regression Plots (2) risk</vt:lpstr>
      <vt:lpstr>Life Insurance: Partial Regression Plots (2) risk (cont)</vt:lpstr>
      <vt:lpstr>Life Insurance: Partial Regression Plots (2) income</vt:lpstr>
      <vt:lpstr>Life Insurance: Partial Regression Plots (2) income (cont)</vt:lpstr>
      <vt:lpstr>Life Insurance: Quadratic</vt:lpstr>
      <vt:lpstr>Life Insurance: Quadratic (regression)</vt:lpstr>
      <vt:lpstr>Life Insurance: Quadratic (residual plots)</vt:lpstr>
      <vt:lpstr>Life Insurance: normality</vt:lpstr>
      <vt:lpstr>Types of Outliers</vt:lpstr>
      <vt:lpstr>Life Insurance: Studentized Residuals (nknw364.sas)</vt:lpstr>
      <vt:lpstr>Life Insurance: Studentized Residuals (cont)</vt:lpstr>
      <vt:lpstr>Life Insurance: Studentized Residuals (cont)</vt:lpstr>
      <vt:lpstr>Life Insurance: Studentized Deleted Residuals</vt:lpstr>
      <vt:lpstr>Studentized Deleted Residuals (cont)</vt:lpstr>
      <vt:lpstr>Studentized Deleted Residuals (cont)</vt:lpstr>
      <vt:lpstr>Studentized Deleted Residuals (cont)</vt:lpstr>
      <vt:lpstr>Studentized Deleted Residuals: w/o square</vt:lpstr>
      <vt:lpstr>/r vs. /influence</vt:lpstr>
      <vt:lpstr>Hat Matrix Diagnosis, DFFITS</vt:lpstr>
      <vt:lpstr>Cook’s Distance, DFBetas, Cov Ratio</vt:lpstr>
      <vt:lpstr>Life Insurance: Multicollinearity</vt:lpstr>
      <vt:lpstr>Body Fat: Multicollinearity (nknw260b.sas)</vt:lpstr>
      <vt:lpstr>Blood Pressure Example: Background (nknw406.sas)</vt:lpstr>
      <vt:lpstr>Blood Pressure: input</vt:lpstr>
      <vt:lpstr>Blood Pressure: Scatterplot</vt:lpstr>
      <vt:lpstr>Blood Pressure: regression (unweighted)</vt:lpstr>
      <vt:lpstr>Blood Pressure: Residual Plots</vt:lpstr>
      <vt:lpstr>Blood Pressure: Residual Plots (cont)</vt:lpstr>
      <vt:lpstr>Blood Pressure: computing weights</vt:lpstr>
      <vt:lpstr>Blood Pressure: computing weights if using resid2</vt:lpstr>
      <vt:lpstr>Blood Pressure: weighted regression</vt:lpstr>
      <vt:lpstr>Blood pressure: Comparison</vt:lpstr>
      <vt:lpstr>Blood Pressure: new residuals</vt:lpstr>
      <vt:lpstr>Blood Pressure: new residuals</vt:lpstr>
      <vt:lpstr>Biased vs. Unbiased Estimators</vt:lpstr>
      <vt:lpstr>Body Fat Example (ridge.sas)</vt:lpstr>
      <vt:lpstr>Body Fat Example: Regression (input)</vt:lpstr>
      <vt:lpstr>Body Fat Example: Regression (output)</vt:lpstr>
      <vt:lpstr>Body Fat Example: Scatter plot</vt:lpstr>
      <vt:lpstr>Body Fat Example: Correlation</vt:lpstr>
      <vt:lpstr>Body Fat Example: Ridge trace</vt:lpstr>
      <vt:lpstr>Body Fat Example: Ridge trace (cont)</vt:lpstr>
      <vt:lpstr>Body Fat Example: VIF factors</vt:lpstr>
      <vt:lpstr>Body Fat Example: VIF factors (cont)</vt:lpstr>
      <vt:lpstr>Body Fat Example: Parameters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lfindsen</cp:lastModifiedBy>
  <cp:revision>589</cp:revision>
  <dcterms:created xsi:type="dcterms:W3CDTF">2010-01-11T21:36:57Z</dcterms:created>
  <dcterms:modified xsi:type="dcterms:W3CDTF">2013-03-04T19:52:23Z</dcterms:modified>
</cp:coreProperties>
</file>