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tiff" ContentType="image/tif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48" r:id="rId1"/>
  </p:sldMasterIdLst>
  <p:notesMasterIdLst>
    <p:notesMasterId r:id="rId80"/>
  </p:notesMasterIdLst>
  <p:sldIdLst>
    <p:sldId id="259" r:id="rId2"/>
    <p:sldId id="258" r:id="rId3"/>
    <p:sldId id="260" r:id="rId4"/>
    <p:sldId id="261" r:id="rId5"/>
    <p:sldId id="262" r:id="rId6"/>
    <p:sldId id="325" r:id="rId7"/>
    <p:sldId id="326" r:id="rId8"/>
    <p:sldId id="264" r:id="rId9"/>
    <p:sldId id="265" r:id="rId10"/>
    <p:sldId id="337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338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328" r:id="rId29"/>
    <p:sldId id="327" r:id="rId30"/>
    <p:sldId id="282" r:id="rId31"/>
    <p:sldId id="284" r:id="rId32"/>
    <p:sldId id="285" r:id="rId33"/>
    <p:sldId id="286" r:id="rId34"/>
    <p:sldId id="287" r:id="rId35"/>
    <p:sldId id="288" r:id="rId36"/>
    <p:sldId id="289" r:id="rId37"/>
    <p:sldId id="329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31" r:id="rId51"/>
    <p:sldId id="303" r:id="rId52"/>
    <p:sldId id="304" r:id="rId53"/>
    <p:sldId id="332" r:id="rId54"/>
    <p:sldId id="339" r:id="rId55"/>
    <p:sldId id="306" r:id="rId56"/>
    <p:sldId id="307" r:id="rId57"/>
    <p:sldId id="308" r:id="rId58"/>
    <p:sldId id="313" r:id="rId59"/>
    <p:sldId id="309" r:id="rId60"/>
    <p:sldId id="341" r:id="rId61"/>
    <p:sldId id="310" r:id="rId62"/>
    <p:sldId id="311" r:id="rId63"/>
    <p:sldId id="312" r:id="rId64"/>
    <p:sldId id="333" r:id="rId65"/>
    <p:sldId id="314" r:id="rId66"/>
    <p:sldId id="317" r:id="rId67"/>
    <p:sldId id="342" r:id="rId68"/>
    <p:sldId id="315" r:id="rId69"/>
    <p:sldId id="316" r:id="rId70"/>
    <p:sldId id="334" r:id="rId71"/>
    <p:sldId id="318" r:id="rId72"/>
    <p:sldId id="340" r:id="rId73"/>
    <p:sldId id="319" r:id="rId74"/>
    <p:sldId id="320" r:id="rId75"/>
    <p:sldId id="343" r:id="rId76"/>
    <p:sldId id="322" r:id="rId77"/>
    <p:sldId id="336" r:id="rId78"/>
    <p:sldId id="323" r:id="rId7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277"/>
    <a:srgbClr val="FFFFFF"/>
    <a:srgbClr val="0000FF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/>
    <p:restoredTop sz="98413" autoAdjust="0"/>
  </p:normalViewPr>
  <p:slideViewPr>
    <p:cSldViewPr>
      <p:cViewPr varScale="1">
        <p:scale>
          <a:sx n="42" d="100"/>
          <a:sy n="42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18"/>
    </p:cViewPr>
  </p:sorterViewPr>
  <p:notesViewPr>
    <p:cSldViewPr>
      <p:cViewPr varScale="1">
        <p:scale>
          <a:sx n="54" d="100"/>
          <a:sy n="54" d="100"/>
        </p:scale>
        <p:origin x="-168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0261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if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if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 Example: General Linear Test (cs2.sas)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sv-SE" sz="2000" dirty="0" smtClean="0">
                <a:solidFill>
                  <a:srgbClr val="008000"/>
                </a:solidFill>
                <a:latin typeface="Courier New"/>
              </a:rPr>
              <a:t>   * test H0: beta1 = beta2 = 0;</a:t>
            </a:r>
            <a:endParaRPr lang="sv-SE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sat: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* test H0: beta3=beta4=beta5=0;</a:t>
            </a: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: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Body Fat Example: Regression (output)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5617502"/>
              </p:ext>
            </p:extLst>
          </p:nvPr>
        </p:nvGraphicFramePr>
        <p:xfrm>
          <a:off x="1314994" y="762000"/>
          <a:ext cx="6457406" cy="2122170"/>
        </p:xfrm>
        <a:graphic>
          <a:graphicData uri="http://schemas.openxmlformats.org/drawingml/2006/table">
            <a:tbl>
              <a:tblPr/>
              <a:tblGrid>
                <a:gridCol w="1656806"/>
                <a:gridCol w="533400"/>
                <a:gridCol w="1219200"/>
                <a:gridCol w="1219200"/>
                <a:gridCol w="914400"/>
                <a:gridCol w="9144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Analysis of Variance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Sum of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396.98461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132.32820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21.52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98.40489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6.15031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Corrected Total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495.38950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2843329"/>
              </p:ext>
            </p:extLst>
          </p:nvPr>
        </p:nvGraphicFramePr>
        <p:xfrm>
          <a:off x="2029097" y="2971800"/>
          <a:ext cx="5029200" cy="1108710"/>
        </p:xfrm>
        <a:graphic>
          <a:graphicData uri="http://schemas.openxmlformats.org/drawingml/2006/table">
            <a:tbl>
              <a:tblPr/>
              <a:tblGrid>
                <a:gridCol w="1905000"/>
                <a:gridCol w="1066800"/>
                <a:gridCol w="1219200"/>
                <a:gridCol w="8382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2.47998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0.8014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20.19500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0.7641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Coeff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12.28017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97164441"/>
              </p:ext>
            </p:extLst>
          </p:nvPr>
        </p:nvGraphicFramePr>
        <p:xfrm>
          <a:off x="1762397" y="4191000"/>
          <a:ext cx="5562600" cy="2491740"/>
        </p:xfrm>
        <a:graphic>
          <a:graphicData uri="http://schemas.openxmlformats.org/drawingml/2006/table">
            <a:tbl>
              <a:tblPr/>
              <a:tblGrid>
                <a:gridCol w="1066800"/>
                <a:gridCol w="457200"/>
                <a:gridCol w="1219200"/>
                <a:gridCol w="1143000"/>
                <a:gridCol w="8382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117.08469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99.78240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0.2578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skinfold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4.33409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3.01551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0.1699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thigh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-2.85685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2.58202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0.2849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midarm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-2.18606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1.59550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-1.37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0.1896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7200" y="2617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Body Fat Example: Scatter plot</a:t>
            </a:r>
            <a:endParaRPr lang="en-US" dirty="0"/>
          </a:p>
        </p:txBody>
      </p:sp>
      <p:pic>
        <p:nvPicPr>
          <p:cNvPr id="63490" name="Picture 2" descr="The SGScatter Proced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838200"/>
            <a:ext cx="60198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Fat Example: 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corr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bodyfat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noprob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;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7713966"/>
              </p:ext>
            </p:extLst>
          </p:nvPr>
        </p:nvGraphicFramePr>
        <p:xfrm>
          <a:off x="2133600" y="2590800"/>
          <a:ext cx="4953000" cy="221742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  <a:gridCol w="990600"/>
                <a:gridCol w="990600"/>
                <a:gridCol w="990600"/>
              </a:tblGrid>
              <a:tr h="0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Pearson Correlation Coefficients, N = 20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skinfold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thigh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midarm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fat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skinfold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0.92384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0.45778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0.84327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thigh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0.92384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0.08467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0.87809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midarm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0.45778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0.08467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0.14244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fat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0.84327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0.87809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0.14244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Body Fat Example: Single X</a:t>
            </a:r>
            <a:r>
              <a:rPr lang="en-US" baseline="-25000" dirty="0" smtClean="0"/>
              <a:t>i</a:t>
            </a:r>
            <a:r>
              <a:rPr lang="en-US" dirty="0" smtClean="0"/>
              <a:t>’s (input)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bodyfat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fat =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skinfold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fat = thigh;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fat =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Body Fat Example: Single X</a:t>
            </a:r>
            <a:r>
              <a:rPr lang="en-US" baseline="-25000" dirty="0" smtClean="0"/>
              <a:t>i</a:t>
            </a:r>
            <a:r>
              <a:rPr lang="en-US" dirty="0" smtClean="0"/>
              <a:t>’s (output)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17187946"/>
              </p:ext>
            </p:extLst>
          </p:nvPr>
        </p:nvGraphicFramePr>
        <p:xfrm>
          <a:off x="6248400" y="1083945"/>
          <a:ext cx="2191308" cy="1108710"/>
        </p:xfrm>
        <a:graphic>
          <a:graphicData uri="http://schemas.openxmlformats.org/drawingml/2006/table">
            <a:tbl>
              <a:tblPr/>
              <a:tblGrid>
                <a:gridCol w="1200708"/>
                <a:gridCol w="9906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2.81977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0.7111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0.6950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1271970"/>
              </p:ext>
            </p:extLst>
          </p:nvPr>
        </p:nvGraphicFramePr>
        <p:xfrm>
          <a:off x="152400" y="762000"/>
          <a:ext cx="5791200" cy="1752600"/>
        </p:xfrm>
        <a:graphic>
          <a:graphicData uri="http://schemas.openxmlformats.org/drawingml/2006/table">
            <a:tbl>
              <a:tblPr/>
              <a:tblGrid>
                <a:gridCol w="1066800"/>
                <a:gridCol w="533400"/>
                <a:gridCol w="1295400"/>
                <a:gridCol w="1219200"/>
                <a:gridCol w="8382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-1.49610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3.31923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-0.45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0.6576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skinfold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0.85719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0.12878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6.66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57200" y="298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3066021"/>
              </p:ext>
            </p:extLst>
          </p:nvPr>
        </p:nvGraphicFramePr>
        <p:xfrm>
          <a:off x="6248400" y="3065145"/>
          <a:ext cx="2209800" cy="1108710"/>
        </p:xfrm>
        <a:graphic>
          <a:graphicData uri="http://schemas.openxmlformats.org/drawingml/2006/table">
            <a:tbl>
              <a:tblPr/>
              <a:tblGrid>
                <a:gridCol w="1219200"/>
                <a:gridCol w="9906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2.51024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0.7710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0.7583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6394741"/>
              </p:ext>
            </p:extLst>
          </p:nvPr>
        </p:nvGraphicFramePr>
        <p:xfrm>
          <a:off x="152400" y="2743200"/>
          <a:ext cx="5791200" cy="1752600"/>
        </p:xfrm>
        <a:graphic>
          <a:graphicData uri="http://schemas.openxmlformats.org/drawingml/2006/table">
            <a:tbl>
              <a:tblPr/>
              <a:tblGrid>
                <a:gridCol w="1066800"/>
                <a:gridCol w="533400"/>
                <a:gridCol w="1295400"/>
                <a:gridCol w="1219200"/>
                <a:gridCol w="8382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-23.63449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5.65741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-4.18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thigh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0.85655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0.11002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7.79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57200" y="298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1709115"/>
              </p:ext>
            </p:extLst>
          </p:nvPr>
        </p:nvGraphicFramePr>
        <p:xfrm>
          <a:off x="6248400" y="5046345"/>
          <a:ext cx="2286000" cy="1108710"/>
        </p:xfrm>
        <a:graphic>
          <a:graphicData uri="http://schemas.openxmlformats.org/drawingml/2006/table">
            <a:tbl>
              <a:tblPr/>
              <a:tblGrid>
                <a:gridCol w="1219200"/>
                <a:gridCol w="10668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5.19261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0.0203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-0.0341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9387745"/>
              </p:ext>
            </p:extLst>
          </p:nvPr>
        </p:nvGraphicFramePr>
        <p:xfrm>
          <a:off x="152400" y="4724400"/>
          <a:ext cx="5867400" cy="1752600"/>
        </p:xfrm>
        <a:graphic>
          <a:graphicData uri="http://schemas.openxmlformats.org/drawingml/2006/table">
            <a:tbl>
              <a:tblPr/>
              <a:tblGrid>
                <a:gridCol w="1066800"/>
                <a:gridCol w="533400"/>
                <a:gridCol w="1295400"/>
                <a:gridCol w="1219200"/>
                <a:gridCol w="838200"/>
                <a:gridCol w="9144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14.68678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9.09593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0.1238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midarm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0.19943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0.32663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0.5491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57200" y="298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Body Fat Example: General Linear Test (input)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bodyfat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fat=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skinfold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thigh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thighmid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: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thigh,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skinmid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: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skinfold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thigh: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thigh;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skin: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skinfold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Body Fat Example: General Linear Test (out)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75775496"/>
              </p:ext>
            </p:extLst>
          </p:nvPr>
        </p:nvGraphicFramePr>
        <p:xfrm>
          <a:off x="1905000" y="838199"/>
          <a:ext cx="5029200" cy="1752600"/>
        </p:xfrm>
        <a:graphic>
          <a:graphicData uri="http://schemas.openxmlformats.org/drawingml/2006/table">
            <a:tbl>
              <a:tblPr/>
              <a:tblGrid>
                <a:gridCol w="1554480"/>
                <a:gridCol w="533400"/>
                <a:gridCol w="1112520"/>
                <a:gridCol w="990600"/>
                <a:gridCol w="838200"/>
              </a:tblGrid>
              <a:tr h="0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b="0" i="0" dirty="0" smtClean="0">
                          <a:solidFill>
                            <a:srgbClr val="112277"/>
                          </a:solidFill>
                          <a:latin typeface="Arial"/>
                        </a:rPr>
                        <a:t>Test </a:t>
                      </a:r>
                      <a:r>
                        <a:rPr lang="en-US" b="0" i="0" dirty="0" err="1" smtClean="0">
                          <a:solidFill>
                            <a:srgbClr val="112277"/>
                          </a:solidFill>
                          <a:latin typeface="Arial"/>
                        </a:rPr>
                        <a:t>thighmid</a:t>
                      </a:r>
                      <a:r>
                        <a:rPr lang="en-US" b="0" i="0" dirty="0" smtClean="0">
                          <a:solidFill>
                            <a:srgbClr val="112277"/>
                          </a:solidFill>
                          <a:latin typeface="Arial"/>
                        </a:rPr>
                        <a:t> Results for Dependent Variable fat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smtClean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</a:p>
                    <a:p>
                      <a:pPr algn="r" fontAlgn="t"/>
                      <a:r>
                        <a:rPr lang="en-US" b="0" i="0" dirty="0" smtClean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Numerator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22.35741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0.0500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Denominator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6.15031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5452227"/>
              </p:ext>
            </p:extLst>
          </p:nvPr>
        </p:nvGraphicFramePr>
        <p:xfrm>
          <a:off x="1905000" y="2819400"/>
          <a:ext cx="5105400" cy="1752600"/>
        </p:xfrm>
        <a:graphic>
          <a:graphicData uri="http://schemas.openxmlformats.org/drawingml/2006/table">
            <a:tbl>
              <a:tblPr/>
              <a:tblGrid>
                <a:gridCol w="1524000"/>
                <a:gridCol w="533400"/>
                <a:gridCol w="1143000"/>
                <a:gridCol w="990600"/>
                <a:gridCol w="914400"/>
              </a:tblGrid>
              <a:tr h="0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b="0" i="0" dirty="0" smtClean="0">
                          <a:solidFill>
                            <a:srgbClr val="112277"/>
                          </a:solidFill>
                          <a:latin typeface="Arial"/>
                        </a:rPr>
                        <a:t>Test </a:t>
                      </a:r>
                      <a:r>
                        <a:rPr lang="en-US" b="0" i="0" dirty="0" err="1" smtClean="0">
                          <a:solidFill>
                            <a:srgbClr val="112277"/>
                          </a:solidFill>
                          <a:latin typeface="Arial"/>
                        </a:rPr>
                        <a:t>skinmid</a:t>
                      </a:r>
                      <a:r>
                        <a:rPr lang="en-US" b="0" i="0" dirty="0" smtClean="0">
                          <a:solidFill>
                            <a:srgbClr val="112277"/>
                          </a:solidFill>
                          <a:latin typeface="Arial"/>
                        </a:rPr>
                        <a:t> Results for Dependent Variable fat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smtClean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</a:p>
                    <a:p>
                      <a:pPr algn="r" fontAlgn="t"/>
                      <a:r>
                        <a:rPr lang="en-US" b="0" i="0" dirty="0" smtClean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Numerator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7.50940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0.3210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Denominator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6.15031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53049973"/>
              </p:ext>
            </p:extLst>
          </p:nvPr>
        </p:nvGraphicFramePr>
        <p:xfrm>
          <a:off x="1905000" y="4865370"/>
          <a:ext cx="5105400" cy="1764030"/>
        </p:xfrm>
        <a:graphic>
          <a:graphicData uri="http://schemas.openxmlformats.org/drawingml/2006/table">
            <a:tbl>
              <a:tblPr/>
              <a:tblGrid>
                <a:gridCol w="1524000"/>
                <a:gridCol w="533400"/>
                <a:gridCol w="1143000"/>
                <a:gridCol w="990600"/>
                <a:gridCol w="914400"/>
              </a:tblGrid>
              <a:tr h="381000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b="0" i="0" dirty="0" smtClean="0">
                          <a:solidFill>
                            <a:srgbClr val="112277"/>
                          </a:solidFill>
                          <a:latin typeface="Arial"/>
                        </a:rPr>
                        <a:t>Test thigh Results for Dependent Variable fat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smtClean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</a:p>
                    <a:p>
                      <a:pPr algn="r" fontAlgn="t"/>
                      <a:r>
                        <a:rPr lang="en-US" b="0" i="0" dirty="0" smtClean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Numerator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7.52928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0.2849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Denominator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6.15031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7200" y="298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Body Fat Example: Model Selection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0171559"/>
              </p:ext>
            </p:extLst>
          </p:nvPr>
        </p:nvGraphicFramePr>
        <p:xfrm>
          <a:off x="6553200" y="1453515"/>
          <a:ext cx="2286000" cy="1108710"/>
        </p:xfrm>
        <a:graphic>
          <a:graphicData uri="http://schemas.openxmlformats.org/drawingml/2006/table">
            <a:tbl>
              <a:tblPr/>
              <a:tblGrid>
                <a:gridCol w="1295400"/>
                <a:gridCol w="9906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2.47998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0.8014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0.7641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62323883"/>
              </p:ext>
            </p:extLst>
          </p:nvPr>
        </p:nvGraphicFramePr>
        <p:xfrm>
          <a:off x="6553200" y="5427345"/>
          <a:ext cx="2209800" cy="1108710"/>
        </p:xfrm>
        <a:graphic>
          <a:graphicData uri="http://schemas.openxmlformats.org/drawingml/2006/table">
            <a:tbl>
              <a:tblPr/>
              <a:tblGrid>
                <a:gridCol w="1219200"/>
                <a:gridCol w="9906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2.51024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0.7710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0.7583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3519190"/>
              </p:ext>
            </p:extLst>
          </p:nvPr>
        </p:nvGraphicFramePr>
        <p:xfrm>
          <a:off x="457200" y="5105400"/>
          <a:ext cx="5791200" cy="1752600"/>
        </p:xfrm>
        <a:graphic>
          <a:graphicData uri="http://schemas.openxmlformats.org/drawingml/2006/table">
            <a:tbl>
              <a:tblPr/>
              <a:tblGrid>
                <a:gridCol w="1066800"/>
                <a:gridCol w="533400"/>
                <a:gridCol w="1295400"/>
                <a:gridCol w="1219200"/>
                <a:gridCol w="8382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-23.63449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5.65741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-4.18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thigh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0.85655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0.11002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7.79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5459414"/>
              </p:ext>
            </p:extLst>
          </p:nvPr>
        </p:nvGraphicFramePr>
        <p:xfrm>
          <a:off x="6553200" y="3489960"/>
          <a:ext cx="2209800" cy="1108710"/>
        </p:xfrm>
        <a:graphic>
          <a:graphicData uri="http://schemas.openxmlformats.org/drawingml/2006/table">
            <a:tbl>
              <a:tblPr/>
              <a:tblGrid>
                <a:gridCol w="1219200"/>
                <a:gridCol w="9906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2.49628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0.7862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0.7610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86968170"/>
              </p:ext>
            </p:extLst>
          </p:nvPr>
        </p:nvGraphicFramePr>
        <p:xfrm>
          <a:off x="457200" y="2983230"/>
          <a:ext cx="5715000" cy="2122170"/>
        </p:xfrm>
        <a:graphic>
          <a:graphicData uri="http://schemas.openxmlformats.org/drawingml/2006/table">
            <a:tbl>
              <a:tblPr/>
              <a:tblGrid>
                <a:gridCol w="1066800"/>
                <a:gridCol w="457200"/>
                <a:gridCol w="1295400"/>
                <a:gridCol w="1219200"/>
                <a:gridCol w="8382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6.79163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4.48829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0.1486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skinfold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1.00058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0.12823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7.80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midarm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-0.43144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0.17662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0.0258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57200" y="2801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56811025"/>
              </p:ext>
            </p:extLst>
          </p:nvPr>
        </p:nvGraphicFramePr>
        <p:xfrm>
          <a:off x="488576" y="762000"/>
          <a:ext cx="5683624" cy="2491740"/>
        </p:xfrm>
        <a:graphic>
          <a:graphicData uri="http://schemas.openxmlformats.org/drawingml/2006/table">
            <a:tbl>
              <a:tblPr/>
              <a:tblGrid>
                <a:gridCol w="1035424"/>
                <a:gridCol w="488576"/>
                <a:gridCol w="1264024"/>
                <a:gridCol w="1219200"/>
                <a:gridCol w="8382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117.08469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99.78240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0.2578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skinfold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4.33409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3.01551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0.1699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thigh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-2.85685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2.58202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0.2849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midarm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-2.18606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1.59550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-1.37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0.1896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Coefficients of Partial Determination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1000" y="1676400"/>
          <a:ext cx="4254500" cy="1066800"/>
        </p:xfrm>
        <a:graphic>
          <a:graphicData uri="http://schemas.openxmlformats.org/presentationml/2006/ole">
            <p:oleObj spid="_x0000_s1026" name="Equation" r:id="rId3" imgW="4254480" imgH="106668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81000" y="2971800"/>
          <a:ext cx="4267200" cy="1066800"/>
        </p:xfrm>
        <a:graphic>
          <a:graphicData uri="http://schemas.openxmlformats.org/presentationml/2006/ole">
            <p:oleObj spid="_x0000_s1027" name="Equation" r:id="rId4" imgW="4267080" imgH="106668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81000" y="4343400"/>
          <a:ext cx="4292600" cy="1066800"/>
        </p:xfrm>
        <a:graphic>
          <a:graphicData uri="http://schemas.openxmlformats.org/presentationml/2006/ole">
            <p:oleObj spid="_x0000_s1028" name="Equation" r:id="rId5" imgW="4292280" imgH="10666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810000" y="5486400"/>
          <a:ext cx="5003800" cy="1066800"/>
        </p:xfrm>
        <a:graphic>
          <a:graphicData uri="http://schemas.openxmlformats.org/presentationml/2006/ole">
            <p:oleObj spid="_x0000_s1029" name="Equation" r:id="rId6" imgW="5003640" imgH="1066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Body Fat Example: Partial 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bodyfat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fat=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skinfold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thigh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/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pcorr1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pcorr2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5264606"/>
              </p:ext>
            </p:extLst>
          </p:nvPr>
        </p:nvGraphicFramePr>
        <p:xfrm>
          <a:off x="457200" y="3048000"/>
          <a:ext cx="8229600" cy="2766060"/>
        </p:xfrm>
        <a:graphic>
          <a:graphicData uri="http://schemas.openxmlformats.org/drawingml/2006/table">
            <a:tbl>
              <a:tblPr/>
              <a:tblGrid>
                <a:gridCol w="1028700"/>
                <a:gridCol w="495300"/>
                <a:gridCol w="1219200"/>
                <a:gridCol w="1143000"/>
                <a:gridCol w="838200"/>
                <a:gridCol w="914400"/>
                <a:gridCol w="1295400"/>
                <a:gridCol w="1295400"/>
              </a:tblGrid>
              <a:tr h="0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Partial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Type I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Partial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Type II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117.08469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99.78240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0.2578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skinfold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4.33409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3.01551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0.1699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0.71110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0.11435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thigh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-2.85685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2.58202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0.2849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0.23176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0.07108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midarm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-2.18606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1.59550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-1.37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0.1896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0.10501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0.10501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CS Example: General Linear Test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8800" y="1066800"/>
          <a:ext cx="5334000" cy="1905000"/>
        </p:xfrm>
        <a:graphic>
          <a:graphicData uri="http://schemas.openxmlformats.org/drawingml/2006/table">
            <a:tbl>
              <a:tblPr/>
              <a:tblGrid>
                <a:gridCol w="1600200"/>
                <a:gridCol w="609600"/>
                <a:gridCol w="1143000"/>
                <a:gridCol w="990600"/>
                <a:gridCol w="990600"/>
              </a:tblGrid>
              <a:tr h="0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Test sat Results for Dependent Variable </a:t>
                      </a:r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gpa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Mean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Pr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Numerator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0.46566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0.3882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Denominator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218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0.49000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828800" y="3200400"/>
          <a:ext cx="5334000" cy="1905000"/>
        </p:xfrm>
        <a:graphic>
          <a:graphicData uri="http://schemas.openxmlformats.org/drawingml/2006/table">
            <a:tbl>
              <a:tblPr/>
              <a:tblGrid>
                <a:gridCol w="1676400"/>
                <a:gridCol w="609600"/>
                <a:gridCol w="1143000"/>
                <a:gridCol w="990600"/>
                <a:gridCol w="914400"/>
              </a:tblGrid>
              <a:tr h="0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Test </a:t>
                      </a:r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hs</a:t>
                      </a:r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 Results for Dependent Variable </a:t>
                      </a:r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gpa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Mean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Pr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Numerator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6.68660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13.65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Denominator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218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0.49000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Body Fat Example: Correlation (nknw260a.sas)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bodyfat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800080"/>
                </a:solidFill>
                <a:latin typeface="Courier New"/>
              </a:rPr>
              <a:t>'I:\My Documents\Stat 512\CH07TA01.DAT'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skinfold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thigh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fat;</a:t>
            </a: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bodyfat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corbodyfat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</a:rPr>
              <a:t>   set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bodyfat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thmid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= thigh +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corbodyfat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</a:rPr>
              <a:t>   model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fat = 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thmid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thigh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Fat Example: Correlation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8475809"/>
              </p:ext>
            </p:extLst>
          </p:nvPr>
        </p:nvGraphicFramePr>
        <p:xfrm>
          <a:off x="1066800" y="1981200"/>
          <a:ext cx="6781800" cy="2122170"/>
        </p:xfrm>
        <a:graphic>
          <a:graphicData uri="http://schemas.openxmlformats.org/drawingml/2006/table">
            <a:tbl>
              <a:tblPr/>
              <a:tblGrid>
                <a:gridCol w="1828800"/>
                <a:gridCol w="533400"/>
                <a:gridCol w="1295400"/>
                <a:gridCol w="1219200"/>
                <a:gridCol w="990600"/>
                <a:gridCol w="9144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Analysis of Variance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Sum of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384.27972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192.13986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29.40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111.10978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6.53587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Corrected Total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495.38950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2665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Fat Example: Correlation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05018569"/>
              </p:ext>
            </p:extLst>
          </p:nvPr>
        </p:nvGraphicFramePr>
        <p:xfrm>
          <a:off x="457200" y="1219201"/>
          <a:ext cx="8229600" cy="914400"/>
        </p:xfrm>
        <a:graphic>
          <a:graphicData uri="http://schemas.openxmlformats.org/drawingml/2006/table">
            <a:tbl>
              <a:tblPr/>
              <a:tblGrid>
                <a:gridCol w="1143000"/>
                <a:gridCol w="7086600"/>
              </a:tblGrid>
              <a:tr h="533399">
                <a:tc>
                  <a:txBody>
                    <a:bodyPr/>
                    <a:lstStyle/>
                    <a:p>
                      <a:pPr fontAlgn="t"/>
                      <a:r>
                        <a:rPr lang="en-US" b="1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Note: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 is not full rank. Least-squares solutions for the parameters are not unique. Some statistics will be misleading. A reported DF of 0 or B means that the estimate is biased.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9284843"/>
              </p:ext>
            </p:extLst>
          </p:nvPr>
        </p:nvGraphicFramePr>
        <p:xfrm>
          <a:off x="457200" y="2189344"/>
          <a:ext cx="8229600" cy="640080"/>
        </p:xfrm>
        <a:graphic>
          <a:graphicData uri="http://schemas.openxmlformats.org/drawingml/2006/table">
            <a:tbl>
              <a:tblPr/>
              <a:tblGrid>
                <a:gridCol w="1143000"/>
                <a:gridCol w="7086600"/>
              </a:tblGrid>
              <a:tr h="118533">
                <a:tc>
                  <a:txBody>
                    <a:bodyPr/>
                    <a:lstStyle/>
                    <a:p>
                      <a:pPr fontAlgn="t"/>
                      <a:r>
                        <a:rPr lang="en-US" b="1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Note: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The following parameters have been set to 0, since the variables are a linear combination of other variables as shown.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5442313"/>
              </p:ext>
            </p:extLst>
          </p:nvPr>
        </p:nvGraphicFramePr>
        <p:xfrm>
          <a:off x="457200" y="2984863"/>
          <a:ext cx="2590800" cy="444137"/>
        </p:xfrm>
        <a:graphic>
          <a:graphicData uri="http://schemas.openxmlformats.org/drawingml/2006/table">
            <a:tbl>
              <a:tblPr/>
              <a:tblGrid>
                <a:gridCol w="1143000"/>
                <a:gridCol w="1447800"/>
              </a:tblGrid>
              <a:tr h="444137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midarm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=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thmid</a:t>
                      </a:r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thigh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02412934"/>
              </p:ext>
            </p:extLst>
          </p:nvPr>
        </p:nvGraphicFramePr>
        <p:xfrm>
          <a:off x="1447800" y="3657600"/>
          <a:ext cx="5575663" cy="2491740"/>
        </p:xfrm>
        <a:graphic>
          <a:graphicData uri="http://schemas.openxmlformats.org/drawingml/2006/table">
            <a:tbl>
              <a:tblPr/>
              <a:tblGrid>
                <a:gridCol w="1079863"/>
                <a:gridCol w="457200"/>
                <a:gridCol w="1219200"/>
                <a:gridCol w="1143000"/>
                <a:gridCol w="8382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-25.99695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6.99732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-3.72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thmid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0.09603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0.16139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0.5597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thigh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0.75485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0.20437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0.0018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midarm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57200" y="26177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Body Fat Example: Effects of Correlation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600200"/>
          <a:ext cx="8534400" cy="3383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/>
                <a:gridCol w="1584960"/>
                <a:gridCol w="1706880"/>
                <a:gridCol w="1706880"/>
                <a:gridCol w="17068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Variables</a:t>
                      </a:r>
                      <a:r>
                        <a:rPr lang="en-US" sz="3200" baseline="0" dirty="0" smtClean="0"/>
                        <a:t> in model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r>
                        <a:rPr lang="en-US" sz="3200" baseline="-25000" dirty="0" smtClean="0"/>
                        <a:t>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r>
                        <a:rPr lang="en-US" sz="3200" baseline="-25000" dirty="0" smtClean="0"/>
                        <a:t>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s{b</a:t>
                      </a:r>
                      <a:r>
                        <a:rPr lang="en-US" sz="3200" baseline="-25000" dirty="0" smtClean="0"/>
                        <a:t>1</a:t>
                      </a:r>
                      <a:r>
                        <a:rPr lang="en-US" sz="3200" baseline="0" dirty="0" smtClean="0"/>
                        <a:t>}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s{b</a:t>
                      </a:r>
                      <a:r>
                        <a:rPr lang="en-US" sz="3200" baseline="-25000" dirty="0" smtClean="0"/>
                        <a:t>2</a:t>
                      </a:r>
                      <a:r>
                        <a:rPr lang="en-US" sz="3200" baseline="0" dirty="0" smtClean="0"/>
                        <a:t>}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-25000" dirty="0" smtClean="0"/>
                        <a:t>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0.8572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0.1288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-25000" dirty="0" smtClean="0"/>
                        <a:t>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0.8565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0.1100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-25000" dirty="0" smtClean="0"/>
                        <a:t>1</a:t>
                      </a:r>
                      <a:r>
                        <a:rPr lang="en-US" sz="3200" baseline="0" dirty="0" smtClean="0"/>
                        <a:t>, X</a:t>
                      </a:r>
                      <a:r>
                        <a:rPr lang="en-US" sz="3200" baseline="-25000" dirty="0" smtClean="0"/>
                        <a:t>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0.2224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0.6594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0.3034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0.2912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-25000" dirty="0" smtClean="0"/>
                        <a:t>1</a:t>
                      </a:r>
                      <a:r>
                        <a:rPr lang="en-US" sz="3200" baseline="0" dirty="0" smtClean="0"/>
                        <a:t>, X</a:t>
                      </a:r>
                      <a:r>
                        <a:rPr lang="en-US" sz="3200" baseline="-25000" dirty="0" smtClean="0"/>
                        <a:t>2</a:t>
                      </a:r>
                      <a:r>
                        <a:rPr lang="en-US" sz="3200" baseline="0" dirty="0" smtClean="0"/>
                        <a:t>, X</a:t>
                      </a:r>
                      <a:r>
                        <a:rPr lang="en-US" sz="3200" baseline="-25000" dirty="0" smtClean="0"/>
                        <a:t>3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4.334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-2.857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3.013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2.582</a:t>
                      </a:r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Body Fat Example: Correlation (nknw260.sas)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83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corr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bodyfat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noprob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;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7193458"/>
              </p:ext>
            </p:extLst>
          </p:nvPr>
        </p:nvGraphicFramePr>
        <p:xfrm>
          <a:off x="2133600" y="2667000"/>
          <a:ext cx="5029200" cy="221742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  <a:gridCol w="990600"/>
                <a:gridCol w="1066800"/>
                <a:gridCol w="990600"/>
              </a:tblGrid>
              <a:tr h="0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Pearson Correlation Coefficients, N = 20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skinfold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thigh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midarm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fat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skinfold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0.92384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0.45778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0.84327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thigh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0.92384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0.08467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0.87809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midarm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0.45778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0.08467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0.14244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fat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0.84327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0.87809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0.14244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2754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Body Fat Example: Pairwise 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bodyfat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corr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fat=skinfold thigh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skinfold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thigh;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skinfold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= thigh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thigh =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skinfold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3962400"/>
          <a:ext cx="5791200" cy="289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72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Model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</a:t>
                      </a:r>
                      <a:r>
                        <a:rPr lang="en-US" sz="3200" baseline="300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fat=</a:t>
                      </a: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skinfold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 thigh </a:t>
                      </a: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midarm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0.8014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midarm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 = </a:t>
                      </a: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skinfold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 thigh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0.9904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skinfold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 = thigh </a:t>
                      </a: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midarm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0.9986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thigh = </a:t>
                      </a: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skinfold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midarm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0.9982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Power Cell Example:  (nknw302.sas)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35052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12800" dirty="0" smtClean="0"/>
              <a:t>Y:  cycles until discharge – cycles</a:t>
            </a:r>
          </a:p>
          <a:p>
            <a:pPr>
              <a:buNone/>
            </a:pPr>
            <a:r>
              <a:rPr lang="en-US" sz="12800" dirty="0" smtClean="0"/>
              <a:t>X</a:t>
            </a:r>
            <a:r>
              <a:rPr lang="en-US" sz="12800" baseline="-25000" dirty="0" smtClean="0"/>
              <a:t>1</a:t>
            </a:r>
            <a:r>
              <a:rPr lang="en-US" sz="12800" dirty="0" smtClean="0"/>
              <a:t>: charge rate (3 levels) – </a:t>
            </a:r>
            <a:r>
              <a:rPr lang="en-US" sz="12800" dirty="0" err="1" smtClean="0"/>
              <a:t>chrate</a:t>
            </a:r>
            <a:endParaRPr lang="en-US" sz="12800" dirty="0" smtClean="0"/>
          </a:p>
          <a:p>
            <a:pPr>
              <a:buNone/>
            </a:pPr>
            <a:r>
              <a:rPr lang="en-US" sz="12800" dirty="0" smtClean="0"/>
              <a:t>X</a:t>
            </a:r>
            <a:r>
              <a:rPr lang="en-US" sz="12800" baseline="-25000" dirty="0" smtClean="0"/>
              <a:t>2</a:t>
            </a:r>
            <a:r>
              <a:rPr lang="en-US" sz="12800" dirty="0" smtClean="0"/>
              <a:t>:  temperature (3 levels) – temp</a:t>
            </a:r>
          </a:p>
          <a:p>
            <a:pPr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62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6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6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powercell</a:t>
            </a:r>
            <a:r>
              <a:rPr lang="en-US" sz="6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6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62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infile</a:t>
            </a:r>
            <a:r>
              <a:rPr lang="en-US" sz="6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6200" dirty="0" smtClean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'I:\My Documents\Stat 512\CH07TA09.DAT'</a:t>
            </a:r>
            <a:r>
              <a:rPr lang="en-US" sz="6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6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6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6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cycles </a:t>
            </a:r>
            <a:r>
              <a:rPr lang="en-US" sz="6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chrate</a:t>
            </a:r>
            <a:r>
              <a:rPr lang="en-US" sz="6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temp;</a:t>
            </a:r>
          </a:p>
          <a:p>
            <a:pPr marL="0" indent="0">
              <a:buNone/>
            </a:pPr>
            <a:r>
              <a:rPr lang="en-US" sz="62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6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62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6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6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6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6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powercell</a:t>
            </a:r>
            <a:r>
              <a:rPr lang="en-US" sz="6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62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6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6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05267016"/>
              </p:ext>
            </p:extLst>
          </p:nvPr>
        </p:nvGraphicFramePr>
        <p:xfrm>
          <a:off x="2819400" y="4343400"/>
          <a:ext cx="2971800" cy="2217420"/>
        </p:xfrm>
        <a:graphic>
          <a:graphicData uri="http://schemas.openxmlformats.org/drawingml/2006/table">
            <a:tbl>
              <a:tblPr/>
              <a:tblGrid>
                <a:gridCol w="603096"/>
                <a:gridCol w="838200"/>
                <a:gridCol w="844704"/>
                <a:gridCol w="685800"/>
              </a:tblGrid>
              <a:tr h="16764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Obs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cycles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chrate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temp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 smtClean="0">
                          <a:solidFill>
                            <a:srgbClr val="112277"/>
                          </a:solidFill>
                        </a:rPr>
                        <a:t>       ⁞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⁞</a:t>
                      </a:r>
                      <a:endParaRPr lang="en-US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 ⁞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⁞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1646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Power Cell Example: Multiple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powercell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powercell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chrate2=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chrate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chrate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temp2=temp*temp;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ct=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chrate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*temp;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powercell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cycles=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chrate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temp chrate2 temp2 ct /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ss1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ss2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Power Cell Example: Diagnostics</a:t>
            </a:r>
            <a:endParaRPr lang="en-US" dirty="0"/>
          </a:p>
        </p:txBody>
      </p:sp>
      <p:pic>
        <p:nvPicPr>
          <p:cNvPr id="16388" name="Picture 4" descr="Panel of scatterplots of residuals by regressors for cycle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651" y="1219200"/>
            <a:ext cx="73152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Panel of fit diagnostics for cycles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5643" b="65179"/>
          <a:stretch/>
        </p:blipFill>
        <p:spPr bwMode="auto">
          <a:xfrm>
            <a:off x="5473336" y="4114800"/>
            <a:ext cx="2094411" cy="212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049724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Power Cell Example: Diagnostics</a:t>
            </a:r>
            <a:endParaRPr lang="en-US" dirty="0"/>
          </a:p>
        </p:txBody>
      </p:sp>
      <p:pic>
        <p:nvPicPr>
          <p:cNvPr id="15362" name="Picture 2" descr="Panel of fit diagnostics for cycles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5786" r="64714"/>
          <a:stretch/>
        </p:blipFill>
        <p:spPr bwMode="auto">
          <a:xfrm>
            <a:off x="2743200" y="1143000"/>
            <a:ext cx="2971800" cy="540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3814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CS Example: General Linear Test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sv-SE" sz="2000" dirty="0" smtClean="0">
                <a:solidFill>
                  <a:srgbClr val="008000"/>
                </a:solidFill>
                <a:latin typeface="Courier New"/>
              </a:rPr>
              <a:t>   * test H0: beta1 = beta2 = 0;</a:t>
            </a:r>
            <a:endParaRPr lang="sv-SE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sat: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* test H0: beta3=beta4=beta5=0;</a:t>
            </a: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: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Power Cell Example: Multiple Regression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1863090"/>
          <a:ext cx="6705600" cy="2122170"/>
        </p:xfrm>
        <a:graphic>
          <a:graphicData uri="http://schemas.openxmlformats.org/drawingml/2006/table">
            <a:tbl>
              <a:tblPr/>
              <a:tblGrid>
                <a:gridCol w="1676400"/>
                <a:gridCol w="457200"/>
                <a:gridCol w="1371600"/>
                <a:gridCol w="1371600"/>
                <a:gridCol w="9906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Analysis of Variance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Sum of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55366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11073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0.0109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5240.43860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1048.08772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Corrected Total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60606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43100" y="4301490"/>
          <a:ext cx="5105400" cy="1108710"/>
        </p:xfrm>
        <a:graphic>
          <a:graphicData uri="http://schemas.openxmlformats.org/drawingml/2006/table">
            <a:tbl>
              <a:tblPr/>
              <a:tblGrid>
                <a:gridCol w="1905000"/>
                <a:gridCol w="1219200"/>
                <a:gridCol w="1143000"/>
                <a:gridCol w="8382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32.37418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0.9135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R-Sq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0.8271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Coeff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18.82220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3308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Power Cell Example: Multiple Regression (cont)</a:t>
            </a:r>
            <a:endParaRPr lang="en-US" dirty="0"/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19200" y="1371600"/>
          <a:ext cx="6229350" cy="3714620"/>
        </p:xfrm>
        <a:graphic>
          <a:graphicData uri="http://schemas.openxmlformats.org/drawingml/2006/table">
            <a:tbl>
              <a:tblPr/>
              <a:tblGrid>
                <a:gridCol w="1143004"/>
                <a:gridCol w="533400"/>
                <a:gridCol w="1438271"/>
                <a:gridCol w="1381129"/>
                <a:gridCol w="838200"/>
                <a:gridCol w="895346"/>
              </a:tblGrid>
              <a:tr h="251408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Parameter Estimates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1245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Variable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DF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Parameter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Estimate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Standard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Error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t Value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Pr &gt; |t|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Intercept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337.72149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149.96163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2.25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0.0741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09939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chrate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-539.51754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268.86033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-2.01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0.1011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temp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8.91711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9.18249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0.97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0.3761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chrate2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171.21711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127.12550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1.35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0.2359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12103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temp2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-0.10605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0.20340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-0.52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0.6244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ct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2.87500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4.04677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0.71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0.5092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Power Cell Example: Multiple Regression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295400"/>
          <a:ext cx="8839200" cy="3497216"/>
        </p:xfrm>
        <a:graphic>
          <a:graphicData uri="http://schemas.openxmlformats.org/drawingml/2006/table">
            <a:tbl>
              <a:tblPr/>
              <a:tblGrid>
                <a:gridCol w="1066800"/>
                <a:gridCol w="457200"/>
                <a:gridCol w="1371600"/>
                <a:gridCol w="1295400"/>
                <a:gridCol w="838200"/>
                <a:gridCol w="914400"/>
                <a:gridCol w="1371600"/>
                <a:gridCol w="1524000"/>
              </a:tblGrid>
              <a:tr h="251408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Parameter Estimates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6244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Variable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DF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Parameter</a:t>
                      </a:r>
                      <a:b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</a:br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Estimate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Standard</a:t>
                      </a:r>
                      <a:b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</a:br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Error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t Value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Pr &gt; |t|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Type I SS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Type II SS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Intercept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337.72149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149.96163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2.25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0.0741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325424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5315.62944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392508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chrate</a:t>
                      </a:r>
                      <a:endParaRPr lang="en-US" sz="19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-539.51754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268.86033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-2.01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0.1011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18704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4220.41673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temp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8.91711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9.18249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0.97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0.3761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34202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988.38036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chrate2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171.21711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127.12550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1.35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0.2359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1645.96667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1901.19474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343160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temp2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-0.10605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0.20340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-0.52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0.6244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284.92807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284.92807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ct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2.87500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4.04677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0.71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0.5092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529.00000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529.00000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Cell Example: Correlations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corr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powercell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noprob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chrate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temp chrate2 temp2 ct;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8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2819400"/>
          <a:ext cx="6096000" cy="258699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Pearson Correlation Coefficients, N = 11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chrate</a:t>
                      </a:r>
                      <a:endParaRPr lang="en-US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temp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chrate2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temp2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ct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chrate</a:t>
                      </a:r>
                      <a:endParaRPr lang="en-US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FF0000"/>
                          </a:solidFill>
                          <a:latin typeface="Arial"/>
                        </a:rPr>
                        <a:t>0.99103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FF0000"/>
                          </a:solidFill>
                          <a:latin typeface="Arial"/>
                        </a:rPr>
                        <a:t>0.60532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temp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FF0000"/>
                          </a:solidFill>
                          <a:latin typeface="Arial"/>
                        </a:rPr>
                        <a:t>0.98609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FF0000"/>
                          </a:solidFill>
                          <a:latin typeface="Arial"/>
                        </a:rPr>
                        <a:t>0.75665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chrate2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0.99103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0.00592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FF0000"/>
                          </a:solidFill>
                          <a:latin typeface="Arial"/>
                        </a:rPr>
                        <a:t>0.59989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temp2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0.98609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0.00592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FF0000"/>
                          </a:solidFill>
                          <a:latin typeface="Arial"/>
                        </a:rPr>
                        <a:t>0.74613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ct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0.60532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0.75665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0.59989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0.74613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Power Cell Example: Centering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34607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copy;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powercell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schrate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chrate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stemp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=temp;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drop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chrate2 temp2 ct;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standard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=copy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=std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mean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schrate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stemp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* </a:t>
            </a:r>
            <a:r>
              <a:rPr lang="en-US" sz="2000" dirty="0" err="1" smtClean="0">
                <a:solidFill>
                  <a:srgbClr val="008000"/>
                </a:solidFill>
                <a:latin typeface="Courier New"/>
              </a:rPr>
              <a:t>schrate</a:t>
            </a: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 and </a:t>
            </a:r>
            <a:r>
              <a:rPr lang="en-US" sz="2000" dirty="0" err="1" smtClean="0">
                <a:solidFill>
                  <a:srgbClr val="008000"/>
                </a:solidFill>
                <a:latin typeface="Courier New"/>
              </a:rPr>
              <a:t>stemp</a:t>
            </a: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 now have mean 0;</a:t>
            </a: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=std;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743200" y="4038600"/>
          <a:ext cx="4191000" cy="2032002"/>
        </p:xfrm>
        <a:graphic>
          <a:graphicData uri="http://schemas.openxmlformats.org/drawingml/2006/table">
            <a:tbl>
              <a:tblPr/>
              <a:tblGrid>
                <a:gridCol w="609600"/>
                <a:gridCol w="762000"/>
                <a:gridCol w="685800"/>
                <a:gridCol w="609600"/>
                <a:gridCol w="838200"/>
                <a:gridCol w="685800"/>
              </a:tblGrid>
              <a:tr h="338667"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Obs</a:t>
                      </a:r>
                      <a:endParaRPr lang="en-US" sz="16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latin typeface="Arial"/>
                        </a:rPr>
                        <a:t>cycles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chrate</a:t>
                      </a:r>
                      <a:endParaRPr lang="en-US" sz="16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latin typeface="Arial"/>
                        </a:rPr>
                        <a:t>temp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schrate</a:t>
                      </a:r>
                      <a:endParaRPr lang="en-US" sz="16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stemp</a:t>
                      </a:r>
                      <a:endParaRPr lang="en-US" sz="16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0.6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latin typeface="Arial"/>
                        </a:rPr>
                        <a:t>-0.4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latin typeface="Arial"/>
                        </a:rPr>
                        <a:t>-10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latin typeface="Arial"/>
                        </a:rPr>
                        <a:t>1.0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latin typeface="Arial"/>
                        </a:rPr>
                        <a:t>-10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latin typeface="Arial"/>
                        </a:rPr>
                        <a:t>0.4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latin typeface="Arial"/>
                        </a:rPr>
                        <a:t>-10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latin typeface="Arial"/>
                        </a:rPr>
                        <a:t>288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latin typeface="Arial"/>
                        </a:rPr>
                        <a:t>0.6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latin typeface="Arial"/>
                        </a:rPr>
                        <a:t>-0.4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dirty="0" smtClean="0">
                          <a:solidFill>
                            <a:srgbClr val="112277"/>
                          </a:solidFill>
                          <a:latin typeface="Arial"/>
                        </a:rPr>
                        <a:t>⁞</a:t>
                      </a:r>
                      <a:endParaRPr lang="en-US" sz="16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⁞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⁞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⁞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⁞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⁞</a:t>
                      </a:r>
                    </a:p>
                  </a:txBody>
                  <a:tcPr marL="43643" marR="43643" marT="43643" marB="4364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Power Cell Example: Centered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std;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std;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schrate2=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schrate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schrate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stemp2=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stemp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stemp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sct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schrate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stemp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=std;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cycles=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chrate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temp schrate2 stemp2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sct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/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ss1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ss2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Power Cell Example: Centered Variables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1600200"/>
          <a:ext cx="6324600" cy="3607940"/>
        </p:xfrm>
        <a:graphic>
          <a:graphicData uri="http://schemas.openxmlformats.org/drawingml/2006/table">
            <a:tbl>
              <a:tblPr/>
              <a:tblGrid>
                <a:gridCol w="1213184"/>
                <a:gridCol w="463216"/>
                <a:gridCol w="1447800"/>
                <a:gridCol w="1371600"/>
                <a:gridCol w="838200"/>
                <a:gridCol w="990600"/>
              </a:tblGrid>
              <a:tr h="251408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Parameter Estimates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6244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Variable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DF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Parameter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Estimate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Standard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Error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t Value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Pr &gt; |t|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Intercept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151.42544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45.45653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3.33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0.0208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392508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chrate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-139.58333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33.04176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-4.22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0.0083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temp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7.55000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1.32167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5.71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0.0023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schrate2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171.21711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127.12550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1.35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0.2359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1936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stemp2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-0.10605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0.20340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-0.52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0.6244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sct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2.87500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4.04677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0.71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0.5092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Power Cell Example: Centered Variables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752600"/>
          <a:ext cx="8534400" cy="3562220"/>
        </p:xfrm>
        <a:graphic>
          <a:graphicData uri="http://schemas.openxmlformats.org/drawingml/2006/table">
            <a:tbl>
              <a:tblPr/>
              <a:tblGrid>
                <a:gridCol w="1047750"/>
                <a:gridCol w="476250"/>
                <a:gridCol w="1295400"/>
                <a:gridCol w="1219200"/>
                <a:gridCol w="838200"/>
                <a:gridCol w="914400"/>
                <a:gridCol w="1371600"/>
                <a:gridCol w="1371600"/>
              </a:tblGrid>
              <a:tr h="251408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Parameter Estimates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6244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Variable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DF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Parameter</a:t>
                      </a:r>
                      <a:b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</a:br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Estimate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Standard</a:t>
                      </a:r>
                      <a:b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</a:br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Error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t Value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Pr &gt; |t|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Type I SS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Type II SS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Intercept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151.42544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45.45653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3.33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0.0208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325424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11631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392508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chrate</a:t>
                      </a:r>
                      <a:endParaRPr lang="en-US" sz="19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-139.58333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33.04176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-4.22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0.0083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18704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18704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temp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7.55000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1.32167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5.71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0.0023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34202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34202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schrate2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171.21711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127.12550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1.35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0.2359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1645.96667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1901.19474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19360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latin typeface="Arial"/>
                        </a:rPr>
                        <a:t>stemp2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-0.10605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0.20340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-0.52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0.6244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284.92807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284.92807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38020">
                <a:tc>
                  <a:txBody>
                    <a:bodyPr/>
                    <a:lstStyle/>
                    <a:p>
                      <a:pPr fontAlgn="t"/>
                      <a:r>
                        <a:rPr lang="en-US" sz="19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sct</a:t>
                      </a:r>
                      <a:endParaRPr lang="en-US" sz="19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2.87500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4.04677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0.71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latin typeface="Arial"/>
                        </a:rPr>
                        <a:t>0.5092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529.00000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latin typeface="Arial"/>
                        </a:rPr>
                        <a:t>529.00000</a:t>
                      </a:r>
                    </a:p>
                  </a:txBody>
                  <a:tcPr marL="32398" marR="32398" marT="32398" marB="32398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2364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Power Cell Example: Centered Variables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9144000" cy="114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corr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=std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noprob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chrate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temp schrate2 stemp2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sct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47800" y="2514600"/>
          <a:ext cx="6705600" cy="2800350"/>
        </p:xfrm>
        <a:graphic>
          <a:graphicData uri="http://schemas.openxmlformats.org/drawingml/2006/table">
            <a:tbl>
              <a:tblPr/>
              <a:tblGrid>
                <a:gridCol w="1206500"/>
                <a:gridCol w="1079500"/>
                <a:gridCol w="1066800"/>
                <a:gridCol w="1143000"/>
                <a:gridCol w="1143000"/>
                <a:gridCol w="10668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Pearson Correlation Coefficients, N = 11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chrate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temp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schrate2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stemp2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sct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chrate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temp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schrate2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0.26667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stemp2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0.26667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sct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Cell Example: Second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153400" cy="1524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18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=std;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cycles= 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</a:rPr>
              <a:t>chrate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temp schrate2 stemp2 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</a:rPr>
              <a:t>sct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/ 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ss1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ss2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second: 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test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schrate2, stemp2,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sct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18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800" dirty="0" smtClean="0">
                <a:latin typeface="SAS Monospace"/>
              </a:rPr>
              <a:t> 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00200" y="2819400"/>
          <a:ext cx="5867400" cy="1905000"/>
        </p:xfrm>
        <a:graphic>
          <a:graphicData uri="http://schemas.openxmlformats.org/drawingml/2006/table">
            <a:tbl>
              <a:tblPr/>
              <a:tblGrid>
                <a:gridCol w="1600200"/>
                <a:gridCol w="533400"/>
                <a:gridCol w="1524000"/>
                <a:gridCol w="990600"/>
                <a:gridCol w="1219200"/>
              </a:tblGrid>
              <a:tr h="0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Test second Results for Dependent Variable cycles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Mean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Pr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Numerator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819.96491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0.5527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Denominator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1048.08772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Fat Example (nknw260.sas)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For 20 healthy female subjects between 25 – 30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Y = amount of body fat (fat)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/>
              <a:t>tricepts</a:t>
            </a:r>
            <a:r>
              <a:rPr lang="en-US" dirty="0" smtClean="0"/>
              <a:t> </a:t>
            </a:r>
            <a:r>
              <a:rPr lang="en-US" dirty="0" err="1" smtClean="0"/>
              <a:t>skinfold</a:t>
            </a:r>
            <a:r>
              <a:rPr lang="en-US" dirty="0" smtClean="0"/>
              <a:t> thickness (</a:t>
            </a:r>
            <a:r>
              <a:rPr lang="en-US" dirty="0" err="1" smtClean="0"/>
              <a:t>skinfold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= thigh circumference (thigh)</a:t>
            </a:r>
          </a:p>
          <a:p>
            <a:pPr>
              <a:buNone/>
            </a:pPr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r>
              <a:rPr lang="en-US" dirty="0" smtClean="0"/>
              <a:t> = </a:t>
            </a:r>
            <a:r>
              <a:rPr lang="en-US" dirty="0" err="1" smtClean="0"/>
              <a:t>midarm</a:t>
            </a:r>
            <a:r>
              <a:rPr lang="en-US" dirty="0" smtClean="0"/>
              <a:t> circumference (</a:t>
            </a:r>
            <a:r>
              <a:rPr lang="en-US" dirty="0" err="1" smtClean="0"/>
              <a:t>midarm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ig. 8.14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7732" t="5219" r="26954" b="58992"/>
          <a:stretch>
            <a:fillRect/>
          </a:stretch>
        </p:blipFill>
        <p:spPr>
          <a:xfrm>
            <a:off x="1676400" y="1066800"/>
            <a:ext cx="5446712" cy="5562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Meaning of Coefficients for Qualitative Variables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Insurance Example: Background (nknw459.sas)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Y: number of months for an insurance company to adopt an innovation</a:t>
            </a:r>
          </a:p>
          <a:p>
            <a:pPr>
              <a:buNone/>
            </a:pP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: </a:t>
            </a:r>
            <a:r>
              <a:rPr lang="en-US" dirty="0"/>
              <a:t>size of the firm</a:t>
            </a:r>
          </a:p>
          <a:p>
            <a:pPr>
              <a:buNone/>
            </a:pPr>
            <a:r>
              <a:rPr lang="en-US" dirty="0" smtClean="0"/>
              <a:t>X</a:t>
            </a:r>
            <a:r>
              <a:rPr lang="en-US" baseline="-25000" dirty="0"/>
              <a:t>2</a:t>
            </a:r>
            <a:r>
              <a:rPr lang="en-US" dirty="0" smtClean="0"/>
              <a:t>:  Type of firm</a:t>
            </a:r>
          </a:p>
          <a:p>
            <a:pPr>
              <a:buNone/>
            </a:pPr>
            <a:r>
              <a:rPr lang="en-US" dirty="0" smtClean="0"/>
              <a:t>	X</a:t>
            </a:r>
            <a:r>
              <a:rPr lang="en-US" baseline="-25000" dirty="0"/>
              <a:t>2</a:t>
            </a:r>
            <a:r>
              <a:rPr lang="en-US" dirty="0" smtClean="0"/>
              <a:t> = 0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mutual fund firm</a:t>
            </a:r>
          </a:p>
          <a:p>
            <a:pPr>
              <a:buNone/>
            </a:pPr>
            <a:r>
              <a:rPr lang="en-US" dirty="0" smtClean="0"/>
              <a:t>	X</a:t>
            </a:r>
            <a:r>
              <a:rPr lang="en-US" baseline="-25000" dirty="0"/>
              <a:t>2</a:t>
            </a:r>
            <a:r>
              <a:rPr lang="en-US" dirty="0" smtClean="0"/>
              <a:t> = 1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stock firm</a:t>
            </a:r>
          </a:p>
          <a:p>
            <a:pPr>
              <a:buNone/>
            </a:pPr>
            <a:r>
              <a:rPr lang="en-US" dirty="0" smtClean="0"/>
              <a:t>Questions</a:t>
            </a:r>
          </a:p>
          <a:p>
            <a:pPr>
              <a:buNone/>
            </a:pPr>
            <a:r>
              <a:rPr lang="en-US" dirty="0" smtClean="0"/>
              <a:t>	1) Do stock firms adopt innovation faster?</a:t>
            </a:r>
          </a:p>
          <a:p>
            <a:pPr>
              <a:buNone/>
            </a:pPr>
            <a:r>
              <a:rPr lang="en-US" dirty="0" smtClean="0"/>
              <a:t>	2) Does the size of the firm have an effect on 1)?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Example: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981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insurance;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'I:\My Documents\Stat 512\CH11TA01.DAT'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months size stock;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=insurance;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19400" y="3200400"/>
          <a:ext cx="2971800" cy="2128068"/>
        </p:xfrm>
        <a:graphic>
          <a:graphicData uri="http://schemas.openxmlformats.org/drawingml/2006/table">
            <a:tbl>
              <a:tblPr/>
              <a:tblGrid>
                <a:gridCol w="609600"/>
                <a:gridCol w="986472"/>
                <a:gridCol w="613728"/>
                <a:gridCol w="762000"/>
              </a:tblGrid>
              <a:tr h="193524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Obs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months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size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stock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151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⁞</a:t>
                      </a:r>
                      <a:endParaRPr lang="en-US" sz="2000" b="0" i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⁞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⁞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⁞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124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246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24939" marR="24939" marT="24939" marB="2493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Example: Scatterplot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=M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=sm70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=black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=S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=sm70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=red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'Insurance Innovation'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axis1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axis2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angle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90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sort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=insurance;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by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stock size;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'with smoothed lines'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=insurance;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months*size=stock/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Insurance Example: Scatterplot (cont)</a:t>
            </a:r>
            <a:endParaRPr lang="en-US" dirty="0"/>
          </a:p>
        </p:txBody>
      </p:sp>
      <p:pic>
        <p:nvPicPr>
          <p:cNvPr id="39938" name="Picture 2" descr="Plot of months by size identified by sto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9144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Example: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insurance;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insurance;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sizestock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=size*stock;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000" b="1" dirty="0" err="1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=insurance;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months = size stock </a:t>
            </a:r>
            <a:r>
              <a:rPr lang="en-US" sz="2000" dirty="0" err="1">
                <a:solidFill>
                  <a:srgbClr val="000000"/>
                </a:solidFill>
                <a:latin typeface="Courier New"/>
              </a:rPr>
              <a:t>sizestock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Courier New"/>
              </a:rPr>
              <a:t>sameline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: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test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stock, </a:t>
            </a:r>
            <a:r>
              <a:rPr lang="en-US" sz="2000" dirty="0" err="1">
                <a:solidFill>
                  <a:srgbClr val="000000"/>
                </a:solidFill>
                <a:latin typeface="Courier New"/>
              </a:rPr>
              <a:t>sizestock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Insurance Example: Regression (cont)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1587640"/>
              </p:ext>
            </p:extLst>
          </p:nvPr>
        </p:nvGraphicFramePr>
        <p:xfrm>
          <a:off x="1447801" y="4419600"/>
          <a:ext cx="6476999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3808"/>
                <a:gridCol w="770791"/>
                <a:gridCol w="1600200"/>
                <a:gridCol w="1033585"/>
                <a:gridCol w="1328615"/>
              </a:tblGrid>
              <a:tr h="182594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Test </a:t>
                      </a:r>
                      <a:r>
                        <a:rPr lang="en-US" sz="20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sameline</a:t>
                      </a: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Results for Dependent Variable months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Mean</a:t>
                      </a:r>
                      <a:b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</a:t>
                      </a: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&gt; F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Numerator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158.12584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14.34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0.0003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Denominator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11.02381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697818"/>
              </p:ext>
            </p:extLst>
          </p:nvPr>
        </p:nvGraphicFramePr>
        <p:xfrm>
          <a:off x="1485900" y="1578864"/>
          <a:ext cx="6515100" cy="1892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6400"/>
                <a:gridCol w="457200"/>
                <a:gridCol w="1371600"/>
                <a:gridCol w="1219200"/>
                <a:gridCol w="9525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Analysis of Variance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Source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Sum of</a:t>
                      </a:r>
                      <a:b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Squares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Mean</a:t>
                      </a:r>
                      <a:b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 Value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</a:t>
                      </a: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&gt; F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Model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1504.41904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501.47301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45.49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Error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176.38096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11.02381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Corrected Total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1680.80000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4351496"/>
              </p:ext>
            </p:extLst>
          </p:nvPr>
        </p:nvGraphicFramePr>
        <p:xfrm>
          <a:off x="2209800" y="3636264"/>
          <a:ext cx="4953000" cy="630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0"/>
                <a:gridCol w="1066800"/>
                <a:gridCol w="1143000"/>
                <a:gridCol w="8382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Root MSE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3.32021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R-Square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0.8951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Dependent Mean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19.40000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</a:t>
                      </a: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R-</a:t>
                      </a:r>
                      <a:r>
                        <a:rPr lang="en-US" sz="18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0.8754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Insurance Example: Regression (cont)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59435114"/>
              </p:ext>
            </p:extLst>
          </p:nvPr>
        </p:nvGraphicFramePr>
        <p:xfrm>
          <a:off x="1524000" y="1981200"/>
          <a:ext cx="6400799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5538"/>
                <a:gridCol w="448801"/>
                <a:gridCol w="1558991"/>
                <a:gridCol w="1133812"/>
                <a:gridCol w="992085"/>
                <a:gridCol w="991572"/>
              </a:tblGrid>
              <a:tr h="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Parameter Estimates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Variable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Parameter</a:t>
                      </a:r>
                      <a:b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</a:t>
                      </a:r>
                      <a:b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Value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</a:t>
                      </a: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&gt; |t|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Intercept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33.83837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2.44065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13.86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  <a:endParaRPr lang="en-US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size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-0.10153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0.01305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-7.78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stock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8.13125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3.65405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2.23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0.0408</a:t>
                      </a:r>
                      <a:endParaRPr lang="en-US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sizestock</a:t>
                      </a:r>
                      <a:endParaRPr lang="en-US" sz="20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-0.00041714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0.01833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-0.02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0.9821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Insurance Example: Regression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121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=insurance;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months = size stock;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6222502"/>
              </p:ext>
            </p:extLst>
          </p:nvPr>
        </p:nvGraphicFramePr>
        <p:xfrm>
          <a:off x="1295400" y="1981200"/>
          <a:ext cx="6629400" cy="1892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6400"/>
                <a:gridCol w="487680"/>
                <a:gridCol w="1493520"/>
                <a:gridCol w="1295400"/>
                <a:gridCol w="8382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Analysis of Variance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Source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Sum of</a:t>
                      </a:r>
                      <a:b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Squares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Mean</a:t>
                      </a:r>
                      <a:b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 Value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</a:t>
                      </a: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&gt; F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Model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1504.41333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752.20667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72.50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Error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176.38667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10.37569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Corrected Total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1680.80000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04921046"/>
              </p:ext>
            </p:extLst>
          </p:nvPr>
        </p:nvGraphicFramePr>
        <p:xfrm>
          <a:off x="2133600" y="4157472"/>
          <a:ext cx="4953000" cy="630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0"/>
                <a:gridCol w="1066800"/>
                <a:gridCol w="1143000"/>
                <a:gridCol w="8382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Root MSE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3.22113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R-Square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0.8951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Dependent Mean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19.40000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</a:t>
                      </a: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R-</a:t>
                      </a:r>
                      <a:r>
                        <a:rPr lang="en-US" sz="18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0.8827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6513454"/>
              </p:ext>
            </p:extLst>
          </p:nvPr>
        </p:nvGraphicFramePr>
        <p:xfrm>
          <a:off x="1790700" y="4940808"/>
          <a:ext cx="5638800" cy="1892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7280"/>
                <a:gridCol w="502920"/>
                <a:gridCol w="1219200"/>
                <a:gridCol w="1066800"/>
                <a:gridCol w="838200"/>
                <a:gridCol w="914400"/>
              </a:tblGrid>
              <a:tr h="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Parameter Estimates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Variable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Parameter</a:t>
                      </a:r>
                      <a:b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Estimate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</a:t>
                      </a:r>
                      <a:b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Error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Value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</a:t>
                      </a: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&gt; |t|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Intercept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33.87407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1.81386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18.68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size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-0.10174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0.00889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-11.44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stock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8.05547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1.45911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5.52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Example: Comparison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47594266"/>
              </p:ext>
            </p:extLst>
          </p:nvPr>
        </p:nvGraphicFramePr>
        <p:xfrm>
          <a:off x="0" y="1600201"/>
          <a:ext cx="9144000" cy="289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1200"/>
                <a:gridCol w="4343400"/>
                <a:gridCol w="1447800"/>
                <a:gridCol w="1371600"/>
              </a:tblGrid>
              <a:tr h="16705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interaction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Ŷ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</a:t>
                      </a:r>
                      <a:r>
                        <a:rPr lang="en-US" sz="3200" baseline="30000" dirty="0" smtClean="0"/>
                        <a:t>2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adj</a:t>
                      </a:r>
                      <a:r>
                        <a:rPr lang="en-US" sz="3200" dirty="0" smtClean="0"/>
                        <a:t> R</a:t>
                      </a:r>
                      <a:r>
                        <a:rPr lang="en-US" sz="3200" baseline="30000" dirty="0" smtClean="0"/>
                        <a:t>2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7054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yes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147763" algn="l"/>
                        </a:tabLst>
                      </a:pPr>
                      <a:r>
                        <a:rPr lang="en-US" sz="3200" dirty="0" err="1" smtClean="0"/>
                        <a:t>Mut</a:t>
                      </a:r>
                      <a:r>
                        <a:rPr lang="en-US" sz="3200" dirty="0" smtClean="0"/>
                        <a:t>:</a:t>
                      </a:r>
                      <a:r>
                        <a:rPr lang="en-US" sz="3200" baseline="0" dirty="0" smtClean="0"/>
                        <a:t> 	</a:t>
                      </a:r>
                      <a:r>
                        <a:rPr lang="en-US" sz="3200" dirty="0" smtClean="0"/>
                        <a:t>33.84 – 0.102 size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0.8951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0.8754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7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  <a:defRPr/>
                      </a:pPr>
                      <a:r>
                        <a:rPr lang="en-US" sz="3200" dirty="0" smtClean="0"/>
                        <a:t>Stock:	41.97 – 0.102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dirty="0" smtClean="0"/>
                        <a:t>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6072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no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147763" algn="l"/>
                        </a:tabLst>
                      </a:pPr>
                      <a:r>
                        <a:rPr lang="en-US" sz="3200" dirty="0" err="1" smtClean="0"/>
                        <a:t>Mut</a:t>
                      </a:r>
                      <a:r>
                        <a:rPr lang="en-US" sz="3200" dirty="0" smtClean="0"/>
                        <a:t>: 	33.87 – 0.102</a:t>
                      </a:r>
                      <a:r>
                        <a:rPr lang="en-US" sz="3200" baseline="0" dirty="0" smtClean="0"/>
                        <a:t> size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0.8951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0.8827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90625" algn="l"/>
                        </a:tabLst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Stock:	41.93 – 0.102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Body Fat Example: Regression (input)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bodyfat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'I:\My Documents\Stat 512\CH07TA01.DAT'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skinfold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thigh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fat;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bodyfat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bodyfat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fat=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skinfold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thigh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midarm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Insurance Example: Regression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121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=insurance;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months = size stock;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4483671"/>
              </p:ext>
            </p:extLst>
          </p:nvPr>
        </p:nvGraphicFramePr>
        <p:xfrm>
          <a:off x="1295400" y="1981200"/>
          <a:ext cx="6629400" cy="1892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6400"/>
                <a:gridCol w="487680"/>
                <a:gridCol w="1493520"/>
                <a:gridCol w="1295400"/>
                <a:gridCol w="8382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Analysis of Variance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Source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Sum of</a:t>
                      </a:r>
                      <a:b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Squares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Mean</a:t>
                      </a:r>
                      <a:b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 Value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</a:t>
                      </a: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&gt; F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Model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1504.41333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752.20667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72.50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Error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176.38667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10.37569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Corrected Total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1680.80000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45216924"/>
              </p:ext>
            </p:extLst>
          </p:nvPr>
        </p:nvGraphicFramePr>
        <p:xfrm>
          <a:off x="2133600" y="4157472"/>
          <a:ext cx="4953000" cy="630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0"/>
                <a:gridCol w="1066800"/>
                <a:gridCol w="1143000"/>
                <a:gridCol w="8382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Root MSE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3.22113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R-Square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0.8951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Dependent Mean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19.40000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</a:t>
                      </a: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R-</a:t>
                      </a:r>
                      <a:r>
                        <a:rPr lang="en-US" sz="18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0.8827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3638615"/>
              </p:ext>
            </p:extLst>
          </p:nvPr>
        </p:nvGraphicFramePr>
        <p:xfrm>
          <a:off x="1790700" y="4940808"/>
          <a:ext cx="5638800" cy="1892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7280"/>
                <a:gridCol w="502920"/>
                <a:gridCol w="1219200"/>
                <a:gridCol w="1066800"/>
                <a:gridCol w="838200"/>
                <a:gridCol w="914400"/>
              </a:tblGrid>
              <a:tr h="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Parameter Estimates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Variable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Parameter</a:t>
                      </a:r>
                      <a:b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Estimate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</a:t>
                      </a:r>
                      <a:b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Error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Value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 err="1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</a:t>
                      </a: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&gt; |t|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Intercept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33.87407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1.81386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18.68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size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-0.10174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0.00889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-11.44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stock</a:t>
                      </a:r>
                      <a:endParaRPr lang="en-US" sz="180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8.05547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1.45911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5.52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436277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Insurance Example: Regression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'with straight lines'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=M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=black;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=S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=red;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=insurance;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months*size=stock/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Insurance Example: Regression Lines (cont)</a:t>
            </a:r>
            <a:endParaRPr lang="en-US" dirty="0"/>
          </a:p>
        </p:txBody>
      </p:sp>
      <p:pic>
        <p:nvPicPr>
          <p:cNvPr id="31746" name="Picture 2" descr="Plot of months by size identified by sto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144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2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Strategy for Building a Regression Model</a:t>
            </a:r>
            <a:endParaRPr lang="en-US" dirty="0"/>
          </a:p>
        </p:txBody>
      </p:sp>
      <p:pic>
        <p:nvPicPr>
          <p:cNvPr id="5" name="Picture 4" descr="Fig. 9.1.tif"/>
          <p:cNvPicPr>
            <a:picLocks noChangeAspect="1"/>
          </p:cNvPicPr>
          <p:nvPr/>
        </p:nvPicPr>
        <p:blipFill>
          <a:blip r:embed="rId2" cstate="print"/>
          <a:srcRect l="27299" t="3333" r="16667" b="57194"/>
          <a:stretch>
            <a:fillRect/>
          </a:stretch>
        </p:blipFill>
        <p:spPr>
          <a:xfrm rot="60000">
            <a:off x="2022083" y="1040111"/>
            <a:ext cx="5719125" cy="520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6421081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2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Strategy for Building a Regression Model (cont)</a:t>
            </a:r>
            <a:endParaRPr lang="en-US" dirty="0"/>
          </a:p>
        </p:txBody>
      </p:sp>
      <p:pic>
        <p:nvPicPr>
          <p:cNvPr id="5" name="Picture 4" descr="Fig. 9.1.tif"/>
          <p:cNvPicPr>
            <a:picLocks noChangeAspect="1"/>
          </p:cNvPicPr>
          <p:nvPr/>
        </p:nvPicPr>
        <p:blipFill>
          <a:blip r:embed="rId2" cstate="print"/>
          <a:srcRect l="27299" t="29327" r="16667" b="21111"/>
          <a:stretch>
            <a:fillRect/>
          </a:stretch>
        </p:blipFill>
        <p:spPr>
          <a:xfrm rot="60000">
            <a:off x="2258233" y="1218627"/>
            <a:ext cx="5122574" cy="559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6421081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Example (nknw334.sas)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Surgical unit wants to predict survival in patients undergoing a specific liver operation.</a:t>
            </a:r>
          </a:p>
          <a:p>
            <a:pPr>
              <a:buNone/>
            </a:pPr>
            <a:r>
              <a:rPr lang="en-US" dirty="0" smtClean="0"/>
              <a:t>n = 54</a:t>
            </a:r>
          </a:p>
          <a:p>
            <a:pPr>
              <a:buNone/>
            </a:pPr>
            <a:r>
              <a:rPr lang="en-US" dirty="0" smtClean="0"/>
              <a:t>Y = post-operation survival time</a:t>
            </a:r>
          </a:p>
          <a:p>
            <a:pPr>
              <a:buNone/>
            </a:pPr>
            <a:r>
              <a:rPr lang="en-US" dirty="0" smtClean="0"/>
              <a:t>Explanatory Variables</a:t>
            </a:r>
          </a:p>
          <a:p>
            <a:pPr>
              <a:buNone/>
            </a:pPr>
            <a:r>
              <a:rPr lang="en-US" dirty="0" smtClean="0"/>
              <a:t>	X</a:t>
            </a:r>
            <a:r>
              <a:rPr lang="en-US" baseline="-25000" dirty="0" smtClean="0"/>
              <a:t>1</a:t>
            </a:r>
            <a:r>
              <a:rPr lang="en-US" dirty="0" smtClean="0"/>
              <a:t>:  blood clotting score (blood)</a:t>
            </a:r>
          </a:p>
          <a:p>
            <a:pPr>
              <a:buNone/>
            </a:pPr>
            <a:r>
              <a:rPr lang="en-US" dirty="0" smtClean="0"/>
              <a:t>	X</a:t>
            </a:r>
            <a:r>
              <a:rPr lang="en-US" baseline="-25000" dirty="0" smtClean="0"/>
              <a:t>2</a:t>
            </a:r>
            <a:r>
              <a:rPr lang="en-US" dirty="0" smtClean="0"/>
              <a:t>: prognostic index (</a:t>
            </a:r>
            <a:r>
              <a:rPr lang="en-US" dirty="0" err="1" smtClean="0"/>
              <a:t>prog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X</a:t>
            </a:r>
            <a:r>
              <a:rPr lang="en-US" baseline="-25000" dirty="0" smtClean="0"/>
              <a:t>3</a:t>
            </a:r>
            <a:r>
              <a:rPr lang="en-US" dirty="0" smtClean="0"/>
              <a:t>: enzyme function test score (</a:t>
            </a:r>
            <a:r>
              <a:rPr lang="en-US" dirty="0" err="1" smtClean="0"/>
              <a:t>enz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X</a:t>
            </a:r>
            <a:r>
              <a:rPr lang="en-US" baseline="-25000" dirty="0" smtClean="0"/>
              <a:t>4</a:t>
            </a:r>
            <a:r>
              <a:rPr lang="en-US" dirty="0" smtClean="0"/>
              <a:t>: liver function test score (liver)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Example: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surgical; </a:t>
            </a:r>
          </a:p>
          <a:p>
            <a:pPr>
              <a:buNone/>
            </a:pP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'I:\My Documents\Stat 512\CH09TA01.txt'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delimiter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'09'x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blood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prog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enz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liver age gender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alcmod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alcheavy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surv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logsurv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=surgical;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'Original model'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'Matrix Scatterplot'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sgscatter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=surgical;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matrix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surv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blood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prog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enz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liver;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36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Scatterplot</a:t>
            </a:r>
            <a:endParaRPr lang="en-US" dirty="0"/>
          </a:p>
        </p:txBody>
      </p:sp>
      <p:pic>
        <p:nvPicPr>
          <p:cNvPr id="51204" name="Picture 4" descr="The SGScatter Proced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685800"/>
            <a:ext cx="6096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Surgical Example: Diagnostics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=surgical;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surv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= blood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prog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enz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liver;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'Original model'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'Residual plot </a:t>
            </a:r>
            <a:r>
              <a:rPr lang="en-US" sz="2000" b="1" dirty="0" err="1" smtClean="0">
                <a:solidFill>
                  <a:srgbClr val="800080"/>
                </a:solidFill>
                <a:latin typeface="Courier New"/>
              </a:rPr>
              <a:t>vs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 predicted value'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axis1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axis2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angle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90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=circle;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vref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'Normal plot for residuals'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univariate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noprint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histogram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normal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kernel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qqplot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normal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sigma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mu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Diagnostics (cont)</a:t>
            </a:r>
            <a:endParaRPr lang="en-US" dirty="0"/>
          </a:p>
        </p:txBody>
      </p:sp>
      <p:pic>
        <p:nvPicPr>
          <p:cNvPr id="49154" name="Picture 2" descr="Plot of resid by pr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144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anel of scatterplots of residuals by regressors for fat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467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Body Fat Example: Diagnostics (output)</a:t>
            </a:r>
            <a:endParaRPr lang="en-US" dirty="0"/>
          </a:p>
        </p:txBody>
      </p:sp>
      <p:pic>
        <p:nvPicPr>
          <p:cNvPr id="1028" name="Picture 4" descr="Panel of fit diagnostics for fat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143" b="64393"/>
          <a:stretch/>
        </p:blipFill>
        <p:spPr bwMode="auto">
          <a:xfrm>
            <a:off x="4724400" y="3087189"/>
            <a:ext cx="3048000" cy="320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4219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Diagnostics (cont)</a:t>
            </a:r>
            <a:endParaRPr lang="en-US" dirty="0"/>
          </a:p>
        </p:txBody>
      </p:sp>
      <p:pic>
        <p:nvPicPr>
          <p:cNvPr id="91138" name="Picture 2" descr="Panel of scatterplots of residuals by regressors for surv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14400"/>
            <a:ext cx="77216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Diagnostics (cont)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4953000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9066" y="3581400"/>
            <a:ext cx="4334933" cy="325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Example: Y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transreg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=surgical;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boxcox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surv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lambda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to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by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0.1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 =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identity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(blood)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identity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prog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identity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enz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)    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identity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(liver);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Y transformation (cont)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952500"/>
            <a:ext cx="7772400" cy="582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Y transformation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-FR" sz="2000" dirty="0" smtClean="0">
                <a:latin typeface="Courier New" pitchFamily="49" charset="0"/>
                <a:cs typeface="Courier New" pitchFamily="49" charset="0"/>
              </a:rPr>
              <a:t>    Box-Cox Transformation Information for </a:t>
            </a:r>
            <a:r>
              <a:rPr lang="fr-FR" sz="2000" dirty="0" err="1" smtClean="0">
                <a:latin typeface="Courier New" pitchFamily="49" charset="0"/>
                <a:cs typeface="Courier New" pitchFamily="49" charset="0"/>
              </a:rPr>
              <a:t>surv</a:t>
            </a:r>
            <a:endParaRPr lang="fr-F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Lambda      R-Square    Log Like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-0.7          0.69    -283.837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-0.6          0.70    -281.203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-0.5          0.72    -278.846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-0.4          0.73    -276.805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-0.3          0.74    -275.119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-0.2          0.75    -273.828 *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-0.1          0.75    -272.971 *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0.0 +        0.76    -272.579 &lt;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0.1          0.76    -272.675 *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0.2          0.76    -273.269 *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0.3          0.76    -274.360 *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0.4          0.75    -275.933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0.5          0.75    -277.961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0.6          0.74    -280.409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0.7          0.73    -283.238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&lt; - Best Lambda * - 95% Confidence Interval 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+ - Convenient Lambda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6800" y="64770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8018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Surgical Example: Diagnostics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surgical;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surgical;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lsurv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=log(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surv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=surgical;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lsurv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=liver blood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prog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enz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ss1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ss2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457200" indent="-45720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diagtr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residtr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predtr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457200" indent="-45720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'Transformed model with </a:t>
            </a:r>
            <a:r>
              <a:rPr lang="en-US" sz="2000" b="1" dirty="0" err="1" smtClean="0">
                <a:solidFill>
                  <a:srgbClr val="800080"/>
                </a:solidFill>
                <a:latin typeface="Courier New"/>
              </a:rPr>
              <a:t>ln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 Y'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457200" indent="-45720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'Residual plot </a:t>
            </a:r>
            <a:r>
              <a:rPr lang="en-US" sz="2000" b="1" dirty="0" err="1" smtClean="0">
                <a:solidFill>
                  <a:srgbClr val="800080"/>
                </a:solidFill>
                <a:latin typeface="Courier New"/>
              </a:rPr>
              <a:t>vs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 predicted value'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=circle;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diagtr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    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residtr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predtr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vref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'Normal plot for residuals'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univariate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diagtr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noprint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    histogram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residtr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normal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kernel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 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qqplot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residtr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normal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sigma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mu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);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425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Diagnostics 2 (cont)</a:t>
            </a:r>
            <a:endParaRPr lang="en-US" dirty="0"/>
          </a:p>
        </p:txBody>
      </p:sp>
      <p:pic>
        <p:nvPicPr>
          <p:cNvPr id="43010" name="Picture 2" descr="Plot of residtr by predt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906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425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Diagnostics 2 (cont)</a:t>
            </a:r>
            <a:endParaRPr lang="en-US" dirty="0"/>
          </a:p>
        </p:txBody>
      </p:sp>
      <p:pic>
        <p:nvPicPr>
          <p:cNvPr id="92162" name="Picture 2" descr="Panel of scatterplots of residuals by regressors for lsurv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066800"/>
            <a:ext cx="7239000" cy="5429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Diagnostics 2 (cont)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1117600"/>
            <a:ext cx="4605868" cy="3454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1998" y="3428999"/>
            <a:ext cx="4572001" cy="3429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07430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Scatterplot transformed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'Matrix Scatterplot'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sgscatter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=surgical;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matrix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lsurv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blood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prog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enz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liver;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467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Body Fat Example: Diagnostics (output)</a:t>
            </a:r>
            <a:endParaRPr lang="en-US" dirty="0"/>
          </a:p>
        </p:txBody>
      </p:sp>
      <p:pic>
        <p:nvPicPr>
          <p:cNvPr id="10" name="Picture 4" descr="Panel of fit diagnostics for fat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5464" r="66143"/>
          <a:stretch/>
        </p:blipFill>
        <p:spPr bwMode="auto">
          <a:xfrm>
            <a:off x="3124200" y="914400"/>
            <a:ext cx="3048000" cy="580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3225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Scatterplot transformed</a:t>
            </a:r>
            <a:endParaRPr lang="en-US" dirty="0"/>
          </a:p>
        </p:txBody>
      </p:sp>
      <p:pic>
        <p:nvPicPr>
          <p:cNvPr id="39940" name="Picture 4" descr="The SGScatter Proced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685800"/>
            <a:ext cx="6096000" cy="609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0799086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Example: 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121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corr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=surgical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noprob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lsurv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blood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prog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enz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liver;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3581400"/>
          <a:ext cx="5943600" cy="2586990"/>
        </p:xfrm>
        <a:graphic>
          <a:graphicData uri="http://schemas.openxmlformats.org/drawingml/2006/table">
            <a:tbl>
              <a:tblPr/>
              <a:tblGrid>
                <a:gridCol w="762000"/>
                <a:gridCol w="990600"/>
                <a:gridCol w="1066800"/>
                <a:gridCol w="1066800"/>
                <a:gridCol w="1066800"/>
                <a:gridCol w="9906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Pearson Correlation Coefficients, N = 54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lsurv</a:t>
                      </a:r>
                      <a:endParaRPr lang="en-US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blood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prog</a:t>
                      </a:r>
                      <a:endParaRPr lang="en-US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enz</a:t>
                      </a:r>
                      <a:endParaRPr lang="en-US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liver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lsurv</a:t>
                      </a:r>
                      <a:endParaRPr lang="en-US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0.24633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0.47015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0.65365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0.64920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blood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0.24633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0.09012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-0.14963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0.50242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prog</a:t>
                      </a:r>
                      <a:endParaRPr lang="en-US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0.47015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0.09012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-0.02361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0.36903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enz</a:t>
                      </a:r>
                      <a:endParaRPr lang="en-US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0.65365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-0.14963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-0.02361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0.41642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latin typeface="Arial"/>
                        </a:rPr>
                        <a:t>liver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0.64920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0.50242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0.36903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latin typeface="Arial"/>
                        </a:rPr>
                        <a:t>0.41642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Surgical Example: Model Selection – data for the current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=surgical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outtest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mparam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lsurv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=blood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prog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enz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liver/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rsquare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adjrsq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cp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press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aic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sbc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mparam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3581400"/>
          <a:ext cx="7010400" cy="789424"/>
        </p:xfrm>
        <a:graphic>
          <a:graphicData uri="http://schemas.openxmlformats.org/drawingml/2006/table">
            <a:tbl>
              <a:tblPr/>
              <a:tblGrid>
                <a:gridCol w="609600"/>
                <a:gridCol w="1371600"/>
                <a:gridCol w="1066800"/>
                <a:gridCol w="1447800"/>
                <a:gridCol w="1143000"/>
                <a:gridCol w="1371600"/>
              </a:tblGrid>
              <a:tr h="138108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Obs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_MODEL_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_TYPE_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_DEPVAR_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_RMSE_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_PRESS_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42891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MODEL1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PARMS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lsurv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0.25088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4.06875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5562601"/>
          <a:ext cx="8763003" cy="789424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609600"/>
                <a:gridCol w="914400"/>
                <a:gridCol w="1066800"/>
                <a:gridCol w="1524000"/>
                <a:gridCol w="838200"/>
                <a:gridCol w="1143000"/>
                <a:gridCol w="1371603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Obs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_IN_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_P_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_EDF_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_RSQ_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_ADJRSQ_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_CP_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_AIC_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_SBC_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22860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0.75914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0.73948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-144.587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-134.642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4495801"/>
          <a:ext cx="7391400" cy="789424"/>
        </p:xfrm>
        <a:graphic>
          <a:graphicData uri="http://schemas.openxmlformats.org/drawingml/2006/table">
            <a:tbl>
              <a:tblPr/>
              <a:tblGrid>
                <a:gridCol w="609600"/>
                <a:gridCol w="1143000"/>
                <a:gridCol w="1219200"/>
                <a:gridCol w="1219200"/>
                <a:gridCol w="1219200"/>
                <a:gridCol w="1295400"/>
                <a:gridCol w="685800"/>
              </a:tblGrid>
              <a:tr h="201022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Obs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Intercept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blood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prog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enz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liver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latin typeface="Arial"/>
                        </a:rPr>
                        <a:t>lsurv</a:t>
                      </a:r>
                      <a:endParaRPr lang="en-US" sz="2000" b="0" i="0" dirty="0">
                        <a:solidFill>
                          <a:srgbClr val="112277"/>
                        </a:solidFill>
                        <a:latin typeface="Arial"/>
                      </a:endParaRP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56177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3.85193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0.083739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0.012671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0.015627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0.032056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-1</a:t>
                      </a:r>
                    </a:p>
                  </a:txBody>
                  <a:tcPr marL="44956" marR="44956" marT="44956" marB="44956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Surgical Example: Model Selection – all subset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=surgical;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lsurv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=blood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prog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enz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liver/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selection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rsquare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adjrsq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cp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best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Model Selection – all subset selection (cont)</a:t>
            </a:r>
            <a:endParaRPr lang="en-US" dirty="0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599" y="1435608"/>
            <a:ext cx="8478543" cy="51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Model Selection – all subset selection (cont)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417222"/>
          <a:ext cx="7543800" cy="4440778"/>
        </p:xfrm>
        <a:graphic>
          <a:graphicData uri="http://schemas.openxmlformats.org/drawingml/2006/table">
            <a:tbl>
              <a:tblPr/>
              <a:tblGrid>
                <a:gridCol w="1371600"/>
                <a:gridCol w="1295400"/>
                <a:gridCol w="1295400"/>
                <a:gridCol w="1219200"/>
                <a:gridCol w="2362200"/>
              </a:tblGrid>
              <a:tr h="515379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Number in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Model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R-Square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Adjusted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R-Square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C(p)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Variables in Model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84639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0.4273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0.4162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66.5181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enz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84639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0.4215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0.4103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67.6959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liver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84639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0.2210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0.2061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108.4692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prog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84639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0.6632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0.6500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20.5228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prog enz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84639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0.5992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0.5835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33.5362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enz liver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84639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0.5484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0.5307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43.8729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blood enz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84639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0.7572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0.7427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3.3879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blood prog enz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84639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0.7177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0.7007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11.4343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prog enz liver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84639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0.6119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0.5886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32.9601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blood </a:t>
                      </a:r>
                      <a:r>
                        <a:rPr lang="en-US" sz="2000" b="0" i="0" dirty="0" err="1">
                          <a:solidFill>
                            <a:srgbClr val="000000"/>
                          </a:solidFill>
                          <a:latin typeface="Arial"/>
                        </a:rPr>
                        <a:t>enz</a:t>
                      </a:r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 liver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290723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0.7591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latin typeface="Arial"/>
                        </a:rPr>
                        <a:t>0.7395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5.0000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blood </a:t>
                      </a:r>
                      <a:r>
                        <a:rPr lang="en-US" sz="2000" b="0" i="0" dirty="0" err="1">
                          <a:solidFill>
                            <a:srgbClr val="000000"/>
                          </a:solidFill>
                          <a:latin typeface="Arial"/>
                        </a:rPr>
                        <a:t>prog</a:t>
                      </a:r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0" i="0" dirty="0" err="1">
                          <a:solidFill>
                            <a:srgbClr val="000000"/>
                          </a:solidFill>
                          <a:latin typeface="Arial"/>
                        </a:rPr>
                        <a:t>enz</a:t>
                      </a:r>
                      <a:r>
                        <a:rPr lang="en-US" sz="2000" b="0" i="0" dirty="0">
                          <a:solidFill>
                            <a:srgbClr val="000000"/>
                          </a:solidFill>
                          <a:latin typeface="Arial"/>
                        </a:rPr>
                        <a:t> liver</a:t>
                      </a:r>
                    </a:p>
                  </a:txBody>
                  <a:tcPr marL="35599" marR="35599" marT="35599" marB="35599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668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=surgical;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lsurv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=blood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prog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enz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liver/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selection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rsquare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adjrsq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cp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best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Example: Type II 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236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=surgical;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lsurv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=blood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prog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enz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liver/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ss1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ss2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diagtr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residtr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predtr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509" y="3091934"/>
            <a:ext cx="8771091" cy="361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Model Selection - automatic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2971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=surgical;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lsurv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=blood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prog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enz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liver /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selection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=stepwise;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112277"/>
                </a:solidFill>
              </a:rPr>
              <a:t>All variables left in the model are significant at the 0.1500 level.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112277"/>
                </a:solidFill>
              </a:rPr>
              <a:t>No other variable met the 0.1500 significance level for entry into the model. 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799" y="3691367"/>
            <a:ext cx="8545135" cy="270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4949295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Surgical Example: Model Selection – backward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946" y="4038600"/>
            <a:ext cx="6880654" cy="99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112277"/>
                </a:solidFill>
              </a:rPr>
              <a:t>Bounds on condition number: 1.0308, 9.1864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112277"/>
                </a:solidFill>
              </a:rPr>
              <a:t>All variables left in the model are significant at the 0.1000 level. </a:t>
            </a:r>
          </a:p>
          <a:p>
            <a:pPr marL="0" indent="0">
              <a:buNone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8744" b="13729"/>
          <a:stretch/>
        </p:blipFill>
        <p:spPr bwMode="auto">
          <a:xfrm>
            <a:off x="1093738" y="1202724"/>
            <a:ext cx="6831062" cy="2607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173" b="18707"/>
          <a:stretch/>
        </p:blipFill>
        <p:spPr bwMode="auto">
          <a:xfrm>
            <a:off x="319089" y="5105400"/>
            <a:ext cx="84936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Body Fat Example: Regression (output)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5617502"/>
              </p:ext>
            </p:extLst>
          </p:nvPr>
        </p:nvGraphicFramePr>
        <p:xfrm>
          <a:off x="1314994" y="762000"/>
          <a:ext cx="6457406" cy="2122170"/>
        </p:xfrm>
        <a:graphic>
          <a:graphicData uri="http://schemas.openxmlformats.org/drawingml/2006/table">
            <a:tbl>
              <a:tblPr/>
              <a:tblGrid>
                <a:gridCol w="1656806"/>
                <a:gridCol w="533400"/>
                <a:gridCol w="1219200"/>
                <a:gridCol w="1219200"/>
                <a:gridCol w="914400"/>
                <a:gridCol w="9144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Analysis of Variance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Sum of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396.98461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132.32820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21.52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98.40489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6.15031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Corrected Total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495.38950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2843329"/>
              </p:ext>
            </p:extLst>
          </p:nvPr>
        </p:nvGraphicFramePr>
        <p:xfrm>
          <a:off x="2029097" y="2971800"/>
          <a:ext cx="5029200" cy="1108710"/>
        </p:xfrm>
        <a:graphic>
          <a:graphicData uri="http://schemas.openxmlformats.org/drawingml/2006/table">
            <a:tbl>
              <a:tblPr/>
              <a:tblGrid>
                <a:gridCol w="1905000"/>
                <a:gridCol w="1066800"/>
                <a:gridCol w="1219200"/>
                <a:gridCol w="8382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2.47998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0.8014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20.19500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0.7641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Coeff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12.28017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97164441"/>
              </p:ext>
            </p:extLst>
          </p:nvPr>
        </p:nvGraphicFramePr>
        <p:xfrm>
          <a:off x="1762397" y="4191000"/>
          <a:ext cx="5562600" cy="2491740"/>
        </p:xfrm>
        <a:graphic>
          <a:graphicData uri="http://schemas.openxmlformats.org/drawingml/2006/table">
            <a:tbl>
              <a:tblPr/>
              <a:tblGrid>
                <a:gridCol w="1066800"/>
                <a:gridCol w="457200"/>
                <a:gridCol w="1219200"/>
                <a:gridCol w="1143000"/>
                <a:gridCol w="8382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117.08469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99.78240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0.2578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skinfold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4.33409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3.01551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0.1699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thigh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-2.85685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2.58202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0.2849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midarm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-2.18606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1.59550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-1.37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0.1896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7200" y="2617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1143000"/>
          </a:xfrm>
        </p:spPr>
        <p:txBody>
          <a:bodyPr/>
          <a:lstStyle/>
          <a:p>
            <a:r>
              <a:rPr lang="en-US" dirty="0" smtClean="0"/>
              <a:t>Body Fat Example: Extra 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153400" cy="198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bodyfat</a:t>
            </a:r>
            <a:r>
              <a:rPr lang="en-US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model</a:t>
            </a:r>
            <a:r>
              <a:rPr lang="en-US" sz="2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fat=</a:t>
            </a:r>
            <a:r>
              <a:rPr lang="en-US" sz="2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skinfold</a:t>
            </a:r>
            <a:r>
              <a:rPr lang="en-US" sz="2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thigh </a:t>
            </a:r>
            <a:r>
              <a:rPr lang="en-US" sz="2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midarm</a:t>
            </a:r>
            <a:r>
              <a:rPr lang="en-US" sz="2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/</a:t>
            </a:r>
            <a:r>
              <a:rPr lang="en-US" sz="2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ss1</a:t>
            </a:r>
            <a:r>
              <a:rPr lang="en-US" sz="2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ss2</a:t>
            </a:r>
            <a:r>
              <a:rPr lang="en-US" sz="2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2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2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2714775"/>
              </p:ext>
            </p:extLst>
          </p:nvPr>
        </p:nvGraphicFramePr>
        <p:xfrm>
          <a:off x="1409700" y="4572000"/>
          <a:ext cx="6400800" cy="2122170"/>
        </p:xfrm>
        <a:graphic>
          <a:graphicData uri="http://schemas.openxmlformats.org/drawingml/2006/table">
            <a:tbl>
              <a:tblPr/>
              <a:tblGrid>
                <a:gridCol w="1676400"/>
                <a:gridCol w="533400"/>
                <a:gridCol w="1219200"/>
                <a:gridCol w="1219200"/>
                <a:gridCol w="9144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Analysis of Variance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Sum of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396.98461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132.32820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21.52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98.40489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6.15031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Corrected Total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495.38950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9574957"/>
              </p:ext>
            </p:extLst>
          </p:nvPr>
        </p:nvGraphicFramePr>
        <p:xfrm>
          <a:off x="609600" y="2057400"/>
          <a:ext cx="8001000" cy="2491740"/>
        </p:xfrm>
        <a:graphic>
          <a:graphicData uri="http://schemas.openxmlformats.org/drawingml/2006/table">
            <a:tbl>
              <a:tblPr/>
              <a:tblGrid>
                <a:gridCol w="990600"/>
                <a:gridCol w="457200"/>
                <a:gridCol w="1219200"/>
                <a:gridCol w="1066800"/>
                <a:gridCol w="838200"/>
                <a:gridCol w="838200"/>
                <a:gridCol w="1371600"/>
                <a:gridCol w="1219200"/>
              </a:tblGrid>
              <a:tr h="0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Type I SS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Type II SS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117.08469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99.78240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0.2578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8156.76050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8.46816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skinfold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4.33409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3.01551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0.1699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352.26980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12.70489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thigh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-2.85685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2.58202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0.2849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33.16891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7.52928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midarm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-2.18606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1.59550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-1.37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0.1896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11.54590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11.54590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11083</TotalTime>
  <Words>3557</Words>
  <Application>Microsoft Office PowerPoint</Application>
  <PresentationFormat>On-screen Show (4:3)</PresentationFormat>
  <Paragraphs>1786</Paragraphs>
  <Slides>78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0" baseType="lpstr">
      <vt:lpstr>Office Theme</vt:lpstr>
      <vt:lpstr>Equation</vt:lpstr>
      <vt:lpstr>CS Example: General Linear Test (cs2.sas)</vt:lpstr>
      <vt:lpstr>CS Example: General Linear Test</vt:lpstr>
      <vt:lpstr>CS Example: General Linear Test</vt:lpstr>
      <vt:lpstr>Body Fat Example (nknw260.sas)</vt:lpstr>
      <vt:lpstr>Body Fat Example: Regression (input)</vt:lpstr>
      <vt:lpstr>Body Fat Example: Diagnostics (output)</vt:lpstr>
      <vt:lpstr>Body Fat Example: Diagnostics (output)</vt:lpstr>
      <vt:lpstr>Body Fat Example: Regression (output)</vt:lpstr>
      <vt:lpstr>Body Fat Example: Extra SS</vt:lpstr>
      <vt:lpstr>Body Fat Example: Regression (output)</vt:lpstr>
      <vt:lpstr>Body Fat Example: Scatter plot</vt:lpstr>
      <vt:lpstr>Body Fat Example: Correlation</vt:lpstr>
      <vt:lpstr>Body Fat Example: Single Xi’s (input)</vt:lpstr>
      <vt:lpstr>Body Fat Example: Single Xi’s (output)</vt:lpstr>
      <vt:lpstr>Body Fat Example: General Linear Test (input)</vt:lpstr>
      <vt:lpstr>Body Fat Example: General Linear Test (out)</vt:lpstr>
      <vt:lpstr>Body Fat Example: Model Selection</vt:lpstr>
      <vt:lpstr>Coefficients of Partial Determination</vt:lpstr>
      <vt:lpstr>Body Fat Example: Partial Correlation</vt:lpstr>
      <vt:lpstr>Body Fat Example: Correlation (nknw260a.sas) </vt:lpstr>
      <vt:lpstr>Body Fat Example: Correlation</vt:lpstr>
      <vt:lpstr>Body Fat Example: Correlation</vt:lpstr>
      <vt:lpstr>Body Fat Example: Effects of Correlation</vt:lpstr>
      <vt:lpstr>Body Fat Example: Correlation (nknw260.sas) </vt:lpstr>
      <vt:lpstr>Body Fat Example: Pairwise correlation</vt:lpstr>
      <vt:lpstr>Power Cell Example:  (nknw302.sas)</vt:lpstr>
      <vt:lpstr>Power Cell Example: Multiple Regression</vt:lpstr>
      <vt:lpstr>Power Cell Example: Diagnostics</vt:lpstr>
      <vt:lpstr>Power Cell Example: Diagnostics</vt:lpstr>
      <vt:lpstr>Power Cell Example: Multiple Regression (cont)</vt:lpstr>
      <vt:lpstr>Power Cell Example: Multiple Regression (cont)</vt:lpstr>
      <vt:lpstr>Power Cell Example: Multiple Regression (cont)</vt:lpstr>
      <vt:lpstr>Power Cell Example: Correlations</vt:lpstr>
      <vt:lpstr>Power Cell Example: Centering</vt:lpstr>
      <vt:lpstr>Power Cell Example: Centered Variables</vt:lpstr>
      <vt:lpstr>Power Cell Example: Centered Variables (cont)</vt:lpstr>
      <vt:lpstr>Power Cell Example: Centered Variables (cont)</vt:lpstr>
      <vt:lpstr>Power Cell Example: Centered Variables (cont)</vt:lpstr>
      <vt:lpstr>Power Cell Example: Second Order</vt:lpstr>
      <vt:lpstr>Meaning of Coefficients for Qualitative Variables</vt:lpstr>
      <vt:lpstr>Insurance Example: Background (nknw459.sas)</vt:lpstr>
      <vt:lpstr>Insurance Example: Input</vt:lpstr>
      <vt:lpstr>Insurance Example: Scatterplot</vt:lpstr>
      <vt:lpstr>Insurance Example: Scatterplot (cont)</vt:lpstr>
      <vt:lpstr>Insurance Example: Regression</vt:lpstr>
      <vt:lpstr>Insurance Example: Regression (cont)</vt:lpstr>
      <vt:lpstr>Insurance Example: Regression (cont)</vt:lpstr>
      <vt:lpstr>Insurance Example: Regression 2</vt:lpstr>
      <vt:lpstr>Insurance Example: Comparison</vt:lpstr>
      <vt:lpstr>Insurance Example: Regression 2</vt:lpstr>
      <vt:lpstr>Insurance Example: Regression Lines</vt:lpstr>
      <vt:lpstr>Insurance Example: Regression Lines (cont)</vt:lpstr>
      <vt:lpstr>Strategy for Building a Regression Model</vt:lpstr>
      <vt:lpstr>Strategy for Building a Regression Model (cont)</vt:lpstr>
      <vt:lpstr>Surgical Example (nknw334.sas)</vt:lpstr>
      <vt:lpstr>Surgical Example: input</vt:lpstr>
      <vt:lpstr>Surgical Example: Scatterplot</vt:lpstr>
      <vt:lpstr>Surgical Example: Diagnostics</vt:lpstr>
      <vt:lpstr>Surgical Example: Diagnostics (cont)</vt:lpstr>
      <vt:lpstr>Surgical Example: Diagnostics (cont)</vt:lpstr>
      <vt:lpstr>Surgical Example: Diagnostics (cont)</vt:lpstr>
      <vt:lpstr>Surgical Example: Y transformation</vt:lpstr>
      <vt:lpstr>Surgical Example: Y transformation (cont)</vt:lpstr>
      <vt:lpstr>Surgical Example: Y transformation (cont)</vt:lpstr>
      <vt:lpstr>Surgical Example: Diagnostics 2</vt:lpstr>
      <vt:lpstr>Surgical Example: Diagnostics 2 (cont)</vt:lpstr>
      <vt:lpstr>Surgical Example: Diagnostics 2 (cont)</vt:lpstr>
      <vt:lpstr>Surgical Example: Diagnostics 2 (cont)</vt:lpstr>
      <vt:lpstr>Surgical Example: Scatterplot transformed</vt:lpstr>
      <vt:lpstr>Surgical Example: Scatterplot transformed</vt:lpstr>
      <vt:lpstr>Surgical Example: Correlation</vt:lpstr>
      <vt:lpstr>Surgical Example: Model Selection – data for the current model</vt:lpstr>
      <vt:lpstr>Surgical Example: Model Selection – all subset selection</vt:lpstr>
      <vt:lpstr>Surgical Example: Model Selection – all subset selection (cont)</vt:lpstr>
      <vt:lpstr>Surgical Example: Model Selection – all subset selection (cont)</vt:lpstr>
      <vt:lpstr>Surgical Example: Type II SS</vt:lpstr>
      <vt:lpstr>Surgical Example: Model Selection - automatic</vt:lpstr>
      <vt:lpstr>Surgical Example: Model Selection – backward elimination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lfindsen</cp:lastModifiedBy>
  <cp:revision>544</cp:revision>
  <dcterms:created xsi:type="dcterms:W3CDTF">2010-01-11T21:36:57Z</dcterms:created>
  <dcterms:modified xsi:type="dcterms:W3CDTF">2013-02-25T21:22:52Z</dcterms:modified>
</cp:coreProperties>
</file>