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64"/>
  </p:notesMasterIdLst>
  <p:sldIdLst>
    <p:sldId id="258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56" r:id="rId19"/>
    <p:sldId id="314" r:id="rId20"/>
    <p:sldId id="315" r:id="rId21"/>
    <p:sldId id="316" r:id="rId22"/>
    <p:sldId id="317" r:id="rId23"/>
    <p:sldId id="318" r:id="rId24"/>
    <p:sldId id="274" r:id="rId25"/>
    <p:sldId id="279" r:id="rId26"/>
    <p:sldId id="275" r:id="rId27"/>
    <p:sldId id="276" r:id="rId28"/>
    <p:sldId id="289" r:id="rId29"/>
    <p:sldId id="312" r:id="rId30"/>
    <p:sldId id="278" r:id="rId31"/>
    <p:sldId id="313" r:id="rId32"/>
    <p:sldId id="311" r:id="rId33"/>
    <p:sldId id="280" r:id="rId34"/>
    <p:sldId id="281" r:id="rId35"/>
    <p:sldId id="319" r:id="rId36"/>
    <p:sldId id="283" r:id="rId37"/>
    <p:sldId id="284" r:id="rId38"/>
    <p:sldId id="285" r:id="rId39"/>
    <p:sldId id="286" r:id="rId40"/>
    <p:sldId id="287" r:id="rId41"/>
    <p:sldId id="288" r:id="rId42"/>
    <p:sldId id="292" r:id="rId43"/>
    <p:sldId id="320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2" r:id="rId53"/>
    <p:sldId id="301" r:id="rId54"/>
    <p:sldId id="321" r:id="rId55"/>
    <p:sldId id="303" r:id="rId56"/>
    <p:sldId id="304" r:id="rId57"/>
    <p:sldId id="305" r:id="rId58"/>
    <p:sldId id="306" r:id="rId59"/>
    <p:sldId id="307" r:id="rId60"/>
    <p:sldId id="308" r:id="rId61"/>
    <p:sldId id="309" r:id="rId62"/>
    <p:sldId id="310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277"/>
    <a:srgbClr val="0000FF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6199" autoAdjust="0"/>
  </p:normalViewPr>
  <p:slideViewPr>
    <p:cSldViewPr snapToGrid="0">
      <p:cViewPr varScale="1">
        <p:scale>
          <a:sx n="105" d="100"/>
          <a:sy n="105" d="100"/>
        </p:scale>
        <p:origin x="-4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12"/>
    </p:cViewPr>
  </p:sorterViewPr>
  <p:notesViewPr>
    <p:cSldViewPr snapToGrid="0"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302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0596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A matrix is a rectangular array of elements arranged in rows and columns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Dimension of a matrix is r x c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r  = c </a:t>
            </a:r>
            <a:r>
              <a:rPr lang="en-US" sz="3200" dirty="0" smtClean="0">
                <a:sym typeface="Symbol"/>
              </a:rPr>
              <a:t></a:t>
            </a:r>
            <a:r>
              <a:rPr lang="en-US" sz="3200" dirty="0" smtClean="0"/>
              <a:t> square matrix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r = 1</a:t>
            </a:r>
            <a:r>
              <a:rPr lang="en-US" sz="3200" dirty="0" smtClean="0">
                <a:sym typeface="Symbol"/>
              </a:rPr>
              <a:t>  (row) vector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ym typeface="Symbol"/>
              </a:rPr>
              <a:t>c = 1  column vector</a:t>
            </a:r>
            <a:endParaRPr lang="en-US" sz="3200" dirty="0"/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828800" y="2438400"/>
          <a:ext cx="1731963" cy="1574800"/>
        </p:xfrm>
        <a:graphic>
          <a:graphicData uri="http://schemas.openxmlformats.org/presentationml/2006/ole">
            <p:oleObj spid="_x0000_s49165" name="Equation" r:id="rId3" imgW="1955800" imgH="1778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 Types of Matrices: Diagonal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Square matrix with off-diagonal elements equal to 0.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2362200" y="2667000"/>
          <a:ext cx="4243388" cy="1574800"/>
        </p:xfrm>
        <a:graphic>
          <a:graphicData uri="http://schemas.openxmlformats.org/presentationml/2006/ole">
            <p:oleObj spid="_x0000_s69643" name="Equation" r:id="rId3" imgW="4787900" imgH="1778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Special Types of Matrices: Diagonal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2980"/>
            <a:ext cx="8686800" cy="5875020"/>
          </a:xfrm>
        </p:spPr>
        <p:txBody>
          <a:bodyPr>
            <a:normAutofit/>
          </a:bodyPr>
          <a:lstStyle/>
          <a:p>
            <a:r>
              <a:rPr lang="en-US" dirty="0" smtClean="0"/>
              <a:t>Identity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also called the unit matrix, designated by </a:t>
            </a:r>
            <a:r>
              <a:rPr lang="en-US" sz="3200" b="1" dirty="0" smtClean="0"/>
              <a:t>I</a:t>
            </a: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a diagonal matrix where the diagonal elements are 1</a:t>
            </a:r>
          </a:p>
          <a:p>
            <a:pPr lvl="1">
              <a:buNone/>
            </a:pP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It is called the identity matrix because for any matrix </a:t>
            </a:r>
            <a:r>
              <a:rPr lang="en-US" sz="3200" b="1" dirty="0" smtClean="0"/>
              <a:t>A</a:t>
            </a:r>
            <a:endParaRPr lang="en-US" sz="3200" dirty="0" smtClean="0"/>
          </a:p>
          <a:p>
            <a:pPr lvl="2"/>
            <a:r>
              <a:rPr lang="en-US" sz="3200" b="1" dirty="0" smtClean="0"/>
              <a:t>AI</a:t>
            </a:r>
            <a:r>
              <a:rPr lang="en-US" sz="3200" dirty="0" smtClean="0"/>
              <a:t> = </a:t>
            </a:r>
            <a:r>
              <a:rPr lang="en-US" sz="3200" b="1" dirty="0" smtClean="0"/>
              <a:t>IA</a:t>
            </a:r>
            <a:r>
              <a:rPr lang="en-US" sz="3200" dirty="0" smtClean="0"/>
              <a:t> = </a:t>
            </a:r>
            <a:r>
              <a:rPr lang="en-US" sz="3200" b="1" dirty="0" smtClean="0"/>
              <a:t>A</a:t>
            </a:r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2971800" y="3337560"/>
          <a:ext cx="2047875" cy="1574800"/>
        </p:xfrm>
        <a:graphic>
          <a:graphicData uri="http://schemas.openxmlformats.org/presentationml/2006/ole">
            <p:oleObj spid="_x0000_s70667" name="Equation" r:id="rId3" imgW="2311400" imgH="1778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Linear 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839200" cy="6400800"/>
          </a:xfrm>
        </p:spPr>
        <p:txBody>
          <a:bodyPr>
            <a:noAutofit/>
          </a:bodyPr>
          <a:lstStyle/>
          <a:p>
            <a:r>
              <a:rPr lang="en-US" dirty="0" smtClean="0"/>
              <a:t>Think of the columns of a matrix as column vectors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it can be found that not all of k</a:t>
            </a:r>
            <a:r>
              <a:rPr lang="en-US" baseline="-25000" dirty="0" smtClean="0"/>
              <a:t>1</a:t>
            </a:r>
            <a:r>
              <a:rPr lang="en-US" dirty="0" smtClean="0"/>
              <a:t> to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c</a:t>
            </a:r>
            <a:r>
              <a:rPr lang="en-US" dirty="0" smtClean="0"/>
              <a:t> are 0 in the following equation then the c columns are linearly dependent.</a:t>
            </a:r>
          </a:p>
          <a:p>
            <a:pPr>
              <a:buNone/>
            </a:pPr>
            <a:r>
              <a:rPr lang="en-US" dirty="0" smtClean="0"/>
              <a:t>			k</a:t>
            </a:r>
            <a:r>
              <a:rPr lang="en-US" baseline="-25000" dirty="0" smtClean="0"/>
              <a:t>1</a:t>
            </a:r>
            <a:r>
              <a:rPr lang="en-US" b="1" dirty="0" smtClean="0"/>
              <a:t>C</a:t>
            </a:r>
            <a:r>
              <a:rPr lang="en-US" b="1" baseline="-25000" dirty="0" smtClean="0"/>
              <a:t>1</a:t>
            </a:r>
            <a:r>
              <a:rPr lang="en-US" dirty="0" smtClean="0"/>
              <a:t> + k</a:t>
            </a:r>
            <a:r>
              <a:rPr lang="en-US" baseline="-25000" dirty="0" smtClean="0"/>
              <a:t>2</a:t>
            </a:r>
            <a:r>
              <a:rPr lang="en-US" b="1" dirty="0" smtClean="0"/>
              <a:t>C</a:t>
            </a:r>
            <a:r>
              <a:rPr lang="en-US" b="1" baseline="-25000" dirty="0" smtClean="0"/>
              <a:t>2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 + </a:t>
            </a:r>
            <a:r>
              <a:rPr lang="en-US" dirty="0" err="1" smtClean="0">
                <a:sym typeface="Symbol"/>
              </a:rPr>
              <a:t>k</a:t>
            </a:r>
            <a:r>
              <a:rPr lang="en-US" baseline="-25000" dirty="0" err="1" smtClean="0">
                <a:sym typeface="Symbol"/>
              </a:rPr>
              <a:t>c</a:t>
            </a:r>
            <a:r>
              <a:rPr lang="en-US" b="1" dirty="0" err="1" smtClean="0">
                <a:sym typeface="Symbol"/>
              </a:rPr>
              <a:t>C</a:t>
            </a:r>
            <a:r>
              <a:rPr lang="en-US" b="1" baseline="-25000" dirty="0" err="1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= </a:t>
            </a:r>
            <a:r>
              <a:rPr lang="en-US" b="1" dirty="0" smtClean="0">
                <a:sym typeface="Symbol"/>
              </a:rPr>
              <a:t>0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In the example -2</a:t>
            </a:r>
            <a:r>
              <a:rPr lang="en-US" sz="3200" b="1" dirty="0" smtClean="0"/>
              <a:t>C</a:t>
            </a:r>
            <a:r>
              <a:rPr lang="en-US" sz="3200" b="1" baseline="-25000" dirty="0" smtClean="0"/>
              <a:t>1</a:t>
            </a:r>
            <a:r>
              <a:rPr lang="en-US" sz="3200" dirty="0" smtClean="0"/>
              <a:t> + 0</a:t>
            </a:r>
            <a:r>
              <a:rPr lang="en-US" sz="3200" b="1" dirty="0" smtClean="0"/>
              <a:t>C</a:t>
            </a:r>
            <a:r>
              <a:rPr lang="en-US" sz="3200" b="1" baseline="-25000" dirty="0" smtClean="0"/>
              <a:t>2</a:t>
            </a:r>
            <a:r>
              <a:rPr lang="en-US" sz="3200" dirty="0" smtClean="0"/>
              <a:t> + 1</a:t>
            </a:r>
            <a:r>
              <a:rPr lang="en-US" sz="3200" b="1" dirty="0" smtClean="0"/>
              <a:t>C</a:t>
            </a:r>
            <a:r>
              <a:rPr lang="en-US" sz="3200" b="1" baseline="-25000" dirty="0" smtClean="0"/>
              <a:t>3</a:t>
            </a:r>
            <a:r>
              <a:rPr lang="en-US" sz="3200" dirty="0" smtClean="0"/>
              <a:t> = </a:t>
            </a:r>
            <a:r>
              <a:rPr lang="en-US" sz="3200" b="1" dirty="0" smtClean="0"/>
              <a:t>0</a:t>
            </a: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if they all 0, then they are linearly independent.</a:t>
            </a:r>
            <a:endParaRPr lang="en-US" sz="3200" dirty="0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1219200" y="1828800"/>
          <a:ext cx="7065963" cy="1574800"/>
        </p:xfrm>
        <a:graphic>
          <a:graphicData uri="http://schemas.openxmlformats.org/presentationml/2006/ole">
            <p:oleObj spid="_x0000_s71692" name="Equation" r:id="rId3" imgW="7975600" imgH="1778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 of a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The rank of a matrix is the maximum number of linearly independent columns.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This is a unique number for every matrix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rank of the matrix cannot exceed min(</a:t>
            </a:r>
            <a:r>
              <a:rPr lang="en-US" sz="3200" dirty="0" err="1" smtClean="0"/>
              <a:t>r,c</a:t>
            </a:r>
            <a:r>
              <a:rPr lang="en-US" sz="3200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Full Rank – all columns are linearly independent</a:t>
            </a:r>
          </a:p>
          <a:p>
            <a:pPr lvl="1">
              <a:buFont typeface="Wingdings" pitchFamily="2" charset="2"/>
              <a:buChar char="Ø"/>
            </a:pP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endParaRPr lang="en-US" sz="3200" dirty="0" smtClean="0"/>
          </a:p>
          <a:p>
            <a:pPr lvl="1">
              <a:buNone/>
            </a:pP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Example: Rank = 2</a:t>
            </a:r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14400" y="4419600"/>
          <a:ext cx="2743200" cy="1778000"/>
        </p:xfrm>
        <a:graphic>
          <a:graphicData uri="http://schemas.openxmlformats.org/presentationml/2006/ole">
            <p:oleObj spid="_x0000_s75786" name="Equation" r:id="rId3" imgW="2743200" imgH="1778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of a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Inverse in algebra:</a:t>
            </a:r>
          </a:p>
          <a:p>
            <a:pPr lvl="1">
              <a:spcAft>
                <a:spcPts val="600"/>
              </a:spcAft>
            </a:pPr>
            <a:r>
              <a:rPr lang="en-US" sz="3200" dirty="0" smtClean="0"/>
              <a:t>reciprocal</a:t>
            </a:r>
          </a:p>
          <a:p>
            <a:pPr lvl="1"/>
            <a:r>
              <a:rPr lang="en-US" sz="32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Inverse for a matrix</a:t>
            </a:r>
          </a:p>
          <a:p>
            <a:pPr lvl="1"/>
            <a:r>
              <a:rPr lang="en-US" sz="3200" b="1" dirty="0" smtClean="0"/>
              <a:t>A </a:t>
            </a:r>
            <a:r>
              <a:rPr lang="en-US" sz="3200" b="1" dirty="0" err="1" smtClean="0"/>
              <a:t>A</a:t>
            </a:r>
            <a:r>
              <a:rPr lang="en-US" sz="3200" b="1" baseline="30000" dirty="0" smtClean="0"/>
              <a:t>-1</a:t>
            </a:r>
            <a:r>
              <a:rPr lang="en-US" sz="3200" b="1" dirty="0" smtClean="0"/>
              <a:t> </a:t>
            </a:r>
            <a:r>
              <a:rPr lang="en-US" sz="3200" dirty="0" smtClean="0"/>
              <a:t>=</a:t>
            </a:r>
            <a:r>
              <a:rPr lang="en-US" sz="3200" b="1" dirty="0" smtClean="0"/>
              <a:t> A</a:t>
            </a:r>
            <a:r>
              <a:rPr lang="en-US" sz="3200" b="1" baseline="30000" dirty="0" smtClean="0"/>
              <a:t>-1</a:t>
            </a:r>
            <a:r>
              <a:rPr lang="en-US" sz="3200" b="1" dirty="0" smtClean="0"/>
              <a:t> A </a:t>
            </a:r>
            <a:r>
              <a:rPr lang="en-US" sz="3200" dirty="0" smtClean="0"/>
              <a:t>=</a:t>
            </a:r>
            <a:r>
              <a:rPr lang="en-US" sz="3200" b="1" dirty="0" smtClean="0"/>
              <a:t> I</a:t>
            </a:r>
            <a:endParaRPr lang="en-US" sz="3200" dirty="0" smtClean="0"/>
          </a:p>
          <a:p>
            <a:pPr lvl="1"/>
            <a:r>
              <a:rPr lang="en-US" sz="3200" b="1" dirty="0" smtClean="0"/>
              <a:t>A</a:t>
            </a:r>
            <a:r>
              <a:rPr lang="en-US" sz="3200" dirty="0" smtClean="0"/>
              <a:t> must be square and full rank</a:t>
            </a:r>
            <a:endParaRPr lang="en-US" sz="3200" b="1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2667000"/>
          <a:ext cx="2705100" cy="965200"/>
        </p:xfrm>
        <a:graphic>
          <a:graphicData uri="http://schemas.openxmlformats.org/presentationml/2006/ole">
            <p:oleObj spid="_x0000_s72715" name="Equation" r:id="rId3" imgW="2705100" imgH="965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Inverse of a Matrix: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Diagonal Matrix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1066800" y="2057400"/>
          <a:ext cx="3892550" cy="1890713"/>
        </p:xfrm>
        <a:graphic>
          <a:graphicData uri="http://schemas.openxmlformats.org/presentationml/2006/ole">
            <p:oleObj spid="_x0000_s73739" name="Equation" r:id="rId3" imgW="4394200" imgH="2133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Inverse of a Matrix: Calculation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2 x 2 Matrix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Calculate the Determinant: D = ad – </a:t>
            </a:r>
            <a:r>
              <a:rPr lang="en-US" sz="3200" dirty="0" err="1" smtClean="0"/>
              <a:t>bc</a:t>
            </a:r>
            <a:endParaRPr lang="en-US" sz="3200" dirty="0" smtClean="0"/>
          </a:p>
          <a:p>
            <a:pPr marL="1371600" lvl="2" indent="-514350"/>
            <a:r>
              <a:rPr lang="en-US" sz="3200" dirty="0" smtClean="0"/>
              <a:t>If D = 0, then the matrix doesn’t have full rank (singular) and does not have an inverse.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b="1" dirty="0" smtClean="0"/>
              <a:t>A</a:t>
            </a:r>
            <a:r>
              <a:rPr lang="en-US" sz="3200" b="1" baseline="30000" dirty="0" smtClean="0"/>
              <a:t>-1</a:t>
            </a:r>
            <a:r>
              <a:rPr lang="en-US" sz="3200" dirty="0" smtClean="0"/>
              <a:t>: switch a and d, make b and c negative, divide by D.</a:t>
            </a:r>
          </a:p>
          <a:p>
            <a:pPr marL="971550" lvl="1" indent="-514350">
              <a:buNone/>
            </a:pPr>
            <a:endParaRPr lang="en-US" sz="320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3 x 3 Matrix: in the book</a:t>
            </a:r>
            <a:endParaRPr lang="en-US" dirty="0"/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2590800" y="914400"/>
          <a:ext cx="1720850" cy="1012825"/>
        </p:xfrm>
        <a:graphic>
          <a:graphicData uri="http://schemas.openxmlformats.org/presentationml/2006/ole">
            <p:oleObj spid="_x0000_s74773" name="Equation" r:id="rId3" imgW="1943100" imgH="1143000" progId="Equation.DSMT4">
              <p:embed/>
            </p:oleObj>
          </a:graphicData>
        </a:graphic>
      </p:graphicFrame>
      <p:graphicFrame>
        <p:nvGraphicFramePr>
          <p:cNvPr id="74756" name="Object 4"/>
          <p:cNvGraphicFramePr>
            <a:graphicFrameLocks noChangeAspect="1"/>
          </p:cNvGraphicFramePr>
          <p:nvPr/>
        </p:nvGraphicFramePr>
        <p:xfrm>
          <a:off x="2438400" y="4267200"/>
          <a:ext cx="2451100" cy="1868487"/>
        </p:xfrm>
        <a:graphic>
          <a:graphicData uri="http://schemas.openxmlformats.org/presentationml/2006/ole">
            <p:oleObj spid="_x0000_s74774" name="Equation" r:id="rId4" imgW="2768600" imgH="2108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of a Matrix: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algebra, we use the inverse to solve algebraic equations.</a:t>
            </a:r>
          </a:p>
          <a:p>
            <a:r>
              <a:rPr lang="en-US" dirty="0" smtClean="0"/>
              <a:t>In matrix algebra, we use the inverse of a matrix to solve matrix algebraic equations:</a:t>
            </a:r>
          </a:p>
          <a:p>
            <a:pPr lvl="1">
              <a:buNone/>
            </a:pPr>
            <a:r>
              <a:rPr lang="en-US" sz="3200" b="1" dirty="0" smtClean="0"/>
              <a:t>A X</a:t>
            </a:r>
            <a:r>
              <a:rPr lang="en-US" sz="3200" dirty="0" smtClean="0"/>
              <a:t> = </a:t>
            </a:r>
            <a:r>
              <a:rPr lang="en-US" sz="3200" b="1" dirty="0" smtClean="0"/>
              <a:t>C</a:t>
            </a:r>
          </a:p>
          <a:p>
            <a:pPr lvl="2">
              <a:buNone/>
            </a:pPr>
            <a:r>
              <a:rPr lang="en-US" sz="3200" b="1" dirty="0" smtClean="0"/>
              <a:t>A</a:t>
            </a:r>
            <a:r>
              <a:rPr lang="en-US" sz="3200" b="1" baseline="30000" dirty="0" smtClean="0"/>
              <a:t>-1</a:t>
            </a:r>
            <a:r>
              <a:rPr lang="en-US" sz="3200" b="1" dirty="0" smtClean="0"/>
              <a:t>A X </a:t>
            </a:r>
            <a:r>
              <a:rPr lang="en-US" sz="3200" dirty="0" smtClean="0"/>
              <a:t>=</a:t>
            </a:r>
            <a:r>
              <a:rPr lang="en-US" sz="3200" b="1" dirty="0" smtClean="0"/>
              <a:t> A</a:t>
            </a:r>
            <a:r>
              <a:rPr lang="en-US" sz="3200" b="1" baseline="30000" dirty="0" smtClean="0"/>
              <a:t>-1</a:t>
            </a:r>
            <a:r>
              <a:rPr lang="en-US" sz="3200" b="1" dirty="0" smtClean="0"/>
              <a:t>C</a:t>
            </a:r>
          </a:p>
          <a:p>
            <a:pPr lvl="2">
              <a:buNone/>
            </a:pPr>
            <a:r>
              <a:rPr lang="en-US" sz="3200" b="1" dirty="0" smtClean="0"/>
              <a:t>X </a:t>
            </a:r>
            <a:r>
              <a:rPr lang="en-US" sz="3200" dirty="0" smtClean="0"/>
              <a:t>=</a:t>
            </a:r>
            <a:r>
              <a:rPr lang="en-US" sz="3200" b="1" dirty="0" smtClean="0"/>
              <a:t> A</a:t>
            </a:r>
            <a:r>
              <a:rPr lang="en-US" sz="3200" b="1" baseline="30000" dirty="0" smtClean="0"/>
              <a:t>-1</a:t>
            </a:r>
            <a:r>
              <a:rPr lang="en-US" sz="3200" b="1" dirty="0" smtClean="0"/>
              <a:t> C</a:t>
            </a:r>
            <a:endParaRPr lang="en-US" sz="32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Basic Matrix Operations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211580"/>
            <a:ext cx="8915400" cy="5646420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en-US" b="1" dirty="0" smtClean="0"/>
              <a:t>A</a:t>
            </a:r>
            <a:r>
              <a:rPr lang="en-US" dirty="0" smtClean="0"/>
              <a:t> + </a:t>
            </a:r>
            <a:r>
              <a:rPr lang="en-US" b="1" dirty="0" smtClean="0"/>
              <a:t>B</a:t>
            </a:r>
            <a:r>
              <a:rPr lang="en-US" dirty="0" smtClean="0"/>
              <a:t> = </a:t>
            </a:r>
            <a:r>
              <a:rPr lang="en-US" b="1" dirty="0" smtClean="0"/>
              <a:t>B</a:t>
            </a:r>
            <a:r>
              <a:rPr lang="en-US" dirty="0" smtClean="0"/>
              <a:t> + </a:t>
            </a:r>
            <a:r>
              <a:rPr lang="en-US" b="1" dirty="0" smtClean="0"/>
              <a:t>A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smtClean="0"/>
              <a:t>A</a:t>
            </a:r>
            <a:r>
              <a:rPr lang="en-US" dirty="0" smtClean="0"/>
              <a:t> + </a:t>
            </a:r>
            <a:r>
              <a:rPr lang="en-US" b="1" dirty="0" smtClean="0"/>
              <a:t>B</a:t>
            </a:r>
            <a:r>
              <a:rPr lang="en-US" dirty="0" smtClean="0"/>
              <a:t>) + </a:t>
            </a:r>
            <a:r>
              <a:rPr lang="en-US" b="1" dirty="0" smtClean="0"/>
              <a:t>C</a:t>
            </a:r>
            <a:r>
              <a:rPr lang="en-US" dirty="0" smtClean="0"/>
              <a:t> = </a:t>
            </a:r>
            <a:r>
              <a:rPr lang="en-US" b="1" dirty="0" smtClean="0"/>
              <a:t>A</a:t>
            </a:r>
            <a:r>
              <a:rPr lang="en-US" dirty="0" smtClean="0"/>
              <a:t> + (</a:t>
            </a:r>
            <a:r>
              <a:rPr lang="en-US" b="1" dirty="0" smtClean="0"/>
              <a:t>B</a:t>
            </a:r>
            <a:r>
              <a:rPr lang="en-US" dirty="0" smtClean="0"/>
              <a:t> + </a:t>
            </a:r>
            <a:r>
              <a:rPr lang="en-US" b="1" dirty="0" smtClean="0"/>
              <a:t>C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k(</a:t>
            </a:r>
            <a:r>
              <a:rPr lang="en-US" b="1" dirty="0" smtClean="0"/>
              <a:t>A</a:t>
            </a:r>
            <a:r>
              <a:rPr lang="en-US" dirty="0" smtClean="0"/>
              <a:t> + </a:t>
            </a:r>
            <a:r>
              <a:rPr lang="en-US" b="1" dirty="0" smtClean="0"/>
              <a:t>B</a:t>
            </a:r>
            <a:r>
              <a:rPr lang="en-US" dirty="0" smtClean="0"/>
              <a:t>) = k</a:t>
            </a:r>
            <a:r>
              <a:rPr lang="en-US" b="1" dirty="0" smtClean="0"/>
              <a:t> A</a:t>
            </a:r>
            <a:r>
              <a:rPr lang="en-US" dirty="0" smtClean="0"/>
              <a:t> + </a:t>
            </a:r>
            <a:r>
              <a:rPr lang="en-US" dirty="0" err="1" smtClean="0"/>
              <a:t>k</a:t>
            </a:r>
            <a:r>
              <a:rPr lang="en-US" b="1" dirty="0" err="1" smtClean="0"/>
              <a:t>B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smtClean="0"/>
              <a:t>A</a:t>
            </a:r>
            <a:r>
              <a:rPr lang="en-US" dirty="0" smtClean="0"/>
              <a:t>’)’ = </a:t>
            </a:r>
            <a:r>
              <a:rPr lang="en-US" b="1" dirty="0" smtClean="0"/>
              <a:t>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smtClean="0"/>
              <a:t>A</a:t>
            </a:r>
            <a:r>
              <a:rPr lang="en-US" dirty="0" smtClean="0"/>
              <a:t> + </a:t>
            </a:r>
            <a:r>
              <a:rPr lang="en-US" b="1" dirty="0" smtClean="0"/>
              <a:t>B</a:t>
            </a:r>
            <a:r>
              <a:rPr lang="en-US" dirty="0" smtClean="0"/>
              <a:t>)’ = </a:t>
            </a:r>
            <a:r>
              <a:rPr lang="en-US" b="1" dirty="0" smtClean="0"/>
              <a:t>A</a:t>
            </a:r>
            <a:r>
              <a:rPr lang="en-US" dirty="0" smtClean="0"/>
              <a:t>’ + </a:t>
            </a:r>
            <a:r>
              <a:rPr lang="en-US" b="1" dirty="0" smtClean="0"/>
              <a:t>B</a:t>
            </a:r>
            <a:r>
              <a:rPr lang="en-US" dirty="0" smtClean="0"/>
              <a:t>’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smtClean="0"/>
              <a:t>AB</a:t>
            </a:r>
            <a:r>
              <a:rPr lang="en-US" dirty="0" smtClean="0"/>
              <a:t>)’ = </a:t>
            </a:r>
            <a:r>
              <a:rPr lang="en-US" b="1" dirty="0" smtClean="0"/>
              <a:t>B</a:t>
            </a:r>
            <a:r>
              <a:rPr lang="en-US" dirty="0" smtClean="0"/>
              <a:t>’</a:t>
            </a:r>
            <a:r>
              <a:rPr lang="en-US" b="1" dirty="0" smtClean="0"/>
              <a:t> A</a:t>
            </a:r>
            <a:r>
              <a:rPr lang="en-US" dirty="0" smtClean="0"/>
              <a:t>’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smtClean="0"/>
              <a:t>ABC</a:t>
            </a:r>
            <a:r>
              <a:rPr lang="en-US" dirty="0" smtClean="0"/>
              <a:t>)’ = </a:t>
            </a:r>
            <a:r>
              <a:rPr lang="en-US" b="1" dirty="0" smtClean="0"/>
              <a:t>C</a:t>
            </a:r>
            <a:r>
              <a:rPr lang="en-US" dirty="0" smtClean="0"/>
              <a:t>’</a:t>
            </a:r>
            <a:r>
              <a:rPr lang="en-US" b="1" dirty="0" smtClean="0"/>
              <a:t>B</a:t>
            </a:r>
            <a:r>
              <a:rPr lang="en-US" dirty="0" smtClean="0"/>
              <a:t>’</a:t>
            </a:r>
            <a:r>
              <a:rPr lang="en-US" b="1" dirty="0" smtClean="0"/>
              <a:t> A</a:t>
            </a:r>
            <a:r>
              <a:rPr lang="en-US" dirty="0" smtClean="0"/>
              <a:t>’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smtClean="0"/>
              <a:t>AB</a:t>
            </a:r>
            <a:r>
              <a:rPr lang="en-US" dirty="0" smtClean="0"/>
              <a:t>)</a:t>
            </a:r>
            <a:r>
              <a:rPr lang="en-US" b="1" dirty="0" smtClean="0"/>
              <a:t>C</a:t>
            </a:r>
            <a:r>
              <a:rPr lang="en-US" dirty="0" smtClean="0"/>
              <a:t> = </a:t>
            </a:r>
            <a:r>
              <a:rPr lang="en-US" b="1" dirty="0" smtClean="0"/>
              <a:t>A</a:t>
            </a:r>
            <a:r>
              <a:rPr lang="en-US" dirty="0" smtClean="0"/>
              <a:t>(</a:t>
            </a:r>
            <a:r>
              <a:rPr lang="en-US" b="1" dirty="0" smtClean="0"/>
              <a:t>BC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b="1" dirty="0" smtClean="0"/>
              <a:t>C</a:t>
            </a:r>
            <a:r>
              <a:rPr lang="en-US" dirty="0" smtClean="0"/>
              <a:t>(</a:t>
            </a:r>
            <a:r>
              <a:rPr lang="en-US" b="1" dirty="0" smtClean="0"/>
              <a:t>A</a:t>
            </a:r>
            <a:r>
              <a:rPr lang="en-US" dirty="0" smtClean="0"/>
              <a:t> + </a:t>
            </a:r>
            <a:r>
              <a:rPr lang="en-US" b="1" dirty="0" smtClean="0"/>
              <a:t>B</a:t>
            </a:r>
            <a:r>
              <a:rPr lang="en-US" dirty="0" smtClean="0"/>
              <a:t>) = </a:t>
            </a:r>
            <a:r>
              <a:rPr lang="en-US" b="1" dirty="0" smtClean="0"/>
              <a:t>C A</a:t>
            </a:r>
            <a:r>
              <a:rPr lang="en-US" dirty="0" smtClean="0"/>
              <a:t> + </a:t>
            </a:r>
            <a:r>
              <a:rPr lang="en-US" b="1" dirty="0" smtClean="0"/>
              <a:t>CB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smtClean="0"/>
              <a:t>A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  <a:r>
              <a:rPr lang="en-US" baseline="30000" dirty="0" smtClean="0"/>
              <a:t>-1</a:t>
            </a:r>
            <a:r>
              <a:rPr lang="en-US" dirty="0" smtClean="0"/>
              <a:t> = </a:t>
            </a:r>
            <a:r>
              <a:rPr lang="en-US" b="1" dirty="0" smtClean="0"/>
              <a:t>A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smtClean="0"/>
              <a:t>A</a:t>
            </a:r>
            <a:r>
              <a:rPr lang="en-US" dirty="0" smtClean="0"/>
              <a:t>’)</a:t>
            </a:r>
            <a:r>
              <a:rPr lang="en-US" baseline="30000" dirty="0" smtClean="0"/>
              <a:t>-1</a:t>
            </a:r>
            <a:r>
              <a:rPr lang="en-US" dirty="0" smtClean="0"/>
              <a:t> = (</a:t>
            </a:r>
            <a:r>
              <a:rPr lang="en-US" b="1" dirty="0" smtClean="0"/>
              <a:t>A</a:t>
            </a:r>
            <a:r>
              <a:rPr lang="en-US" baseline="30000" dirty="0" smtClean="0"/>
              <a:t>-1</a:t>
            </a:r>
            <a:r>
              <a:rPr lang="en-US" dirty="0" smtClean="0"/>
              <a:t>)’</a:t>
            </a:r>
          </a:p>
          <a:p>
            <a:pPr>
              <a:buNone/>
            </a:pPr>
            <a:r>
              <a:rPr lang="en-US" dirty="0" smtClean="0"/>
              <a:t> (</a:t>
            </a:r>
            <a:r>
              <a:rPr lang="en-US" b="1" dirty="0" smtClean="0"/>
              <a:t>AB</a:t>
            </a:r>
            <a:r>
              <a:rPr lang="en-US" dirty="0" smtClean="0"/>
              <a:t>)</a:t>
            </a:r>
            <a:r>
              <a:rPr lang="en-US" baseline="30000" dirty="0" smtClean="0"/>
              <a:t>-1</a:t>
            </a:r>
            <a:r>
              <a:rPr lang="en-US" dirty="0" smtClean="0"/>
              <a:t> = </a:t>
            </a:r>
            <a:r>
              <a:rPr lang="en-US" b="1" dirty="0" smtClean="0"/>
              <a:t>B</a:t>
            </a:r>
            <a:r>
              <a:rPr lang="en-US" baseline="30000" dirty="0" smtClean="0"/>
              <a:t>-1</a:t>
            </a:r>
            <a:r>
              <a:rPr lang="en-US" b="1" dirty="0" smtClean="0"/>
              <a:t> A </a:t>
            </a:r>
            <a:r>
              <a:rPr lang="en-US" baseline="30000" dirty="0" smtClean="0"/>
              <a:t>-1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smtClean="0"/>
              <a:t>ABC</a:t>
            </a:r>
            <a:r>
              <a:rPr lang="en-US" dirty="0" smtClean="0"/>
              <a:t>)</a:t>
            </a:r>
            <a:r>
              <a:rPr lang="en-US" baseline="30000" dirty="0" smtClean="0"/>
              <a:t>-1</a:t>
            </a:r>
            <a:r>
              <a:rPr lang="en-US" dirty="0" smtClean="0"/>
              <a:t> = </a:t>
            </a:r>
            <a:r>
              <a:rPr lang="en-US" b="1" dirty="0" smtClean="0"/>
              <a:t>C</a:t>
            </a:r>
            <a:r>
              <a:rPr lang="en-US" baseline="30000" dirty="0" smtClean="0"/>
              <a:t>-1</a:t>
            </a:r>
            <a:r>
              <a:rPr lang="en-US" b="1" dirty="0" smtClean="0"/>
              <a:t>B</a:t>
            </a:r>
            <a:r>
              <a:rPr lang="en-US" baseline="30000" dirty="0" smtClean="0"/>
              <a:t>-1</a:t>
            </a:r>
            <a:r>
              <a:rPr lang="en-US" b="1" dirty="0" smtClean="0"/>
              <a:t>A</a:t>
            </a:r>
            <a:r>
              <a:rPr lang="en-US" baseline="30000" dirty="0" smtClean="0"/>
              <a:t>-1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Matrix parameters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0200" y="1123950"/>
          <a:ext cx="8447088" cy="2298700"/>
        </p:xfrm>
        <a:graphic>
          <a:graphicData uri="http://schemas.openxmlformats.org/presentationml/2006/ole">
            <p:oleObj spid="_x0000_s114691" name="Equation" r:id="rId3" imgW="8775360" imgH="2387520" progId="Equation.DSMT4">
              <p:embed/>
            </p:oleObj>
          </a:graphicData>
        </a:graphic>
      </p:graphicFrame>
      <p:graphicFrame>
        <p:nvGraphicFramePr>
          <p:cNvPr id="114692" name="Object 4"/>
          <p:cNvGraphicFramePr>
            <a:graphicFrameLocks noChangeAspect="1"/>
          </p:cNvGraphicFramePr>
          <p:nvPr/>
        </p:nvGraphicFramePr>
        <p:xfrm>
          <a:off x="741045" y="3827463"/>
          <a:ext cx="7747000" cy="2686050"/>
        </p:xfrm>
        <a:graphic>
          <a:graphicData uri="http://schemas.openxmlformats.org/presentationml/2006/ole">
            <p:oleObj spid="_x0000_s114692" name="Equation" r:id="rId4" imgW="7746840" imgH="2743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elements are either numbers or symbols</a:t>
            </a:r>
          </a:p>
          <a:p>
            <a:pPr marL="411163" lvl="1" indent="-411163">
              <a:buFont typeface="Arial" pitchFamily="34" charset="0"/>
              <a:buChar char="•"/>
            </a:pPr>
            <a:r>
              <a:rPr lang="en-US" sz="3200" dirty="0" smtClean="0"/>
              <a:t>each element is designated by the row and column that it is in, </a:t>
            </a:r>
            <a:r>
              <a:rPr lang="en-US" sz="3200" dirty="0" err="1" smtClean="0"/>
              <a:t>a</a:t>
            </a:r>
            <a:r>
              <a:rPr lang="en-US" sz="3200" baseline="-25000" dirty="0" err="1" smtClean="0"/>
              <a:t>ij</a:t>
            </a: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rows are indicated by an </a:t>
            </a:r>
            <a:r>
              <a:rPr lang="en-US" sz="3200" dirty="0" err="1" smtClean="0"/>
              <a:t>i</a:t>
            </a:r>
            <a:r>
              <a:rPr lang="en-US" sz="3200" dirty="0" smtClean="0"/>
              <a:t> subscript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columns are indicated by a j subscript</a:t>
            </a:r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sz="3200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853440" y="4572000"/>
          <a:ext cx="7151688" cy="1574800"/>
        </p:xfrm>
        <a:graphic>
          <a:graphicData uri="http://schemas.openxmlformats.org/presentationml/2006/ole">
            <p:oleObj spid="_x0000_s63499" name="Equation" r:id="rId3" imgW="8077200" imgH="1778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Matrix parameters (cont)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35038" y="2108200"/>
          <a:ext cx="7188200" cy="2387600"/>
        </p:xfrm>
        <a:graphic>
          <a:graphicData uri="http://schemas.openxmlformats.org/presentationml/2006/ole">
            <p:oleObj spid="_x0000_s115714" name="Equation" r:id="rId3" imgW="7188120" imgH="2387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Matrix parameters (cont)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350" y="1155700"/>
          <a:ext cx="9004300" cy="4432300"/>
        </p:xfrm>
        <a:graphic>
          <a:graphicData uri="http://schemas.openxmlformats.org/presentationml/2006/ole">
            <p:oleObj spid="_x0000_s116738" name="Equation" r:id="rId3" imgW="9003960" imgH="4431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818120" cy="594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Matrix parameters (cont)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11505" y="588281"/>
          <a:ext cx="8029575" cy="6178279"/>
        </p:xfrm>
        <a:graphic>
          <a:graphicData uri="http://schemas.openxmlformats.org/presentationml/2006/ole">
            <p:oleObj spid="_x0000_s117762" name="Equation" r:id="rId3" imgW="9308880" imgH="7162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Fitted Values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14388" y="1981200"/>
          <a:ext cx="7429500" cy="2641600"/>
        </p:xfrm>
        <a:graphic>
          <a:graphicData uri="http://schemas.openxmlformats.org/presentationml/2006/ole">
            <p:oleObj spid="_x0000_s119810" name="Equation" r:id="rId3" imgW="7429320" imgH="2641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Response Vector: additive (Surface.sas)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Ŷ</a:t>
            </a:r>
            <a:r>
              <a:rPr lang="en-US" baseline="-25000" dirty="0" err="1" smtClean="0"/>
              <a:t>i</a:t>
            </a:r>
            <a:r>
              <a:rPr lang="en-US" dirty="0" smtClean="0"/>
              <a:t> = -2.79 + 2.14 X</a:t>
            </a:r>
            <a:r>
              <a:rPr lang="en-US" baseline="-25000" dirty="0" smtClean="0"/>
              <a:t>i,1</a:t>
            </a:r>
            <a:r>
              <a:rPr lang="en-US" dirty="0" smtClean="0"/>
              <a:t> + 1.21 X</a:t>
            </a:r>
            <a:r>
              <a:rPr lang="en-US" baseline="-25000" dirty="0" smtClean="0"/>
              <a:t>i,2</a:t>
            </a:r>
            <a:endParaRPr lang="en-US" dirty="0"/>
          </a:p>
        </p:txBody>
      </p:sp>
      <p:pic>
        <p:nvPicPr>
          <p:cNvPr id="126978" name="Picture 2" descr="3-D surface plot of yhat by x2 and x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4911" y="1527266"/>
            <a:ext cx="6975836" cy="5231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code: MLR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= a1;</a:t>
            </a:r>
          </a:p>
          <a:p>
            <a:pPr>
              <a:buNone/>
            </a:pPr>
            <a:r>
              <a:rPr lang="es-E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s-ES" sz="2000" dirty="0" err="1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s-ES" sz="2000" dirty="0" smtClean="0">
                <a:solidFill>
                  <a:srgbClr val="000000"/>
                </a:solidFill>
                <a:latin typeface="Courier New"/>
              </a:rPr>
              <a:t> y = x1 x2 x3;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Response Vector: polynomial (Surface.sas)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2117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Ŷ</a:t>
            </a:r>
            <a:r>
              <a:rPr lang="en-US" baseline="-25000" dirty="0" err="1" smtClean="0"/>
              <a:t>i</a:t>
            </a:r>
            <a:r>
              <a:rPr lang="en-US" dirty="0" smtClean="0"/>
              <a:t> = 150+ 2.14 X</a:t>
            </a:r>
            <a:r>
              <a:rPr lang="en-US" baseline="-25000" dirty="0" smtClean="0"/>
              <a:t>i,1</a:t>
            </a:r>
            <a:r>
              <a:rPr lang="en-US" dirty="0" smtClean="0"/>
              <a:t> – 4.02 X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i,1 </a:t>
            </a:r>
            <a:r>
              <a:rPr lang="en-US" dirty="0" smtClean="0"/>
              <a:t>+ 1.21 X</a:t>
            </a:r>
            <a:r>
              <a:rPr lang="en-US" baseline="-25000" dirty="0" smtClean="0"/>
              <a:t>i,2</a:t>
            </a:r>
            <a:r>
              <a:rPr lang="en-US" dirty="0" smtClean="0"/>
              <a:t> + 10.14 X</a:t>
            </a:r>
            <a:r>
              <a:rPr lang="en-US" baseline="30000" dirty="0" smtClean="0"/>
              <a:t>2</a:t>
            </a:r>
            <a:r>
              <a:rPr lang="en-US" baseline="-25000" dirty="0" smtClean="0"/>
              <a:t>i,2</a:t>
            </a:r>
            <a:endParaRPr lang="en-US" dirty="0"/>
          </a:p>
        </p:txBody>
      </p:sp>
      <p:pic>
        <p:nvPicPr>
          <p:cNvPr id="124930" name="Picture 2" descr="3-D surface plot of yhat by x2 and x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6490" y="1490662"/>
            <a:ext cx="7034530" cy="52758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Response Vector: Interaction(Surface.sas)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2117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Ŷ</a:t>
            </a:r>
            <a:r>
              <a:rPr lang="en-US" baseline="-25000" dirty="0" err="1" smtClean="0"/>
              <a:t>i</a:t>
            </a:r>
            <a:r>
              <a:rPr lang="en-US" dirty="0" smtClean="0"/>
              <a:t> = 10.5 + 3.21 X</a:t>
            </a:r>
            <a:r>
              <a:rPr lang="en-US" baseline="-25000" dirty="0" smtClean="0"/>
              <a:t>i,1</a:t>
            </a:r>
            <a:r>
              <a:rPr lang="en-US" dirty="0" smtClean="0"/>
              <a:t> + 1.2 X</a:t>
            </a:r>
            <a:r>
              <a:rPr lang="en-US" baseline="-25000" dirty="0" smtClean="0"/>
              <a:t>i,2</a:t>
            </a:r>
            <a:r>
              <a:rPr lang="en-US" dirty="0" smtClean="0"/>
              <a:t> – 1.24 X</a:t>
            </a:r>
            <a:r>
              <a:rPr lang="en-US" baseline="-25000" dirty="0" smtClean="0"/>
              <a:t>i,1</a:t>
            </a:r>
            <a:r>
              <a:rPr lang="en-US" dirty="0" smtClean="0"/>
              <a:t> X</a:t>
            </a:r>
            <a:r>
              <a:rPr lang="en-US" baseline="-25000" dirty="0" smtClean="0"/>
              <a:t>i,2</a:t>
            </a:r>
            <a:endParaRPr lang="en-US" dirty="0"/>
          </a:p>
        </p:txBody>
      </p:sp>
      <p:pic>
        <p:nvPicPr>
          <p:cNvPr id="123906" name="Picture 2" descr="3-D surface plot of yhat by x2 and x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3630" y="1577340"/>
            <a:ext cx="6949438" cy="52120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code: MLR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a2;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a1;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xsq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= x*x;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x12 = x1*x2;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=a2;</a:t>
            </a:r>
          </a:p>
          <a:p>
            <a:pPr>
              <a:buNone/>
            </a:pPr>
            <a:r>
              <a:rPr lang="es-E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s-ES" sz="2000" dirty="0" err="1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s-ES" sz="2000" dirty="0" smtClean="0">
                <a:solidFill>
                  <a:srgbClr val="000000"/>
                </a:solidFill>
                <a:latin typeface="Courier New"/>
              </a:rPr>
              <a:t> y = x </a:t>
            </a:r>
            <a:r>
              <a:rPr lang="es-ES" sz="2000" dirty="0" err="1" smtClean="0">
                <a:solidFill>
                  <a:srgbClr val="000000"/>
                </a:solidFill>
                <a:latin typeface="Courier New"/>
              </a:rPr>
              <a:t>xsq</a:t>
            </a:r>
            <a:r>
              <a:rPr lang="es-ES" sz="2000" dirty="0" smtClean="0">
                <a:solidFill>
                  <a:srgbClr val="000000"/>
                </a:solidFill>
                <a:latin typeface="Courier New"/>
              </a:rPr>
              <a:t> x1 x2 x12;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133600" cy="2743200"/>
          </a:xfrm>
        </p:spPr>
        <p:txBody>
          <a:bodyPr>
            <a:normAutofit fontScale="90000"/>
          </a:bodyPr>
          <a:lstStyle/>
          <a:p>
            <a:r>
              <a:rPr lang="en-US" sz="3700" dirty="0" smtClean="0"/>
              <a:t>CS Example: all predictors (output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41620452"/>
              </p:ext>
            </p:extLst>
          </p:nvPr>
        </p:nvGraphicFramePr>
        <p:xfrm>
          <a:off x="2286000" y="228600"/>
          <a:ext cx="6553200" cy="2122170"/>
        </p:xfrm>
        <a:graphic>
          <a:graphicData uri="http://schemas.openxmlformats.org/drawingml/2006/table">
            <a:tbl>
              <a:tblPr/>
              <a:tblGrid>
                <a:gridCol w="1752600"/>
                <a:gridCol w="685800"/>
                <a:gridCol w="1295400"/>
                <a:gridCol w="990600"/>
                <a:gridCol w="9906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28.64364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5.72873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106.81914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0.49000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135.46279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57824604"/>
              </p:ext>
            </p:extLst>
          </p:nvPr>
        </p:nvGraphicFramePr>
        <p:xfrm>
          <a:off x="2971800" y="2438400"/>
          <a:ext cx="5181600" cy="1108710"/>
        </p:xfrm>
        <a:graphic>
          <a:graphicData uri="http://schemas.openxmlformats.org/drawingml/2006/table">
            <a:tbl>
              <a:tblPr/>
              <a:tblGrid>
                <a:gridCol w="1981200"/>
                <a:gridCol w="1066800"/>
                <a:gridCol w="1219200"/>
                <a:gridCol w="9144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0.2115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2.63522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0.1934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Coeff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26.56311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7034766"/>
              </p:ext>
            </p:extLst>
          </p:nvPr>
        </p:nvGraphicFramePr>
        <p:xfrm>
          <a:off x="2209800" y="3505200"/>
          <a:ext cx="6705600" cy="3230880"/>
        </p:xfrm>
        <a:graphic>
          <a:graphicData uri="http://schemas.openxmlformats.org/drawingml/2006/table">
            <a:tbl>
              <a:tblPr/>
              <a:tblGrid>
                <a:gridCol w="1066800"/>
                <a:gridCol w="609600"/>
                <a:gridCol w="1600200"/>
                <a:gridCol w="1524000"/>
                <a:gridCol w="914400"/>
                <a:gridCol w="9906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0.32672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0.4149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0.14596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0.03926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hss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0.03591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0.03780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0.3432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hse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0.05529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0.03957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0.1637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0.00094359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0.00068566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0.1702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satv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-0.00040785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0.00059189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0.4915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57200" y="2109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matrices are said to be equal if they have the same dimensions and all of the corresponding elements are equal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ANOVA table for MLR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8839199" cy="4076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6690"/>
                <a:gridCol w="1095122"/>
                <a:gridCol w="1642683"/>
                <a:gridCol w="1251568"/>
                <a:gridCol w="1251568"/>
                <a:gridCol w="1251568"/>
              </a:tblGrid>
              <a:tr h="73025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Source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df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MS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56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Model (Regression)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</a:t>
                      </a:r>
                      <a:r>
                        <a:rPr lang="en-US" sz="3200" baseline="0" dirty="0" smtClean="0"/>
                        <a:t> – 1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/>
                        <a:t>Σ</a:t>
                      </a:r>
                      <a:r>
                        <a:rPr lang="en-US" sz="3200" dirty="0" smtClean="0"/>
                        <a:t>(</a:t>
                      </a:r>
                      <a:r>
                        <a:rPr lang="en-US" sz="3200" dirty="0" err="1" smtClean="0"/>
                        <a:t>Ŷ</a:t>
                      </a:r>
                      <a:r>
                        <a:rPr lang="en-US" sz="3200" baseline="-25000" dirty="0" err="1" smtClean="0"/>
                        <a:t>i</a:t>
                      </a:r>
                      <a:r>
                        <a:rPr lang="en-US" sz="3200" baseline="0" dirty="0" smtClean="0"/>
                        <a:t> - Y̅)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11556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Error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n</a:t>
                      </a:r>
                      <a:r>
                        <a:rPr lang="en-US" sz="3200" baseline="0" dirty="0" smtClean="0"/>
                        <a:t> – p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200" dirty="0" smtClean="0"/>
                        <a:t>Σ</a:t>
                      </a:r>
                      <a:r>
                        <a:rPr lang="en-US" sz="3200" dirty="0" smtClean="0"/>
                        <a:t>(Y</a:t>
                      </a:r>
                      <a:r>
                        <a:rPr lang="en-US" sz="3200" baseline="-25000" dirty="0" smtClean="0"/>
                        <a:t>i</a:t>
                      </a:r>
                      <a:r>
                        <a:rPr lang="en-US" sz="3200" baseline="0" dirty="0" smtClean="0"/>
                        <a:t> - </a:t>
                      </a:r>
                      <a:r>
                        <a:rPr lang="en-US" sz="3200" dirty="0" err="1" smtClean="0"/>
                        <a:t>Ŷ</a:t>
                      </a:r>
                      <a:r>
                        <a:rPr lang="en-US" sz="3200" baseline="-25000" dirty="0" err="1" smtClean="0"/>
                        <a:t>i</a:t>
                      </a:r>
                      <a:r>
                        <a:rPr lang="en-US" sz="3200" baseline="0" dirty="0" smtClean="0"/>
                        <a:t>)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56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Total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n - 1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200" dirty="0" smtClean="0"/>
                        <a:t>Σ</a:t>
                      </a:r>
                      <a:r>
                        <a:rPr lang="en-US" sz="3200" dirty="0" smtClean="0"/>
                        <a:t>(Y</a:t>
                      </a:r>
                      <a:r>
                        <a:rPr lang="en-US" sz="3200" baseline="-25000" dirty="0" smtClean="0"/>
                        <a:t>i</a:t>
                      </a:r>
                      <a:r>
                        <a:rPr lang="en-US" sz="3200" baseline="0" dirty="0" smtClean="0"/>
                        <a:t> - Y̅)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181600" y="2438400"/>
          <a:ext cx="818243" cy="911225"/>
        </p:xfrm>
        <a:graphic>
          <a:graphicData uri="http://schemas.openxmlformats.org/presentationml/2006/ole">
            <p:oleObj spid="_x0000_s81958" name="Equation" r:id="rId3" imgW="1117600" imgH="1244600" progId="Equation.DSMT4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5124450" y="3581400"/>
          <a:ext cx="781050" cy="911225"/>
        </p:xfrm>
        <a:graphic>
          <a:graphicData uri="http://schemas.openxmlformats.org/presentationml/2006/ole">
            <p:oleObj spid="_x0000_s81959" name="Equation" r:id="rId4" imgW="1066800" imgH="1244600" progId="Equation.DSMT4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5132388" y="4724400"/>
          <a:ext cx="762000" cy="911225"/>
        </p:xfrm>
        <a:graphic>
          <a:graphicData uri="http://schemas.openxmlformats.org/presentationml/2006/ole">
            <p:oleObj spid="_x0000_s81960" name="Equation" r:id="rId5" imgW="1041400" imgH="1244600" progId="Equation.DSMT4">
              <p:embed/>
            </p:oleObj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6530975" y="2479675"/>
          <a:ext cx="863600" cy="827088"/>
        </p:xfrm>
        <a:graphic>
          <a:graphicData uri="http://schemas.openxmlformats.org/presentationml/2006/ole">
            <p:oleObj spid="_x0000_s81961" name="Equation" r:id="rId6" imgW="1180588" imgH="112981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133600" cy="2743200"/>
          </a:xfrm>
        </p:spPr>
        <p:txBody>
          <a:bodyPr>
            <a:normAutofit fontScale="90000"/>
          </a:bodyPr>
          <a:lstStyle/>
          <a:p>
            <a:r>
              <a:rPr lang="en-US" sz="3700" dirty="0" smtClean="0"/>
              <a:t>CS Example: all predictors (output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41620452"/>
              </p:ext>
            </p:extLst>
          </p:nvPr>
        </p:nvGraphicFramePr>
        <p:xfrm>
          <a:off x="2286000" y="228600"/>
          <a:ext cx="6553200" cy="2122170"/>
        </p:xfrm>
        <a:graphic>
          <a:graphicData uri="http://schemas.openxmlformats.org/drawingml/2006/table">
            <a:tbl>
              <a:tblPr/>
              <a:tblGrid>
                <a:gridCol w="1752600"/>
                <a:gridCol w="685800"/>
                <a:gridCol w="1295400"/>
                <a:gridCol w="990600"/>
                <a:gridCol w="9906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28.64364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5.72873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106.81914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0.49000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135.46279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57824604"/>
              </p:ext>
            </p:extLst>
          </p:nvPr>
        </p:nvGraphicFramePr>
        <p:xfrm>
          <a:off x="2971800" y="2438400"/>
          <a:ext cx="5181600" cy="1108710"/>
        </p:xfrm>
        <a:graphic>
          <a:graphicData uri="http://schemas.openxmlformats.org/drawingml/2006/table">
            <a:tbl>
              <a:tblPr/>
              <a:tblGrid>
                <a:gridCol w="1981200"/>
                <a:gridCol w="1066800"/>
                <a:gridCol w="1219200"/>
                <a:gridCol w="9144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0.2115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2.63522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0.1934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Coeff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26.56311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7034766"/>
              </p:ext>
            </p:extLst>
          </p:nvPr>
        </p:nvGraphicFramePr>
        <p:xfrm>
          <a:off x="2209800" y="3505200"/>
          <a:ext cx="6705600" cy="3230880"/>
        </p:xfrm>
        <a:graphic>
          <a:graphicData uri="http://schemas.openxmlformats.org/drawingml/2006/table">
            <a:tbl>
              <a:tblPr/>
              <a:tblGrid>
                <a:gridCol w="1066800"/>
                <a:gridCol w="609600"/>
                <a:gridCol w="1600200"/>
                <a:gridCol w="1524000"/>
                <a:gridCol w="914400"/>
                <a:gridCol w="9906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0.32672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0.4149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0.14596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0.03926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hss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0.03591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0.03780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0.3432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hse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0.05529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0.03957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0.1637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0.00094359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0.00068566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0.1702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satv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-0.00040785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0.00059189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0.4915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57200" y="2109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CS Example: (cs.sas)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</a:t>
            </a:r>
            <a:r>
              <a:rPr lang="en-US" baseline="-25000" dirty="0" smtClean="0"/>
              <a:t>i</a:t>
            </a:r>
            <a:r>
              <a:rPr lang="en-US" dirty="0" smtClean="0"/>
              <a:t>: GPA after 3 semesters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: High school math grades (HSM)</a:t>
            </a:r>
          </a:p>
          <a:p>
            <a:pPr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: High school science grades (HSS)</a:t>
            </a:r>
          </a:p>
          <a:p>
            <a:pPr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r>
              <a:rPr lang="en-US" dirty="0" smtClean="0"/>
              <a:t>: High school English grades (HSE)</a:t>
            </a:r>
          </a:p>
          <a:p>
            <a:pPr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r>
              <a:rPr lang="en-US" dirty="0" smtClean="0"/>
              <a:t>: SAT Math (SATM)</a:t>
            </a:r>
          </a:p>
          <a:p>
            <a:pPr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5</a:t>
            </a:r>
            <a:r>
              <a:rPr lang="en-US" dirty="0" smtClean="0"/>
              <a:t>: SAT Verbal (SATV)</a:t>
            </a:r>
          </a:p>
          <a:p>
            <a:pPr>
              <a:buNone/>
            </a:pPr>
            <a:r>
              <a:rPr lang="en-US" dirty="0" smtClean="0"/>
              <a:t>Gender: (1 = male, 2 = female)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 = 224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Example: Input (cs.sas)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'I:\My Documents\Stat 512\csdata.dat'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id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genderm1;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CS Example: all predictors (input)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57300"/>
            <a:ext cx="8458200" cy="56007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133600" cy="2743200"/>
          </a:xfrm>
        </p:spPr>
        <p:txBody>
          <a:bodyPr>
            <a:normAutofit fontScale="90000"/>
          </a:bodyPr>
          <a:lstStyle/>
          <a:p>
            <a:r>
              <a:rPr lang="en-US" sz="3700" dirty="0" smtClean="0"/>
              <a:t>CS Example: all predictors (output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41620452"/>
              </p:ext>
            </p:extLst>
          </p:nvPr>
        </p:nvGraphicFramePr>
        <p:xfrm>
          <a:off x="2286000" y="228600"/>
          <a:ext cx="6553200" cy="2122170"/>
        </p:xfrm>
        <a:graphic>
          <a:graphicData uri="http://schemas.openxmlformats.org/drawingml/2006/table">
            <a:tbl>
              <a:tblPr/>
              <a:tblGrid>
                <a:gridCol w="1752600"/>
                <a:gridCol w="685800"/>
                <a:gridCol w="1295400"/>
                <a:gridCol w="990600"/>
                <a:gridCol w="9906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28.64364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5.72873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106.81914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0.49000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135.46279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57824604"/>
              </p:ext>
            </p:extLst>
          </p:nvPr>
        </p:nvGraphicFramePr>
        <p:xfrm>
          <a:off x="2971800" y="2438400"/>
          <a:ext cx="5181600" cy="1108710"/>
        </p:xfrm>
        <a:graphic>
          <a:graphicData uri="http://schemas.openxmlformats.org/drawingml/2006/table">
            <a:tbl>
              <a:tblPr/>
              <a:tblGrid>
                <a:gridCol w="1981200"/>
                <a:gridCol w="1066800"/>
                <a:gridCol w="1219200"/>
                <a:gridCol w="9144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0.2115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2.63522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0.1934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Coeff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26.56311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7034766"/>
              </p:ext>
            </p:extLst>
          </p:nvPr>
        </p:nvGraphicFramePr>
        <p:xfrm>
          <a:off x="2209800" y="3505200"/>
          <a:ext cx="6705600" cy="3230880"/>
        </p:xfrm>
        <a:graphic>
          <a:graphicData uri="http://schemas.openxmlformats.org/drawingml/2006/table">
            <a:tbl>
              <a:tblPr/>
              <a:tblGrid>
                <a:gridCol w="1066800"/>
                <a:gridCol w="609600"/>
                <a:gridCol w="1600200"/>
                <a:gridCol w="1524000"/>
                <a:gridCol w="914400"/>
                <a:gridCol w="9906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0.32672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0.4149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0.14596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0.03926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hss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0.03591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0.03780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0.3432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hse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0.05529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0.03957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0.1637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0.00094359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0.00068566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0.1702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satv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-0.00040785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0.00059189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0.4915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57200" y="2109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Example: HS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5987801"/>
              </p:ext>
            </p:extLst>
          </p:nvPr>
        </p:nvGraphicFramePr>
        <p:xfrm>
          <a:off x="2095500" y="3017520"/>
          <a:ext cx="5029200" cy="739140"/>
        </p:xfrm>
        <a:graphic>
          <a:graphicData uri="http://schemas.openxmlformats.org/drawingml/2006/table">
            <a:tbl>
              <a:tblPr/>
              <a:tblGrid>
                <a:gridCol w="1905000"/>
                <a:gridCol w="1066800"/>
                <a:gridCol w="1143000"/>
                <a:gridCol w="9144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0.69984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0.2046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2.63522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0.1937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25685118"/>
              </p:ext>
            </p:extLst>
          </p:nvPr>
        </p:nvGraphicFramePr>
        <p:xfrm>
          <a:off x="1447800" y="3985260"/>
          <a:ext cx="6324600" cy="2491740"/>
        </p:xfrm>
        <a:graphic>
          <a:graphicData uri="http://schemas.openxmlformats.org/drawingml/2006/table">
            <a:tbl>
              <a:tblPr/>
              <a:tblGrid>
                <a:gridCol w="1143000"/>
                <a:gridCol w="762000"/>
                <a:gridCol w="1295400"/>
                <a:gridCol w="1066800"/>
                <a:gridCol w="914400"/>
                <a:gridCol w="11430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0.58988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0.29424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0.0462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0.16857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0.03549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hss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0.03432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0.03756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0.3619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hse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0.04510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0.03870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0.2451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57200" y="2617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Example: </a:t>
            </a:r>
            <a:r>
              <a:rPr lang="en-US" dirty="0" err="1" smtClean="0"/>
              <a:t>hsm</a:t>
            </a:r>
            <a:r>
              <a:rPr lang="en-US" dirty="0" smtClean="0"/>
              <a:t>, </a:t>
            </a:r>
            <a:r>
              <a:rPr lang="en-US" dirty="0" err="1" smtClean="0"/>
              <a:t>hse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81150356"/>
              </p:ext>
            </p:extLst>
          </p:nvPr>
        </p:nvGraphicFramePr>
        <p:xfrm>
          <a:off x="1828800" y="3059430"/>
          <a:ext cx="5257800" cy="739140"/>
        </p:xfrm>
        <a:graphic>
          <a:graphicData uri="http://schemas.openxmlformats.org/drawingml/2006/table">
            <a:tbl>
              <a:tblPr/>
              <a:tblGrid>
                <a:gridCol w="2057400"/>
                <a:gridCol w="990600"/>
                <a:gridCol w="1143000"/>
                <a:gridCol w="10668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0.69958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0.2016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2.63522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0.1943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25738950"/>
              </p:ext>
            </p:extLst>
          </p:nvPr>
        </p:nvGraphicFramePr>
        <p:xfrm>
          <a:off x="1524000" y="4278630"/>
          <a:ext cx="5867400" cy="2122170"/>
        </p:xfrm>
        <a:graphic>
          <a:graphicData uri="http://schemas.openxmlformats.org/drawingml/2006/table">
            <a:tbl>
              <a:tblPr/>
              <a:tblGrid>
                <a:gridCol w="1143000"/>
                <a:gridCol w="609600"/>
                <a:gridCol w="1295400"/>
                <a:gridCol w="1066800"/>
                <a:gridCol w="914400"/>
                <a:gridCol w="8382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0.62423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0.29172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0.0335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0.18265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0.03196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hse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0.06067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0.03473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0.0820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2801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Example: </a:t>
            </a:r>
            <a:r>
              <a:rPr lang="en-US" dirty="0" err="1" smtClean="0"/>
              <a:t>hsm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6306647"/>
              </p:ext>
            </p:extLst>
          </p:nvPr>
        </p:nvGraphicFramePr>
        <p:xfrm>
          <a:off x="1790700" y="3200400"/>
          <a:ext cx="5105400" cy="739140"/>
        </p:xfrm>
        <a:graphic>
          <a:graphicData uri="http://schemas.openxmlformats.org/drawingml/2006/table">
            <a:tbl>
              <a:tblPr/>
              <a:tblGrid>
                <a:gridCol w="1905000"/>
                <a:gridCol w="1066800"/>
                <a:gridCol w="1219200"/>
                <a:gridCol w="9144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0.70280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0.1905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2.63522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0.1869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97791385"/>
              </p:ext>
            </p:extLst>
          </p:nvPr>
        </p:nvGraphicFramePr>
        <p:xfrm>
          <a:off x="1295400" y="4419600"/>
          <a:ext cx="6096000" cy="1752600"/>
        </p:xfrm>
        <a:graphic>
          <a:graphicData uri="http://schemas.openxmlformats.org/drawingml/2006/table">
            <a:tbl>
              <a:tblPr/>
              <a:tblGrid>
                <a:gridCol w="1066800"/>
                <a:gridCol w="609600"/>
                <a:gridCol w="1295400"/>
                <a:gridCol w="1143000"/>
                <a:gridCol w="914400"/>
                <a:gridCol w="10668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0.90768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0.24355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0.20760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0.02872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Example: 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59129007"/>
              </p:ext>
            </p:extLst>
          </p:nvPr>
        </p:nvGraphicFramePr>
        <p:xfrm>
          <a:off x="1905000" y="3135630"/>
          <a:ext cx="5029200" cy="811424"/>
        </p:xfrm>
        <a:graphic>
          <a:graphicData uri="http://schemas.openxmlformats.org/drawingml/2006/table">
            <a:tbl>
              <a:tblPr/>
              <a:tblGrid>
                <a:gridCol w="1905000"/>
                <a:gridCol w="990600"/>
                <a:gridCol w="1219200"/>
                <a:gridCol w="914400"/>
              </a:tblGrid>
              <a:tr h="405712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0.75770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0.0634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05712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2.63522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0.0549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8738473"/>
              </p:ext>
            </p:extLst>
          </p:nvPr>
        </p:nvGraphicFramePr>
        <p:xfrm>
          <a:off x="1219200" y="4278630"/>
          <a:ext cx="6400800" cy="2122170"/>
        </p:xfrm>
        <a:graphic>
          <a:graphicData uri="http://schemas.openxmlformats.org/drawingml/2006/table">
            <a:tbl>
              <a:tblPr/>
              <a:tblGrid>
                <a:gridCol w="1066800"/>
                <a:gridCol w="609600"/>
                <a:gridCol w="1524000"/>
                <a:gridCol w="1371600"/>
                <a:gridCol w="914400"/>
                <a:gridCol w="914400"/>
              </a:tblGrid>
              <a:tr h="14097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1.28868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0.37604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0.00228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0.00066291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satv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-0.00002456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0.00061847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-0.04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0.9684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2665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Equality: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Are the following matrices equal?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b)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43000" y="2133600"/>
          <a:ext cx="5105400" cy="1855487"/>
        </p:xfrm>
        <a:graphic>
          <a:graphicData uri="http://schemas.openxmlformats.org/presentationml/2006/ole">
            <p:oleObj spid="_x0000_s48148" name="Equation" r:id="rId3" imgW="5765800" imgH="2095500" progId="Equation.DSMT4">
              <p:embed/>
            </p:oleObj>
          </a:graphicData>
        </a:graphic>
      </p:graphicFrame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1463675" y="4495800"/>
          <a:ext cx="4464050" cy="1855788"/>
        </p:xfrm>
        <a:graphic>
          <a:graphicData uri="http://schemas.openxmlformats.org/presentationml/2006/ole">
            <p:oleObj spid="_x0000_s48149" name="Equation" r:id="rId4" imgW="5041900" imgH="20955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Example: </a:t>
            </a:r>
            <a:r>
              <a:rPr lang="en-US" dirty="0" err="1" smtClean="0"/>
              <a:t>satm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64477557"/>
              </p:ext>
            </p:extLst>
          </p:nvPr>
        </p:nvGraphicFramePr>
        <p:xfrm>
          <a:off x="1981200" y="3375660"/>
          <a:ext cx="5029200" cy="739140"/>
        </p:xfrm>
        <a:graphic>
          <a:graphicData uri="http://schemas.openxmlformats.org/drawingml/2006/table">
            <a:tbl>
              <a:tblPr/>
              <a:tblGrid>
                <a:gridCol w="1905000"/>
                <a:gridCol w="990600"/>
                <a:gridCol w="1219200"/>
                <a:gridCol w="9144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0.75600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0.0634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2.63522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0.0591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73238904"/>
              </p:ext>
            </p:extLst>
          </p:nvPr>
        </p:nvGraphicFramePr>
        <p:xfrm>
          <a:off x="1447800" y="4495800"/>
          <a:ext cx="6096000" cy="1752600"/>
        </p:xfrm>
        <a:graphic>
          <a:graphicData uri="http://schemas.openxmlformats.org/drawingml/2006/table">
            <a:tbl>
              <a:tblPr/>
              <a:tblGrid>
                <a:gridCol w="1066800"/>
                <a:gridCol w="457200"/>
                <a:gridCol w="1219200"/>
                <a:gridCol w="1371600"/>
                <a:gridCol w="990600"/>
                <a:gridCol w="9906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1.28356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0.35243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0.00227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0.00058593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Example: </a:t>
            </a:r>
            <a:r>
              <a:rPr lang="en-US" dirty="0" err="1" smtClean="0"/>
              <a:t>hsm</a:t>
            </a:r>
            <a:r>
              <a:rPr lang="en-US" dirty="0" smtClean="0"/>
              <a:t>, </a:t>
            </a:r>
            <a:r>
              <a:rPr lang="en-US" dirty="0" err="1" smtClean="0"/>
              <a:t>satm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clb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07811331"/>
              </p:ext>
            </p:extLst>
          </p:nvPr>
        </p:nvGraphicFramePr>
        <p:xfrm>
          <a:off x="2019300" y="3131820"/>
          <a:ext cx="4953000" cy="739140"/>
        </p:xfrm>
        <a:graphic>
          <a:graphicData uri="http://schemas.openxmlformats.org/drawingml/2006/table">
            <a:tbl>
              <a:tblPr/>
              <a:tblGrid>
                <a:gridCol w="1905000"/>
                <a:gridCol w="990600"/>
                <a:gridCol w="1143000"/>
                <a:gridCol w="9144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0.70281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0.1942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2.63522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0.1869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94770290"/>
              </p:ext>
            </p:extLst>
          </p:nvPr>
        </p:nvGraphicFramePr>
        <p:xfrm>
          <a:off x="381000" y="4050030"/>
          <a:ext cx="8229600" cy="2122170"/>
        </p:xfrm>
        <a:graphic>
          <a:graphicData uri="http://schemas.openxmlformats.org/drawingml/2006/table">
            <a:tbl>
              <a:tblPr/>
              <a:tblGrid>
                <a:gridCol w="1028700"/>
                <a:gridCol w="419100"/>
                <a:gridCol w="1371600"/>
                <a:gridCol w="1295400"/>
                <a:gridCol w="838200"/>
                <a:gridCol w="838200"/>
                <a:gridCol w="1409700"/>
                <a:gridCol w="1028700"/>
              </a:tblGrid>
              <a:tr h="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95% Confidence Limits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0.66574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0.34349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0.0539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-0.01120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1.34268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0.19300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0.03222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5.99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0.12950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0.25651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0.00061047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0.00061117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0.3190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-0.00059400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0.00181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2390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Studio Example: (nknw241.sas)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>
                <a:solidFill>
                  <a:prstClr val="black"/>
                </a:solidFill>
              </a:rPr>
              <a:t>Y: Sales</a:t>
            </a:r>
          </a:p>
          <a:p>
            <a:pPr lvl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dirty="0" smtClean="0">
                <a:solidFill>
                  <a:prstClr val="black"/>
                </a:solidFill>
              </a:rPr>
              <a:t>X</a:t>
            </a:r>
            <a:r>
              <a:rPr lang="en-US" baseline="-25000" dirty="0" smtClean="0">
                <a:solidFill>
                  <a:prstClr val="black"/>
                </a:solidFill>
              </a:rPr>
              <a:t>1</a:t>
            </a:r>
            <a:r>
              <a:rPr lang="en-US" dirty="0" smtClean="0">
                <a:solidFill>
                  <a:prstClr val="black"/>
                </a:solidFill>
              </a:rPr>
              <a:t>: Number of people younger than 16 (young)</a:t>
            </a:r>
          </a:p>
          <a:p>
            <a:pPr lvl="0">
              <a:buNone/>
            </a:pPr>
            <a:r>
              <a:rPr lang="en-US" dirty="0" smtClean="0">
                <a:solidFill>
                  <a:prstClr val="black"/>
                </a:solidFill>
              </a:rPr>
              <a:t>X</a:t>
            </a:r>
            <a:r>
              <a:rPr lang="en-US" baseline="-25000" dirty="0" smtClean="0">
                <a:solidFill>
                  <a:prstClr val="black"/>
                </a:solidFill>
              </a:rPr>
              <a:t>2</a:t>
            </a:r>
            <a:r>
              <a:rPr lang="en-US" dirty="0" smtClean="0">
                <a:solidFill>
                  <a:prstClr val="black"/>
                </a:solidFill>
              </a:rPr>
              <a:t>: disposable personal income (income)</a:t>
            </a:r>
          </a:p>
          <a:p>
            <a:pPr lvl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dirty="0" smtClean="0">
                <a:solidFill>
                  <a:prstClr val="black"/>
                </a:solidFill>
              </a:rPr>
              <a:t>n = 21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Studio Example: input (nknw241.sas)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a1;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'I:/My Documents/Stat 512/CH06FI05.DAT'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young income sales;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=a1;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17800302"/>
              </p:ext>
            </p:extLst>
          </p:nvPr>
        </p:nvGraphicFramePr>
        <p:xfrm>
          <a:off x="2590800" y="3657600"/>
          <a:ext cx="3962400" cy="2217420"/>
        </p:xfrm>
        <a:graphic>
          <a:graphicData uri="http://schemas.openxmlformats.org/drawingml/2006/table">
            <a:tbl>
              <a:tblPr/>
              <a:tblGrid>
                <a:gridCol w="914400"/>
                <a:gridCol w="990600"/>
                <a:gridCol w="1219200"/>
                <a:gridCol w="838200"/>
              </a:tblGrid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Obs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young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sales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68.5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174.4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164.4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244.2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154.6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dirty="0" smtClean="0">
                          <a:solidFill>
                            <a:srgbClr val="112277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⁞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latin typeface="Courier New" pitchFamily="49" charset="0"/>
                          <a:cs typeface="Courier New" pitchFamily="49" charset="0"/>
                        </a:rPr>
                        <a:t>   ⁞  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latin typeface="Courier New" pitchFamily="49" charset="0"/>
                          <a:cs typeface="Courier New" pitchFamily="49" charset="0"/>
                        </a:rPr>
                        <a:t>     ⁞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dirty="0" smtClean="0">
                          <a:latin typeface="Courier New" pitchFamily="49" charset="0"/>
                          <a:cs typeface="Courier New" pitchFamily="49" charset="0"/>
                        </a:rPr>
                        <a:t>  ⁞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Studio Example: Regression, 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=a1;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sales=young income/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clb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sz="2000" dirty="0" smtClean="0">
              <a:latin typeface="SAS Monospace"/>
            </a:endParaRPr>
          </a:p>
          <a:p>
            <a:pPr>
              <a:buNone/>
            </a:pPr>
            <a:r>
              <a:rPr lang="en-US" sz="8000" dirty="0" smtClean="0">
                <a:latin typeface="Courier New" pitchFamily="49" charset="0"/>
                <a:cs typeface="Courier New" pitchFamily="49" charset="0"/>
              </a:rPr>
              <a:t>               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r>
              <a:rPr lang="en-US" dirty="0" smtClean="0"/>
              <a:t>Studio Example: Regression, 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8000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9169328"/>
              </p:ext>
            </p:extLst>
          </p:nvPr>
        </p:nvGraphicFramePr>
        <p:xfrm>
          <a:off x="1181100" y="990600"/>
          <a:ext cx="7010400" cy="2122170"/>
        </p:xfrm>
        <a:graphic>
          <a:graphicData uri="http://schemas.openxmlformats.org/drawingml/2006/table">
            <a:tbl>
              <a:tblPr/>
              <a:tblGrid>
                <a:gridCol w="1676400"/>
                <a:gridCol w="533400"/>
                <a:gridCol w="1447800"/>
                <a:gridCol w="1295400"/>
                <a:gridCol w="990600"/>
                <a:gridCol w="10668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12008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99.10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2180.92741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121.16263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51525349"/>
              </p:ext>
            </p:extLst>
          </p:nvPr>
        </p:nvGraphicFramePr>
        <p:xfrm>
          <a:off x="2019300" y="3200400"/>
          <a:ext cx="5334000" cy="1108710"/>
        </p:xfrm>
        <a:graphic>
          <a:graphicData uri="http://schemas.openxmlformats.org/drawingml/2006/table">
            <a:tbl>
              <a:tblPr/>
              <a:tblGrid>
                <a:gridCol w="1981200"/>
                <a:gridCol w="1295400"/>
                <a:gridCol w="1219200"/>
                <a:gridCol w="8382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11.00739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0.9167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181.90476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0.9075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Coeff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6.05118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5708990"/>
              </p:ext>
            </p:extLst>
          </p:nvPr>
        </p:nvGraphicFramePr>
        <p:xfrm>
          <a:off x="457200" y="4507230"/>
          <a:ext cx="8458200" cy="2122170"/>
        </p:xfrm>
        <a:graphic>
          <a:graphicData uri="http://schemas.openxmlformats.org/drawingml/2006/table">
            <a:tbl>
              <a:tblPr/>
              <a:tblGrid>
                <a:gridCol w="1028700"/>
                <a:gridCol w="571500"/>
                <a:gridCol w="1295400"/>
                <a:gridCol w="1066800"/>
                <a:gridCol w="914400"/>
                <a:gridCol w="914400"/>
                <a:gridCol w="1409700"/>
                <a:gridCol w="1257300"/>
              </a:tblGrid>
              <a:tr h="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 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&gt; 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95% Confidence Limits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-68.85707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60.01695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0.2663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-194.94801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57.23387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young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1.45456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0.21178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6.87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1.00962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1.89950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9.36550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4.06396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0.0333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0.82744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17.90356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57200" y="2252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Studio Example: CI for the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190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=a1;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sales=young income/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clm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young income;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17744291"/>
              </p:ext>
            </p:extLst>
          </p:nvPr>
        </p:nvGraphicFramePr>
        <p:xfrm>
          <a:off x="304800" y="3383670"/>
          <a:ext cx="8534399" cy="2559930"/>
        </p:xfrm>
        <a:graphic>
          <a:graphicData uri="http://schemas.openxmlformats.org/drawingml/2006/table">
            <a:tbl>
              <a:tblPr/>
              <a:tblGrid>
                <a:gridCol w="609599"/>
                <a:gridCol w="685800"/>
                <a:gridCol w="762000"/>
                <a:gridCol w="1219200"/>
                <a:gridCol w="990600"/>
                <a:gridCol w="1295400"/>
                <a:gridCol w="1066800"/>
                <a:gridCol w="990600"/>
                <a:gridCol w="914400"/>
              </a:tblGrid>
              <a:tr h="330835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Output Statistics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3565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Obs</a:t>
                      </a:r>
                      <a:endParaRPr lang="en-US" sz="1600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young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</a:t>
                      </a:r>
                      <a:b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Predicted</a:t>
                      </a:r>
                      <a:b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Value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Std</a:t>
                      </a:r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Error</a:t>
                      </a:r>
                      <a:b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 Predict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95% CL Mean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Residual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68.5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16.7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174.4000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187.1841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3.8409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179.1146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195.2536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-12.7841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28094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45.2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16.8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164.4000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154.2294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3.5558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146.7591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161.6998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10.1706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91.3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18.2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244.2000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234.3963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4.5882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224.7569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244.0358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9.8037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47.8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154.6000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153.3285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3.2331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146.5361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160.1210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1.2715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31376">
                <a:tc>
                  <a:txBody>
                    <a:bodyPr/>
                    <a:lstStyle/>
                    <a:p>
                      <a:pPr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dirty="0" smtClean="0">
                          <a:solidFill>
                            <a:srgbClr val="000000"/>
                          </a:solidFill>
                          <a:effectLst/>
                          <a:latin typeface="ESSTIXOne"/>
                        </a:rPr>
                        <a:t>     «</a:t>
                      </a:r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46438" y="154305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 MEANS Procedure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Studio Example: CI for predicted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175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=a1;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sales=young income/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cli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young income;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sz="48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56992645"/>
              </p:ext>
            </p:extLst>
          </p:nvPr>
        </p:nvGraphicFramePr>
        <p:xfrm>
          <a:off x="228600" y="3429000"/>
          <a:ext cx="8534400" cy="2547582"/>
        </p:xfrm>
        <a:graphic>
          <a:graphicData uri="http://schemas.openxmlformats.org/drawingml/2006/table">
            <a:tbl>
              <a:tblPr/>
              <a:tblGrid>
                <a:gridCol w="564036"/>
                <a:gridCol w="655164"/>
                <a:gridCol w="838200"/>
                <a:gridCol w="1143000"/>
                <a:gridCol w="1066800"/>
                <a:gridCol w="1295400"/>
                <a:gridCol w="990600"/>
                <a:gridCol w="990600"/>
                <a:gridCol w="990600"/>
              </a:tblGrid>
              <a:tr h="254635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Output Statistics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5129"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Obs</a:t>
                      </a:r>
                      <a:endParaRPr lang="en-US" sz="1600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young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income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</a:t>
                      </a:r>
                      <a:b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Predicted</a:t>
                      </a:r>
                      <a:b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Value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Std</a:t>
                      </a:r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Error</a:t>
                      </a:r>
                      <a:b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 Predict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95% CL Predict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Residual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16983"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68.5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16.7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174.4000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187.1841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3.8409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162.6910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211.6772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-12.7841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45.2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16.8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164.4000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154.2294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3.5558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129.9271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178.5317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10.1706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44571"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91.3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18.2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244.2000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234.3963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4.5882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209.3421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259.4506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9.8037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20265"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47.8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154.6000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153.3285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3.2331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129.2260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177.4311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1.2715</a:t>
                      </a: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 sz="1600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i="0" dirty="0" smtClean="0">
                          <a:solidFill>
                            <a:srgbClr val="000000"/>
                          </a:solidFill>
                          <a:effectLst/>
                          <a:latin typeface="ESSTIXOne"/>
                        </a:rPr>
                        <a:t>    «</a:t>
                      </a:r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6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633" marR="42633" marT="42633" marB="42633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 Example: Descriptive Statistics (cs.sas)</a:t>
            </a:r>
            <a:br>
              <a:rPr lang="en-US" dirty="0" smtClean="0"/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proc means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129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means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maxdec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13113" y="2936946"/>
          <a:ext cx="6645255" cy="2453640"/>
        </p:xfrm>
        <a:graphic>
          <a:graphicData uri="http://schemas.openxmlformats.org/drawingml/2006/table">
            <a:tbl>
              <a:tblPr/>
              <a:tblGrid>
                <a:gridCol w="1167909"/>
                <a:gridCol w="697117"/>
                <a:gridCol w="1023041"/>
                <a:gridCol w="1122630"/>
                <a:gridCol w="1276539"/>
                <a:gridCol w="1358019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Variable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Std Dev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Minimum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Maximum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gpa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224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2.64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0.78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0.12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4.00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hsm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224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8.32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1.64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2.00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224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8.09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1.70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3.00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224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8.09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1.51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3.00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10.00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satm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224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595.29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86.40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300.00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800.00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satv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224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504.55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92.61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285.00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760.00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 Example: Descriptive Statistics</a:t>
            </a:r>
            <a:br>
              <a:rPr lang="en-US" dirty="0" smtClean="0"/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proc univariate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univariate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noprint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histogram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normal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kernel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Operations - Transpose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A transposition is performed by switching the rows and columns, indicated by a ‘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b="1" dirty="0" smtClean="0"/>
              <a:t>A’</a:t>
            </a:r>
            <a:r>
              <a:rPr lang="en-US" sz="3200" dirty="0" smtClean="0"/>
              <a:t> = </a:t>
            </a:r>
            <a:r>
              <a:rPr lang="en-US" sz="3200" b="1" dirty="0" smtClean="0"/>
              <a:t>B</a:t>
            </a:r>
            <a:r>
              <a:rPr lang="en-US" sz="3200" dirty="0" smtClean="0"/>
              <a:t> if </a:t>
            </a:r>
            <a:r>
              <a:rPr lang="en-US" sz="3200" dirty="0" err="1" smtClean="0"/>
              <a:t>a</a:t>
            </a:r>
            <a:r>
              <a:rPr lang="en-US" sz="3200" baseline="-25000" dirty="0" err="1" smtClean="0"/>
              <a:t>ij</a:t>
            </a:r>
            <a:r>
              <a:rPr lang="en-US" sz="3200" dirty="0" smtClean="0"/>
              <a:t> = </a:t>
            </a:r>
            <a:r>
              <a:rPr lang="en-US" sz="3200" dirty="0" err="1" smtClean="0"/>
              <a:t>b</a:t>
            </a:r>
            <a:r>
              <a:rPr lang="en-US" sz="3200" baseline="-25000" dirty="0" err="1" smtClean="0"/>
              <a:t>ji</a:t>
            </a:r>
            <a:endParaRPr lang="en-US" sz="3200" dirty="0" smtClean="0"/>
          </a:p>
          <a:p>
            <a:pPr lvl="2"/>
            <a:r>
              <a:rPr lang="en-US" sz="3200" dirty="0" smtClean="0"/>
              <a:t>Note: if </a:t>
            </a:r>
            <a:r>
              <a:rPr lang="en-US" sz="3200" b="1" dirty="0" smtClean="0"/>
              <a:t>A</a:t>
            </a:r>
            <a:r>
              <a:rPr lang="en-US" sz="3200" dirty="0" smtClean="0"/>
              <a:t> is r x c then </a:t>
            </a:r>
            <a:r>
              <a:rPr lang="en-US" sz="3200" b="1" dirty="0" smtClean="0"/>
              <a:t>B</a:t>
            </a:r>
            <a:r>
              <a:rPr lang="en-US" sz="3200" dirty="0" smtClean="0"/>
              <a:t> will be c x r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The transpose of a column vector is a row vector.</a:t>
            </a:r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2133600" y="3886200"/>
          <a:ext cx="4598988" cy="1574800"/>
        </p:xfrm>
        <a:graphic>
          <a:graphicData uri="http://schemas.openxmlformats.org/presentationml/2006/ole">
            <p:oleObj spid="_x0000_s64523" name="Equation" r:id="rId3" imgW="5194300" imgH="1778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80" name="Picture 8" descr="Histogram for h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4184" y="3932949"/>
            <a:ext cx="3901312" cy="2925984"/>
          </a:xfrm>
          <a:prstGeom prst="rect">
            <a:avLst/>
          </a:prstGeom>
          <a:noFill/>
        </p:spPr>
      </p:pic>
      <p:pic>
        <p:nvPicPr>
          <p:cNvPr id="131076" name="Picture 4" descr="Histogram for hs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48727" y="989249"/>
            <a:ext cx="3836017" cy="2877013"/>
          </a:xfrm>
          <a:prstGeom prst="rect">
            <a:avLst/>
          </a:prstGeom>
          <a:noFill/>
        </p:spPr>
      </p:pic>
      <p:pic>
        <p:nvPicPr>
          <p:cNvPr id="131078" name="Picture 6" descr="Histogram for hs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3953" y="3934691"/>
            <a:ext cx="3897745" cy="2923309"/>
          </a:xfrm>
          <a:prstGeom prst="rect">
            <a:avLst/>
          </a:prstGeom>
          <a:noFill/>
        </p:spPr>
      </p:pic>
      <p:pic>
        <p:nvPicPr>
          <p:cNvPr id="131074" name="Picture 2" descr="Histogram for gp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6871" y="977193"/>
            <a:ext cx="3876438" cy="29073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 Example: Descriptive Statistics (cont)</a:t>
            </a:r>
            <a:br>
              <a:rPr lang="en-US" dirty="0" smtClean="0"/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proc univariate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714" y="1370099"/>
            <a:ext cx="792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gpa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762887" y="1370099"/>
            <a:ext cx="889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hsm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829980" y="4212882"/>
            <a:ext cx="721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hss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825404" y="4212882"/>
            <a:ext cx="7649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hse</a:t>
            </a:r>
            <a:endParaRPr lang="en-US" sz="32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2" name="Picture 4" descr="Histogram for sat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02827" y="1729212"/>
            <a:ext cx="4452375" cy="3339281"/>
          </a:xfrm>
          <a:prstGeom prst="rect">
            <a:avLst/>
          </a:prstGeom>
          <a:noFill/>
        </p:spPr>
      </p:pic>
      <p:pic>
        <p:nvPicPr>
          <p:cNvPr id="130050" name="Picture 2" descr="Histogram for sat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894" y="1711105"/>
            <a:ext cx="4430248" cy="332268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 Example: Descriptive Statistics (cont)</a:t>
            </a:r>
            <a:br>
              <a:rPr lang="en-US" dirty="0" smtClean="0"/>
            </a:b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proc univariate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9195" y="2072633"/>
            <a:ext cx="1004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satm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249549" y="2072633"/>
            <a:ext cx="8621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satv</a:t>
            </a:r>
            <a:endParaRPr lang="en-US" sz="32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Interactive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Read in the data set as usual.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Solutions --&gt; analysis --&gt; interactive data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read in the correct data set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/>
              <a:t>Open library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work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/>
              <a:t>Click on data set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CS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/>
              <a:t>Click on open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</a:t>
            </a:r>
            <a:r>
              <a:rPr lang="en-US" smtClean="0"/>
              <a:t>the </a:t>
            </a:r>
            <a:r>
              <a:rPr lang="en-US" smtClean="0"/>
              <a:t>variables that </a:t>
            </a:r>
            <a:r>
              <a:rPr lang="en-US" dirty="0" smtClean="0"/>
              <a:t>you want, use &lt;</a:t>
            </a:r>
            <a:r>
              <a:rPr lang="en-US" dirty="0" err="1" smtClean="0"/>
              <a:t>cntrl</a:t>
            </a:r>
            <a:r>
              <a:rPr lang="en-US" dirty="0" smtClean="0"/>
              <a:t>&gt; to select more than one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/>
              <a:t>Go to the menu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analyze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/>
              <a:t>Choose option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Scatter Plot (Y X)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CS Example: Interactive Scatterplot</a:t>
            </a:r>
            <a:endParaRPr lang="en-US" dirty="0"/>
          </a:p>
        </p:txBody>
      </p:sp>
      <p:pic>
        <p:nvPicPr>
          <p:cNvPr id="931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14400"/>
            <a:ext cx="6324600" cy="5872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 descr="The SGScatter Proced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762000"/>
            <a:ext cx="6096000" cy="609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CS Example: Scatterplot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311529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sgscatter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matrix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Example: Correlation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6020" cy="23786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corr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141836" y="2672015"/>
          <a:ext cx="5155257" cy="3154680"/>
        </p:xfrm>
        <a:graphic>
          <a:graphicData uri="http://schemas.openxmlformats.org/drawingml/2006/table">
            <a:tbl>
              <a:tblPr/>
              <a:tblGrid>
                <a:gridCol w="710006"/>
                <a:gridCol w="1575303"/>
                <a:gridCol w="1240324"/>
                <a:gridCol w="1629624"/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Pearson Correlation Coefficients, N = 224 </a:t>
                      </a:r>
                      <a:b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Prob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&gt; |r| under H0: Rho=0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hsm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hsm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1.00000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0.57569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0.44689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&lt;.0001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&lt;.0001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0.57569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1.00000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0.57937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&lt;.0001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&lt;.0001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0.44689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0.57937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1.00000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&lt;.0001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&lt;.0001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Example: Correlation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935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corr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noprob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46345836"/>
              </p:ext>
            </p:extLst>
          </p:nvPr>
        </p:nvGraphicFramePr>
        <p:xfrm>
          <a:off x="2381337" y="3007349"/>
          <a:ext cx="4365452" cy="1478280"/>
        </p:xfrm>
        <a:graphic>
          <a:graphicData uri="http://schemas.openxmlformats.org/drawingml/2006/table">
            <a:tbl>
              <a:tblPr/>
              <a:tblGrid>
                <a:gridCol w="1375117"/>
                <a:gridCol w="1383957"/>
                <a:gridCol w="1606378"/>
              </a:tblGrid>
              <a:tr h="0">
                <a:tc gridSpan="3"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Pearson Correlation Coefficients, N = 224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satv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0.46394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satv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0.46394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Example: Correlation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corr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noprob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with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51418866"/>
              </p:ext>
            </p:extLst>
          </p:nvPr>
        </p:nvGraphicFramePr>
        <p:xfrm>
          <a:off x="2083272" y="3285207"/>
          <a:ext cx="4391668" cy="1478280"/>
        </p:xfrm>
        <a:graphic>
          <a:graphicData uri="http://schemas.openxmlformats.org/drawingml/2006/table">
            <a:tbl>
              <a:tblPr/>
              <a:tblGrid>
                <a:gridCol w="956490"/>
                <a:gridCol w="1161535"/>
                <a:gridCol w="1136822"/>
                <a:gridCol w="1136821"/>
              </a:tblGrid>
              <a:tr h="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Pearson Correlation Coefficients, N = 224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hss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hse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0.45351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0.24048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0.10828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satv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0.22112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0.26170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0.24371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Example: Correlation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corr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noprob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hse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satv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with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gpa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53385588"/>
              </p:ext>
            </p:extLst>
          </p:nvPr>
        </p:nvGraphicFramePr>
        <p:xfrm>
          <a:off x="1455008" y="3454790"/>
          <a:ext cx="6107327" cy="1108710"/>
        </p:xfrm>
        <a:graphic>
          <a:graphicData uri="http://schemas.openxmlformats.org/drawingml/2006/table">
            <a:tbl>
              <a:tblPr/>
              <a:tblGrid>
                <a:gridCol w="744494"/>
                <a:gridCol w="1087395"/>
                <a:gridCol w="1062681"/>
                <a:gridCol w="1062681"/>
                <a:gridCol w="1087394"/>
                <a:gridCol w="1062682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Pearson Correlation Coefficients, N = 224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hss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hse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satm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satv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gpa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0.43650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0.32943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0.28900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0.25171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0.11449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3308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CS Example: Scatter plots (cs1.sas)</a:t>
            </a:r>
            <a:endParaRPr lang="en-US" dirty="0"/>
          </a:p>
        </p:txBody>
      </p:sp>
      <p:pic>
        <p:nvPicPr>
          <p:cNvPr id="155652" name="Picture 4" descr="Plot of gpa by h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9120" y="3291839"/>
            <a:ext cx="4754880" cy="3566160"/>
          </a:xfrm>
          <a:prstGeom prst="rect">
            <a:avLst/>
          </a:prstGeom>
          <a:noFill/>
        </p:spPr>
      </p:pic>
      <p:pic>
        <p:nvPicPr>
          <p:cNvPr id="155650" name="Picture 2" descr="Plot of gpa by hs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61096"/>
            <a:ext cx="4517390" cy="33880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Matrix Operations – Addition/Subtraction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To add or subtract two matrices, they must have the same dimensions</a:t>
            </a:r>
          </a:p>
          <a:p>
            <a:r>
              <a:rPr lang="en-US" dirty="0" smtClean="0"/>
              <a:t>The addition or subtraction is done on an element by element bases</a:t>
            </a:r>
            <a:endParaRPr lang="en-US" dirty="0"/>
          </a:p>
        </p:txBody>
      </p: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2362200" y="3429000"/>
          <a:ext cx="3948112" cy="1574800"/>
        </p:xfrm>
        <a:graphic>
          <a:graphicData uri="http://schemas.openxmlformats.org/presentationml/2006/ole">
            <p:oleObj spid="_x0000_s65556" name="Equation" r:id="rId3" imgW="4457700" imgH="1778000" progId="Equation.DSMT4">
              <p:embed/>
            </p:oleObj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1519238" y="5029200"/>
          <a:ext cx="5634037" cy="1574800"/>
        </p:xfrm>
        <a:graphic>
          <a:graphicData uri="http://schemas.openxmlformats.org/presentationml/2006/ole">
            <p:oleObj spid="_x0000_s65557" name="Equation" r:id="rId4" imgW="6362700" imgH="1778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" y="0"/>
            <a:ext cx="8229600" cy="1143000"/>
          </a:xfrm>
        </p:spPr>
        <p:txBody>
          <a:bodyPr/>
          <a:lstStyle/>
          <a:p>
            <a:r>
              <a:rPr lang="en-US" dirty="0" smtClean="0"/>
              <a:t>CS Example: residuals vs. Ŷ</a:t>
            </a:r>
            <a:endParaRPr lang="en-US" dirty="0"/>
          </a:p>
        </p:txBody>
      </p:sp>
      <p:pic>
        <p:nvPicPr>
          <p:cNvPr id="154626" name="Picture 2" descr="Plot of resid by pr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170" y="10287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CS Example: Residuals </a:t>
            </a:r>
            <a:r>
              <a:rPr lang="en-US" dirty="0" err="1" smtClean="0"/>
              <a:t>vs</a:t>
            </a:r>
            <a:r>
              <a:rPr lang="en-US" dirty="0" smtClean="0"/>
              <a:t> X</a:t>
            </a:r>
            <a:r>
              <a:rPr lang="en-US" baseline="-25000" dirty="0" smtClean="0"/>
              <a:t>i</a:t>
            </a:r>
            <a:r>
              <a:rPr lang="en-US" dirty="0" smtClean="0"/>
              <a:t>’s</a:t>
            </a:r>
            <a:endParaRPr lang="en-US" dirty="0"/>
          </a:p>
        </p:txBody>
      </p:sp>
      <p:pic>
        <p:nvPicPr>
          <p:cNvPr id="153604" name="Picture 4" descr="Plot of resid by h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5433" y="3266574"/>
            <a:ext cx="4788568" cy="3591426"/>
          </a:xfrm>
          <a:prstGeom prst="rect">
            <a:avLst/>
          </a:prstGeom>
          <a:noFill/>
        </p:spPr>
      </p:pic>
      <p:pic>
        <p:nvPicPr>
          <p:cNvPr id="153602" name="Picture 2" descr="Plot of resid by hs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62817"/>
            <a:ext cx="45720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CS Example: Normality of Residuals</a:t>
            </a:r>
            <a:endParaRPr lang="en-US" dirty="0"/>
          </a:p>
        </p:txBody>
      </p:sp>
      <p:pic>
        <p:nvPicPr>
          <p:cNvPr id="90116" name="Picture 4" descr="Q-Q plot for res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114" name="Picture 2" descr="Histogram for res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2895"/>
            <a:ext cx="4964327" cy="37232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Matrix Operations -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by a scalar (number)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every element of the matrix is multiplied by that number</a:t>
            </a:r>
          </a:p>
          <a:p>
            <a:pPr lvl="1">
              <a:buFont typeface="Wingdings" pitchFamily="2" charset="2"/>
              <a:buChar char="Ø"/>
            </a:pP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In addition, a matrix can be factored</a:t>
            </a:r>
          </a:p>
          <a:p>
            <a:pPr lvl="1">
              <a:buFont typeface="Wingdings" pitchFamily="2" charset="2"/>
              <a:buChar char="Ø"/>
            </a:pP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endParaRPr lang="en-US" sz="3200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if </a:t>
            </a:r>
            <a:r>
              <a:rPr lang="en-US" sz="3200" b="1" dirty="0" smtClean="0"/>
              <a:t>A</a:t>
            </a:r>
            <a:r>
              <a:rPr lang="en-US" sz="3200" dirty="0" smtClean="0"/>
              <a:t> = [</a:t>
            </a:r>
            <a:r>
              <a:rPr lang="en-US" sz="3200" dirty="0" err="1" smtClean="0"/>
              <a:t>a</a:t>
            </a:r>
            <a:r>
              <a:rPr lang="en-US" sz="3200" baseline="-25000" dirty="0" err="1" smtClean="0"/>
              <a:t>ij</a:t>
            </a:r>
            <a:r>
              <a:rPr lang="en-US" sz="3200" dirty="0" smtClean="0"/>
              <a:t>], k is a number then k</a:t>
            </a:r>
            <a:r>
              <a:rPr lang="en-US" sz="3200" b="1" dirty="0" smtClean="0"/>
              <a:t>A</a:t>
            </a:r>
            <a:r>
              <a:rPr lang="en-US" sz="3200" dirty="0" smtClean="0"/>
              <a:t> = </a:t>
            </a:r>
            <a:r>
              <a:rPr lang="en-US" sz="3200" b="1" dirty="0" err="1" smtClean="0"/>
              <a:t>A</a:t>
            </a:r>
            <a:r>
              <a:rPr lang="en-US" sz="3200" dirty="0" err="1" smtClean="0"/>
              <a:t>k</a:t>
            </a:r>
            <a:r>
              <a:rPr lang="en-US" sz="3200" dirty="0" smtClean="0"/>
              <a:t> = [</a:t>
            </a:r>
            <a:r>
              <a:rPr lang="en-US" sz="3200" dirty="0" err="1" smtClean="0"/>
              <a:t>ka</a:t>
            </a:r>
            <a:r>
              <a:rPr lang="en-US" sz="3200" baseline="-25000" dirty="0" err="1" smtClean="0"/>
              <a:t>ij</a:t>
            </a:r>
            <a:r>
              <a:rPr lang="en-US" sz="3200" dirty="0" smtClean="0"/>
              <a:t>]</a:t>
            </a:r>
            <a:endParaRPr lang="en-US" sz="3200" dirty="0"/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2057400" y="2514600"/>
          <a:ext cx="4129087" cy="1012825"/>
        </p:xfrm>
        <a:graphic>
          <a:graphicData uri="http://schemas.openxmlformats.org/presentationml/2006/ole">
            <p:oleObj spid="_x0000_s66581" name="Equation" r:id="rId3" imgW="4660900" imgH="1143000" progId="Equation.DSMT4">
              <p:embed/>
            </p:oleObj>
          </a:graphicData>
        </a:graphic>
      </p:graphicFrame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2667000" y="4267200"/>
          <a:ext cx="2914650" cy="1866900"/>
        </p:xfrm>
        <a:graphic>
          <a:graphicData uri="http://schemas.openxmlformats.org/presentationml/2006/ole">
            <p:oleObj spid="_x0000_s66582" name="Equation" r:id="rId4" imgW="3289300" imgH="2108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Matrix Operations - 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en-US" dirty="0" smtClean="0"/>
              <a:t>by another matrix</a:t>
            </a:r>
          </a:p>
          <a:p>
            <a:pPr lvl="1"/>
            <a:r>
              <a:rPr lang="en-US" b="1" dirty="0" smtClean="0"/>
              <a:t>C</a:t>
            </a:r>
            <a:r>
              <a:rPr lang="en-US" dirty="0" smtClean="0"/>
              <a:t> = </a:t>
            </a:r>
            <a:r>
              <a:rPr lang="en-US" b="1" dirty="0" smtClean="0"/>
              <a:t>A B</a:t>
            </a:r>
          </a:p>
          <a:p>
            <a:pPr lvl="2"/>
            <a:r>
              <a:rPr lang="en-US" sz="3200" dirty="0" smtClean="0"/>
              <a:t>  </a:t>
            </a:r>
          </a:p>
          <a:p>
            <a:pPr lvl="2">
              <a:lnSpc>
                <a:spcPct val="150000"/>
              </a:lnSpc>
            </a:pPr>
            <a:r>
              <a:rPr lang="en-US" sz="3200" dirty="0" smtClean="0"/>
              <a:t>columns of A must equal rows of B</a:t>
            </a:r>
          </a:p>
          <a:p>
            <a:pPr lvl="2"/>
            <a:r>
              <a:rPr lang="en-US" sz="3200" dirty="0" smtClean="0"/>
              <a:t>Resulting matrix has dimension </a:t>
            </a:r>
          </a:p>
          <a:p>
            <a:pPr lvl="2">
              <a:buNone/>
            </a:pPr>
            <a:r>
              <a:rPr lang="en-US" sz="3200" dirty="0" smtClean="0"/>
              <a:t>		rows of </a:t>
            </a:r>
            <a:r>
              <a:rPr lang="en-US" sz="3200" b="1" dirty="0" smtClean="0"/>
              <a:t>A</a:t>
            </a:r>
            <a:r>
              <a:rPr lang="en-US" sz="3200" dirty="0" smtClean="0"/>
              <a:t> x columns of </a:t>
            </a:r>
            <a:r>
              <a:rPr lang="en-US" sz="3200" b="1" dirty="0" smtClean="0"/>
              <a:t>B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28800" y="1981200"/>
          <a:ext cx="2108200" cy="812800"/>
        </p:xfrm>
        <a:graphic>
          <a:graphicData uri="http://schemas.openxmlformats.org/presentationml/2006/ole">
            <p:oleObj spid="_x0000_s67605" name="Equation" r:id="rId3" imgW="2108200" imgH="812800" progId="Equation.DSMT4">
              <p:embed/>
            </p:oleObj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33362" y="4800600"/>
            <a:ext cx="8910638" cy="1554163"/>
            <a:chOff x="233362" y="4800600"/>
            <a:chExt cx="8910638" cy="1554163"/>
          </a:xfrm>
        </p:grpSpPr>
        <p:graphicFrame>
          <p:nvGraphicFramePr>
            <p:cNvPr id="66563" name="Object 3"/>
            <p:cNvGraphicFramePr>
              <a:graphicFrameLocks noChangeAspect="1"/>
            </p:cNvGraphicFramePr>
            <p:nvPr/>
          </p:nvGraphicFramePr>
          <p:xfrm>
            <a:off x="233362" y="4800600"/>
            <a:ext cx="8910638" cy="1554163"/>
          </p:xfrm>
          <a:graphic>
            <a:graphicData uri="http://schemas.openxmlformats.org/presentationml/2006/ole">
              <p:oleObj spid="_x0000_s67606" name="Equation" r:id="rId4" imgW="10058400" imgH="1752600" progId="Equation.DSMT4">
                <p:embed/>
              </p:oleObj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1219200" y="5105400"/>
              <a:ext cx="1371600" cy="3810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743200" y="4876800"/>
              <a:ext cx="381000" cy="13716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191000" y="5105400"/>
              <a:ext cx="1447800" cy="3810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Special Types of Matrices: Symmetric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b="1" dirty="0" smtClean="0"/>
              <a:t>A</a:t>
            </a:r>
            <a:r>
              <a:rPr lang="en-US" dirty="0" smtClean="0"/>
              <a:t> = </a:t>
            </a:r>
            <a:r>
              <a:rPr lang="en-US" b="1" dirty="0" smtClean="0"/>
              <a:t>A’</a:t>
            </a:r>
            <a:r>
              <a:rPr lang="en-US" dirty="0" smtClean="0"/>
              <a:t>, then </a:t>
            </a:r>
            <a:r>
              <a:rPr lang="en-US" b="1" dirty="0" smtClean="0"/>
              <a:t>A</a:t>
            </a:r>
            <a:r>
              <a:rPr lang="en-US" dirty="0" smtClean="0"/>
              <a:t> is said to be symmetric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a symmetric matrix has to be a square matrix</a:t>
            </a:r>
            <a:endParaRPr lang="en-US" sz="3200" dirty="0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3185160" y="3497580"/>
          <a:ext cx="2273300" cy="1574800"/>
        </p:xfrm>
        <a:graphic>
          <a:graphicData uri="http://schemas.openxmlformats.org/presentationml/2006/ole">
            <p:oleObj spid="_x0000_s68619" name="Equation" r:id="rId3" imgW="2565400" imgH="17780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9421</TotalTime>
  <Words>2313</Words>
  <Application>Microsoft Office PowerPoint</Application>
  <PresentationFormat>On-screen Show (4:3)</PresentationFormat>
  <Paragraphs>1055</Paragraphs>
  <Slides>62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4" baseType="lpstr">
      <vt:lpstr>Office Theme</vt:lpstr>
      <vt:lpstr>Equation</vt:lpstr>
      <vt:lpstr>Matrix</vt:lpstr>
      <vt:lpstr>Matrix (cont)</vt:lpstr>
      <vt:lpstr>Matrix Equality</vt:lpstr>
      <vt:lpstr>Equality: Example</vt:lpstr>
      <vt:lpstr>Matrix Operations - Transpose</vt:lpstr>
      <vt:lpstr>Matrix Operations – Addition/Subtraction</vt:lpstr>
      <vt:lpstr>Matrix Operations - Multiplication</vt:lpstr>
      <vt:lpstr>Matrix Operations - Multiplication</vt:lpstr>
      <vt:lpstr>Special Types of Matrices: Symmetric</vt:lpstr>
      <vt:lpstr>Special Types of Matrices: Diagonal</vt:lpstr>
      <vt:lpstr>Special Types of Matrices: Diagonal (cont)</vt:lpstr>
      <vt:lpstr>Linear Dependence</vt:lpstr>
      <vt:lpstr>Rank of a Matrix</vt:lpstr>
      <vt:lpstr>Inverse of a Matrix</vt:lpstr>
      <vt:lpstr>Inverse of a Matrix: Calculation</vt:lpstr>
      <vt:lpstr>Inverse of a Matrix: Calculation (cont)</vt:lpstr>
      <vt:lpstr>Inverse of a Matrix: Uses</vt:lpstr>
      <vt:lpstr>Basic Matrix Operations</vt:lpstr>
      <vt:lpstr>Matrix parameters</vt:lpstr>
      <vt:lpstr>Matrix parameters (cont)</vt:lpstr>
      <vt:lpstr>Matrix parameters (cont)</vt:lpstr>
      <vt:lpstr>Matrix parameters (cont)</vt:lpstr>
      <vt:lpstr>Fitted Values</vt:lpstr>
      <vt:lpstr>Response Vector: additive (Surface.sas)</vt:lpstr>
      <vt:lpstr>SAS code: MLR</vt:lpstr>
      <vt:lpstr>Response Vector: polynomial (Surface.sas)</vt:lpstr>
      <vt:lpstr>Response Vector: Interaction(Surface.sas)</vt:lpstr>
      <vt:lpstr>SAS code: MLR</vt:lpstr>
      <vt:lpstr>CS Example: all predictors (output)</vt:lpstr>
      <vt:lpstr>ANOVA table for MLR</vt:lpstr>
      <vt:lpstr>CS Example: all predictors (output)</vt:lpstr>
      <vt:lpstr>CS Example: (cs.sas)</vt:lpstr>
      <vt:lpstr>CS Example: Input (cs.sas)</vt:lpstr>
      <vt:lpstr>CS Example: all predictors (input)</vt:lpstr>
      <vt:lpstr>CS Example: all predictors (output)</vt:lpstr>
      <vt:lpstr>CS Example: HS grades</vt:lpstr>
      <vt:lpstr>CS Example: hsm, hse</vt:lpstr>
      <vt:lpstr>CS Example: hsm</vt:lpstr>
      <vt:lpstr>CS Example: SAT</vt:lpstr>
      <vt:lpstr>CS Example: satm</vt:lpstr>
      <vt:lpstr>CS Example: hsm, satm</vt:lpstr>
      <vt:lpstr>Studio Example: (nknw241.sas)</vt:lpstr>
      <vt:lpstr>Studio Example: input (nknw241.sas)</vt:lpstr>
      <vt:lpstr>Studio Example: Regression, CI</vt:lpstr>
      <vt:lpstr>Studio Example: Regression, CI</vt:lpstr>
      <vt:lpstr>Studio Example: CI for the mean</vt:lpstr>
      <vt:lpstr>Studio Example: CI for predicted values</vt:lpstr>
      <vt:lpstr>CS Example: Descriptive Statistics (cs.sas) proc means</vt:lpstr>
      <vt:lpstr>CS Example: Descriptive Statistics proc univariate</vt:lpstr>
      <vt:lpstr>CS Example: Descriptive Statistics (cont) proc univariate</vt:lpstr>
      <vt:lpstr>CS Example: Descriptive Statistics (cont) proc univariate</vt:lpstr>
      <vt:lpstr>Interactive Data Analysis</vt:lpstr>
      <vt:lpstr>CS Example: Interactive Scatterplot</vt:lpstr>
      <vt:lpstr>CS Example: Scatterplot</vt:lpstr>
      <vt:lpstr>CS Example: Correlation</vt:lpstr>
      <vt:lpstr>CS Example: Correlation (cont)</vt:lpstr>
      <vt:lpstr>CS Example: Correlation (cont)</vt:lpstr>
      <vt:lpstr>CS Example: Correlation (cont)</vt:lpstr>
      <vt:lpstr>CS Example: Scatter plots (cs1.sas)</vt:lpstr>
      <vt:lpstr>CS Example: residuals vs. Ŷ</vt:lpstr>
      <vt:lpstr>CS Example: Residuals vs Xi’s</vt:lpstr>
      <vt:lpstr>CS Example: Normality of Residuals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lfindsen</cp:lastModifiedBy>
  <cp:revision>429</cp:revision>
  <dcterms:created xsi:type="dcterms:W3CDTF">2010-01-11T21:36:57Z</dcterms:created>
  <dcterms:modified xsi:type="dcterms:W3CDTF">2013-02-07T17:49:44Z</dcterms:modified>
</cp:coreProperties>
</file>