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309" r:id="rId14"/>
    <p:sldId id="270" r:id="rId15"/>
    <p:sldId id="271" r:id="rId16"/>
    <p:sldId id="274" r:id="rId17"/>
    <p:sldId id="275" r:id="rId18"/>
    <p:sldId id="276" r:id="rId19"/>
    <p:sldId id="282" r:id="rId20"/>
    <p:sldId id="320" r:id="rId21"/>
    <p:sldId id="283" r:id="rId22"/>
    <p:sldId id="284" r:id="rId23"/>
    <p:sldId id="285" r:id="rId24"/>
    <p:sldId id="286" r:id="rId25"/>
    <p:sldId id="287" r:id="rId26"/>
    <p:sldId id="288" r:id="rId27"/>
    <p:sldId id="277" r:id="rId28"/>
    <p:sldId id="321" r:id="rId29"/>
    <p:sldId id="278" r:id="rId30"/>
    <p:sldId id="322" r:id="rId31"/>
    <p:sldId id="323" r:id="rId32"/>
    <p:sldId id="279" r:id="rId33"/>
    <p:sldId id="280" r:id="rId34"/>
    <p:sldId id="310" r:id="rId35"/>
    <p:sldId id="311" r:id="rId36"/>
    <p:sldId id="312" r:id="rId37"/>
    <p:sldId id="281" r:id="rId38"/>
    <p:sldId id="317" r:id="rId39"/>
    <p:sldId id="313" r:id="rId40"/>
    <p:sldId id="314" r:id="rId41"/>
    <p:sldId id="316" r:id="rId42"/>
    <p:sldId id="315" r:id="rId43"/>
    <p:sldId id="289" r:id="rId44"/>
    <p:sldId id="290" r:id="rId45"/>
    <p:sldId id="291" r:id="rId46"/>
    <p:sldId id="292" r:id="rId47"/>
    <p:sldId id="324" r:id="rId48"/>
    <p:sldId id="294" r:id="rId49"/>
    <p:sldId id="295" r:id="rId50"/>
    <p:sldId id="296" r:id="rId51"/>
    <p:sldId id="297" r:id="rId52"/>
    <p:sldId id="298" r:id="rId53"/>
    <p:sldId id="300" r:id="rId54"/>
    <p:sldId id="301" r:id="rId55"/>
    <p:sldId id="302" r:id="rId56"/>
    <p:sldId id="303" r:id="rId57"/>
    <p:sldId id="304" r:id="rId58"/>
    <p:sldId id="325" r:id="rId59"/>
    <p:sldId id="305" r:id="rId60"/>
    <p:sldId id="306" r:id="rId61"/>
    <p:sldId id="307" r:id="rId62"/>
    <p:sldId id="308" r:id="rId63"/>
    <p:sldId id="326" r:id="rId64"/>
    <p:sldId id="327" r:id="rId65"/>
    <p:sldId id="318" r:id="rId66"/>
    <p:sldId id="31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277"/>
    <a:srgbClr val="0000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33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65B9-8681-4F57-B28C-8200AC9C629D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X: (nknw096)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toluca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infile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'H:\CH01TA01.DAT'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lotsize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workhrs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seq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=_n_;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toluca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8204375"/>
              </p:ext>
            </p:extLst>
          </p:nvPr>
        </p:nvGraphicFramePr>
        <p:xfrm>
          <a:off x="2438400" y="3733800"/>
          <a:ext cx="4038600" cy="2586990"/>
        </p:xfrm>
        <a:graphic>
          <a:graphicData uri="http://schemas.openxmlformats.org/drawingml/2006/table">
            <a:tbl>
              <a:tblPr/>
              <a:tblGrid>
                <a:gridCol w="914400"/>
                <a:gridCol w="1066800"/>
                <a:gridCol w="1295400"/>
                <a:gridCol w="7620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Obs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lotsize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workhrs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seq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smtClean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⁞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⁞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⁞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⁞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Quadratic: Example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=quad;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y*x/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31746" name="Picture 2" descr="Plot of y by 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91465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Quadratic: Example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=sm60;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=quad;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y*x/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30722" name="Picture 2" descr="Plot of y by 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133600"/>
            <a:ext cx="6197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Quadratic: Example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Quadratic: Example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diagquad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*x/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vref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pic>
        <p:nvPicPr>
          <p:cNvPr id="28674" name="Picture 2" descr="Plot of resid by 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248400" cy="468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79965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Quadratic: Example (cont)</a:t>
            </a:r>
            <a:endParaRPr lang="en-US" dirty="0"/>
          </a:p>
        </p:txBody>
      </p:sp>
      <p:pic>
        <p:nvPicPr>
          <p:cNvPr id="6" name="Picture 2" descr="Plot of y by 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876800" cy="36576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3200" y="3048000"/>
            <a:ext cx="4978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Heteroscediastic</a:t>
            </a:r>
            <a:r>
              <a:rPr lang="en-US" dirty="0" smtClean="0"/>
              <a:t>:  (nknw100het.sas)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</a:t>
            </a:r>
            <a:r>
              <a:rPr lang="en-US" sz="2000" b="1" dirty="0" err="1" smtClean="0">
                <a:solidFill>
                  <a:srgbClr val="800080"/>
                </a:solidFill>
                <a:latin typeface="Courier New"/>
              </a:rPr>
              <a:t>Heteroscedastic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het;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do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x=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to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100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   y=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100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*x+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30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+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10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*x*normal(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=het;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y=x;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972019"/>
              </p:ext>
            </p:extLst>
          </p:nvPr>
        </p:nvGraphicFramePr>
        <p:xfrm>
          <a:off x="1371600" y="4050030"/>
          <a:ext cx="7010400" cy="2122170"/>
        </p:xfrm>
        <a:graphic>
          <a:graphicData uri="http://schemas.openxmlformats.org/drawingml/2006/table">
            <a:tbl>
              <a:tblPr/>
              <a:tblGrid>
                <a:gridCol w="1828800"/>
                <a:gridCol w="457200"/>
                <a:gridCol w="1384479"/>
                <a:gridCol w="1358721"/>
                <a:gridCol w="990600"/>
                <a:gridCol w="990600"/>
              </a:tblGrid>
              <a:tr h="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Analysis of Variance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Source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Sum of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Squares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Mean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F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 &gt; 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859078406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859078406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3170.20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Error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26556547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270985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Corrected Total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885634953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1671853"/>
              </p:ext>
            </p:extLst>
          </p:nvPr>
        </p:nvGraphicFramePr>
        <p:xfrm>
          <a:off x="2514600" y="6400800"/>
          <a:ext cx="4721148" cy="381000"/>
        </p:xfrm>
        <a:graphic>
          <a:graphicData uri="http://schemas.openxmlformats.org/drawingml/2006/table">
            <a:tbl>
              <a:tblPr/>
              <a:tblGrid>
                <a:gridCol w="1368348"/>
                <a:gridCol w="1219200"/>
                <a:gridCol w="1143000"/>
                <a:gridCol w="990600"/>
              </a:tblGrid>
              <a:tr h="38100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Root MSE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520.56236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R-Square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0.9700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Heteroscediastic</a:t>
            </a:r>
            <a:r>
              <a:rPr lang="en-US" dirty="0" smtClean="0"/>
              <a:t>: Example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=sm60;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=het;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y*x/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pic>
        <p:nvPicPr>
          <p:cNvPr id="25604" name="Picture 4" descr="Plot of y by 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71700"/>
            <a:ext cx="62484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Heteroscediastic</a:t>
            </a:r>
            <a:r>
              <a:rPr lang="en-US" dirty="0" smtClean="0"/>
              <a:t>: Example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290" name="Picture 2" descr="Scatter plot of residuals by x for 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13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7946"/>
          </a:xfrm>
        </p:spPr>
        <p:txBody>
          <a:bodyPr/>
          <a:lstStyle/>
          <a:p>
            <a:r>
              <a:rPr lang="en-US" dirty="0" err="1" smtClean="0"/>
              <a:t>Heteroscediastic</a:t>
            </a:r>
            <a:r>
              <a:rPr lang="en-US" dirty="0" smtClean="0"/>
              <a:t>: Example (cont)</a:t>
            </a:r>
            <a:endParaRPr lang="en-US" dirty="0"/>
          </a:p>
        </p:txBody>
      </p:sp>
      <p:pic>
        <p:nvPicPr>
          <p:cNvPr id="6" name="Picture 4" descr="Plot of y by 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5029200" cy="3771900"/>
          </a:xfrm>
          <a:prstGeom prst="rect">
            <a:avLst/>
          </a:prstGeom>
          <a:noFill/>
        </p:spPr>
      </p:pic>
      <p:pic>
        <p:nvPicPr>
          <p:cNvPr id="9" name="Picture 2" descr="Scatter plot of residuals by x for y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Outlier: Example1 (nknw100out.sas)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'Outlier at x=50'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outlier50;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pl-PL" sz="2000" dirty="0">
                <a:solidFill>
                  <a:srgbClr val="0000FF"/>
                </a:solidFill>
                <a:latin typeface="Courier New"/>
              </a:rPr>
              <a:t>do</a:t>
            </a:r>
            <a:r>
              <a:rPr lang="pl-PL" sz="2000" dirty="0">
                <a:solidFill>
                  <a:srgbClr val="000000"/>
                </a:solidFill>
                <a:latin typeface="Courier New"/>
              </a:rPr>
              <a:t> x=</a:t>
            </a:r>
            <a:r>
              <a:rPr lang="pl-PL" sz="2000" b="1" dirty="0">
                <a:solidFill>
                  <a:srgbClr val="008080"/>
                </a:solidFill>
                <a:latin typeface="Courier New"/>
              </a:rPr>
              <a:t>1</a:t>
            </a:r>
            <a:r>
              <a:rPr lang="pl-PL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pl-PL" sz="2000" dirty="0">
                <a:solidFill>
                  <a:srgbClr val="0000FF"/>
                </a:solidFill>
                <a:latin typeface="Courier New"/>
              </a:rPr>
              <a:t>to</a:t>
            </a:r>
            <a:r>
              <a:rPr lang="pl-PL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pl-PL" sz="2000" b="1" dirty="0">
                <a:solidFill>
                  <a:srgbClr val="008080"/>
                </a:solidFill>
                <a:latin typeface="Courier New"/>
              </a:rPr>
              <a:t>100</a:t>
            </a:r>
            <a:r>
              <a:rPr lang="pl-PL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pl-PL" sz="2000" dirty="0">
                <a:solidFill>
                  <a:srgbClr val="0000FF"/>
                </a:solidFill>
                <a:latin typeface="Courier New"/>
              </a:rPr>
              <a:t>by</a:t>
            </a:r>
            <a:r>
              <a:rPr lang="pl-PL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pl-PL" sz="2000" b="1" dirty="0">
                <a:solidFill>
                  <a:srgbClr val="008080"/>
                </a:solidFill>
                <a:latin typeface="Courier New"/>
              </a:rPr>
              <a:t>5</a:t>
            </a:r>
            <a:r>
              <a:rPr lang="pl-PL" sz="2000" dirty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   y=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30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+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50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*x+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200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*normal(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x=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50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 y=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30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+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50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50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+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10000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d=</a:t>
            </a:r>
            <a:r>
              <a:rPr lang="en-US" sz="2000" dirty="0">
                <a:solidFill>
                  <a:srgbClr val="800080"/>
                </a:solidFill>
                <a:latin typeface="Courier New"/>
              </a:rPr>
              <a:t>'out'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=outlier50;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Distribution of X: Descriptive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univariate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toluca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lotsize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workhrs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Outlier: Example1 (cont)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95600" y="1676400"/>
          <a:ext cx="2895600" cy="2819280"/>
        </p:xfrm>
        <a:graphic>
          <a:graphicData uri="http://schemas.openxmlformats.org/drawingml/2006/table">
            <a:tbl>
              <a:tblPr/>
              <a:tblGrid>
                <a:gridCol w="609600"/>
                <a:gridCol w="533400"/>
                <a:gridCol w="1219200"/>
                <a:gridCol w="533400"/>
              </a:tblGrid>
              <a:tr h="184727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 err="1">
                          <a:solidFill>
                            <a:srgbClr val="112277"/>
                          </a:solidFill>
                          <a:latin typeface="Arial"/>
                        </a:rPr>
                        <a:t>Obs</a:t>
                      </a:r>
                      <a:endParaRPr lang="en-US" sz="2000" b="0" i="0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121.66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508.77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564.25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615.79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 smtClean="0">
                          <a:solidFill>
                            <a:srgbClr val="112277"/>
                          </a:solidFill>
                          <a:latin typeface="Arial"/>
                        </a:rPr>
                        <a:t>⁞</a:t>
                      </a:r>
                      <a:endParaRPr lang="en-US" sz="2000" b="0" i="0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⁞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⁞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⁞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4820.94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12530.00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out</a:t>
                      </a:r>
                    </a:p>
                  </a:txBody>
                  <a:tcPr marL="23805" marR="23805" marT="23805" marB="2380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7132" tIns="45720" rIns="5713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Outlier: Example1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2209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600" dirty="0" smtClean="0">
                <a:cs typeface="Courier New" pitchFamily="49" charset="0"/>
              </a:rPr>
              <a:t>Code: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>
                <a:cs typeface="Courier New" pitchFamily="49" charset="0"/>
              </a:rPr>
              <a:t>Without outlier:			With outlier:</a:t>
            </a:r>
          </a:p>
          <a:p>
            <a:pPr>
              <a:spcBef>
                <a:spcPts val="0"/>
              </a:spcBef>
              <a:buNone/>
            </a:pPr>
            <a:r>
              <a:rPr lang="en-US" sz="22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=outlier50;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=outlier50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y=x;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y=x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where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d ne </a:t>
            </a:r>
            <a:r>
              <a:rPr lang="en-US" sz="2200" dirty="0" smtClean="0">
                <a:solidFill>
                  <a:srgbClr val="800080"/>
                </a:solidFill>
                <a:latin typeface="Courier New"/>
              </a:rPr>
              <a:t>'out'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;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4362268"/>
              </p:ext>
            </p:extLst>
          </p:nvPr>
        </p:nvGraphicFramePr>
        <p:xfrm>
          <a:off x="1371600" y="2286000"/>
          <a:ext cx="6019800" cy="1752600"/>
        </p:xfrm>
        <a:graphic>
          <a:graphicData uri="http://schemas.openxmlformats.org/drawingml/2006/table">
            <a:tbl>
              <a:tblPr/>
              <a:tblGrid>
                <a:gridCol w="1143000"/>
                <a:gridCol w="533400"/>
                <a:gridCol w="1295400"/>
                <a:gridCol w="1143000"/>
                <a:gridCol w="990600"/>
                <a:gridCol w="914400"/>
              </a:tblGrid>
              <a:tr h="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Parameter </a:t>
                      </a:r>
                      <a:r>
                        <a:rPr lang="en-US" b="0" i="0" dirty="0" smtClean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Estimates (without outlier)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Variable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Parameter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Standard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Error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 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 &gt; |t|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8.62373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79.41493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0.9147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49.64446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1.40750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35.27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8919500"/>
              </p:ext>
            </p:extLst>
          </p:nvPr>
        </p:nvGraphicFramePr>
        <p:xfrm>
          <a:off x="2133600" y="4114800"/>
          <a:ext cx="4495800" cy="36957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143000"/>
                <a:gridCol w="9144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Root MSE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181.48075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R-Square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0.9857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4426074"/>
              </p:ext>
            </p:extLst>
          </p:nvPr>
        </p:nvGraphicFramePr>
        <p:xfrm>
          <a:off x="1447800" y="4648200"/>
          <a:ext cx="5867400" cy="1752600"/>
        </p:xfrm>
        <a:graphic>
          <a:graphicData uri="http://schemas.openxmlformats.org/drawingml/2006/table">
            <a:tbl>
              <a:tblPr/>
              <a:tblGrid>
                <a:gridCol w="990600"/>
                <a:gridCol w="533400"/>
                <a:gridCol w="1295400"/>
                <a:gridCol w="1295400"/>
                <a:gridCol w="838200"/>
                <a:gridCol w="914400"/>
              </a:tblGrid>
              <a:tr h="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Parameter </a:t>
                      </a:r>
                      <a:r>
                        <a:rPr lang="en-US" b="0" i="0" dirty="0" smtClean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Estimates (with outlier)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Variable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Parameter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Standard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Error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 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 &gt; |t|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444.78363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981.40205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0.6555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50.50701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17.48341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0.0094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4414914"/>
              </p:ext>
            </p:extLst>
          </p:nvPr>
        </p:nvGraphicFramePr>
        <p:xfrm>
          <a:off x="1981200" y="6477000"/>
          <a:ext cx="4800600" cy="369570"/>
        </p:xfrm>
        <a:graphic>
          <a:graphicData uri="http://schemas.openxmlformats.org/drawingml/2006/table">
            <a:tbl>
              <a:tblPr/>
              <a:tblGrid>
                <a:gridCol w="1219200"/>
                <a:gridCol w="1524000"/>
                <a:gridCol w="1219200"/>
                <a:gridCol w="8382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Root MSE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2254.42015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R-Square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0.3052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Outlier: Example1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rl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=outlier50;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y*x/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100" name="Picture 4" descr="Scatter plot of residuals by x for 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5908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Plot of y by 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Outlier: Example2 (nknw100out.sas)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'Outlier at x=100'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outlier100;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pl-PL" sz="2000" dirty="0">
                <a:solidFill>
                  <a:srgbClr val="0000FF"/>
                </a:solidFill>
                <a:latin typeface="Courier New"/>
              </a:rPr>
              <a:t>do</a:t>
            </a:r>
            <a:r>
              <a:rPr lang="pl-PL" sz="2000" dirty="0">
                <a:solidFill>
                  <a:srgbClr val="000000"/>
                </a:solidFill>
                <a:latin typeface="Courier New"/>
              </a:rPr>
              <a:t> x=</a:t>
            </a:r>
            <a:r>
              <a:rPr lang="pl-PL" sz="2000" b="1" dirty="0">
                <a:solidFill>
                  <a:srgbClr val="008080"/>
                </a:solidFill>
                <a:latin typeface="Courier New"/>
              </a:rPr>
              <a:t>1</a:t>
            </a:r>
            <a:r>
              <a:rPr lang="pl-PL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pl-PL" sz="2000" dirty="0">
                <a:solidFill>
                  <a:srgbClr val="0000FF"/>
                </a:solidFill>
                <a:latin typeface="Courier New"/>
              </a:rPr>
              <a:t>to</a:t>
            </a:r>
            <a:r>
              <a:rPr lang="pl-PL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pl-PL" sz="2000" b="1" dirty="0">
                <a:solidFill>
                  <a:srgbClr val="008080"/>
                </a:solidFill>
                <a:latin typeface="Courier New"/>
              </a:rPr>
              <a:t>100</a:t>
            </a:r>
            <a:r>
              <a:rPr lang="pl-PL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pl-PL" sz="2000" dirty="0">
                <a:solidFill>
                  <a:srgbClr val="0000FF"/>
                </a:solidFill>
                <a:latin typeface="Courier New"/>
              </a:rPr>
              <a:t>by</a:t>
            </a:r>
            <a:r>
              <a:rPr lang="pl-PL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pl-PL" sz="2000" b="1" dirty="0">
                <a:solidFill>
                  <a:srgbClr val="008080"/>
                </a:solidFill>
                <a:latin typeface="Courier New"/>
              </a:rPr>
              <a:t>5</a:t>
            </a:r>
            <a:r>
              <a:rPr lang="pl-PL" sz="2000" dirty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   y=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30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+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50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*x+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200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*normal(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x=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100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 y=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30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+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50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100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-</a:t>
            </a:r>
            <a:r>
              <a:rPr lang="en-US" sz="2000" b="1" dirty="0">
                <a:solidFill>
                  <a:srgbClr val="008080"/>
                </a:solidFill>
                <a:latin typeface="Courier New"/>
              </a:rPr>
              <a:t>10000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d=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'out'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=outlier100;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>
              <a:solidFill>
                <a:srgbClr val="000000"/>
              </a:solidFill>
              <a:latin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Outlier: Example2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2209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600" dirty="0" smtClean="0">
                <a:cs typeface="Courier New" pitchFamily="49" charset="0"/>
              </a:rPr>
              <a:t>Code: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>
                <a:cs typeface="Courier New" pitchFamily="49" charset="0"/>
              </a:rPr>
              <a:t>Without outlier:			With outlier: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=outlier100;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=outlier100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y=x;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y=x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where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d ne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'out'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7905382"/>
              </p:ext>
            </p:extLst>
          </p:nvPr>
        </p:nvGraphicFramePr>
        <p:xfrm>
          <a:off x="1219200" y="2362200"/>
          <a:ext cx="6172200" cy="1752600"/>
        </p:xfrm>
        <a:graphic>
          <a:graphicData uri="http://schemas.openxmlformats.org/drawingml/2006/table">
            <a:tbl>
              <a:tblPr/>
              <a:tblGrid>
                <a:gridCol w="1143000"/>
                <a:gridCol w="609600"/>
                <a:gridCol w="1295400"/>
                <a:gridCol w="1219200"/>
                <a:gridCol w="990600"/>
                <a:gridCol w="914400"/>
              </a:tblGrid>
              <a:tr h="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Parameter </a:t>
                      </a:r>
                      <a:r>
                        <a:rPr lang="en-US" b="0" i="0" dirty="0" smtClean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Estimates (without outlier)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Variable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Parameter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Standard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Error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 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 &gt; |t|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23.42072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72.90582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0.7517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51.57987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1.29214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39.92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986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7132" tIns="45720" rIns="5713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3746573"/>
              </p:ext>
            </p:extLst>
          </p:nvPr>
        </p:nvGraphicFramePr>
        <p:xfrm>
          <a:off x="2057400" y="4191000"/>
          <a:ext cx="4495800" cy="36957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143000"/>
                <a:gridCol w="9144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Root MSE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166.60598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R-Square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0.9888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58793"/>
              </p:ext>
            </p:extLst>
          </p:nvPr>
        </p:nvGraphicFramePr>
        <p:xfrm>
          <a:off x="1295400" y="4648200"/>
          <a:ext cx="6019800" cy="1752600"/>
        </p:xfrm>
        <a:graphic>
          <a:graphicData uri="http://schemas.openxmlformats.org/drawingml/2006/table">
            <a:tbl>
              <a:tblPr/>
              <a:tblGrid>
                <a:gridCol w="1143000"/>
                <a:gridCol w="609600"/>
                <a:gridCol w="1219200"/>
                <a:gridCol w="1219200"/>
                <a:gridCol w="914400"/>
                <a:gridCol w="914400"/>
              </a:tblGrid>
              <a:tr h="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Parameter </a:t>
                      </a:r>
                      <a:r>
                        <a:rPr lang="en-US" b="0" i="0" dirty="0" smtClean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Estimates (with outlier)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Variable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Parameter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Standard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Error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 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 &gt; |t|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864.72272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908.97235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0.3534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25.58104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15.34670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0.1119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4599064"/>
              </p:ext>
            </p:extLst>
          </p:nvPr>
        </p:nvGraphicFramePr>
        <p:xfrm>
          <a:off x="1905000" y="6412230"/>
          <a:ext cx="4800600" cy="445770"/>
        </p:xfrm>
        <a:graphic>
          <a:graphicData uri="http://schemas.openxmlformats.org/drawingml/2006/table">
            <a:tbl>
              <a:tblPr/>
              <a:tblGrid>
                <a:gridCol w="1219200"/>
                <a:gridCol w="1447800"/>
                <a:gridCol w="1219200"/>
                <a:gridCol w="914400"/>
              </a:tblGrid>
              <a:tr h="44577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Root MSE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2123.78315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R-Square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0.1276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Outlier: Example2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rl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=outlier100;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     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y*x/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6" name="Picture 2" descr="Scatter plot of residuals by x for 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446" y="2644558"/>
            <a:ext cx="4548554" cy="341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Plot of y by 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Toluca: Residual Plot (nknw106a.sas)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382000" cy="579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'Toluca Diagnostics'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toluca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>
                <a:solidFill>
                  <a:srgbClr val="0000FF"/>
                </a:solidFill>
                <a:latin typeface="Courier New"/>
              </a:rPr>
              <a:t>infile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/>
              </a:rPr>
              <a:t>'H:\My Documents\Stat 512\CH01TA01.DAT'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input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lotsize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workhrs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toluca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workhrs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lotsize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diag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cv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red;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diag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lotsize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vref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quit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16386" name="Picture 2" descr="Plot of resid by lot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600" y="2057400"/>
            <a:ext cx="49784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Normality: Toluca (nknw106b.sas)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'Toluca Diagnostics'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toluca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>
                <a:solidFill>
                  <a:srgbClr val="0000FF"/>
                </a:solidFill>
                <a:latin typeface="Courier New"/>
              </a:rPr>
              <a:t>infile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/>
              </a:rPr>
              <a:t>'H:\My Documents\Stat 512\CH01TA01.DAT'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input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lotsize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workhrs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toluca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toluca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workhrs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lotsize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diag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univariate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diag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histogram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/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kernel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fr-FR" sz="2000" dirty="0" err="1" smtClean="0">
                <a:solidFill>
                  <a:srgbClr val="0000FF"/>
                </a:solidFill>
                <a:latin typeface="Courier New"/>
              </a:rPr>
              <a:t>qqplot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/ 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mu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=est 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sigma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=est);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Normality: Toluca (cont)</a:t>
            </a:r>
            <a:endParaRPr lang="en-US" dirty="0"/>
          </a:p>
        </p:txBody>
      </p:sp>
      <p:pic>
        <p:nvPicPr>
          <p:cNvPr id="74754" name="Picture 2" descr="Panel of fit diagnostics for workhrs."/>
          <p:cNvPicPr>
            <a:picLocks noChangeAspect="1" noChangeArrowheads="1"/>
          </p:cNvPicPr>
          <p:nvPr/>
        </p:nvPicPr>
        <p:blipFill>
          <a:blip r:embed="rId2"/>
          <a:srcRect t="35000" r="65000"/>
          <a:stretch>
            <a:fillRect/>
          </a:stretch>
        </p:blipFill>
        <p:spPr bwMode="auto">
          <a:xfrm>
            <a:off x="3124200" y="1066800"/>
            <a:ext cx="3048000" cy="5660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Normality: Toluca (cont)</a:t>
            </a:r>
            <a:endParaRPr lang="en-US" dirty="0"/>
          </a:p>
        </p:txBody>
      </p:sp>
      <p:pic>
        <p:nvPicPr>
          <p:cNvPr id="8194" name="Picture 2" descr="Histogram for res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4638673" cy="34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Q-Q plot for res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802" y="2590800"/>
            <a:ext cx="4521197" cy="339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Distribution of X: Descriptive (1)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162687"/>
              </p:ext>
            </p:extLst>
          </p:nvPr>
        </p:nvGraphicFramePr>
        <p:xfrm>
          <a:off x="990600" y="1066800"/>
          <a:ext cx="6781800" cy="2861310"/>
        </p:xfrm>
        <a:graphic>
          <a:graphicData uri="http://schemas.openxmlformats.org/drawingml/2006/table">
            <a:tbl>
              <a:tblPr/>
              <a:tblGrid>
                <a:gridCol w="1725227"/>
                <a:gridCol w="1551373"/>
                <a:gridCol w="2209800"/>
                <a:gridCol w="1295400"/>
              </a:tblGrid>
              <a:tr h="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Moments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Sum Weights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Sum Observations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Std Deviation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28.7228132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Variance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Skewness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-0.1032081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Kurtosis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-1.0794107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Uncorrected SS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142300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Corrected SS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Coeff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Variation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41.0325903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Std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Error Mean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5.74456265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9341561"/>
              </p:ext>
            </p:extLst>
          </p:nvPr>
        </p:nvGraphicFramePr>
        <p:xfrm>
          <a:off x="1181100" y="4267200"/>
          <a:ext cx="6400800" cy="2217420"/>
        </p:xfrm>
        <a:graphic>
          <a:graphicData uri="http://schemas.openxmlformats.org/drawingml/2006/table">
            <a:tbl>
              <a:tblPr/>
              <a:tblGrid>
                <a:gridCol w="1143000"/>
                <a:gridCol w="1295400"/>
                <a:gridCol w="2438400"/>
                <a:gridCol w="1524000"/>
              </a:tblGrid>
              <a:tr h="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Basic Statistical Measures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Location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Variability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70.00000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Std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Deviation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28.72281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Median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70.00000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Variance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825.00000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Mode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90.00000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Range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100.00000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Interquartile Range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40.00000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2754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7132" tIns="45720" rIns="5713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Normal: (nknw100norm.sas)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%let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mu = 0;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%let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sigma=10;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de-DE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2000" dirty="0" smtClean="0">
                <a:solidFill>
                  <a:srgbClr val="800080"/>
                </a:solidFill>
                <a:latin typeface="Courier New"/>
              </a:rPr>
              <a:t>'Normal Distribution mu='</a:t>
            </a:r>
            <a:r>
              <a:rPr lang="de-DE" sz="2000" dirty="0" smtClean="0">
                <a:solidFill>
                  <a:srgbClr val="000000"/>
                </a:solidFill>
                <a:latin typeface="Courier New"/>
              </a:rPr>
              <a:t>&amp;mu</a:t>
            </a:r>
            <a:r>
              <a:rPr lang="de-DE" sz="2000" dirty="0" smtClean="0">
                <a:solidFill>
                  <a:srgbClr val="800080"/>
                </a:solidFill>
                <a:latin typeface="Courier New"/>
              </a:rPr>
              <a:t>' sigma='</a:t>
            </a:r>
            <a:r>
              <a:rPr lang="de-DE" sz="2000" dirty="0" smtClean="0">
                <a:solidFill>
                  <a:srgbClr val="000000"/>
                </a:solidFill>
                <a:latin typeface="Courier New"/>
              </a:rPr>
              <a:t>&amp;sigma;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norm;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do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x=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to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100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solidFill>
                  <a:srgbClr val="000000"/>
                </a:solidFill>
                <a:latin typeface="Courier New"/>
              </a:rPr>
              <a:t>      y=</a:t>
            </a:r>
            <a:r>
              <a:rPr lang="de-DE" sz="2000" b="1" dirty="0" smtClean="0">
                <a:solidFill>
                  <a:srgbClr val="008080"/>
                </a:solidFill>
                <a:latin typeface="Courier New"/>
              </a:rPr>
              <a:t>100</a:t>
            </a:r>
            <a:r>
              <a:rPr lang="de-DE" sz="2000" b="1" dirty="0" smtClean="0">
                <a:solidFill>
                  <a:srgbClr val="000000"/>
                </a:solidFill>
                <a:latin typeface="Courier New"/>
              </a:rPr>
              <a:t>*x+</a:t>
            </a:r>
            <a:r>
              <a:rPr lang="de-DE" sz="2000" b="1" dirty="0" smtClean="0">
                <a:solidFill>
                  <a:srgbClr val="008080"/>
                </a:solidFill>
                <a:latin typeface="Courier New"/>
              </a:rPr>
              <a:t>30</a:t>
            </a:r>
            <a:r>
              <a:rPr lang="de-DE" sz="2000" b="1" dirty="0" smtClean="0">
                <a:solidFill>
                  <a:srgbClr val="000000"/>
                </a:solidFill>
                <a:latin typeface="Courier New"/>
              </a:rPr>
              <a:t>+rand(</a:t>
            </a:r>
            <a:r>
              <a:rPr lang="de-DE" sz="2000" b="1" dirty="0" smtClean="0">
                <a:solidFill>
                  <a:srgbClr val="800080"/>
                </a:solidFill>
                <a:latin typeface="Courier New"/>
              </a:rPr>
              <a:t>'normal'</a:t>
            </a:r>
            <a:r>
              <a:rPr lang="de-DE" sz="2000" b="1" dirty="0" smtClean="0">
                <a:solidFill>
                  <a:srgbClr val="000000"/>
                </a:solidFill>
                <a:latin typeface="Courier New"/>
              </a:rPr>
              <a:t>,&amp;mu,&amp;sigma); </a:t>
            </a:r>
            <a:r>
              <a:rPr lang="de-DE" sz="2000" b="1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de-DE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end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=norm;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y=x;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diagnorm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none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it-IT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sz="2000" b="1" dirty="0" smtClean="0">
                <a:solidFill>
                  <a:srgbClr val="000080"/>
                </a:solidFill>
                <a:latin typeface="Courier New"/>
              </a:rPr>
              <a:t>univariate</a:t>
            </a:r>
            <a:r>
              <a:rPr lang="it-IT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it-IT" sz="2000" b="1" dirty="0" smtClean="0">
                <a:solidFill>
                  <a:srgbClr val="000000"/>
                </a:solidFill>
                <a:latin typeface="Courier New"/>
              </a:rPr>
              <a:t>=diagnorm </a:t>
            </a:r>
            <a:r>
              <a:rPr lang="it-IT" sz="2000" b="1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it-IT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sz="2000" b="1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it-IT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histogram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/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kernel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fr-FR" sz="2000" dirty="0" err="1" smtClean="0">
                <a:solidFill>
                  <a:srgbClr val="0000FF"/>
                </a:solidFill>
                <a:latin typeface="Courier New"/>
              </a:rPr>
              <a:t>qqplot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/ 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mu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=est 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sigma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=est);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Normal: (cont)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38400" y="914400"/>
            <a:ext cx="4273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Normal Distribution mu=0 sigma=10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2" name="Picture 6" descr="Q-Q plot for res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8800" y="3048000"/>
            <a:ext cx="4775200" cy="3581400"/>
          </a:xfrm>
          <a:prstGeom prst="rect">
            <a:avLst/>
          </a:prstGeom>
          <a:noFill/>
        </p:spPr>
      </p:pic>
      <p:pic>
        <p:nvPicPr>
          <p:cNvPr id="75780" name="Picture 4" descr="Histogram for res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Normality: failure (nknw100nnorm.sas)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'Right Skewed distribution'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expo;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do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x=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to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100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   y=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100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*x+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+exp(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)*rand(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'exponential'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end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=expo;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y=x;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diagexpo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none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univariate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diagexpo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histogram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/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kernel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fr-FR" sz="2000" dirty="0" err="1" smtClean="0">
                <a:solidFill>
                  <a:srgbClr val="0000FF"/>
                </a:solidFill>
                <a:latin typeface="Courier New"/>
              </a:rPr>
              <a:t>qqplot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/ 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</a:rPr>
              <a:t>mu</a:t>
            </a:r>
            <a:r>
              <a:rPr lang="fr-FR" sz="2000" b="1" dirty="0" smtClean="0">
                <a:solidFill>
                  <a:srgbClr val="000000"/>
                </a:solidFill>
                <a:latin typeface="Courier New"/>
              </a:rPr>
              <a:t>=est 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</a:rPr>
              <a:t>sigma</a:t>
            </a:r>
            <a:r>
              <a:rPr lang="fr-FR" sz="2000" b="1" dirty="0" smtClean="0">
                <a:solidFill>
                  <a:srgbClr val="000000"/>
                </a:solidFill>
                <a:latin typeface="Courier New"/>
              </a:rPr>
              <a:t>=est);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Normality: right skewed (cont)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22098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Normality: left skewed (cont)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6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05075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Normality: long tailed (cont)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003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9555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Normality: short tailed (cont)</a:t>
            </a:r>
            <a:endParaRPr lang="en-US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241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22479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Normality: </a:t>
            </a:r>
            <a:r>
              <a:rPr lang="en-US" dirty="0" err="1" smtClean="0"/>
              <a:t>nongraphical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it-IT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sz="2000" b="1" dirty="0" smtClean="0">
                <a:solidFill>
                  <a:srgbClr val="000080"/>
                </a:solidFill>
                <a:latin typeface="Courier New"/>
              </a:rPr>
              <a:t>univariate</a:t>
            </a:r>
            <a:r>
              <a:rPr lang="it-IT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it-IT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it-IT" sz="2000" b="1" dirty="0" smtClean="0">
                <a:solidFill>
                  <a:srgbClr val="000000"/>
                </a:solidFill>
                <a:latin typeface="Courier New"/>
              </a:rPr>
              <a:t>=diagy </a:t>
            </a:r>
            <a:r>
              <a:rPr lang="it-IT" sz="2000" b="1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it-IT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dirty="0" smtClean="0"/>
              <a:t>Toluca: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 lvl="0">
              <a:buNone/>
            </a:pPr>
            <a:endParaRPr lang="en-US" sz="20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</a:pPr>
            <a:endParaRPr lang="en-US" sz="20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</a:pPr>
            <a:endParaRPr lang="en-US" sz="20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2211208"/>
              </p:ext>
            </p:extLst>
          </p:nvPr>
        </p:nvGraphicFramePr>
        <p:xfrm>
          <a:off x="914400" y="2667000"/>
          <a:ext cx="6934200" cy="2217420"/>
        </p:xfrm>
        <a:graphic>
          <a:graphicData uri="http://schemas.openxmlformats.org/drawingml/2006/table">
            <a:tbl>
              <a:tblPr/>
              <a:tblGrid>
                <a:gridCol w="2590800"/>
                <a:gridCol w="701040"/>
                <a:gridCol w="1203960"/>
                <a:gridCol w="1371600"/>
                <a:gridCol w="1066800"/>
              </a:tblGrid>
              <a:tr h="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Tests for Normality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Test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Statistic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Shapiro-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Wilk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0.978904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&lt; 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0.8626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Kolmogorov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-Smirnov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0.09572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&gt; 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&gt;0.1500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Cramer-von 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Mises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0.033263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&gt; W-Sq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&gt;0.2500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Anderson-Darling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0.207142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&gt; A-Sq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&gt;0.2500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7132" tIns="45720" rIns="5713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Normality (</a:t>
            </a:r>
            <a:r>
              <a:rPr lang="en-US" dirty="0" err="1" smtClean="0"/>
              <a:t>nongraphical</a:t>
            </a:r>
            <a:r>
              <a:rPr lang="en-US" dirty="0" smtClean="0"/>
              <a:t>) cont.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76198" y="2959259"/>
          <a:ext cx="8839202" cy="2809875"/>
        </p:xfrm>
        <a:graphic>
          <a:graphicData uri="http://schemas.openxmlformats.org/drawingml/2006/table">
            <a:tbl>
              <a:tblPr/>
              <a:tblGrid>
                <a:gridCol w="1562155"/>
                <a:gridCol w="700278"/>
                <a:gridCol w="868614"/>
                <a:gridCol w="619476"/>
                <a:gridCol w="787812"/>
                <a:gridCol w="673342"/>
                <a:gridCol w="731925"/>
                <a:gridCol w="685800"/>
                <a:gridCol w="762000"/>
                <a:gridCol w="685800"/>
                <a:gridCol w="762000"/>
              </a:tblGrid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/>
                        </a:rPr>
                        <a:t>Toluca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Calibri"/>
                        </a:rPr>
                        <a:t>right skewed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Calibri"/>
                        </a:rPr>
                        <a:t>left skewed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Calibri"/>
                        </a:rPr>
                        <a:t>long tailed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Calibri"/>
                        </a:rPr>
                        <a:t>short tailed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/>
                        </a:rPr>
                        <a:t>Test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/>
                        </a:rPr>
                        <a:t>stat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112277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 pitchFamily="34" charset="0"/>
                          <a:cs typeface="Arial" pitchFamily="34" charset="0"/>
                        </a:rPr>
                        <a:t>stat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 pitchFamily="34" charset="0"/>
                          <a:cs typeface="Arial" pitchFamily="34" charset="0"/>
                        </a:rPr>
                        <a:t>stat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 pitchFamily="34" charset="0"/>
                          <a:cs typeface="Arial" pitchFamily="34" charset="0"/>
                        </a:rPr>
                        <a:t>stat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 pitchFamily="34" charset="0"/>
                          <a:cs typeface="Arial" pitchFamily="34" charset="0"/>
                        </a:rPr>
                        <a:t>stat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/>
                        </a:rPr>
                        <a:t>Shapiro-</a:t>
                      </a:r>
                      <a:r>
                        <a:rPr lang="en-US" sz="2000" b="0" i="0" u="none" strike="noStrike" dirty="0" err="1">
                          <a:solidFill>
                            <a:srgbClr val="112277"/>
                          </a:solidFill>
                          <a:latin typeface="Arial"/>
                        </a:rPr>
                        <a:t>Wilk</a:t>
                      </a:r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 err="1">
                          <a:solidFill>
                            <a:srgbClr val="112277"/>
                          </a:solidFill>
                          <a:latin typeface="Arial"/>
                        </a:rPr>
                        <a:t>Kolmogorov</a:t>
                      </a:r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/>
                        </a:rPr>
                        <a:t>-Smirnov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&gt;0.15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/>
                        </a:rPr>
                        <a:t>Cramer-      von </a:t>
                      </a:r>
                      <a:r>
                        <a:rPr lang="en-US" sz="2000" b="0" i="0" u="none" strike="noStrike" dirty="0" err="1">
                          <a:solidFill>
                            <a:srgbClr val="112277"/>
                          </a:solidFill>
                          <a:latin typeface="Arial"/>
                        </a:rPr>
                        <a:t>Mises</a:t>
                      </a:r>
                      <a:endParaRPr lang="en-US" sz="2000" b="0" i="0" u="none" strike="noStrike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&gt;0.25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>
                          <a:solidFill>
                            <a:srgbClr val="112277"/>
                          </a:solidFill>
                          <a:latin typeface="Arial"/>
                        </a:rPr>
                        <a:t>Anderson-Darling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&gt;0.25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8.96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&lt;0.01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Normality (</a:t>
            </a:r>
            <a:r>
              <a:rPr lang="en-US" dirty="0" err="1" smtClean="0"/>
              <a:t>nongraphical</a:t>
            </a:r>
            <a:r>
              <a:rPr lang="en-US" dirty="0" smtClean="0"/>
              <a:t>): Right Skewed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9831964"/>
              </p:ext>
            </p:extLst>
          </p:nvPr>
        </p:nvGraphicFramePr>
        <p:xfrm>
          <a:off x="1219200" y="2590800"/>
          <a:ext cx="6705600" cy="2217420"/>
        </p:xfrm>
        <a:graphic>
          <a:graphicData uri="http://schemas.openxmlformats.org/drawingml/2006/table">
            <a:tbl>
              <a:tblPr/>
              <a:tblGrid>
                <a:gridCol w="2362200"/>
                <a:gridCol w="762000"/>
                <a:gridCol w="1066800"/>
                <a:gridCol w="1295400"/>
                <a:gridCol w="1219200"/>
              </a:tblGrid>
              <a:tr h="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Tests for Normality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Test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Statistic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Shapiro-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Wilk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0.803961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&lt; 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Kolmogorov-Smirnov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0.163439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&gt; 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&lt;0.0100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Cramer-von 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Mises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W-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0.882205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&gt; W-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&lt;0.0050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Anderson-Darling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A-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5.208245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&gt; A-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&lt;0.0050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Distribution of X: Descriptive (2)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2986448"/>
              </p:ext>
            </p:extLst>
          </p:nvPr>
        </p:nvGraphicFramePr>
        <p:xfrm>
          <a:off x="1295400" y="990600"/>
          <a:ext cx="6172200" cy="1847850"/>
        </p:xfrm>
        <a:graphic>
          <a:graphicData uri="http://schemas.openxmlformats.org/drawingml/2006/table">
            <a:tbl>
              <a:tblPr/>
              <a:tblGrid>
                <a:gridCol w="1645920"/>
                <a:gridCol w="792480"/>
                <a:gridCol w="1219200"/>
                <a:gridCol w="1219200"/>
                <a:gridCol w="1295400"/>
              </a:tblGrid>
              <a:tr h="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Tests for Location: Mu0=0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Test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Statistic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Student's 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12.18544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&gt; |t|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Sign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&gt;= |M|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Signed Rank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162.5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&gt;= |S|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5649934"/>
              </p:ext>
            </p:extLst>
          </p:nvPr>
        </p:nvGraphicFramePr>
        <p:xfrm>
          <a:off x="1991080" y="3200400"/>
          <a:ext cx="4780840" cy="3488100"/>
        </p:xfrm>
        <a:graphic>
          <a:graphicData uri="http://schemas.openxmlformats.org/drawingml/2006/table">
            <a:tbl>
              <a:tblPr/>
              <a:tblGrid>
                <a:gridCol w="1504240"/>
                <a:gridCol w="1143000"/>
                <a:gridCol w="1143000"/>
                <a:gridCol w="990600"/>
              </a:tblGrid>
              <a:tr h="348151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700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Quantiles</a:t>
                      </a:r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 (Definition 5)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t"/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Quantile</a:t>
                      </a:r>
                      <a:endParaRPr lang="en-US" sz="1700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Quantile</a:t>
                      </a:r>
                      <a:endParaRPr lang="en-US" sz="1700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100% Max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99%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95%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0% Min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90%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75% Q3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50% Median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25% Q1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fontAlgn="t"/>
                      <a:r>
                        <a:rPr lang="en-US" sz="1700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865" marR="44865" marT="44865" marB="4486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Normality (</a:t>
            </a:r>
            <a:r>
              <a:rPr lang="en-US" dirty="0" err="1" smtClean="0"/>
              <a:t>nongraphical</a:t>
            </a:r>
            <a:r>
              <a:rPr lang="en-US" dirty="0" smtClean="0"/>
              <a:t>): Left Skewed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743200"/>
          <a:ext cx="6858000" cy="2217420"/>
        </p:xfrm>
        <a:graphic>
          <a:graphicData uri="http://schemas.openxmlformats.org/drawingml/2006/table">
            <a:tbl>
              <a:tblPr/>
              <a:tblGrid>
                <a:gridCol w="2362200"/>
                <a:gridCol w="838200"/>
                <a:gridCol w="1143000"/>
                <a:gridCol w="1371600"/>
                <a:gridCol w="1143000"/>
              </a:tblGrid>
              <a:tr h="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Tests for Normality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Test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Statistic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Shapiro-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Wilk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0.833257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&lt; 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Kolmogorov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-Smirnov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0.194715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&gt; 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&lt;0.0100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Cramer-von 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Mises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0.941091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&gt; W-Sq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&lt;0.0050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Anderson-Darling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5.420772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&gt; A-Sq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&lt;0.0050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477879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Normality (</a:t>
            </a:r>
            <a:r>
              <a:rPr lang="en-US" dirty="0" err="1" smtClean="0"/>
              <a:t>nongraphical</a:t>
            </a:r>
            <a:r>
              <a:rPr lang="en-US" dirty="0" smtClean="0"/>
              <a:t>): Long Tailed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667000"/>
          <a:ext cx="6781800" cy="2217420"/>
        </p:xfrm>
        <a:graphic>
          <a:graphicData uri="http://schemas.openxmlformats.org/drawingml/2006/table">
            <a:tbl>
              <a:tblPr/>
              <a:tblGrid>
                <a:gridCol w="2438400"/>
                <a:gridCol w="853440"/>
                <a:gridCol w="1280160"/>
                <a:gridCol w="1219200"/>
                <a:gridCol w="990600"/>
              </a:tblGrid>
              <a:tr h="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Tests for Normality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Test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Statistic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Shapiro-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Wilk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0.67559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&lt; 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Kolmogorov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-Smirnov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0.227803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&gt; 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&lt;0.0100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Cramer-von 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Mises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1.679374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&gt; W-Sq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&lt;0.0050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Anderson-Darling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8.959049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&gt; A-Sq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&lt;0.0050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598684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Normality (</a:t>
            </a:r>
            <a:r>
              <a:rPr lang="en-US" dirty="0" err="1" smtClean="0"/>
              <a:t>nongraphical</a:t>
            </a:r>
            <a:r>
              <a:rPr lang="en-US" dirty="0" smtClean="0"/>
              <a:t>): Short Tailed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667000"/>
          <a:ext cx="6629400" cy="2217420"/>
        </p:xfrm>
        <a:graphic>
          <a:graphicData uri="http://schemas.openxmlformats.org/drawingml/2006/table">
            <a:tbl>
              <a:tblPr/>
              <a:tblGrid>
                <a:gridCol w="2286000"/>
                <a:gridCol w="838200"/>
                <a:gridCol w="1143000"/>
                <a:gridCol w="1295400"/>
                <a:gridCol w="1066800"/>
              </a:tblGrid>
              <a:tr h="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Tests for Normality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Test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Statistic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Shapiro-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Wilk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0.940814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&lt; 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0.0002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Kolmogorov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-Smirnov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0.091643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&gt; 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0.0382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Cramer-von </a:t>
                      </a:r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Mises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W-Sq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0.198963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&gt; W-Sq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0.0052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Anderson-Darling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1.505363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 &gt; A-Sq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&lt;0.0050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637629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 (X)</a:t>
            </a:r>
            <a:endParaRPr lang="en-US" dirty="0"/>
          </a:p>
        </p:txBody>
      </p:sp>
      <p:pic>
        <p:nvPicPr>
          <p:cNvPr id="4" name="Content Placeholder 3" descr="Fig. 3.1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483" t="5143" r="32148" b="67215"/>
          <a:stretch>
            <a:fillRect/>
          </a:stretch>
        </p:blipFill>
        <p:spPr>
          <a:xfrm>
            <a:off x="533399" y="1066800"/>
            <a:ext cx="8038213" cy="54864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 (Y)</a:t>
            </a:r>
            <a:endParaRPr lang="en-US" dirty="0"/>
          </a:p>
        </p:txBody>
      </p:sp>
      <p:pic>
        <p:nvPicPr>
          <p:cNvPr id="6" name="Content Placeholder 5" descr="Fig 3.15.jpg"/>
          <p:cNvPicPr>
            <a:picLocks noGrp="1" noChangeAspect="1"/>
          </p:cNvPicPr>
          <p:nvPr>
            <p:ph idx="1"/>
          </p:nvPr>
        </p:nvPicPr>
        <p:blipFill>
          <a:blip r:embed="rId3"/>
          <a:srcRect l="4859" t="14132" r="77853" b="15215"/>
          <a:stretch>
            <a:fillRect/>
          </a:stretch>
        </p:blipFill>
        <p:spPr>
          <a:xfrm rot="5400000">
            <a:off x="3124200" y="-2057399"/>
            <a:ext cx="2895600" cy="9144002"/>
          </a:xfrm>
        </p:spPr>
      </p:pic>
      <p:sp>
        <p:nvSpPr>
          <p:cNvPr id="7" name="TextBox 6"/>
          <p:cNvSpPr txBox="1"/>
          <p:nvPr/>
        </p:nvSpPr>
        <p:spPr>
          <a:xfrm>
            <a:off x="609600" y="419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/>
              <a:t> Y’ =              Y’ = log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 Y       Y’ = 1/Y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105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Note: a simultaneous transformation on X may also be helpful or necessary.</a:t>
            </a:r>
            <a:endParaRPr lang="en-US" sz="3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47800" y="4267200"/>
          <a:ext cx="540440" cy="428625"/>
        </p:xfrm>
        <a:graphic>
          <a:graphicData uri="http://schemas.openxmlformats.org/presentationml/2006/ole">
            <p:oleObj spid="_x0000_s1039" name="Equation" r:id="rId4" imgW="736280" imgH="583947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 for Box-Cox Procedure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76400" y="1752600"/>
          <a:ext cx="4902200" cy="1638300"/>
        </p:xfrm>
        <a:graphic>
          <a:graphicData uri="http://schemas.openxmlformats.org/presentationml/2006/ole">
            <p:oleObj spid="_x0000_s2089" name="Equation" r:id="rId3" imgW="4902200" imgH="1638300" progId="Equation.DSMT4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168400" y="4419600"/>
            <a:ext cx="5918200" cy="1435100"/>
            <a:chOff x="838200" y="4419600"/>
            <a:chExt cx="5918200" cy="14351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4572000" y="4514850"/>
            <a:ext cx="2184400" cy="1244600"/>
          </p:xfrm>
          <a:graphic>
            <a:graphicData uri="http://schemas.openxmlformats.org/presentationml/2006/ole">
              <p:oleObj spid="_x0000_s2090" name="Equation" r:id="rId4" imgW="2184400" imgH="1244600" progId="Equation.DSMT4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838200" y="4419600"/>
            <a:ext cx="2946400" cy="1435100"/>
          </p:xfrm>
          <a:graphic>
            <a:graphicData uri="http://schemas.openxmlformats.org/presentationml/2006/ole">
              <p:oleObj spid="_x0000_s2091" name="Equation" r:id="rId5" imgW="2946400" imgH="1435100" progId="Equation.DSMT4">
                <p:embed/>
              </p:oleObj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990600" y="3581400"/>
            <a:ext cx="1238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where</a:t>
            </a:r>
            <a:endParaRPr lang="en-US" sz="3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Box-Cox: Plasma (boxcox.sas)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Y = Plasma level of polyamine</a:t>
            </a:r>
          </a:p>
          <a:p>
            <a:pPr>
              <a:buNone/>
            </a:pPr>
            <a:r>
              <a:rPr lang="en-US" dirty="0" smtClean="0"/>
              <a:t>X = Age of healthy children</a:t>
            </a:r>
          </a:p>
          <a:p>
            <a:pPr>
              <a:buNone/>
            </a:pPr>
            <a:r>
              <a:rPr lang="en-US" dirty="0" smtClean="0"/>
              <a:t>n = 25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Box-Cox: Example (Input)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orig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input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age plasma @@;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cards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0 13.44 0 12.84 0 11.91 0 20.09 0 15.60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1 10.11 1 11.38 1 10.28 1 8.96 1 8.59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2 9.83 2 9.00 2 8.65 2 7.85 2 8.88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3 7.94 3 6.01 3 5.14 3 6.90 3 6.77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4 4.86 4 5.10 4 5.67 4 5.75 4 6.23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orig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00800" y="3352800"/>
          <a:ext cx="2286000" cy="3200160"/>
        </p:xfrm>
        <a:graphic>
          <a:graphicData uri="http://schemas.openxmlformats.org/drawingml/2006/table">
            <a:tbl>
              <a:tblPr/>
              <a:tblGrid>
                <a:gridCol w="685800"/>
                <a:gridCol w="609600"/>
                <a:gridCol w="990600"/>
              </a:tblGrid>
              <a:tr h="369455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 err="1">
                          <a:solidFill>
                            <a:srgbClr val="112277"/>
                          </a:solidFill>
                          <a:latin typeface="Arial"/>
                        </a:rPr>
                        <a:t>Obs</a:t>
                      </a:r>
                      <a:endParaRPr lang="en-US" sz="2000" b="0" i="0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age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plasma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13.44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12.84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11.91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20.09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15.60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10.11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 smtClean="0">
                          <a:solidFill>
                            <a:srgbClr val="112277"/>
                          </a:solidFill>
                          <a:latin typeface="Arial"/>
                        </a:rPr>
                        <a:t>⁞</a:t>
                      </a:r>
                      <a:endParaRPr lang="en-US" sz="2000" b="0" i="0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⁞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⁞</a:t>
                      </a:r>
                    </a:p>
                  </a:txBody>
                  <a:tcPr marL="47610" marR="47610" marT="47610" marB="47610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Box-Cox: Example (Y vs. 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305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'Original Variables'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orig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plasma*age/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/>
          </a:p>
        </p:txBody>
      </p:sp>
      <p:pic>
        <p:nvPicPr>
          <p:cNvPr id="76802" name="Picture 2" descr="Plot of plasma by 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14325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Box-Cox: Example (regression)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2743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orig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plasma=age;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notrans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20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3506795"/>
              </p:ext>
            </p:extLst>
          </p:nvPr>
        </p:nvGraphicFramePr>
        <p:xfrm>
          <a:off x="1143000" y="2286000"/>
          <a:ext cx="6781800" cy="2122170"/>
        </p:xfrm>
        <a:graphic>
          <a:graphicData uri="http://schemas.openxmlformats.org/drawingml/2006/table">
            <a:tbl>
              <a:tblPr/>
              <a:tblGrid>
                <a:gridCol w="1752600"/>
                <a:gridCol w="533400"/>
                <a:gridCol w="1384479"/>
                <a:gridCol w="1223493"/>
                <a:gridCol w="973428"/>
                <a:gridCol w="914400"/>
              </a:tblGrid>
              <a:tr h="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Analysis of Variance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Source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Sum of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Squares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Mean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F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 &gt; 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238.05620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238.05620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70.21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Error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77.98306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3.39057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Corrected Total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316.03926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0358869"/>
              </p:ext>
            </p:extLst>
          </p:nvPr>
        </p:nvGraphicFramePr>
        <p:xfrm>
          <a:off x="2286000" y="4876800"/>
          <a:ext cx="4495800" cy="369570"/>
        </p:xfrm>
        <a:graphic>
          <a:graphicData uri="http://schemas.openxmlformats.org/drawingml/2006/table">
            <a:tbl>
              <a:tblPr/>
              <a:tblGrid>
                <a:gridCol w="1219200"/>
                <a:gridCol w="1066800"/>
                <a:gridCol w="1295400"/>
                <a:gridCol w="9144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Root MSE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1.84135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R-Square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0.7532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Distribution of X: Descriptive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3058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3744123"/>
              </p:ext>
            </p:extLst>
          </p:nvPr>
        </p:nvGraphicFramePr>
        <p:xfrm>
          <a:off x="2286000" y="1371600"/>
          <a:ext cx="3810000" cy="295656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990600"/>
                <a:gridCol w="1066800"/>
              </a:tblGrid>
              <a:tr h="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Extreme Observations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Lowest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Highest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Obs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Obs</a:t>
                      </a:r>
                      <a:endParaRPr lang="en-US" b="0" i="0" dirty="0">
                        <a:solidFill>
                          <a:srgbClr val="112277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Box-Cox: Example (</a:t>
            </a:r>
            <a:r>
              <a:rPr lang="en-US" dirty="0" err="1" smtClean="0"/>
              <a:t>resid</a:t>
            </a:r>
            <a:r>
              <a:rPr lang="en-US" dirty="0" smtClean="0"/>
              <a:t> vs. X)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=sm70;</a:t>
            </a:r>
          </a:p>
          <a:p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notrans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*age / </a:t>
            </a:r>
            <a:r>
              <a:rPr lang="en-US" dirty="0" err="1" smtClean="0">
                <a:solidFill>
                  <a:srgbClr val="0000FF"/>
                </a:solidFill>
                <a:latin typeface="Courier New"/>
              </a:rPr>
              <a:t>vref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b="1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</p:txBody>
      </p:sp>
      <p:pic>
        <p:nvPicPr>
          <p:cNvPr id="74756" name="Picture 4" descr="Plot of resid by 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6197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Box-Cox: Example (</a:t>
            </a:r>
            <a:r>
              <a:rPr lang="en-US" dirty="0" err="1" smtClean="0"/>
              <a:t>QQPlot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univariate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notrans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noprint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histogram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kernel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fr-FR" sz="2000" dirty="0" err="1" smtClean="0">
                <a:solidFill>
                  <a:srgbClr val="0000FF"/>
                </a:solidFill>
                <a:latin typeface="Courier New"/>
              </a:rPr>
              <a:t>qqplot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mu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= est 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sigma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=est);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pic>
        <p:nvPicPr>
          <p:cNvPr id="5122" name="Picture 2" descr="Q-Q plot for res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730" name="Picture 2" descr="Histogram for res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99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Box-Cox: Example (find transformation)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144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transreg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orig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boxcox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(plasma)=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identity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(age);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 descr="Box Cox Plot for pla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Box-Cox: Example (calc transformation)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'Transformed Variables'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trans;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set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orig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logplasma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log(plasma);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rsplasma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plasma**(-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0.5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trans;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Box-Cox: Log (Y vs. X)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rl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logtrans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logplasma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* age/</a:t>
            </a:r>
            <a:r>
              <a:rPr lang="en-US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dirty="0"/>
          </a:p>
        </p:txBody>
      </p:sp>
      <p:pic>
        <p:nvPicPr>
          <p:cNvPr id="70660" name="Picture 4" descr="Plot of logplasma by 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205740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Box-Cox: Log (regression)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trans;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logplasma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age;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logtrans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logresid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0325179"/>
              </p:ext>
            </p:extLst>
          </p:nvPr>
        </p:nvGraphicFramePr>
        <p:xfrm>
          <a:off x="1219200" y="2449830"/>
          <a:ext cx="6553200" cy="2122170"/>
        </p:xfrm>
        <a:graphic>
          <a:graphicData uri="http://schemas.openxmlformats.org/drawingml/2006/table">
            <a:tbl>
              <a:tblPr/>
              <a:tblGrid>
                <a:gridCol w="1676400"/>
                <a:gridCol w="685800"/>
                <a:gridCol w="1143000"/>
                <a:gridCol w="1066800"/>
                <a:gridCol w="990600"/>
                <a:gridCol w="990600"/>
              </a:tblGrid>
              <a:tr h="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Analysis of Variance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Source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Sum of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Squares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Mean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F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 &gt; 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2.77339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2.77339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134.02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Error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0.47595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0.02069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Corrected Total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3.24933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0952532"/>
              </p:ext>
            </p:extLst>
          </p:nvPr>
        </p:nvGraphicFramePr>
        <p:xfrm>
          <a:off x="2247900" y="4812030"/>
          <a:ext cx="4495800" cy="369570"/>
        </p:xfrm>
        <a:graphic>
          <a:graphicData uri="http://schemas.openxmlformats.org/drawingml/2006/table">
            <a:tbl>
              <a:tblPr/>
              <a:tblGrid>
                <a:gridCol w="1219200"/>
                <a:gridCol w="1066800"/>
                <a:gridCol w="1219200"/>
                <a:gridCol w="9906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Root MSE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0.14385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R-Square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0.8535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Box-Cox: Log(</a:t>
            </a:r>
            <a:r>
              <a:rPr lang="en-US" dirty="0" err="1" smtClean="0"/>
              <a:t>resid</a:t>
            </a:r>
            <a:r>
              <a:rPr lang="en-US" dirty="0" smtClean="0"/>
              <a:t> vs. X)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=sm70;</a:t>
            </a:r>
          </a:p>
          <a:p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logtrans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logresid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* age / </a:t>
            </a:r>
            <a:r>
              <a:rPr lang="en-US" dirty="0" err="1" smtClean="0">
                <a:solidFill>
                  <a:srgbClr val="0000FF"/>
                </a:solidFill>
                <a:latin typeface="Courier New"/>
              </a:rPr>
              <a:t>vref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b="1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</p:txBody>
      </p:sp>
      <p:pic>
        <p:nvPicPr>
          <p:cNvPr id="68610" name="Picture 2" descr="Plot of logresid by 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400" y="2057400"/>
            <a:ext cx="4673600" cy="3505200"/>
          </a:xfrm>
          <a:prstGeom prst="rect">
            <a:avLst/>
          </a:prstGeom>
          <a:noFill/>
        </p:spPr>
      </p:pic>
      <p:pic>
        <p:nvPicPr>
          <p:cNvPr id="9" name="Picture 4" descr="Plot of resid by 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Box-Cox: Log(</a:t>
            </a:r>
            <a:r>
              <a:rPr lang="en-US" dirty="0" err="1" smtClean="0"/>
              <a:t>QQPlot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univariate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logtrans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noprint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logresid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histogram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logresid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kernel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fr-FR" sz="2000" dirty="0" err="1" smtClean="0">
                <a:solidFill>
                  <a:srgbClr val="0000FF"/>
                </a:solidFill>
                <a:latin typeface="Courier New"/>
              </a:rPr>
              <a:t>qqplot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ourier New"/>
              </a:rPr>
              <a:t>logresid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L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fr-FR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fr-FR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</a:rPr>
              <a:t>mu</a:t>
            </a:r>
            <a:r>
              <a:rPr lang="fr-FR" sz="2000" b="1" dirty="0" smtClean="0">
                <a:solidFill>
                  <a:srgbClr val="000000"/>
                </a:solidFill>
                <a:latin typeface="Courier New"/>
              </a:rPr>
              <a:t> = est 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</a:rPr>
              <a:t>sigma</a:t>
            </a:r>
            <a:r>
              <a:rPr lang="fr-FR" sz="2000" b="1" dirty="0" smtClean="0">
                <a:solidFill>
                  <a:srgbClr val="000000"/>
                </a:solidFill>
                <a:latin typeface="Courier New"/>
              </a:rPr>
              <a:t> = est);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Box-Cox: Log(</a:t>
            </a:r>
            <a:r>
              <a:rPr lang="en-US" dirty="0" err="1" smtClean="0"/>
              <a:t>QQPlot</a:t>
            </a:r>
            <a:r>
              <a:rPr lang="en-US" dirty="0" smtClean="0"/>
              <a:t> (cont))</a:t>
            </a:r>
            <a:endParaRPr lang="en-US" dirty="0"/>
          </a:p>
        </p:txBody>
      </p:sp>
      <p:pic>
        <p:nvPicPr>
          <p:cNvPr id="6" name="Picture 2" descr="Q-Q plot for res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istogram for res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962400" cy="2971800"/>
          </a:xfrm>
          <a:prstGeom prst="rect">
            <a:avLst/>
          </a:prstGeom>
          <a:noFill/>
        </p:spPr>
      </p:pic>
      <p:pic>
        <p:nvPicPr>
          <p:cNvPr id="78850" name="Picture 2" descr="Histogram for logres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57250"/>
            <a:ext cx="4038600" cy="3028950"/>
          </a:xfrm>
          <a:prstGeom prst="rect">
            <a:avLst/>
          </a:prstGeom>
          <a:noFill/>
        </p:spPr>
      </p:pic>
      <p:pic>
        <p:nvPicPr>
          <p:cNvPr id="78852" name="Picture 4" descr="Q-Q plot for logres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862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Box-Cox: Reciprocal Sq. Rt. (Y vs. 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'Reciprocal Square Root Transformation'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trans;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rsplasma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* age/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pic>
        <p:nvPicPr>
          <p:cNvPr id="66562" name="Picture 2" descr="Plot of rsplasma by 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33650"/>
            <a:ext cx="556260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Distribution of X: Descriptive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Stem Leaf                     #  Boxplot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12 0                        1     |   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11 00                       2     |   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10 00                       2     |   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9 0000                     4  +-----+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8 000                      3  |     |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7 000                      3  *--+--*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6 0                        1  |     |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5 000                      3  +-----+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4 00                       2     |   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3 000                      3     |   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2 0                        1     |   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----+----+----+----+                                                                    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Multiply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Stem.Leaf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by 10**+1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Box-Cox: Reciprocal Sq. Rt. (regression)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2971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trans;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rsplasma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age;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rstrans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rsresid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6094746"/>
              </p:ext>
            </p:extLst>
          </p:nvPr>
        </p:nvGraphicFramePr>
        <p:xfrm>
          <a:off x="1371600" y="2514600"/>
          <a:ext cx="6477000" cy="2122170"/>
        </p:xfrm>
        <a:graphic>
          <a:graphicData uri="http://schemas.openxmlformats.org/drawingml/2006/table">
            <a:tbl>
              <a:tblPr/>
              <a:tblGrid>
                <a:gridCol w="1752600"/>
                <a:gridCol w="609600"/>
                <a:gridCol w="990600"/>
                <a:gridCol w="1447800"/>
                <a:gridCol w="838200"/>
                <a:gridCol w="838200"/>
              </a:tblGrid>
              <a:tr h="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Analysis of Variance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Source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Sum of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Squares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Mean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F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 &gt; 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0.08025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0.08025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149.22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Error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0.01237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0.00053778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Corrected Total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0.09262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665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7132" tIns="45720" rIns="5713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9245214"/>
              </p:ext>
            </p:extLst>
          </p:nvPr>
        </p:nvGraphicFramePr>
        <p:xfrm>
          <a:off x="2362200" y="4888230"/>
          <a:ext cx="4495800" cy="369570"/>
        </p:xfrm>
        <a:graphic>
          <a:graphicData uri="http://schemas.openxmlformats.org/drawingml/2006/table">
            <a:tbl>
              <a:tblPr/>
              <a:tblGrid>
                <a:gridCol w="1295400"/>
                <a:gridCol w="990600"/>
                <a:gridCol w="1219200"/>
                <a:gridCol w="9906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Root MSE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0.02319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R-Square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0.8665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2209800"/>
          </a:xfrm>
        </p:spPr>
        <p:txBody>
          <a:bodyPr/>
          <a:lstStyle/>
          <a:p>
            <a:r>
              <a:rPr lang="en-US" dirty="0" smtClean="0"/>
              <a:t>Box-Cox: </a:t>
            </a:r>
            <a:br>
              <a:rPr lang="en-US" dirty="0" smtClean="0"/>
            </a:br>
            <a:r>
              <a:rPr lang="en-US" dirty="0" smtClean="0"/>
              <a:t> Reciprocal Sq. Rt. (</a:t>
            </a:r>
            <a:r>
              <a:rPr lang="en-US" dirty="0" err="1" smtClean="0"/>
              <a:t>resid</a:t>
            </a:r>
            <a:r>
              <a:rPr lang="en-US" dirty="0" smtClean="0"/>
              <a:t> vs. X)</a:t>
            </a:r>
            <a:endParaRPr lang="en-US" dirty="0"/>
          </a:p>
        </p:txBody>
      </p:sp>
      <p:pic>
        <p:nvPicPr>
          <p:cNvPr id="10" name="Picture 2" descr="Plot of logresid by 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400" y="3505200"/>
            <a:ext cx="4470400" cy="3352800"/>
          </a:xfrm>
          <a:prstGeom prst="rect">
            <a:avLst/>
          </a:prstGeom>
          <a:noFill/>
        </p:spPr>
      </p:pic>
      <p:pic>
        <p:nvPicPr>
          <p:cNvPr id="11" name="Picture 4" descr="Plot of resid by 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0"/>
            <a:ext cx="4470400" cy="3352800"/>
          </a:xfrm>
          <a:prstGeom prst="rect">
            <a:avLst/>
          </a:prstGeom>
          <a:noFill/>
        </p:spPr>
      </p:pic>
      <p:pic>
        <p:nvPicPr>
          <p:cNvPr id="64514" name="Picture 2" descr="Plot of rsresid by 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43300"/>
            <a:ext cx="4419600" cy="33147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22860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=sm70;</a:t>
            </a:r>
          </a:p>
          <a:p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rstrans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rsresid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* age / 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dirty="0" err="1" smtClean="0">
                <a:solidFill>
                  <a:srgbClr val="0000FF"/>
                </a:solidFill>
                <a:latin typeface="Courier New"/>
              </a:rPr>
              <a:t>vref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b="1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=axis2;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Box-Cox: Reciprocal Sq. Rt. (</a:t>
            </a:r>
            <a:r>
              <a:rPr lang="en-US" dirty="0" err="1" smtClean="0"/>
              <a:t>QQPlot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univariate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rstrans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noprint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rsresid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histogram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rsresid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kernel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fr-FR" sz="2000" dirty="0" err="1" smtClean="0">
                <a:solidFill>
                  <a:srgbClr val="0000FF"/>
                </a:solidFill>
                <a:latin typeface="Courier New"/>
              </a:rPr>
              <a:t>qqplot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fr-FR" sz="2000" dirty="0" smtClean="0">
                <a:solidFill>
                  <a:srgbClr val="0000FF"/>
                </a:solidFill>
                <a:latin typeface="Courier New"/>
              </a:rPr>
              <a:t>L</a:t>
            </a:r>
            <a:r>
              <a:rPr lang="fr-FR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fr-FR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fr-FR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</a:rPr>
              <a:t>mu</a:t>
            </a:r>
            <a:r>
              <a:rPr lang="fr-FR" sz="2000" b="1" dirty="0" smtClean="0">
                <a:solidFill>
                  <a:srgbClr val="000000"/>
                </a:solidFill>
                <a:latin typeface="Courier New"/>
              </a:rPr>
              <a:t> = est 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</a:rPr>
              <a:t>sigma</a:t>
            </a:r>
            <a:r>
              <a:rPr lang="fr-FR" sz="2000" b="1" dirty="0" smtClean="0">
                <a:solidFill>
                  <a:srgbClr val="000000"/>
                </a:solidFill>
                <a:latin typeface="Courier New"/>
              </a:rPr>
              <a:t> = est);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Box-Cox: Reciprocal Sq. Rt. (</a:t>
            </a:r>
            <a:r>
              <a:rPr lang="en-US" dirty="0" err="1" smtClean="0"/>
              <a:t>QQPlot</a:t>
            </a:r>
            <a:r>
              <a:rPr lang="en-US" dirty="0" smtClean="0"/>
              <a:t>, cont)</a:t>
            </a:r>
            <a:endParaRPr lang="en-US" dirty="0"/>
          </a:p>
        </p:txBody>
      </p:sp>
      <p:pic>
        <p:nvPicPr>
          <p:cNvPr id="11" name="Picture 2" descr="Histogram for res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3962400" cy="2971800"/>
          </a:xfrm>
          <a:prstGeom prst="rect">
            <a:avLst/>
          </a:prstGeom>
          <a:noFill/>
        </p:spPr>
      </p:pic>
      <p:pic>
        <p:nvPicPr>
          <p:cNvPr id="12" name="Picture 2" descr="Histogram for logres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50"/>
            <a:ext cx="4038600" cy="3028950"/>
          </a:xfrm>
          <a:prstGeom prst="rect">
            <a:avLst/>
          </a:prstGeom>
          <a:noFill/>
        </p:spPr>
      </p:pic>
      <p:pic>
        <p:nvPicPr>
          <p:cNvPr id="80898" name="Picture 2" descr="Histogram for rsres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719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Box-Cox: Reciprocal Sq. Rt. (</a:t>
            </a:r>
            <a:r>
              <a:rPr lang="en-US" dirty="0" err="1" smtClean="0"/>
              <a:t>QQPlot</a:t>
            </a:r>
            <a:r>
              <a:rPr lang="en-US" dirty="0" smtClean="0"/>
              <a:t>, cont)</a:t>
            </a:r>
            <a:endParaRPr lang="en-US" dirty="0"/>
          </a:p>
        </p:txBody>
      </p:sp>
      <p:pic>
        <p:nvPicPr>
          <p:cNvPr id="14338" name="Picture 2" descr="Q-Q plot for rsres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7719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-Q plot for res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Q-Q plot for logres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144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: (knnl155.sas)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tcrit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pt-BR" sz="2000" dirty="0" smtClean="0">
                <a:solidFill>
                  <a:srgbClr val="000000"/>
                </a:solidFill>
                <a:latin typeface="Courier New"/>
              </a:rPr>
              <a:t>alpha = </a:t>
            </a:r>
            <a:r>
              <a:rPr lang="pt-BR" sz="2000" b="1" dirty="0" smtClean="0">
                <a:solidFill>
                  <a:srgbClr val="008080"/>
                </a:solidFill>
                <a:latin typeface="Courier New"/>
              </a:rPr>
              <a:t>0.05</a:t>
            </a:r>
            <a:r>
              <a:rPr lang="pt-BR" sz="2000" b="1" dirty="0" smtClean="0">
                <a:solidFill>
                  <a:srgbClr val="000000"/>
                </a:solidFill>
                <a:latin typeface="Courier New"/>
              </a:rPr>
              <a:t>; n = </a:t>
            </a:r>
            <a:r>
              <a:rPr lang="pt-BR" sz="2000" b="1" dirty="0" smtClean="0">
                <a:solidFill>
                  <a:srgbClr val="008080"/>
                </a:solidFill>
                <a:latin typeface="Courier New"/>
              </a:rPr>
              <a:t>25</a:t>
            </a:r>
            <a:r>
              <a:rPr lang="pt-BR" sz="2000" b="1" dirty="0" smtClean="0">
                <a:solidFill>
                  <a:srgbClr val="000000"/>
                </a:solidFill>
                <a:latin typeface="Courier New"/>
              </a:rPr>
              <a:t>; g = </a:t>
            </a:r>
            <a:r>
              <a:rPr lang="pt-BR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pt-BR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percentile =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- alpha/g/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df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n -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tcrit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tinv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percentile,df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tcrit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4267200"/>
          <a:ext cx="5257800" cy="800100"/>
        </p:xfrm>
        <a:graphic>
          <a:graphicData uri="http://schemas.openxmlformats.org/drawingml/2006/table">
            <a:tbl>
              <a:tblPr/>
              <a:tblGrid>
                <a:gridCol w="685800"/>
                <a:gridCol w="762000"/>
                <a:gridCol w="457200"/>
                <a:gridCol w="381000"/>
                <a:gridCol w="1219200"/>
                <a:gridCol w="609600"/>
                <a:gridCol w="11430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 err="1">
                          <a:solidFill>
                            <a:srgbClr val="112277"/>
                          </a:solidFill>
                          <a:latin typeface="Arial"/>
                        </a:rPr>
                        <a:t>Obs</a:t>
                      </a:r>
                      <a:endParaRPr lang="en-US" sz="2000" b="0" i="0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alpha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percentile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 err="1">
                          <a:solidFill>
                            <a:srgbClr val="112277"/>
                          </a:solidFill>
                          <a:latin typeface="Arial"/>
                        </a:rPr>
                        <a:t>df</a:t>
                      </a:r>
                      <a:endParaRPr lang="en-US" sz="2000" b="0" i="0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 err="1">
                          <a:solidFill>
                            <a:srgbClr val="112277"/>
                          </a:solidFill>
                          <a:latin typeface="Arial"/>
                        </a:rPr>
                        <a:t>tcrit</a:t>
                      </a:r>
                      <a:endParaRPr lang="en-US" sz="2000" b="0" i="0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0.9875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2.39788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7132" tIns="45720" rIns="5713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Calculation of S: (knnl155.sas)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Scheffe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pt-BR" sz="2000" dirty="0" smtClean="0">
                <a:solidFill>
                  <a:srgbClr val="000000"/>
                </a:solidFill>
                <a:latin typeface="Courier New"/>
              </a:rPr>
              <a:t>alpha = </a:t>
            </a:r>
            <a:r>
              <a:rPr lang="pt-BR" sz="2000" b="1" dirty="0" smtClean="0">
                <a:solidFill>
                  <a:srgbClr val="008080"/>
                </a:solidFill>
                <a:latin typeface="Courier New"/>
              </a:rPr>
              <a:t>0.05</a:t>
            </a:r>
            <a:r>
              <a:rPr lang="pt-BR" sz="2000" b="1" dirty="0" smtClean="0">
                <a:solidFill>
                  <a:srgbClr val="000000"/>
                </a:solidFill>
                <a:latin typeface="Courier New"/>
              </a:rPr>
              <a:t>; n = </a:t>
            </a:r>
            <a:r>
              <a:rPr lang="pt-BR" sz="2000" b="1" dirty="0" smtClean="0">
                <a:solidFill>
                  <a:srgbClr val="008080"/>
                </a:solidFill>
                <a:latin typeface="Courier New"/>
              </a:rPr>
              <a:t>25</a:t>
            </a:r>
            <a:r>
              <a:rPr lang="pt-BR" sz="2000" b="1" dirty="0" smtClean="0">
                <a:solidFill>
                  <a:srgbClr val="000000"/>
                </a:solidFill>
                <a:latin typeface="Courier New"/>
              </a:rPr>
              <a:t>; g = </a:t>
            </a:r>
            <a:r>
              <a:rPr lang="pt-BR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pt-BR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percentile =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- alpha;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dfn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g;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dfd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n -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S =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sqrt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Finv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percentile,dfn,dfd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));</a:t>
            </a: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Scheffe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810000"/>
          <a:ext cx="5943600" cy="80010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  <a:gridCol w="533400"/>
                <a:gridCol w="381000"/>
                <a:gridCol w="1295400"/>
                <a:gridCol w="609600"/>
                <a:gridCol w="609600"/>
                <a:gridCol w="11430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 err="1">
                          <a:solidFill>
                            <a:srgbClr val="112277"/>
                          </a:solidFill>
                          <a:latin typeface="Arial"/>
                        </a:rPr>
                        <a:t>Obs</a:t>
                      </a:r>
                      <a:endParaRPr lang="en-US" sz="2000" b="0" i="0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alpha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percentile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 err="1">
                          <a:solidFill>
                            <a:srgbClr val="112277"/>
                          </a:solidFill>
                          <a:latin typeface="Arial"/>
                        </a:rPr>
                        <a:t>dfn</a:t>
                      </a:r>
                      <a:endParaRPr lang="en-US" sz="2000" b="0" i="0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 err="1">
                          <a:solidFill>
                            <a:srgbClr val="112277"/>
                          </a:solidFill>
                          <a:latin typeface="Arial"/>
                        </a:rPr>
                        <a:t>dfd</a:t>
                      </a:r>
                      <a:endParaRPr lang="en-US" sz="2000" b="0" i="0" dirty="0">
                        <a:solidFill>
                          <a:srgbClr val="112277"/>
                        </a:solidFill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dirty="0">
                          <a:solidFill>
                            <a:srgbClr val="112277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>
                          <a:solidFill>
                            <a:srgbClr val="000000"/>
                          </a:solidFill>
                          <a:latin typeface="Arial"/>
                        </a:rPr>
                        <a:t>0.95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Arial"/>
                        </a:rPr>
                        <a:t>2.61615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7132" tIns="45720" rIns="5713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X: Sequence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3058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'Sequence plot for X with smooth curve'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symbol1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=circle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=sm70;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axis2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angle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90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gplot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toluca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lotsize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seq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haxis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=axis1 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vaxis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=axis2;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pic>
        <p:nvPicPr>
          <p:cNvPr id="34820" name="Picture 4" descr="Plot of lotsize by s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8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Distribution of X: </a:t>
            </a:r>
            <a:r>
              <a:rPr lang="en-US" dirty="0" err="1" smtClean="0"/>
              <a:t>QQPlot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'</a:t>
            </a:r>
            <a:r>
              <a:rPr lang="en-US" sz="2000" dirty="0" err="1" smtClean="0">
                <a:solidFill>
                  <a:srgbClr val="800080"/>
                </a:solidFill>
                <a:latin typeface="Courier New"/>
              </a:rPr>
              <a:t>QQPlot</a:t>
            </a:r>
            <a:r>
              <a:rPr lang="en-US" sz="2000" dirty="0" smtClean="0">
                <a:solidFill>
                  <a:srgbClr val="800080"/>
                </a:solidFill>
                <a:latin typeface="Courier New"/>
              </a:rPr>
              <a:t> (normal probability plot)'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univariate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toluca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</a:rPr>
              <a:t>noprint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  <a:latin typeface="Courier New"/>
              </a:rPr>
              <a:t>qqplot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lotsize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workhrs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/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normal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mu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est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sigma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est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pic>
        <p:nvPicPr>
          <p:cNvPr id="8194" name="Picture 2" descr="Q-Q plot for lot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282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Quadratic: (nknw100quad.sas)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title1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/>
              </a:rPr>
              <a:t>'Quadratic relationship'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quad;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do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x=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to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   y=x*x-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10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*x+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30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+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25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*normal(</a:t>
            </a:r>
            <a:r>
              <a:rPr lang="en-US" sz="2000" b="1" dirty="0" smtClean="0">
                <a:solidFill>
                  <a:srgbClr val="008080"/>
                </a:solidFill>
                <a:latin typeface="Courier New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end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=quad;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y=x;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output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diagquad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resid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7573677"/>
              </p:ext>
            </p:extLst>
          </p:nvPr>
        </p:nvGraphicFramePr>
        <p:xfrm>
          <a:off x="1219200" y="4267200"/>
          <a:ext cx="6705599" cy="2122170"/>
        </p:xfrm>
        <a:graphic>
          <a:graphicData uri="http://schemas.openxmlformats.org/drawingml/2006/table">
            <a:tbl>
              <a:tblPr/>
              <a:tblGrid>
                <a:gridCol w="1725103"/>
                <a:gridCol w="560896"/>
                <a:gridCol w="1066800"/>
                <a:gridCol w="1524000"/>
                <a:gridCol w="990600"/>
                <a:gridCol w="838200"/>
              </a:tblGrid>
              <a:tr h="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Analysis of Variance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Source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Sum of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Squares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Mean</a:t>
                      </a:r>
                      <a:b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</a:b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F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 err="1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Pr</a:t>
                      </a:r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 &gt; F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953739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953739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156.15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Error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171018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6107.77487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Corrected Total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1124757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5901004"/>
              </p:ext>
            </p:extLst>
          </p:nvPr>
        </p:nvGraphicFramePr>
        <p:xfrm>
          <a:off x="2286000" y="6412230"/>
          <a:ext cx="4419600" cy="369570"/>
        </p:xfrm>
        <a:graphic>
          <a:graphicData uri="http://schemas.openxmlformats.org/drawingml/2006/table">
            <a:tbl>
              <a:tblPr/>
              <a:tblGrid>
                <a:gridCol w="1219200"/>
                <a:gridCol w="1143000"/>
                <a:gridCol w="1219200"/>
                <a:gridCol w="8382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Root MSE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78.15225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112277"/>
                          </a:solidFill>
                          <a:effectLst/>
                          <a:latin typeface="Arial"/>
                        </a:rPr>
                        <a:t>R-Square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0.8480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7972</TotalTime>
  <Words>2318</Words>
  <Application>Microsoft Office PowerPoint</Application>
  <PresentationFormat>On-screen Show (4:3)</PresentationFormat>
  <Paragraphs>993</Paragraphs>
  <Slides>66</Slides>
  <Notes>0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Equation</vt:lpstr>
      <vt:lpstr>Distribution of X: (nknw096)</vt:lpstr>
      <vt:lpstr>Distribution of X: Descriptive</vt:lpstr>
      <vt:lpstr>Distribution of X: Descriptive (1)</vt:lpstr>
      <vt:lpstr>Distribution of X: Descriptive (2)</vt:lpstr>
      <vt:lpstr>Distribution of X: Descriptive (3)</vt:lpstr>
      <vt:lpstr>Distribution of X: Descriptive (4)</vt:lpstr>
      <vt:lpstr>Distribution of X: Sequence plot</vt:lpstr>
      <vt:lpstr>Distribution of X: QQPlot</vt:lpstr>
      <vt:lpstr>Quadratic: (nknw100quad.sas)</vt:lpstr>
      <vt:lpstr>Quadratic: Example (cont)</vt:lpstr>
      <vt:lpstr>Quadratic: Example (cont)</vt:lpstr>
      <vt:lpstr>Quadratic: Example (cont)</vt:lpstr>
      <vt:lpstr>Quadratic: Example (cont)</vt:lpstr>
      <vt:lpstr>Quadratic: Example (cont)</vt:lpstr>
      <vt:lpstr>Heteroscediastic:  (nknw100het.sas)</vt:lpstr>
      <vt:lpstr>Heteroscediastic: Example (cont)</vt:lpstr>
      <vt:lpstr>Heteroscediastic: Example (cont)</vt:lpstr>
      <vt:lpstr>Heteroscediastic: Example (cont)</vt:lpstr>
      <vt:lpstr>Outlier: Example1 (nknw100out.sas)</vt:lpstr>
      <vt:lpstr>Outlier: Example1 (cont)</vt:lpstr>
      <vt:lpstr>Outlier: Example1 (cont)</vt:lpstr>
      <vt:lpstr>Outlier: Example1 (cont)</vt:lpstr>
      <vt:lpstr>Outlier: Example2 (nknw100out.sas)</vt:lpstr>
      <vt:lpstr>Outlier: Example2 (cont)</vt:lpstr>
      <vt:lpstr>Outlier: Example2 (cont)</vt:lpstr>
      <vt:lpstr>Toluca: Residual Plot (nknw106a.sas)</vt:lpstr>
      <vt:lpstr>Normality: Toluca (nknw106b.sas)</vt:lpstr>
      <vt:lpstr>Normality: Toluca (cont)</vt:lpstr>
      <vt:lpstr>Normality: Toluca (cont)</vt:lpstr>
      <vt:lpstr>Normal: (nknw100norm.sas)</vt:lpstr>
      <vt:lpstr>Normal: (cont)</vt:lpstr>
      <vt:lpstr>Normality: failure (nknw100nnorm.sas)</vt:lpstr>
      <vt:lpstr>Normality: right skewed (cont)</vt:lpstr>
      <vt:lpstr>Normality: left skewed (cont)</vt:lpstr>
      <vt:lpstr>Normality: long tailed (cont)</vt:lpstr>
      <vt:lpstr>Normality: short tailed (cont)</vt:lpstr>
      <vt:lpstr>Normality: nongraphical</vt:lpstr>
      <vt:lpstr>Normality (nongraphical) cont.</vt:lpstr>
      <vt:lpstr>Normality (nongraphical): Right Skewed</vt:lpstr>
      <vt:lpstr>Normality (nongraphical): Left Skewed</vt:lpstr>
      <vt:lpstr>Normality (nongraphical): Long Tailed</vt:lpstr>
      <vt:lpstr>Normality (nongraphical): Short Tailed</vt:lpstr>
      <vt:lpstr>Transformations (X)</vt:lpstr>
      <vt:lpstr>Transformations (Y)</vt:lpstr>
      <vt:lpstr>Equations for Box-Cox Procedure</vt:lpstr>
      <vt:lpstr>Box-Cox: Plasma (boxcox.sas)</vt:lpstr>
      <vt:lpstr>Box-Cox: Example (Input)</vt:lpstr>
      <vt:lpstr>Box-Cox: Example (Y vs. X)</vt:lpstr>
      <vt:lpstr>Box-Cox: Example (regression)</vt:lpstr>
      <vt:lpstr>Box-Cox: Example (resid vs. X)</vt:lpstr>
      <vt:lpstr>Box-Cox: Example (QQPlot)</vt:lpstr>
      <vt:lpstr>Box-Cox: Example (find transformation)</vt:lpstr>
      <vt:lpstr>Box-Cox: Example (calc transformation)</vt:lpstr>
      <vt:lpstr>Box-Cox: Log (Y vs. X)</vt:lpstr>
      <vt:lpstr>Box-Cox: Log (regression)</vt:lpstr>
      <vt:lpstr>Box-Cox: Log(resid vs. X)</vt:lpstr>
      <vt:lpstr>Box-Cox: Log(QQPlot)</vt:lpstr>
      <vt:lpstr>Box-Cox: Log(QQPlot (cont))</vt:lpstr>
      <vt:lpstr>Box-Cox: Reciprocal Sq. Rt. (Y vs. X)</vt:lpstr>
      <vt:lpstr>Box-Cox: Reciprocal Sq. Rt. (regression)</vt:lpstr>
      <vt:lpstr>Box-Cox:   Reciprocal Sq. Rt. (resid vs. X)</vt:lpstr>
      <vt:lpstr>Box-Cox: Reciprocal Sq. Rt. (QQPlot)</vt:lpstr>
      <vt:lpstr>Box-Cox: Reciprocal Sq. Rt. (QQPlot, cont)</vt:lpstr>
      <vt:lpstr>Box-Cox: Reciprocal Sq. Rt. (QQPlot, cont)</vt:lpstr>
      <vt:lpstr>Calculation of tc: (knnl155.sas)</vt:lpstr>
      <vt:lpstr>Calculation of S: (knnl155.sas)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lfindsen</cp:lastModifiedBy>
  <cp:revision>380</cp:revision>
  <dcterms:created xsi:type="dcterms:W3CDTF">2010-01-11T21:36:57Z</dcterms:created>
  <dcterms:modified xsi:type="dcterms:W3CDTF">2013-01-23T16:15:10Z</dcterms:modified>
</cp:coreProperties>
</file>