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302" r:id="rId18"/>
    <p:sldId id="303" r:id="rId19"/>
    <p:sldId id="300" r:id="rId20"/>
    <p:sldId id="304" r:id="rId21"/>
    <p:sldId id="305" r:id="rId22"/>
    <p:sldId id="306" r:id="rId23"/>
    <p:sldId id="307" r:id="rId24"/>
    <p:sldId id="333" r:id="rId25"/>
    <p:sldId id="308" r:id="rId26"/>
    <p:sldId id="309" r:id="rId27"/>
    <p:sldId id="334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30" r:id="rId48"/>
    <p:sldId id="329" r:id="rId49"/>
    <p:sldId id="33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3" autoAdjust="0"/>
    <p:restoredTop sz="94475" autoAdjust="0"/>
  </p:normalViewPr>
  <p:slideViewPr>
    <p:cSldViewPr>
      <p:cViewPr varScale="1">
        <p:scale>
          <a:sx n="55" d="100"/>
          <a:sy n="55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 (knnl917.sas)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months survival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Treatment (3 levels)</a:t>
            </a:r>
          </a:p>
        </p:txBody>
      </p:sp>
      <p:pic>
        <p:nvPicPr>
          <p:cNvPr id="49156" name="Picture 4" descr="Plot of y by t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64008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2: ANCOVA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19200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7526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93.2787389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31.0929130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22.9434833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4.5886967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116.2222222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199" y="2819400"/>
          <a:ext cx="6781802" cy="1051560"/>
        </p:xfrm>
        <a:graphic>
          <a:graphicData uri="http://schemas.openxmlformats.org/drawingml/2006/table">
            <a:tbl>
              <a:tblPr/>
              <a:tblGrid>
                <a:gridCol w="994436"/>
                <a:gridCol w="453366"/>
                <a:gridCol w="1600200"/>
                <a:gridCol w="17526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8.50985643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8.50985643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84.76888251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42.38444126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0.0209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7299" y="4038600"/>
          <a:ext cx="6705602" cy="1051560"/>
        </p:xfrm>
        <a:graphic>
          <a:graphicData uri="http://schemas.openxmlformats.org/drawingml/2006/table">
            <a:tbl>
              <a:tblPr/>
              <a:tblGrid>
                <a:gridCol w="994436"/>
                <a:gridCol w="453366"/>
                <a:gridCol w="16002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91.72318339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91.72318339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19.99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84.76888251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42.38444126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0.0209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2: ANCOVA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1066800"/>
          <a:ext cx="4267200" cy="1402080"/>
        </p:xfrm>
        <a:graphic>
          <a:graphicData uri="http://schemas.openxmlformats.org/drawingml/2006/table">
            <a:tbl>
              <a:tblPr/>
              <a:tblGrid>
                <a:gridCol w="457200"/>
                <a:gridCol w="1524000"/>
                <a:gridCol w="2286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-3.8292964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12.7347174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25.7612457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33600" y="2600448"/>
          <a:ext cx="4724400" cy="3505200"/>
        </p:xfrm>
        <a:graphic>
          <a:graphicData uri="http://schemas.openxmlformats.org/drawingml/2006/table">
            <a:tbl>
              <a:tblPr/>
              <a:tblGrid>
                <a:gridCol w="457200"/>
                <a:gridCol w="1447800"/>
                <a:gridCol w="1295400"/>
                <a:gridCol w="1524000"/>
              </a:tblGrid>
              <a:tr h="518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for H0: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)=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 / Pr &gt; |t|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Dependent Variable: y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/j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-3.85185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-4.27746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0.0120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0.0079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3.851847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-3.98202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0.0120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0.0105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4.277456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3.982016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0.0079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0.0105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Crackers Example: nknw1020.sas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number of cases sold during promotion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Factor: promotion type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1: sampling of crackers in the store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2: additional shelf space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3: shelf space at the end of the aisles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5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X = cases sold before the promotion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dirty="0" smtClean="0"/>
              <a:t>Crackers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2057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crackers;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‘H:\My Documents\Stat 512\CH22TA01.DAT'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 last treat store;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spcBef>
                <a:spcPts val="0"/>
              </a:spcBef>
              <a:buNone/>
            </a:pPr>
            <a:endParaRPr lang="en-US" sz="5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1905000"/>
          <a:ext cx="3810000" cy="4876800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685800"/>
                <a:gridCol w="762000"/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store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Crackers Example: Interaction Plot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'Interaction plot without lines'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'1'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'2'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'3'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cases*last=treat/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Interaction Plot 1 (cont)</a:t>
            </a:r>
            <a:endParaRPr lang="en-US" dirty="0"/>
          </a:p>
        </p:txBody>
      </p:sp>
      <p:pic>
        <p:nvPicPr>
          <p:cNvPr id="34818" name="Picture 2" descr="Plot of cases by last identified by tre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14400"/>
            <a:ext cx="7772400" cy="582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Crackers Example: Interaction Plot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135563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'Interaction plot with lines'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'1'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'2'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'3'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cases*last=treat/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Interaction Plot 2 (cont)</a:t>
            </a:r>
            <a:endParaRPr lang="en-US" dirty="0"/>
          </a:p>
        </p:txBody>
      </p:sp>
      <p:pic>
        <p:nvPicPr>
          <p:cNvPr id="32770" name="Picture 2" descr="Plot of cases by last identified by tre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8026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Crackers 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cases=last treat/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clparm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8194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607.8286915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202.6095638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57.78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38.5713085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3.5064826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646.4000000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4343400"/>
          <a:ext cx="54864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600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0.940329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5.540120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1.872560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33.80000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Crackers Example: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04900" y="1219200"/>
          <a:ext cx="6858000" cy="1051560"/>
        </p:xfrm>
        <a:graphic>
          <a:graphicData uri="http://schemas.openxmlformats.org/drawingml/2006/table">
            <a:tbl>
              <a:tblPr/>
              <a:tblGrid>
                <a:gridCol w="990600"/>
                <a:gridCol w="497959"/>
                <a:gridCol w="1635641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190.6777778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190.6777778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54.38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417.1509137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208.5754568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59.48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2438400"/>
          <a:ext cx="6934200" cy="1051560"/>
        </p:xfrm>
        <a:graphic>
          <a:graphicData uri="http://schemas.openxmlformats.org/drawingml/2006/table">
            <a:tbl>
              <a:tblPr/>
              <a:tblGrid>
                <a:gridCol w="990600"/>
                <a:gridCol w="497959"/>
                <a:gridCol w="1635641"/>
                <a:gridCol w="1676400"/>
                <a:gridCol w="990600"/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269.0286915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269.0286915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76.72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417.1509137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208.5754568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59.48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ANOVA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2" y="1371600"/>
          <a:ext cx="8077198" cy="1402080"/>
        </p:xfrm>
        <a:graphic>
          <a:graphicData uri="http://schemas.openxmlformats.org/drawingml/2006/table">
            <a:tbl>
              <a:tblPr/>
              <a:tblGrid>
                <a:gridCol w="1981198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1122.666667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561.333333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233.333333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38.888889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05101" y="2987040"/>
          <a:ext cx="3733800" cy="28041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14400"/>
                <a:gridCol w="381000"/>
                <a:gridCol w="3810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Crackers Example: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990600"/>
          <a:ext cx="7086600" cy="2103120"/>
        </p:xfrm>
        <a:graphic>
          <a:graphicData uri="http://schemas.openxmlformats.org/drawingml/2006/table">
            <a:tbl>
              <a:tblPr/>
              <a:tblGrid>
                <a:gridCol w="1371600"/>
                <a:gridCol w="1600200"/>
                <a:gridCol w="304800"/>
                <a:gridCol w="1905000"/>
                <a:gridCol w="9144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4.37659064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2.73692149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0.1381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0.89855942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0.10258488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8.76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12.97683073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1.20562330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10.76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7.90144058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1.18874585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3535680"/>
          <a:ext cx="6629400" cy="2103120"/>
        </p:xfrm>
        <a:graphic>
          <a:graphicData uri="http://schemas.openxmlformats.org/drawingml/2006/table">
            <a:tbl>
              <a:tblPr/>
              <a:tblGrid>
                <a:gridCol w="1371600"/>
                <a:gridCol w="1600200"/>
                <a:gridCol w="381000"/>
                <a:gridCol w="1600200"/>
                <a:gridCol w="1676400"/>
              </a:tblGrid>
              <a:tr h="228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95% Confidence Limits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4.37659064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-1.64733294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10.40051421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0.89855942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0.67277163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1.12434722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12.97683073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10.32327174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15.63038972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7.90144058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5.28502860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10.51785255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Crackers Example: LSMEANS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cases=last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lsmeans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stderr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pdiff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LSMEANS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1" y="1066800"/>
          <a:ext cx="7924799" cy="1402080"/>
        </p:xfrm>
        <a:graphic>
          <a:graphicData uri="http://schemas.openxmlformats.org/drawingml/2006/table">
            <a:tbl>
              <a:tblPr/>
              <a:tblGrid>
                <a:gridCol w="765632"/>
                <a:gridCol w="1977568"/>
                <a:gridCol w="1905000"/>
                <a:gridCol w="990600"/>
                <a:gridCol w="2285999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39.8174070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0.8575507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34.7420168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0.8496605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26.8405762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0.8384392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09800" y="2667000"/>
          <a:ext cx="4724400" cy="3505200"/>
        </p:xfrm>
        <a:graphic>
          <a:graphicData uri="http://schemas.openxmlformats.org/drawingml/2006/table">
            <a:tbl>
              <a:tblPr/>
              <a:tblGrid>
                <a:gridCol w="457200"/>
                <a:gridCol w="1371600"/>
                <a:gridCol w="1447800"/>
                <a:gridCol w="1447800"/>
              </a:tblGrid>
              <a:tr h="518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treat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for H0: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)=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 / Pr &gt; |t|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Dependent Variable: cases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/j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4.129808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10.76359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-4.12981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6.646871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-10.7636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-6.64687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LSMEANS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648200"/>
            <a:ext cx="86106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Note: To ensure overall protection level, only probabilities associated with pre-planned comparisons should be used.</a:t>
            </a:r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14500" y="914400"/>
          <a:ext cx="5562600" cy="1402080"/>
        </p:xfrm>
        <a:graphic>
          <a:graphicData uri="http://schemas.openxmlformats.org/drawingml/2006/table">
            <a:tbl>
              <a:tblPr/>
              <a:tblGrid>
                <a:gridCol w="685800"/>
                <a:gridCol w="19812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95% Confidence Limits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39.817407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37.929951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41.704863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34.742017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32.871927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36.612107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26.840576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24.995184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28.685968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2590800"/>
          <a:ext cx="6705600" cy="210312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2590800"/>
                <a:gridCol w="1828800"/>
                <a:gridCol w="152400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Difference Between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95% Confidence Limits for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)-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5.075390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2.370456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7.780324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12.976831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10.323272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15.630390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7.901441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5.285029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10.517853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Crackers Example: Plot with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686800" cy="5791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42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treat;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cases=last treat;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crackerpred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err="1" smtClean="0">
                <a:solidFill>
                  <a:srgbClr val="000000"/>
                </a:solidFill>
                <a:latin typeface="Courier New"/>
              </a:rPr>
              <a:t>crackerplot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err="1" smtClean="0">
                <a:solidFill>
                  <a:srgbClr val="000000"/>
                </a:solidFill>
                <a:latin typeface="Courier New"/>
              </a:rPr>
              <a:t>crackerpred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drop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cases 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treat 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do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cases1=cases;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pred1=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treat 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do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cases2=cases;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pred2=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treat 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200" b="1" dirty="0" smtClean="0">
                <a:solidFill>
                  <a:srgbClr val="0000FF"/>
                </a:solidFill>
                <a:latin typeface="Courier New"/>
              </a:rPr>
              <a:t>do</a:t>
            </a:r>
            <a:r>
              <a:rPr lang="en-US" sz="42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cases3=cases; 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pred3=</a:t>
            </a:r>
            <a:r>
              <a:rPr lang="en-US" sz="4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4200" dirty="0" smtClean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4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32696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 model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762000"/>
          </a:xfrm>
        </p:spPr>
        <p:txBody>
          <a:bodyPr numCol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crackerplot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524000"/>
          <a:ext cx="8763000" cy="4876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685800"/>
                <a:gridCol w="762000"/>
                <a:gridCol w="962431"/>
                <a:gridCol w="1071492"/>
                <a:gridCol w="1014077"/>
                <a:gridCol w="1066800"/>
                <a:gridCol w="9906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store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pred1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pred2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pred3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36.2232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40.7160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37.1217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42.5131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34.4261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42.8291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35.6406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38.3363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28.4521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34.7420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25.0435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30.4348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31.3334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18.7535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30.4348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 model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 numCol="1"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'1'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'2'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'3'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=green;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symbol4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symbol5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symbol6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=green;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crackerplot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   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(cases1 cases2  cases3 pred1 pred2 pred3)*last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overlay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832696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 model (cont)</a:t>
            </a:r>
            <a:endParaRPr lang="en-US" dirty="0"/>
          </a:p>
        </p:txBody>
      </p:sp>
      <p:pic>
        <p:nvPicPr>
          <p:cNvPr id="63490" name="Picture 2" descr="Plot of cases1 by la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832696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 model (cont)</a:t>
            </a:r>
            <a:endParaRPr lang="en-US" dirty="0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90600"/>
            <a:ext cx="77724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without covariate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'No covariate'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cases=treat;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nocov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nocov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(cases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)*treat/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overlay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1: Including the covariate</a:t>
            </a:r>
            <a:endParaRPr lang="en-US" dirty="0"/>
          </a:p>
        </p:txBody>
      </p:sp>
      <p:pic>
        <p:nvPicPr>
          <p:cNvPr id="47106" name="Picture 2" descr="Plot of y by x identified by t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78486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Plot without covariate (cont)</a:t>
            </a:r>
            <a:endParaRPr lang="en-US" dirty="0"/>
          </a:p>
        </p:txBody>
      </p:sp>
      <p:pic>
        <p:nvPicPr>
          <p:cNvPr id="20482" name="Picture 2" descr="Plot of cases by tre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Crackers Example: Non-constant 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'Check for equal slopes'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=crackers;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cases=last treat last*treat;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Crackers Example: slope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0668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2936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614.8791646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122.9758329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35.11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31.5208354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3.5023150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646.4000000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66900" y="2514600"/>
          <a:ext cx="55626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371600"/>
                <a:gridCol w="1600200"/>
              </a:tblGrid>
              <a:tr h="1468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0.951236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5.536826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1.871447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33.80000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04900" y="3352800"/>
          <a:ext cx="7086600" cy="1402080"/>
        </p:xfrm>
        <a:graphic>
          <a:graphicData uri="http://schemas.openxmlformats.org/drawingml/2006/table">
            <a:tbl>
              <a:tblPr/>
              <a:tblGrid>
                <a:gridCol w="1219200"/>
                <a:gridCol w="533400"/>
                <a:gridCol w="1600200"/>
                <a:gridCol w="1752600"/>
                <a:gridCol w="990600"/>
                <a:gridCol w="990600"/>
              </a:tblGrid>
              <a:tr h="2936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190.6777778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190.6777778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54.44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417.1509137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208.5754568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59.55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last*treat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7.0504731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3.5252366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0.4032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04900" y="4876800"/>
          <a:ext cx="7086600" cy="1402080"/>
        </p:xfrm>
        <a:graphic>
          <a:graphicData uri="http://schemas.openxmlformats.org/drawingml/2006/table">
            <a:tbl>
              <a:tblPr/>
              <a:tblGrid>
                <a:gridCol w="1295400"/>
                <a:gridCol w="533400"/>
                <a:gridCol w="1600200"/>
                <a:gridCol w="1676400"/>
                <a:gridCol w="1066800"/>
                <a:gridCol w="914400"/>
              </a:tblGrid>
              <a:tr h="2936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243.1412380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243.1412380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1.2632832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0.6316416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0.8379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last*treat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7.0504731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3.5252366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0.4032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Crackers Example: Y’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crackerdiff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crackers;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casediff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cases - last;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crackerdiff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casediff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treat;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treat 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Crackers Example: Y’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371600"/>
          <a:ext cx="82296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440.4000000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220.2000000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62.91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482.4000000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2743200"/>
          <a:ext cx="57912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371600"/>
                <a:gridCol w="1828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casediff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0.912935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21.25942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1.870829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3581400"/>
          <a:ext cx="4114800" cy="2804160"/>
        </p:xfrm>
        <a:graphic>
          <a:graphicData uri="http://schemas.openxmlformats.org/drawingml/2006/table">
            <a:tbl>
              <a:tblPr/>
              <a:tblGrid>
                <a:gridCol w="2057400"/>
                <a:gridCol w="914400"/>
                <a:gridCol w="457200"/>
                <a:gridCol w="6858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9.600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Crackers Example: Comparison of Y and Y’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38399" y="3352800"/>
          <a:ext cx="4114800" cy="2804160"/>
        </p:xfrm>
        <a:graphic>
          <a:graphicData uri="http://schemas.openxmlformats.org/drawingml/2006/table">
            <a:tbl>
              <a:tblPr/>
              <a:tblGrid>
                <a:gridCol w="2057400"/>
                <a:gridCol w="914400"/>
                <a:gridCol w="457200"/>
                <a:gridCol w="6858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9.600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371600"/>
          <a:ext cx="7924799" cy="1402080"/>
        </p:xfrm>
        <a:graphic>
          <a:graphicData uri="http://schemas.openxmlformats.org/drawingml/2006/table">
            <a:tbl>
              <a:tblPr/>
              <a:tblGrid>
                <a:gridCol w="765632"/>
                <a:gridCol w="1977568"/>
                <a:gridCol w="1905000"/>
                <a:gridCol w="990600"/>
                <a:gridCol w="2285999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treat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cases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39.8174070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0.8575507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34.7420168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0.8496605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26.8405762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0.8384392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Problem 22.15, nknw1038.sas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offer made by a dealer on a used car (units $100)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used car was ONE medium-priced, six-year old car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age of person selling the car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(young, middle, elderly)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gender of person selling the car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(male, female)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6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X = overall sales volume for the dealer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Cash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167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cash;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‘H:\My Documents\Stat 512\CH22PR15.DAT'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offer age gender rep sales;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2971800"/>
          <a:ext cx="4648200" cy="3855720"/>
        </p:xfrm>
        <a:graphic>
          <a:graphicData uri="http://schemas.openxmlformats.org/drawingml/2006/table">
            <a:tbl>
              <a:tblPr/>
              <a:tblGrid>
                <a:gridCol w="685800"/>
                <a:gridCol w="762000"/>
                <a:gridCol w="685800"/>
                <a:gridCol w="1066800"/>
                <a:gridCol w="685800"/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rep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⁞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scatterplot (without covariate)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cashplot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cash;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'1_youngmale'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'2_midmale'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'3_eldmale'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'4_youngfemale'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'5_midfemale'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gender=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factor =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'6_eldfemale'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'Plot of Offers against Factor Combinations w/o Covariate'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cashplot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offer*factor/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scatterplot (without covariate) (cont)</a:t>
            </a:r>
            <a:endParaRPr lang="en-US" dirty="0"/>
          </a:p>
        </p:txBody>
      </p:sp>
      <p:pic>
        <p:nvPicPr>
          <p:cNvPr id="11266" name="Picture 2" descr="Plot of offer by fa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1: ANCOVA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24000"/>
          <a:ext cx="82296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1322.369193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440.789731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65.53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33.630807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6.726161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799" y="2971800"/>
          <a:ext cx="6858002" cy="1051560"/>
        </p:xfrm>
        <a:graphic>
          <a:graphicData uri="http://schemas.openxmlformats.org/drawingml/2006/table">
            <a:tbl>
              <a:tblPr/>
              <a:tblGrid>
                <a:gridCol w="994436"/>
                <a:gridCol w="453366"/>
                <a:gridCol w="16002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1297.234815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1297.234815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192.86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25.134378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12.567189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0.2478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28699" y="4114800"/>
          <a:ext cx="6934202" cy="1051560"/>
        </p:xfrm>
        <a:graphic>
          <a:graphicData uri="http://schemas.openxmlformats.org/drawingml/2006/table">
            <a:tbl>
              <a:tblPr/>
              <a:tblGrid>
                <a:gridCol w="994436"/>
                <a:gridCol w="453366"/>
                <a:gridCol w="1600200"/>
                <a:gridCol w="1752600"/>
                <a:gridCol w="10668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199.7025259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199.7025259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29.69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25.1343781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12.5671890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0.2478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(without covariate)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=cash;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 gender;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offer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age|gender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 gender 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(without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24000"/>
          <a:ext cx="83058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327.2222222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65.4444444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71.6666667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2.3888889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398.8888889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3124200"/>
          <a:ext cx="5410201" cy="701040"/>
        </p:xfrm>
        <a:graphic>
          <a:graphicData uri="http://schemas.openxmlformats.org/drawingml/2006/table">
            <a:tbl>
              <a:tblPr/>
              <a:tblGrid>
                <a:gridCol w="1295401"/>
                <a:gridCol w="1295400"/>
                <a:gridCol w="1371600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0.820334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6.561523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1.545603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23900" y="4038600"/>
          <a:ext cx="7620000" cy="1402080"/>
        </p:xfrm>
        <a:graphic>
          <a:graphicData uri="http://schemas.openxmlformats.org/drawingml/2006/table">
            <a:tbl>
              <a:tblPr/>
              <a:tblGrid>
                <a:gridCol w="1600200"/>
                <a:gridCol w="520429"/>
                <a:gridCol w="1613171"/>
                <a:gridCol w="1752600"/>
                <a:gridCol w="10668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316.7222222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158.3611111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66.29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5.4444444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5.4444444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0.1416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age*gender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5.0555556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2.5277778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0.3597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(without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1524000"/>
          <a:ext cx="4648200" cy="2804160"/>
        </p:xfrm>
        <a:graphic>
          <a:graphicData uri="http://schemas.openxmlformats.org/drawingml/2006/table">
            <a:tbl>
              <a:tblPr/>
              <a:tblGrid>
                <a:gridCol w="2133600"/>
                <a:gridCol w="1143000"/>
                <a:gridCol w="762000"/>
                <a:gridCol w="6096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scatterplot (with covariate)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symbol4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=D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=green;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symbol5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=purple;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symbol6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=F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=orange;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'Plot of Offers </a:t>
            </a:r>
            <a:r>
              <a:rPr lang="en-US" sz="2000" dirty="0" err="1" smtClean="0">
                <a:solidFill>
                  <a:srgbClr val="800080"/>
                </a:solidFill>
                <a:latin typeface="Courier New"/>
              </a:rPr>
              <a:t>vs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 Sales by Factor'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cashplot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offer*sales=factor/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scatterplot (with covariate) (cont)</a:t>
            </a:r>
            <a:endParaRPr lang="en-US" dirty="0"/>
          </a:p>
        </p:txBody>
      </p:sp>
      <p:pic>
        <p:nvPicPr>
          <p:cNvPr id="6146" name="Picture 2" descr="Plot of offer by sales identified by fa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ANCOVA (with covariate)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=cash;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 gender;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offer=sales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age|gender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lsmeans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age gender 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pdiff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adjust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676400"/>
          <a:ext cx="8382000" cy="1402080"/>
        </p:xfrm>
        <a:graphic>
          <a:graphicData uri="http://schemas.openxmlformats.org/drawingml/2006/table">
            <a:tbl>
              <a:tblPr/>
              <a:tblGrid>
                <a:gridCol w="2057400"/>
                <a:gridCol w="533400"/>
                <a:gridCol w="20574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390.5947948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65.0991325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227.62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8.2940941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0.2860032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398.8888889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65948" y="3200400"/>
          <a:ext cx="5412105" cy="701040"/>
        </p:xfrm>
        <a:graphic>
          <a:graphicData uri="http://schemas.openxmlformats.org/drawingml/2006/table">
            <a:tbl>
              <a:tblPr/>
              <a:tblGrid>
                <a:gridCol w="1297305"/>
                <a:gridCol w="1295400"/>
                <a:gridCol w="1371600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0.979207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2.270346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0.534793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447800"/>
          <a:ext cx="7391400" cy="1752600"/>
        </p:xfrm>
        <a:graphic>
          <a:graphicData uri="http://schemas.openxmlformats.org/drawingml/2006/table">
            <a:tbl>
              <a:tblPr/>
              <a:tblGrid>
                <a:gridCol w="1524000"/>
                <a:gridCol w="457200"/>
                <a:gridCol w="16002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157.3659042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157.3659042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550.22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231.5192596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115.7596298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404.75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1.5148664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1.5148664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age*gender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0.1947646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0.0973823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0.7142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3429000"/>
          <a:ext cx="7239000" cy="1752600"/>
        </p:xfrm>
        <a:graphic>
          <a:graphicData uri="http://schemas.openxmlformats.org/drawingml/2006/table">
            <a:tbl>
              <a:tblPr/>
              <a:tblGrid>
                <a:gridCol w="1524000"/>
                <a:gridCol w="457200"/>
                <a:gridCol w="1600200"/>
                <a:gridCol w="17526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63.3725725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63.3725725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221.58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232.4894513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116.2447257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406.45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1.5452006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1.5452006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age*gender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0.1947646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0.0973823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0.7142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90799" y="1447800"/>
          <a:ext cx="3657600" cy="1752600"/>
        </p:xfrm>
        <a:graphic>
          <a:graphicData uri="http://schemas.openxmlformats.org/drawingml/2006/table">
            <a:tbl>
              <a:tblPr/>
              <a:tblGrid>
                <a:gridCol w="533400"/>
                <a:gridCol w="19050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21.4027214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27.2370766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22.0268687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57398" y="3429000"/>
          <a:ext cx="4724402" cy="3505200"/>
        </p:xfrm>
        <a:graphic>
          <a:graphicData uri="http://schemas.openxmlformats.org/drawingml/2006/table">
            <a:tbl>
              <a:tblPr/>
              <a:tblGrid>
                <a:gridCol w="457202"/>
                <a:gridCol w="1447800"/>
                <a:gridCol w="1295400"/>
                <a:gridCol w="1524000"/>
              </a:tblGrid>
              <a:tr h="518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age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for H0: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)=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 / Pr &gt; |t|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Dependent Variable: offer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/j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-26.507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-2.79334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0.0241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26.50696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22.55522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2.793336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-22.5552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0.0241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Example: ANOVA (with covariate)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5765" y="1447800"/>
          <a:ext cx="5791200" cy="1402080"/>
        </p:xfrm>
        <a:graphic>
          <a:graphicData uri="http://schemas.openxmlformats.org/drawingml/2006/table">
            <a:tbl>
              <a:tblPr/>
              <a:tblGrid>
                <a:gridCol w="990600"/>
                <a:gridCol w="1905000"/>
                <a:gridCol w="13716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H0:LSMean1=LSMean2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23.7646265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23.3464846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13865" y="2895600"/>
          <a:ext cx="5715000" cy="1051560"/>
        </p:xfrm>
        <a:graphic>
          <a:graphicData uri="http://schemas.openxmlformats.org/drawingml/2006/table">
            <a:tbl>
              <a:tblPr/>
              <a:tblGrid>
                <a:gridCol w="990600"/>
                <a:gridCol w="18288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offer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95% Confidence Limits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23.764626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23.505640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24.023613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23.346485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23.087499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23.605471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4114800"/>
          <a:ext cx="7923530" cy="1402080"/>
        </p:xfrm>
        <a:graphic>
          <a:graphicData uri="http://schemas.openxmlformats.org/drawingml/2006/table">
            <a:tbl>
              <a:tblPr/>
              <a:tblGrid>
                <a:gridCol w="379730"/>
                <a:gridCol w="381000"/>
                <a:gridCol w="2514600"/>
                <a:gridCol w="1981200"/>
                <a:gridCol w="26670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Difference Between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Simultaneous 95% Confidence Limits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)-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0.418142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0.050220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0.786063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1: ANCOVA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84704" y="1143000"/>
          <a:ext cx="4279392" cy="1402080"/>
        </p:xfrm>
        <a:graphic>
          <a:graphicData uri="http://schemas.openxmlformats.org/drawingml/2006/table">
            <a:tbl>
              <a:tblPr/>
              <a:tblGrid>
                <a:gridCol w="457200"/>
                <a:gridCol w="1600200"/>
                <a:gridCol w="2221992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20.3039393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23.6762893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32.0197715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362200" y="2667000"/>
          <a:ext cx="4724400" cy="3505200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  <a:gridCol w="1371600"/>
                <a:gridCol w="1447800"/>
              </a:tblGrid>
              <a:tr h="518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Least Squares Means for Effect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for H0: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)=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(j) / Pr &gt; |t|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Dependent Variable: y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/j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-0.85813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-1.56781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0.4300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0.1777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0.858127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-1.89665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0.4300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0.1164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1.567807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1.89665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0.1777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0.1164</a:t>
                      </a: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9144" marR="39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1: ANCOVA comparison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78608" y="4114800"/>
          <a:ext cx="4279392" cy="1402080"/>
        </p:xfrm>
        <a:graphic>
          <a:graphicData uri="http://schemas.openxmlformats.org/drawingml/2006/table">
            <a:tbl>
              <a:tblPr/>
              <a:tblGrid>
                <a:gridCol w="457200"/>
                <a:gridCol w="1600200"/>
                <a:gridCol w="2221992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 LSMEAN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LSMEAN Number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20.3039393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23.6762893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32.0197715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1404" y="1112520"/>
          <a:ext cx="3733800" cy="28041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14400"/>
                <a:gridCol w="381000"/>
                <a:gridCol w="3810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months survival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Treatment (3 levels)</a:t>
            </a:r>
          </a:p>
        </p:txBody>
      </p:sp>
      <p:pic>
        <p:nvPicPr>
          <p:cNvPr id="43012" name="Picture 4" descr="Plot of y by t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4800" y="2133600"/>
            <a:ext cx="62992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ANOVA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752600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7526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1.5555556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0.7777778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0.9604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114.6666667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19.1111111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116.2222222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2: Including the covariate</a:t>
            </a:r>
            <a:endParaRPr lang="en-US" dirty="0"/>
          </a:p>
        </p:txBody>
      </p:sp>
      <p:pic>
        <p:nvPicPr>
          <p:cNvPr id="40962" name="Picture 2" descr="Plot of y by x identified by t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79248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19982</TotalTime>
  <Words>2422</Words>
  <Application>Microsoft Office PowerPoint</Application>
  <PresentationFormat>On-screen Show (4:3)</PresentationFormat>
  <Paragraphs>1334</Paragraphs>
  <Slides>49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Example 1 (knnl917.sas)</vt:lpstr>
      <vt:lpstr>Example 1: ANOVA</vt:lpstr>
      <vt:lpstr>Example 1: Including the covariate</vt:lpstr>
      <vt:lpstr>Example 1: ANCOVA</vt:lpstr>
      <vt:lpstr>Example 1: ANCOVA (cont)</vt:lpstr>
      <vt:lpstr>Example 1: ANCOVA comparison</vt:lpstr>
      <vt:lpstr>Example 2</vt:lpstr>
      <vt:lpstr>Example 2: ANOVA</vt:lpstr>
      <vt:lpstr>Example 2: Including the covariate</vt:lpstr>
      <vt:lpstr>Example 2: ANCOVA</vt:lpstr>
      <vt:lpstr>Example 2: ANCOVA (cont)</vt:lpstr>
      <vt:lpstr>Crackers Example: nknw1020.sas</vt:lpstr>
      <vt:lpstr>Crackers Example: Input</vt:lpstr>
      <vt:lpstr>Crackers Example: Interaction Plot 1</vt:lpstr>
      <vt:lpstr>Crackers Example: Interaction Plot 1 (cont)</vt:lpstr>
      <vt:lpstr>Crackers Example: Interaction Plot 2</vt:lpstr>
      <vt:lpstr>Crackers Example: Interaction Plot 2 (cont)</vt:lpstr>
      <vt:lpstr>Crackers Example: ANOVA</vt:lpstr>
      <vt:lpstr>Crackers Example: ANOVA (cont)</vt:lpstr>
      <vt:lpstr>Crackers Example: ANOVA (cont)</vt:lpstr>
      <vt:lpstr>Crackers Example: LSMEANS</vt:lpstr>
      <vt:lpstr>Crackers Example: LSMEANS (cont)</vt:lpstr>
      <vt:lpstr>Crackers Example: LSMEANS (cont)</vt:lpstr>
      <vt:lpstr>Crackers Example: Plot with model</vt:lpstr>
      <vt:lpstr>Crackers Example: Plot with model (cont)</vt:lpstr>
      <vt:lpstr>Crackers Example: Plot with model (cont)</vt:lpstr>
      <vt:lpstr>Crackers Example: Plot with model (cont)</vt:lpstr>
      <vt:lpstr>Crackers Example: Plot with model (cont)</vt:lpstr>
      <vt:lpstr>Crackers Example: Plot without covariate</vt:lpstr>
      <vt:lpstr>Crackers Example: Plot without covariate (cont)</vt:lpstr>
      <vt:lpstr>Crackers Example: Non-constant slope</vt:lpstr>
      <vt:lpstr>Crackers Example: slope (cont)</vt:lpstr>
      <vt:lpstr>Crackers Example: Y’</vt:lpstr>
      <vt:lpstr>Crackers Example: Y’ (cont)</vt:lpstr>
      <vt:lpstr>Crackers Example: Comparison of Y and Y’</vt:lpstr>
      <vt:lpstr>Cash Example: Problem 22.15, nknw1038.sas</vt:lpstr>
      <vt:lpstr>Cash Example: Input</vt:lpstr>
      <vt:lpstr>Cash Example: scatterplot (without covariate)</vt:lpstr>
      <vt:lpstr>Cash Example: scatterplot (without covariate) (cont)</vt:lpstr>
      <vt:lpstr>Cash Example: ANOVA (without covariate)</vt:lpstr>
      <vt:lpstr>Cash Example: ANOVA (without covariate) (cont)</vt:lpstr>
      <vt:lpstr>Cash Example: ANOVA (without covariate) (cont)</vt:lpstr>
      <vt:lpstr>Cash Example: scatterplot (with covariate)</vt:lpstr>
      <vt:lpstr>Cash Example: scatterplot (with covariate) (cont)</vt:lpstr>
      <vt:lpstr>Cash Example: ANCOVA (with covariate)</vt:lpstr>
      <vt:lpstr>Cash Example: ANOVA (with covariate) (cont)</vt:lpstr>
      <vt:lpstr>Cash Example: ANOVA (with covariate) (cont)</vt:lpstr>
      <vt:lpstr>Cash Example: ANOVA (with covariate) (cont)</vt:lpstr>
      <vt:lpstr>Cash Example: ANOVA (with covariate) (cont)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916</cp:revision>
  <dcterms:created xsi:type="dcterms:W3CDTF">2010-01-11T21:36:57Z</dcterms:created>
  <dcterms:modified xsi:type="dcterms:W3CDTF">2013-04-22T17:02:18Z</dcterms:modified>
</cp:coreProperties>
</file>