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  <p:sldId id="296" r:id="rId11"/>
    <p:sldId id="297" r:id="rId12"/>
    <p:sldId id="263" r:id="rId13"/>
    <p:sldId id="266" r:id="rId14"/>
    <p:sldId id="268" r:id="rId15"/>
    <p:sldId id="267" r:id="rId16"/>
    <p:sldId id="29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9" r:id="rId25"/>
    <p:sldId id="277" r:id="rId26"/>
    <p:sldId id="278" r:id="rId27"/>
    <p:sldId id="280" r:id="rId28"/>
    <p:sldId id="281" r:id="rId29"/>
    <p:sldId id="294" r:id="rId30"/>
    <p:sldId id="293" r:id="rId31"/>
    <p:sldId id="282" r:id="rId32"/>
    <p:sldId id="283" r:id="rId33"/>
    <p:sldId id="284" r:id="rId34"/>
    <p:sldId id="285" r:id="rId35"/>
    <p:sldId id="295" r:id="rId36"/>
    <p:sldId id="286" r:id="rId37"/>
    <p:sldId id="287" r:id="rId38"/>
    <p:sldId id="288" r:id="rId39"/>
    <p:sldId id="289" r:id="rId40"/>
    <p:sldId id="290" r:id="rId41"/>
    <p:sldId id="291" r:id="rId42"/>
    <p:sldId id="29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277"/>
    <a:srgbClr val="0066FF"/>
    <a:srgbClr val="1508B8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615" autoAdjust="0"/>
    <p:restoredTop sz="94660"/>
  </p:normalViewPr>
  <p:slideViewPr>
    <p:cSldViewPr>
      <p:cViewPr varScale="1">
        <p:scale>
          <a:sx n="49" d="100"/>
          <a:sy n="49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44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0989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.purdue.edu/~lfindsen/stat512/nknw055.sa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if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Price Analysis for Diamond Rings in Singapore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Variables</a:t>
            </a:r>
          </a:p>
          <a:p>
            <a:pPr>
              <a:buNone/>
            </a:pPr>
            <a:r>
              <a:rPr lang="en-US" dirty="0" smtClean="0"/>
              <a:t>	Response Variable: Price in Singapore dollars (Y)</a:t>
            </a:r>
          </a:p>
          <a:p>
            <a:pPr marL="568325" indent="-222250">
              <a:buNone/>
            </a:pPr>
            <a:r>
              <a:rPr lang="en-US" dirty="0" smtClean="0"/>
              <a:t>Explanatory Variable: Weight of diamond in carats (X)</a:t>
            </a:r>
          </a:p>
          <a:p>
            <a:pPr>
              <a:buNone/>
            </a:pPr>
            <a:r>
              <a:rPr lang="en-US" dirty="0" smtClean="0"/>
              <a:t>Goals</a:t>
            </a:r>
          </a:p>
          <a:p>
            <a:pPr>
              <a:buNone/>
            </a:pPr>
            <a:r>
              <a:rPr lang="en-US" dirty="0" smtClean="0"/>
              <a:t>	Create a scatterplot</a:t>
            </a:r>
          </a:p>
          <a:p>
            <a:pPr>
              <a:buNone/>
            </a:pPr>
            <a:r>
              <a:rPr lang="en-US" dirty="0" smtClean="0"/>
              <a:t>	Fit a regression line</a:t>
            </a:r>
          </a:p>
          <a:p>
            <a:pPr marL="630238" indent="-284163">
              <a:buNone/>
            </a:pPr>
            <a:r>
              <a:rPr lang="en-US" dirty="0" smtClean="0"/>
              <a:t>Predict the price of a sale for a 0.43 carat diamond 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diamonds.sas (linear regression)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=diamonds;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price=weight/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clb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weight;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72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diamond.sas (Residual plot - automatic)</a:t>
            </a:r>
            <a:endParaRPr lang="en-US" dirty="0"/>
          </a:p>
        </p:txBody>
      </p:sp>
      <p:pic>
        <p:nvPicPr>
          <p:cNvPr id="56322" name="Picture 2" descr="Scatter plot of residuals by weight for pric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66799"/>
            <a:ext cx="7315200" cy="5486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Plot of resid by we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343150"/>
            <a:ext cx="6019800" cy="45148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diamond.sas (Residual plot)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18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color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=blue </a:t>
            </a:r>
            <a:r>
              <a:rPr lang="en-US" sz="1800" dirty="0" smtClean="0">
                <a:solidFill>
                  <a:srgbClr val="800080"/>
                </a:solidFill>
                <a:latin typeface="Courier New"/>
              </a:rPr>
              <a:t>'Residual Plot'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800080"/>
                </a:solidFill>
                <a:latin typeface="Courier New"/>
              </a:rPr>
              <a:t>'Residual'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*weight / </a:t>
            </a:r>
            <a:r>
              <a:rPr lang="en-US" sz="1800" b="1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=axis1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=axis2 </a:t>
            </a:r>
            <a:r>
              <a:rPr lang="en-US" sz="1800" b="1" dirty="0" err="1" smtClean="0">
                <a:solidFill>
                  <a:srgbClr val="0000FF"/>
                </a:solidFill>
                <a:latin typeface="Courier New"/>
              </a:rPr>
              <a:t>vref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b="1" dirty="0" smtClean="0">
                <a:solidFill>
                  <a:srgbClr val="008080"/>
                </a:solidFill>
                <a:latin typeface="Courier New"/>
              </a:rPr>
              <a:t>0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where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price ne </a:t>
            </a:r>
            <a:r>
              <a:rPr lang="en-US" sz="1800" b="1" dirty="0" smtClean="0">
                <a:solidFill>
                  <a:srgbClr val="008080"/>
                </a:solidFill>
                <a:latin typeface="Courier New"/>
              </a:rPr>
              <a:t>.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Squares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b</a:t>
            </a:r>
            <a:r>
              <a:rPr lang="en-US" baseline="-25000" dirty="0" smtClean="0"/>
              <a:t>0</a:t>
            </a:r>
            <a:r>
              <a:rPr lang="en-US" dirty="0" smtClean="0"/>
              <a:t> = Y̅ - b</a:t>
            </a:r>
            <a:r>
              <a:rPr lang="en-US" baseline="-25000" dirty="0" smtClean="0"/>
              <a:t>1</a:t>
            </a:r>
            <a:r>
              <a:rPr lang="en-US" dirty="0" smtClean="0"/>
              <a:t>X̅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1828800"/>
          <a:ext cx="5105400" cy="1123188"/>
        </p:xfrm>
        <a:graphic>
          <a:graphicData uri="http://schemas.openxmlformats.org/presentationml/2006/ole">
            <p:oleObj spid="_x0000_s4111" name="Equation" r:id="rId3" imgW="6350000" imgH="1397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of </a:t>
            </a:r>
            <a:r>
              <a:rPr lang="el-GR" dirty="0" smtClean="0"/>
              <a:t>σ</a:t>
            </a:r>
            <a:r>
              <a:rPr lang="en-US" baseline="30000" dirty="0" smtClean="0"/>
              <a:t>2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09600" y="1752600"/>
          <a:ext cx="4114800" cy="2370371"/>
        </p:xfrm>
        <a:graphic>
          <a:graphicData uri="http://schemas.openxmlformats.org/presentationml/2006/ole">
            <p:oleObj spid="_x0000_s6172" name="Equation" r:id="rId3" imgW="5092700" imgH="2933700" progId="Equation.DSMT4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5800" y="4301690"/>
          <a:ext cx="4191000" cy="632308"/>
        </p:xfrm>
        <a:graphic>
          <a:graphicData uri="http://schemas.openxmlformats.org/presentationml/2006/ole">
            <p:oleObj spid="_x0000_s6173" name="Equation" r:id="rId4" imgW="4292600" imgH="647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</a:t>
            </a:r>
            <a:r>
              <a:rPr lang="en-US" baseline="-25000" dirty="0" smtClean="0"/>
              <a:t>i</a:t>
            </a:r>
            <a:r>
              <a:rPr lang="en-US" dirty="0" smtClean="0"/>
              <a:t> ~ 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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 + 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, </a:t>
            </a:r>
            <a:r>
              <a:rPr lang="el-GR" dirty="0" smtClean="0">
                <a:sym typeface="Symbol"/>
              </a:rPr>
              <a:t>σ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L = f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x f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x … x f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– likelihood function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2362200"/>
          <a:ext cx="3471863" cy="1266825"/>
        </p:xfrm>
        <a:graphic>
          <a:graphicData uri="http://schemas.openxmlformats.org/presentationml/2006/ole">
            <p:oleObj spid="_x0000_s5135" name="Equation" r:id="rId3" imgW="4318000" imgH="1574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diamonds.sas (linear regression, 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endParaRPr lang="en-US" sz="72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49114184"/>
              </p:ext>
            </p:extLst>
          </p:nvPr>
        </p:nvGraphicFramePr>
        <p:xfrm>
          <a:off x="1104900" y="1240155"/>
          <a:ext cx="7010400" cy="2122170"/>
        </p:xfrm>
        <a:graphic>
          <a:graphicData uri="http://schemas.openxmlformats.org/drawingml/2006/table">
            <a:tbl>
              <a:tblPr/>
              <a:tblGrid>
                <a:gridCol w="1676400"/>
                <a:gridCol w="609600"/>
                <a:gridCol w="1066800"/>
                <a:gridCol w="1524000"/>
                <a:gridCol w="1143000"/>
                <a:gridCol w="9906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 &gt; 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2098596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2098596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2069.99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66FF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66FF"/>
                          </a:solidFill>
                          <a:effectLst/>
                          <a:latin typeface="Arial"/>
                        </a:rPr>
                        <a:t>46636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66FF"/>
                          </a:solidFill>
                          <a:effectLst/>
                          <a:latin typeface="Arial"/>
                        </a:rPr>
                        <a:t>1013.81886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2145232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5720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004246"/>
              </p:ext>
            </p:extLst>
          </p:nvPr>
        </p:nvGraphicFramePr>
        <p:xfrm>
          <a:off x="1828800" y="3581400"/>
          <a:ext cx="5562600" cy="1108710"/>
        </p:xfrm>
        <a:graphic>
          <a:graphicData uri="http://schemas.openxmlformats.org/drawingml/2006/table">
            <a:tbl>
              <a:tblPr/>
              <a:tblGrid>
                <a:gridCol w="1905000"/>
                <a:gridCol w="1295400"/>
                <a:gridCol w="1295400"/>
                <a:gridCol w="10668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66FF"/>
                          </a:solidFill>
                          <a:effectLst/>
                          <a:latin typeface="Arial"/>
                        </a:rPr>
                        <a:t>31.84052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0.9783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500.08333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0.9778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6.36704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94850131"/>
              </p:ext>
            </p:extLst>
          </p:nvPr>
        </p:nvGraphicFramePr>
        <p:xfrm>
          <a:off x="152400" y="4953000"/>
          <a:ext cx="8915400" cy="1752600"/>
        </p:xfrm>
        <a:graphic>
          <a:graphicData uri="http://schemas.openxmlformats.org/drawingml/2006/table">
            <a:tbl>
              <a:tblPr/>
              <a:tblGrid>
                <a:gridCol w="1447800"/>
                <a:gridCol w="533400"/>
                <a:gridCol w="1362075"/>
                <a:gridCol w="1114425"/>
                <a:gridCol w="876300"/>
                <a:gridCol w="819993"/>
                <a:gridCol w="1389807"/>
                <a:gridCol w="1371600"/>
              </a:tblGrid>
              <a:tr h="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 &gt; 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Confidence Limits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-259.62591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17.31886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-14.99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-294.48696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-224.76486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weight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3721.02485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81.78588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3556.39841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3885.65129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Estimates (SAS)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=diamonds;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price=weight/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clb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94850131"/>
              </p:ext>
            </p:extLst>
          </p:nvPr>
        </p:nvGraphicFramePr>
        <p:xfrm>
          <a:off x="76200" y="2590800"/>
          <a:ext cx="8915400" cy="1752600"/>
        </p:xfrm>
        <a:graphic>
          <a:graphicData uri="http://schemas.openxmlformats.org/drawingml/2006/table">
            <a:tbl>
              <a:tblPr/>
              <a:tblGrid>
                <a:gridCol w="1447800"/>
                <a:gridCol w="533400"/>
                <a:gridCol w="1362075"/>
                <a:gridCol w="1114425"/>
                <a:gridCol w="876300"/>
                <a:gridCol w="819993"/>
                <a:gridCol w="1389807"/>
                <a:gridCol w="1371600"/>
              </a:tblGrid>
              <a:tr h="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 &gt; 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Confidence Limits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-259.62591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17.31886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-14.99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-294.48696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-224.76486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weight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3721.02485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81.78588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3556.39841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3885.65129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dirty="0" smtClean="0">
                <a:sym typeface="Symbol"/>
              </a:rPr>
              <a:t>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 + 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X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+ 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   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	</a:t>
            </a:r>
            <a:r>
              <a:rPr lang="en-US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~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(0,</a:t>
            </a:r>
            <a:r>
              <a:rPr lang="el-GR" dirty="0" smtClean="0">
                <a:sym typeface="Symbol"/>
              </a:rPr>
              <a:t>σ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are independent, random errors</a:t>
            </a: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Parameter Estimators:</a:t>
            </a: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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: b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 = Y̅ - b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X̅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3400" y="4038600"/>
          <a:ext cx="4121725" cy="1066800"/>
        </p:xfrm>
        <a:graphic>
          <a:graphicData uri="http://schemas.openxmlformats.org/presentationml/2006/ole">
            <p:oleObj spid="_x0000_s30748" name="Equation" r:id="rId3" imgW="5397500" imgH="139700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557213" y="5864225"/>
          <a:ext cx="4073525" cy="920750"/>
        </p:xfrm>
        <a:graphic>
          <a:graphicData uri="http://schemas.openxmlformats.org/presentationml/2006/ole">
            <p:oleObj spid="_x0000_s30749" name="Equation" r:id="rId4" imgW="5334000" imgH="12065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Summary of Inference (cont)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990600"/>
          <a:ext cx="8763000" cy="441622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133600"/>
                <a:gridCol w="3352800"/>
                <a:gridCol w="3276600"/>
              </a:tblGrid>
              <a:tr h="689175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ym typeface="Symbol"/>
                        </a:rPr>
                        <a:t></a:t>
                      </a:r>
                      <a:r>
                        <a:rPr lang="en-US" sz="3200" baseline="-25000" dirty="0" smtClean="0">
                          <a:sym typeface="Symbol"/>
                        </a:rPr>
                        <a:t>1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ym typeface="Symbol"/>
                        </a:rPr>
                        <a:t></a:t>
                      </a:r>
                      <a:r>
                        <a:rPr lang="en-US" sz="3200" baseline="-25000" dirty="0" smtClean="0">
                          <a:sym typeface="Symbol"/>
                        </a:rPr>
                        <a:t>0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225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Confidence Intervals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</a:t>
                      </a:r>
                      <a:r>
                        <a:rPr lang="en-US" sz="3200" baseline="-25000" dirty="0" smtClean="0"/>
                        <a:t>1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smtClean="0">
                          <a:sym typeface="Symbol"/>
                        </a:rPr>
                        <a:t> </a:t>
                      </a:r>
                      <a:r>
                        <a:rPr lang="en-US" sz="3200" baseline="0" dirty="0" err="1" smtClean="0">
                          <a:sym typeface="Symbol"/>
                        </a:rPr>
                        <a:t>t</a:t>
                      </a:r>
                      <a:r>
                        <a:rPr lang="en-US" sz="3200" baseline="-25000" dirty="0" err="1" smtClean="0">
                          <a:sym typeface="Symbol"/>
                        </a:rPr>
                        <a:t>c</a:t>
                      </a:r>
                      <a:r>
                        <a:rPr lang="en-US" sz="3200" baseline="0" dirty="0" err="1" smtClean="0">
                          <a:sym typeface="Symbol"/>
                        </a:rPr>
                        <a:t>s</a:t>
                      </a:r>
                      <a:r>
                        <a:rPr lang="en-US" sz="3200" baseline="0" dirty="0" smtClean="0">
                          <a:sym typeface="Symbol"/>
                        </a:rPr>
                        <a:t>{b</a:t>
                      </a:r>
                      <a:r>
                        <a:rPr lang="en-US" sz="3200" baseline="-25000" dirty="0" smtClean="0">
                          <a:sym typeface="Symbol"/>
                        </a:rPr>
                        <a:t>1</a:t>
                      </a:r>
                      <a:r>
                        <a:rPr lang="en-US" sz="3200" baseline="0" dirty="0" smtClean="0">
                          <a:sym typeface="Symbol"/>
                        </a:rPr>
                        <a:t>}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b</a:t>
                      </a:r>
                      <a:r>
                        <a:rPr lang="en-US" sz="3200" baseline="-25000" dirty="0" smtClean="0"/>
                        <a:t>0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smtClean="0">
                          <a:sym typeface="Symbol"/>
                        </a:rPr>
                        <a:t> </a:t>
                      </a:r>
                      <a:r>
                        <a:rPr lang="en-US" sz="3200" baseline="0" dirty="0" err="1" smtClean="0">
                          <a:sym typeface="Symbol"/>
                        </a:rPr>
                        <a:t>t</a:t>
                      </a:r>
                      <a:r>
                        <a:rPr lang="en-US" sz="3200" baseline="-25000" dirty="0" err="1" smtClean="0">
                          <a:sym typeface="Symbol"/>
                        </a:rPr>
                        <a:t>c</a:t>
                      </a:r>
                      <a:r>
                        <a:rPr lang="en-US" sz="3200" baseline="0" dirty="0" err="1" smtClean="0">
                          <a:sym typeface="Symbol"/>
                        </a:rPr>
                        <a:t>s</a:t>
                      </a:r>
                      <a:r>
                        <a:rPr lang="en-US" sz="3200" baseline="0" dirty="0" smtClean="0">
                          <a:sym typeface="Symbol"/>
                        </a:rPr>
                        <a:t>{b</a:t>
                      </a:r>
                      <a:r>
                        <a:rPr lang="en-US" sz="3200" baseline="-25000" dirty="0" smtClean="0">
                          <a:sym typeface="Symbol"/>
                        </a:rPr>
                        <a:t>0</a:t>
                      </a:r>
                      <a:r>
                        <a:rPr lang="en-US" sz="3200" baseline="0" dirty="0" smtClean="0">
                          <a:sym typeface="Symbol"/>
                        </a:rPr>
                        <a:t>}</a:t>
                      </a:r>
                      <a:endParaRPr lang="en-US" sz="3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625">
                <a:tc v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t</a:t>
                      </a:r>
                      <a:r>
                        <a:rPr lang="en-US" sz="3200" baseline="-25000" dirty="0" err="1" smtClean="0"/>
                        <a:t>c</a:t>
                      </a:r>
                      <a:r>
                        <a:rPr lang="en-US" sz="3200" baseline="0" dirty="0" smtClean="0"/>
                        <a:t> = t</a:t>
                      </a:r>
                      <a:r>
                        <a:rPr lang="en-US" sz="3200" baseline="-25000" dirty="0" smtClean="0"/>
                        <a:t>n-2</a:t>
                      </a:r>
                      <a:r>
                        <a:rPr lang="en-US" sz="3200" baseline="0" dirty="0" smtClean="0"/>
                        <a:t>(1 - </a:t>
                      </a:r>
                      <a:r>
                        <a:rPr lang="en-US" sz="3200" baseline="0" dirty="0" smtClean="0">
                          <a:sym typeface="Symbol"/>
                        </a:rPr>
                        <a:t>/2) with </a:t>
                      </a:r>
                      <a:r>
                        <a:rPr lang="en-US" sz="3200" baseline="0" dirty="0" err="1" smtClean="0">
                          <a:sym typeface="Symbol"/>
                        </a:rPr>
                        <a:t>df</a:t>
                      </a:r>
                      <a:r>
                        <a:rPr lang="en-US" sz="3200" baseline="0" dirty="0" smtClean="0">
                          <a:sym typeface="Symbol"/>
                        </a:rPr>
                        <a:t> = n - 2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060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Significance</a:t>
                      </a:r>
                      <a:r>
                        <a:rPr lang="en-US" sz="3200" baseline="0" dirty="0" smtClean="0"/>
                        <a:t> Tests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0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n-US" sz="3200" baseline="0" dirty="0" smtClean="0">
                          <a:sym typeface="Symbol"/>
                        </a:rPr>
                        <a:t></a:t>
                      </a:r>
                      <a:r>
                        <a:rPr lang="en-US" sz="3200" baseline="-25000" dirty="0" smtClean="0">
                          <a:sym typeface="Symbol"/>
                        </a:rPr>
                        <a:t>1</a:t>
                      </a:r>
                      <a:r>
                        <a:rPr lang="en-US" sz="3200" baseline="0" dirty="0" smtClean="0">
                          <a:sym typeface="Symbol"/>
                        </a:rPr>
                        <a:t> = 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n-US" sz="3200" baseline="0" dirty="0" smtClean="0">
                          <a:sym typeface="Symbol"/>
                        </a:rPr>
                        <a:t></a:t>
                      </a:r>
                      <a:r>
                        <a:rPr lang="en-US" sz="3200" baseline="-25000" dirty="0" smtClean="0">
                          <a:sym typeface="Symbol"/>
                        </a:rPr>
                        <a:t>1</a:t>
                      </a:r>
                      <a:r>
                        <a:rPr lang="en-US" sz="3200" baseline="0" dirty="0" smtClean="0">
                          <a:sym typeface="Symbol"/>
                        </a:rPr>
                        <a:t> ≠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0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n-US" sz="3200" baseline="0" dirty="0" smtClean="0">
                          <a:sym typeface="Symbol"/>
                        </a:rPr>
                        <a:t></a:t>
                      </a:r>
                      <a:r>
                        <a:rPr lang="en-US" sz="3200" baseline="-25000" dirty="0" smtClean="0">
                          <a:sym typeface="Symbol"/>
                        </a:rPr>
                        <a:t>0</a:t>
                      </a:r>
                      <a:r>
                        <a:rPr lang="en-US" sz="3200" baseline="0" dirty="0" smtClean="0">
                          <a:sym typeface="Symbol"/>
                        </a:rPr>
                        <a:t> = 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: </a:t>
                      </a:r>
                      <a:r>
                        <a:rPr lang="en-US" sz="3200" baseline="0" dirty="0" smtClean="0">
                          <a:sym typeface="Symbol"/>
                        </a:rPr>
                        <a:t></a:t>
                      </a:r>
                      <a:r>
                        <a:rPr lang="en-US" sz="3200" baseline="-25000" dirty="0" smtClean="0">
                          <a:sym typeface="Symbol"/>
                        </a:rPr>
                        <a:t>0</a:t>
                      </a:r>
                      <a:r>
                        <a:rPr lang="en-US" sz="3200" baseline="0" dirty="0" smtClean="0">
                          <a:sym typeface="Symbol"/>
                        </a:rPr>
                        <a:t> ≠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 v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38400" y="4648200"/>
          <a:ext cx="3124200" cy="781050"/>
        </p:xfrm>
        <a:graphic>
          <a:graphicData uri="http://schemas.openxmlformats.org/presentationml/2006/ole">
            <p:oleObj spid="_x0000_s31772" name="Equation" r:id="rId3" imgW="4978400" imgH="124460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5791200" y="4648200"/>
          <a:ext cx="3155950" cy="788988"/>
        </p:xfrm>
        <a:graphic>
          <a:graphicData uri="http://schemas.openxmlformats.org/presentationml/2006/ole">
            <p:oleObj spid="_x0000_s31773" name="Equation" r:id="rId4" imgW="5029200" imgH="12573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5791200"/>
            <a:ext cx="72839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Reject H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 if the p-value is small (≤ </a:t>
            </a:r>
            <a:r>
              <a:rPr lang="en-US" sz="3200" dirty="0" smtClean="0">
                <a:sym typeface="Symbol"/>
              </a:rPr>
              <a:t> (0.05))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diamond.sas (input)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ods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html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close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dirty="0" err="1" smtClean="0">
                <a:solidFill>
                  <a:srgbClr val="0000FF"/>
                </a:solidFill>
                <a:latin typeface="Courier New"/>
              </a:rPr>
              <a:t>ods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urier New"/>
              </a:rPr>
              <a:t>html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endParaRPr lang="en-US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diamonds; </a:t>
            </a: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weight price @@;</a:t>
            </a:r>
          </a:p>
          <a:p>
            <a:pPr>
              <a:buNone/>
            </a:pPr>
            <a:r>
              <a:rPr lang="en-US" dirty="0" smtClean="0">
                <a:solidFill>
                  <a:srgbClr val="0000FF"/>
                </a:solidFill>
                <a:latin typeface="Courier New"/>
              </a:rPr>
              <a:t>cards</a:t>
            </a: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.17 355 .16 328 .17 350 .18 325 .25 642 .16 342 .15 322 .19 485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.21 483 .15 323 .18 462 .28 823 .16 336 .20 498 .23 595 .29 860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.12 223 .26 663 .25 750 .27 720 .18 468 .16 345 .17 352 .16 332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.17 353 .18 438 .17 318 .18 419 .17 346 .15 315 .17 350 .32 918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.32 919 .15 298 .16 339 .16 338 .23 595 .23 553 .17 345 .33 945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.25 655 .35 1086 .18 443 .25 678 .25 675 .15 287 .26 693 .15 316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.43 .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Courier New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diamonds1; </a:t>
            </a: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diamonds; </a:t>
            </a: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 price ne </a:t>
            </a:r>
            <a:r>
              <a:rPr lang="en-US" b="1" dirty="0" smtClean="0">
                <a:solidFill>
                  <a:srgbClr val="008080"/>
                </a:solidFill>
                <a:latin typeface="Courier New"/>
              </a:rPr>
              <a:t>.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Power:  Example (</a:t>
            </a:r>
            <a:r>
              <a:rPr lang="en-US" dirty="0" smtClean="0">
                <a:hlinkClick r:id="rId2"/>
              </a:rPr>
              <a:t>nknw055.sas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Toluca Company (details of study: section 1.6), </a:t>
            </a:r>
          </a:p>
          <a:p>
            <a:pPr>
              <a:lnSpc>
                <a:spcPts val="1500"/>
              </a:lnSpc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Response variable: Work hours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Explanatory variable: Lot size</a:t>
            </a:r>
          </a:p>
          <a:p>
            <a:pPr>
              <a:lnSpc>
                <a:spcPts val="1500"/>
              </a:lnSpc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Assume: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ym typeface="Symbol"/>
              </a:rPr>
              <a:t>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2500	n = 25	SS</a:t>
            </a:r>
            <a:r>
              <a:rPr lang="en-US" baseline="-25000" dirty="0" smtClean="0">
                <a:sym typeface="Symbol"/>
              </a:rPr>
              <a:t>XX</a:t>
            </a:r>
            <a:r>
              <a:rPr lang="en-US" dirty="0" smtClean="0">
                <a:sym typeface="Symbol"/>
              </a:rPr>
              <a:t> = 19800</a:t>
            </a:r>
          </a:p>
          <a:p>
            <a:pPr>
              <a:lnSpc>
                <a:spcPts val="1500"/>
              </a:lnSpc>
              <a:buNone/>
            </a:pPr>
            <a:endParaRPr lang="en-US" dirty="0" smtClean="0">
              <a:sym typeface="Symbol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ym typeface="Symbol"/>
              </a:rPr>
              <a:t>Calculate power when 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1.5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Power: Example (SAS)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a1;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n=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sig2=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2500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ssx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19800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alpha=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.05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sig2b1=sig2/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ssx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=n-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beta1=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delta=abs(beta1)/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sqrt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(sig2b1);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tstar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tinv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-alpha/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,df);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power=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-probt(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tstar,df,delta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)+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probt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(-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tstar,df,delta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=a1;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91566848"/>
              </p:ext>
            </p:extLst>
          </p:nvPr>
        </p:nvGraphicFramePr>
        <p:xfrm>
          <a:off x="76154" y="5181600"/>
          <a:ext cx="8763046" cy="739140"/>
        </p:xfrm>
        <a:graphic>
          <a:graphicData uri="http://schemas.openxmlformats.org/drawingml/2006/table">
            <a:tbl>
              <a:tblPr/>
              <a:tblGrid>
                <a:gridCol w="533446"/>
                <a:gridCol w="457200"/>
                <a:gridCol w="762000"/>
                <a:gridCol w="838200"/>
                <a:gridCol w="762000"/>
                <a:gridCol w="1066800"/>
                <a:gridCol w="457200"/>
                <a:gridCol w="762000"/>
                <a:gridCol w="990600"/>
                <a:gridCol w="1143000"/>
                <a:gridCol w="9906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sig2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ssx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alpha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sig2b1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beta1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delta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tstar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power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0.12626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4.22137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2.06866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0.98121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Power: Example (SAS, 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a2;</a:t>
            </a: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n=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sig2=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2500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ssx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19800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alpha=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.05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sig2b1=sig2/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ssx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df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=n-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200"/>
              </a:spcBef>
              <a:buNone/>
            </a:pPr>
            <a:r>
              <a:rPr lang="pl-PL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pl-PL" sz="2000" dirty="0" smtClean="0">
                <a:solidFill>
                  <a:srgbClr val="0000FF"/>
                </a:solidFill>
                <a:latin typeface="Courier New"/>
              </a:rPr>
              <a:t>do</a:t>
            </a:r>
            <a:r>
              <a:rPr lang="pl-PL" sz="2000" dirty="0" smtClean="0">
                <a:solidFill>
                  <a:srgbClr val="000000"/>
                </a:solidFill>
                <a:latin typeface="Courier New"/>
              </a:rPr>
              <a:t> beta1=-</a:t>
            </a:r>
            <a:r>
              <a:rPr lang="pl-PL" sz="2000" b="1" dirty="0" smtClean="0">
                <a:solidFill>
                  <a:srgbClr val="008080"/>
                </a:solidFill>
                <a:latin typeface="Courier New"/>
              </a:rPr>
              <a:t>2.0</a:t>
            </a:r>
            <a:r>
              <a:rPr lang="pl-PL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l-PL" sz="2000" b="1" dirty="0" smtClean="0">
                <a:solidFill>
                  <a:srgbClr val="0000FF"/>
                </a:solidFill>
                <a:latin typeface="Courier New"/>
              </a:rPr>
              <a:t>to</a:t>
            </a:r>
            <a:r>
              <a:rPr lang="pl-PL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l-PL" sz="2000" b="1" dirty="0" smtClean="0">
                <a:solidFill>
                  <a:srgbClr val="008080"/>
                </a:solidFill>
                <a:latin typeface="Courier New"/>
              </a:rPr>
              <a:t>2.0</a:t>
            </a:r>
            <a:r>
              <a:rPr lang="pl-PL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l-PL" sz="2000" b="1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pl-PL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l-PL" sz="2000" b="1" dirty="0" smtClean="0">
                <a:solidFill>
                  <a:srgbClr val="008080"/>
                </a:solidFill>
                <a:latin typeface="Courier New"/>
              </a:rPr>
              <a:t>.05</a:t>
            </a:r>
            <a:r>
              <a:rPr lang="pl-PL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delta=abs(beta1)/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sqrt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(sig2b1);</a:t>
            </a: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tstar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tinv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-alpha/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,df);</a:t>
            </a: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power=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-probt(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tstar,df,delta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</a:t>
            </a:r>
          </a:p>
          <a:p>
            <a:pPr>
              <a:spcBef>
                <a:spcPts val="200"/>
              </a:spcBef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      +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probt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(-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tstar,df,delta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end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2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=a2;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20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'Power for the slope in simple linear regression'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=join;</a:t>
            </a:r>
          </a:p>
          <a:p>
            <a:pPr>
              <a:spcBef>
                <a:spcPts val="2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=a2;</a:t>
            </a:r>
          </a:p>
          <a:p>
            <a:pPr>
              <a:spcBef>
                <a:spcPts val="200"/>
              </a:spcBef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power*beta1;</a:t>
            </a:r>
          </a:p>
          <a:p>
            <a:pPr>
              <a:spcBef>
                <a:spcPts val="2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Power: Example (SAS, cont)</a:t>
            </a:r>
            <a:endParaRPr lang="en-US" dirty="0"/>
          </a:p>
        </p:txBody>
      </p:sp>
      <p:pic>
        <p:nvPicPr>
          <p:cNvPr id="43010" name="Picture 2" descr="Plot of power by beta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066800"/>
            <a:ext cx="7239000" cy="5429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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{</a:t>
            </a:r>
            <a:r>
              <a:rPr lang="en-US" dirty="0" err="1" smtClean="0">
                <a:sym typeface="Symbol"/>
              </a:rPr>
              <a:t>Ŷ</a:t>
            </a:r>
            <a:r>
              <a:rPr lang="en-US" baseline="-25000" dirty="0" err="1" smtClean="0">
                <a:sym typeface="Symbol"/>
              </a:rPr>
              <a:t>h</a:t>
            </a:r>
            <a:r>
              <a:rPr lang="en-US" dirty="0" smtClean="0">
                <a:sym typeface="Symbol"/>
              </a:rPr>
              <a:t>} – distance from X̅</a:t>
            </a:r>
            <a:endParaRPr lang="en-US" dirty="0"/>
          </a:p>
        </p:txBody>
      </p:sp>
      <p:pic>
        <p:nvPicPr>
          <p:cNvPr id="4" name="Content Placeholder 3" descr="Fig.2.3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4361" t="6185" r="29651" b="76808"/>
          <a:stretch>
            <a:fillRect/>
          </a:stretch>
        </p:blipFill>
        <p:spPr>
          <a:xfrm>
            <a:off x="1295400" y="1828800"/>
            <a:ext cx="6705600" cy="4097866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Estimation of E{</a:t>
            </a:r>
            <a:r>
              <a:rPr lang="en-US" dirty="0" err="1" smtClean="0"/>
              <a:t>Y</a:t>
            </a:r>
            <a:r>
              <a:rPr lang="en-US" baseline="-25000" dirty="0" err="1" smtClean="0"/>
              <a:t>h</a:t>
            </a:r>
            <a:r>
              <a:rPr lang="en-US" dirty="0" smtClean="0"/>
              <a:t>}: (nknw060.sas)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a1;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'I:\My Documents\Stat 512\CH01TA01.DAT'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 hours;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30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a2;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65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3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  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100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30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a3;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a1 a2; </a:t>
            </a:r>
          </a:p>
          <a:p>
            <a:pPr>
              <a:spcBef>
                <a:spcPts val="30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=a3;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300"/>
              </a:spcBef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=a3; </a:t>
            </a:r>
          </a:p>
          <a:p>
            <a:pPr>
              <a:spcBef>
                <a:spcPts val="3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hours=size/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clm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spcBef>
                <a:spcPts val="30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size;</a:t>
            </a: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quit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of E{</a:t>
            </a:r>
            <a:r>
              <a:rPr lang="en-US" dirty="0" err="1" smtClean="0"/>
              <a:t>Y</a:t>
            </a:r>
            <a:r>
              <a:rPr lang="en-US" baseline="-25000" dirty="0" err="1" smtClean="0"/>
              <a:t>h</a:t>
            </a:r>
            <a:r>
              <a:rPr lang="en-US" dirty="0" smtClean="0"/>
              <a:t>}: Example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31120518"/>
              </p:ext>
            </p:extLst>
          </p:nvPr>
        </p:nvGraphicFramePr>
        <p:xfrm>
          <a:off x="152402" y="1981200"/>
          <a:ext cx="8915398" cy="2213610"/>
        </p:xfrm>
        <a:graphic>
          <a:graphicData uri="http://schemas.openxmlformats.org/drawingml/2006/table">
            <a:tbl>
              <a:tblPr/>
              <a:tblGrid>
                <a:gridCol w="685798"/>
                <a:gridCol w="533400"/>
                <a:gridCol w="1371600"/>
                <a:gridCol w="1219200"/>
                <a:gridCol w="1524000"/>
                <a:gridCol w="1219200"/>
                <a:gridCol w="1295400"/>
                <a:gridCol w="1066800"/>
              </a:tblGrid>
              <a:tr h="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Output </a:t>
                      </a:r>
                      <a:r>
                        <a:rPr lang="en-US" sz="1900" b="0" i="0" dirty="0" smtClean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Statistics</a:t>
                      </a:r>
                      <a:endParaRPr lang="en-US" sz="1900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sz="1900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size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</a:t>
                      </a:r>
                      <a:b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Predicted</a:t>
                      </a:r>
                      <a:b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Std</a:t>
                      </a:r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Error</a:t>
                      </a:r>
                      <a:b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 Predict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CL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Residual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323.0000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312.2800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9.7647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292.0803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332.4797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10.7200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294.4290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9.9176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273.9129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314.9451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419.3861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14.2723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389.8615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448.9106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9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Estimation of E{</a:t>
            </a:r>
            <a:r>
              <a:rPr lang="en-US" dirty="0" err="1" smtClean="0"/>
              <a:t>Y</a:t>
            </a:r>
            <a:r>
              <a:rPr lang="en-US" baseline="-25000" dirty="0" err="1" smtClean="0"/>
              <a:t>h</a:t>
            </a:r>
            <a:r>
              <a:rPr lang="en-US" baseline="-25000" dirty="0" smtClean="0"/>
              <a:t>(new)</a:t>
            </a:r>
            <a:r>
              <a:rPr lang="en-US" dirty="0" smtClean="0"/>
              <a:t>}: (nknw065.sas)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a1;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'H:/Stat512/Datasets/CH01TA01.DAT'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 hours;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a2;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65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      size=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100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a3;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a1 a2; 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=a3;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hours=size/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cli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Estimation of E{</a:t>
            </a:r>
            <a:r>
              <a:rPr lang="en-US" dirty="0" err="1" smtClean="0"/>
              <a:t>Y</a:t>
            </a:r>
            <a:r>
              <a:rPr lang="en-US" baseline="-25000" dirty="0" err="1" smtClean="0"/>
              <a:t>h</a:t>
            </a:r>
            <a:r>
              <a:rPr lang="en-US" baseline="-25000" dirty="0" smtClean="0"/>
              <a:t>(new)</a:t>
            </a:r>
            <a:r>
              <a:rPr lang="en-US" dirty="0" smtClean="0"/>
              <a:t>}: Example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67884744"/>
              </p:ext>
            </p:extLst>
          </p:nvPr>
        </p:nvGraphicFramePr>
        <p:xfrm>
          <a:off x="152400" y="1828800"/>
          <a:ext cx="8839248" cy="212217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1295400"/>
                <a:gridCol w="1295400"/>
                <a:gridCol w="1562130"/>
                <a:gridCol w="1104906"/>
                <a:gridCol w="1104906"/>
                <a:gridCol w="1104906"/>
              </a:tblGrid>
              <a:tr h="142716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Output Statistics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size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Predicted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Std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Error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 Predict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CL Predict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Residual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323.0000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312.2800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9.7647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209.2811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415.2789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10.7200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294.4290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9.9176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191.3676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397.4904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419.3861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14.2723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314.1604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524.6117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Confidence Band (nknw065x.sas)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pPr marL="0" indent="0">
              <a:spcBef>
                <a:spcPts val="48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a1; 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Courier New"/>
              </a:rPr>
              <a:t>'H:/My Documents/Stat 512/CH01TA01.DAT'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size hours;</a:t>
            </a:r>
          </a:p>
          <a:p>
            <a:pPr marL="0" indent="0">
              <a:spcBef>
                <a:spcPts val="480"/>
              </a:spcBef>
              <a:buNone/>
            </a:pPr>
            <a:endParaRPr lang="en-US" sz="20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spcBef>
                <a:spcPts val="480"/>
              </a:spcBef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a2; size=</a:t>
            </a:r>
            <a:r>
              <a:rPr lang="en-US" sz="2000" b="1" dirty="0">
                <a:solidFill>
                  <a:srgbClr val="008080"/>
                </a:solidFill>
                <a:latin typeface="Courier New"/>
              </a:rPr>
              <a:t>65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 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Courier New"/>
              </a:rPr>
              <a:t>         size=</a:t>
            </a:r>
            <a:r>
              <a:rPr lang="en-US" sz="2000" b="1" dirty="0">
                <a:solidFill>
                  <a:srgbClr val="008080"/>
                </a:solidFill>
                <a:latin typeface="Courier New"/>
              </a:rPr>
              <a:t>100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spcBef>
                <a:spcPts val="480"/>
              </a:spcBef>
              <a:buNone/>
            </a:pPr>
            <a:endParaRPr lang="en-US" sz="20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spcBef>
                <a:spcPts val="480"/>
              </a:spcBef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a3;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a1 a2; </a:t>
            </a:r>
          </a:p>
          <a:p>
            <a:pPr marL="0" indent="0">
              <a:spcBef>
                <a:spcPts val="480"/>
              </a:spcBef>
              <a:buNone/>
            </a:pPr>
            <a:endParaRPr lang="en-US" sz="20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spcBef>
                <a:spcPts val="480"/>
              </a:spcBef>
              <a:buNone/>
            </a:pP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=a3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alpha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Courier New"/>
              </a:rPr>
              <a:t>0.10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hours=size; </a:t>
            </a:r>
            <a:endParaRPr lang="en-US" sz="2000" dirty="0">
              <a:solidFill>
                <a:srgbClr val="000000"/>
              </a:solidFill>
              <a:latin typeface="Courier New"/>
            </a:endParaRPr>
          </a:p>
          <a:p>
            <a:pPr marL="0" indent="0">
              <a:spcBef>
                <a:spcPts val="48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spcBef>
                <a:spcPts val="480"/>
              </a:spcBef>
              <a:buNone/>
            </a:pPr>
            <a:r>
              <a:rPr lang="en-US" sz="2000" b="1" dirty="0">
                <a:solidFill>
                  <a:srgbClr val="000080"/>
                </a:solidFill>
                <a:latin typeface="Courier New"/>
              </a:rPr>
              <a:t>quit</a:t>
            </a:r>
            <a:r>
              <a:rPr lang="en-US" sz="2000" dirty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19991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diamonds.sas (print out)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=diamonds;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61522642"/>
              </p:ext>
            </p:extLst>
          </p:nvPr>
        </p:nvGraphicFramePr>
        <p:xfrm>
          <a:off x="2895600" y="2286000"/>
          <a:ext cx="2438400" cy="4090509"/>
        </p:xfrm>
        <a:graphic>
          <a:graphicData uri="http://schemas.openxmlformats.org/drawingml/2006/table">
            <a:tbl>
              <a:tblPr/>
              <a:tblGrid>
                <a:gridCol w="577516"/>
                <a:gridCol w="870284"/>
                <a:gridCol w="990600"/>
              </a:tblGrid>
              <a:tr h="45450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err="1" smtClean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Obs</a:t>
                      </a:r>
                      <a:endParaRPr lang="en-US" sz="2000" b="0" i="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weight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5450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5450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 smtClean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 b="0" i="0" dirty="0">
                        <a:solidFill>
                          <a:srgbClr val="112277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5450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5450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54501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2"/>
                      <a:stretch>
                        <a:fillRect l="-1053" t="-509459" r="-321053" b="-3054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2"/>
                      <a:stretch>
                        <a:fillRect l="-67133" t="-509459" r="-113287" b="-305405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2"/>
                      <a:stretch>
                        <a:fillRect l="-147531" t="-509459" b="-305405"/>
                      </a:stretch>
                    </a:blipFill>
                  </a:tcPr>
                </a:tc>
              </a:tr>
              <a:tr h="45450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5450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454501">
                <a:tc>
                  <a:txBody>
                    <a:bodyPr/>
                    <a:lstStyle/>
                    <a:p>
                      <a:pPr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Confidence Band and Prediction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9248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260238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Confidence Band (nknw067.sas): Example (find 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a1; n=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alpha=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.10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dfn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dfd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=n-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	 w2=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*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finv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-alpha,dfn,dfd);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w=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sqrt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(w2);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alphat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*(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-probt(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w,dfd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tstar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tinv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-alphat/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dfd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 CL = 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-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alphat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=a1;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6122726"/>
              </p:ext>
            </p:extLst>
          </p:nvPr>
        </p:nvGraphicFramePr>
        <p:xfrm>
          <a:off x="304800" y="4191000"/>
          <a:ext cx="8229600" cy="739140"/>
        </p:xfrm>
        <a:graphic>
          <a:graphicData uri="http://schemas.openxmlformats.org/drawingml/2006/table">
            <a:tbl>
              <a:tblPr/>
              <a:tblGrid>
                <a:gridCol w="533400"/>
                <a:gridCol w="381000"/>
                <a:gridCol w="762000"/>
                <a:gridCol w="533400"/>
                <a:gridCol w="685800"/>
                <a:gridCol w="990600"/>
                <a:gridCol w="990600"/>
                <a:gridCol w="1143000"/>
                <a:gridCol w="1143000"/>
                <a:gridCol w="1066800"/>
              </a:tblGrid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alpha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dfn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dfd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w2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w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alphat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tstar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5.09858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2.25800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0.033740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2.25800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0.96626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3355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Band: Example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a2;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‘H:/STAT 512/CH01TA01.DAT'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 hours;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'90% Confidence Band'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=rlclm97;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=a2;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hours*size;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8334"/>
          </a:xfrm>
        </p:spPr>
        <p:txBody>
          <a:bodyPr/>
          <a:lstStyle/>
          <a:p>
            <a:r>
              <a:rPr lang="en-US" dirty="0" smtClean="0"/>
              <a:t>Confidence Band: Example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5058" name="Picture 2" descr="Plot of hours by s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9620"/>
            <a:ext cx="7924800" cy="594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Estimation of E(</a:t>
            </a:r>
            <a:r>
              <a:rPr lang="en-US" dirty="0" err="1" smtClean="0"/>
              <a:t>Y</a:t>
            </a:r>
            <a:r>
              <a:rPr lang="en-US" baseline="-25000" dirty="0" err="1" smtClean="0"/>
              <a:t>h</a:t>
            </a:r>
            <a:r>
              <a:rPr lang="en-US" dirty="0" smtClean="0"/>
              <a:t>) vs. Prediction of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2000" y="1600200"/>
          <a:ext cx="4114800" cy="1393723"/>
        </p:xfrm>
        <a:graphic>
          <a:graphicData uri="http://schemas.openxmlformats.org/presentationml/2006/ole">
            <p:oleObj spid="_x0000_s35868" name="Equation" r:id="rId3" imgW="5511800" imgH="1866900" progId="Equation.DSMT4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444500" y="3352800"/>
          <a:ext cx="4902200" cy="1393825"/>
        </p:xfrm>
        <a:graphic>
          <a:graphicData uri="http://schemas.openxmlformats.org/presentationml/2006/ole">
            <p:oleObj spid="_x0000_s35869" name="Equation" r:id="rId4" imgW="6565900" imgH="18669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Confidence Band and Prediction 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9248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330252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CI vs. Prediction: (still nknw067.sas)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638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*</a:t>
            </a:r>
            <a:r>
              <a:rPr lang="en-US" sz="2000" dirty="0" err="1" smtClean="0">
                <a:solidFill>
                  <a:srgbClr val="008000"/>
                </a:solidFill>
                <a:latin typeface="Courier New"/>
              </a:rPr>
              <a:t>rlclm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 is for the mean or confidence band (blue) and </a:t>
            </a:r>
            <a:r>
              <a:rPr lang="en-US" sz="2000" dirty="0" err="1" smtClean="0">
                <a:solidFill>
                  <a:srgbClr val="008000"/>
                </a:solidFill>
                <a:latin typeface="Courier New"/>
              </a:rPr>
              <a:t>rlcli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 is for the individual plots or prediction band (red);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'90% Confidence Band and prediction band'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'Confidence band is in blue and prediction band is in red'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=rlclm97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=rlcli97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ci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=a1;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hours*size hours*size/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overlay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/*The above code is equivalent to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proc </a:t>
            </a:r>
            <a:r>
              <a:rPr lang="en-US" sz="2000" dirty="0" err="1" smtClean="0">
                <a:solidFill>
                  <a:srgbClr val="008000"/>
                </a:solidFill>
                <a:latin typeface="Courier New"/>
              </a:rPr>
              <a:t>gplot</a:t>
            </a: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 data=a1;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   plot hours*size;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   plot2 hours*size;</a:t>
            </a:r>
          </a:p>
          <a:p>
            <a:pPr>
              <a:buNone/>
            </a:pPr>
            <a:r>
              <a:rPr lang="en-US" sz="2000" dirty="0" smtClean="0">
                <a:solidFill>
                  <a:srgbClr val="008000"/>
                </a:solidFill>
                <a:latin typeface="Courier New"/>
              </a:rPr>
              <a:t>run; */</a:t>
            </a:r>
            <a:endParaRPr lang="en-US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CI vs. Prediction: Example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1988" name="Picture 4" descr="Plot of hours by s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03097"/>
            <a:ext cx="8077200" cy="6057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ANOVA table for SLR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600200"/>
          <a:ext cx="6172200" cy="4076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/>
                <a:gridCol w="1066800"/>
                <a:gridCol w="1600200"/>
                <a:gridCol w="1219200"/>
              </a:tblGrid>
              <a:tr h="73025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Source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df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MS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Model (Regression)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</a:t>
                      </a:r>
                      <a:r>
                        <a:rPr lang="en-US" sz="3200" dirty="0" err="1" smtClean="0"/>
                        <a:t>Ŷ</a:t>
                      </a:r>
                      <a:r>
                        <a:rPr lang="en-US" sz="3200" baseline="-25000" dirty="0" err="1" smtClean="0"/>
                        <a:t>i</a:t>
                      </a:r>
                      <a:r>
                        <a:rPr lang="en-US" sz="3200" baseline="0" dirty="0" smtClean="0"/>
                        <a:t> - Y̅)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Error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 – 2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(Y</a:t>
                      </a:r>
                      <a:r>
                        <a:rPr lang="en-US" sz="3200" baseline="-25000" dirty="0" smtClean="0"/>
                        <a:t>i</a:t>
                      </a:r>
                      <a:r>
                        <a:rPr lang="en-US" sz="3200" baseline="0" dirty="0" smtClean="0"/>
                        <a:t> - </a:t>
                      </a:r>
                      <a:r>
                        <a:rPr lang="en-US" sz="3200" dirty="0" err="1" smtClean="0"/>
                        <a:t>Ŷ</a:t>
                      </a:r>
                      <a:r>
                        <a:rPr lang="en-US" sz="3200" baseline="-25000" dirty="0" err="1" smtClean="0"/>
                        <a:t>i</a:t>
                      </a:r>
                      <a:r>
                        <a:rPr lang="en-US" sz="3200" baseline="0" dirty="0" smtClean="0"/>
                        <a:t>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 - 1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(Y</a:t>
                      </a:r>
                      <a:r>
                        <a:rPr lang="en-US" sz="3200" baseline="-25000" dirty="0" smtClean="0"/>
                        <a:t>i</a:t>
                      </a:r>
                      <a:r>
                        <a:rPr lang="en-US" sz="3200" baseline="0" dirty="0" smtClean="0"/>
                        <a:t> - Y̅)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324600" y="2438400"/>
          <a:ext cx="818243" cy="911225"/>
        </p:xfrm>
        <a:graphic>
          <a:graphicData uri="http://schemas.openxmlformats.org/presentationml/2006/ole">
            <p:oleObj spid="_x0000_s37929" name="Equation" r:id="rId3" imgW="1117600" imgH="1244600" progId="Equation.DSMT4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6267450" y="3581400"/>
          <a:ext cx="781050" cy="911225"/>
        </p:xfrm>
        <a:graphic>
          <a:graphicData uri="http://schemas.openxmlformats.org/presentationml/2006/ole">
            <p:oleObj spid="_x0000_s37930" name="Equation" r:id="rId4" imgW="1066800" imgH="1244600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6275388" y="4724400"/>
          <a:ext cx="762000" cy="911225"/>
        </p:xfrm>
        <a:graphic>
          <a:graphicData uri="http://schemas.openxmlformats.org/presentationml/2006/ole">
            <p:oleObj spid="_x0000_s37931" name="Equation" r:id="rId5" imgW="1041400" imgH="1244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ANOVA table for SLR (cont)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839199" cy="4076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6690"/>
                <a:gridCol w="1095122"/>
                <a:gridCol w="1642683"/>
                <a:gridCol w="1251568"/>
                <a:gridCol w="1251568"/>
                <a:gridCol w="1251568"/>
              </a:tblGrid>
              <a:tr h="730257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Source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df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SS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MS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Model (Regression)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</a:t>
                      </a:r>
                      <a:r>
                        <a:rPr lang="en-US" sz="3200" dirty="0" err="1" smtClean="0"/>
                        <a:t>Ŷ</a:t>
                      </a:r>
                      <a:r>
                        <a:rPr lang="en-US" sz="3200" baseline="-25000" dirty="0" err="1" smtClean="0"/>
                        <a:t>i</a:t>
                      </a:r>
                      <a:r>
                        <a:rPr lang="en-US" sz="3200" baseline="0" dirty="0" smtClean="0"/>
                        <a:t> - Y̅)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Error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 – 2</a:t>
                      </a:r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(Y</a:t>
                      </a:r>
                      <a:r>
                        <a:rPr lang="en-US" sz="3200" baseline="-25000" dirty="0" smtClean="0"/>
                        <a:t>i</a:t>
                      </a:r>
                      <a:r>
                        <a:rPr lang="en-US" sz="3200" baseline="0" dirty="0" smtClean="0"/>
                        <a:t> - </a:t>
                      </a:r>
                      <a:r>
                        <a:rPr lang="en-US" sz="3200" dirty="0" err="1" smtClean="0"/>
                        <a:t>Ŷ</a:t>
                      </a:r>
                      <a:r>
                        <a:rPr lang="en-US" sz="3200" baseline="-25000" dirty="0" err="1" smtClean="0"/>
                        <a:t>i</a:t>
                      </a:r>
                      <a:r>
                        <a:rPr lang="en-US" sz="3200" baseline="0" dirty="0" smtClean="0"/>
                        <a:t>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56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Total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n - 1</a:t>
                      </a:r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3200" dirty="0" smtClean="0"/>
                        <a:t>Σ</a:t>
                      </a:r>
                      <a:r>
                        <a:rPr lang="en-US" sz="3200" dirty="0" smtClean="0"/>
                        <a:t>(Y</a:t>
                      </a:r>
                      <a:r>
                        <a:rPr lang="en-US" sz="3200" baseline="-25000" dirty="0" smtClean="0"/>
                        <a:t>i</a:t>
                      </a:r>
                      <a:r>
                        <a:rPr lang="en-US" sz="3200" baseline="0" dirty="0" smtClean="0"/>
                        <a:t> - Y̅)</a:t>
                      </a:r>
                      <a:r>
                        <a:rPr lang="en-US" sz="3200" baseline="30000" dirty="0" smtClean="0"/>
                        <a:t>2</a:t>
                      </a:r>
                      <a:endParaRPr lang="en-US" sz="3200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181600" y="2438400"/>
          <a:ext cx="818243" cy="911225"/>
        </p:xfrm>
        <a:graphic>
          <a:graphicData uri="http://schemas.openxmlformats.org/presentationml/2006/ole">
            <p:oleObj spid="_x0000_s41014" name="Equation" r:id="rId3" imgW="1117600" imgH="1244600" progId="Equation.DSMT4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124450" y="3581400"/>
          <a:ext cx="781050" cy="911225"/>
        </p:xfrm>
        <a:graphic>
          <a:graphicData uri="http://schemas.openxmlformats.org/presentationml/2006/ole">
            <p:oleObj spid="_x0000_s41015" name="Equation" r:id="rId4" imgW="1066800" imgH="1244600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5132388" y="4724400"/>
          <a:ext cx="762000" cy="911225"/>
        </p:xfrm>
        <a:graphic>
          <a:graphicData uri="http://schemas.openxmlformats.org/presentationml/2006/ole">
            <p:oleObj spid="_x0000_s41016" name="Equation" r:id="rId5" imgW="1041400" imgH="1244600" progId="Equation.DSMT4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6530975" y="2479675"/>
          <a:ext cx="863600" cy="827088"/>
        </p:xfrm>
        <a:graphic>
          <a:graphicData uri="http://schemas.openxmlformats.org/presentationml/2006/ole">
            <p:oleObj spid="_x0000_s41017" name="Equation" r:id="rId6" imgW="1180588" imgH="112981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diamonds.sas (scatterplot)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sort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=diamonds1;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weight;</a:t>
            </a:r>
          </a:p>
          <a:p>
            <a:pPr>
              <a:buNone/>
            </a:pPr>
            <a:endParaRPr lang="en-US" sz="18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18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=sm70;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800080"/>
                </a:solidFill>
                <a:latin typeface="Courier New"/>
              </a:rPr>
              <a:t>'Diamond Ring Price Study'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800080"/>
                </a:solidFill>
                <a:latin typeface="Courier New"/>
              </a:rPr>
              <a:t>'Scatter plot of Price vs. Weight with Smoothing Curve'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axis1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1800" dirty="0" smtClean="0">
                <a:solidFill>
                  <a:srgbClr val="800080"/>
                </a:solidFill>
                <a:latin typeface="Courier New"/>
              </a:rPr>
              <a:t>'Weight (Carats)'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800080"/>
                </a:solidFill>
                <a:latin typeface="Courier New"/>
              </a:rPr>
              <a:t>'Price (Singapore $$)'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=diamonds1; 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price*weight / </a:t>
            </a:r>
            <a:r>
              <a:rPr lang="en-US" sz="18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18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=axis2;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ANOVA table: nknw065.sas (modified)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a1;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'H:/My Documents/Stat 512/CH01TA01.DAT'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size hours;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=a1; 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hours=size;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17663440"/>
              </p:ext>
            </p:extLst>
          </p:nvPr>
        </p:nvGraphicFramePr>
        <p:xfrm>
          <a:off x="1219200" y="2667000"/>
          <a:ext cx="7086600" cy="2122170"/>
        </p:xfrm>
        <a:graphic>
          <a:graphicData uri="http://schemas.openxmlformats.org/drawingml/2006/table">
            <a:tbl>
              <a:tblPr/>
              <a:tblGrid>
                <a:gridCol w="1828800"/>
                <a:gridCol w="618186"/>
                <a:gridCol w="1134414"/>
                <a:gridCol w="1447800"/>
                <a:gridCol w="1088265"/>
                <a:gridCol w="969135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&gt; 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252378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252378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105.88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54825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2383.71562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307203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06192990"/>
              </p:ext>
            </p:extLst>
          </p:nvPr>
        </p:nvGraphicFramePr>
        <p:xfrm>
          <a:off x="1676400" y="4953000"/>
          <a:ext cx="6175443" cy="1752600"/>
        </p:xfrm>
        <a:graphic>
          <a:graphicData uri="http://schemas.openxmlformats.org/drawingml/2006/table">
            <a:tbl>
              <a:tblPr/>
              <a:tblGrid>
                <a:gridCol w="1245569"/>
                <a:gridCol w="465849"/>
                <a:gridCol w="1319907"/>
                <a:gridCol w="1242265"/>
                <a:gridCol w="1009340"/>
                <a:gridCol w="892513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&gt; 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62.36586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26.17743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0.0259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size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3.57020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0.34697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Correlation: nknw065.sas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10047959"/>
              </p:ext>
            </p:extLst>
          </p:nvPr>
        </p:nvGraphicFramePr>
        <p:xfrm>
          <a:off x="838200" y="1752600"/>
          <a:ext cx="7086600" cy="2122170"/>
        </p:xfrm>
        <a:graphic>
          <a:graphicData uri="http://schemas.openxmlformats.org/drawingml/2006/table">
            <a:tbl>
              <a:tblPr/>
              <a:tblGrid>
                <a:gridCol w="1828800"/>
                <a:gridCol w="618186"/>
                <a:gridCol w="1134414"/>
                <a:gridCol w="1447800"/>
                <a:gridCol w="1088265"/>
                <a:gridCol w="969135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&gt; 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252378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252378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105.88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54825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2383.71562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307203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8526896"/>
              </p:ext>
            </p:extLst>
          </p:nvPr>
        </p:nvGraphicFramePr>
        <p:xfrm>
          <a:off x="1600200" y="4419600"/>
          <a:ext cx="5585297" cy="1108710"/>
        </p:xfrm>
        <a:graphic>
          <a:graphicData uri="http://schemas.openxmlformats.org/drawingml/2006/table">
            <a:tbl>
              <a:tblPr/>
              <a:tblGrid>
                <a:gridCol w="1927697"/>
                <a:gridCol w="1371600"/>
                <a:gridCol w="1295400"/>
                <a:gridCol w="9906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48.82331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0.8215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312.28000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0.8138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15.63447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T>
                      <a:noFill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and Causality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7346" name="Picture 2" descr="enter image description he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7620000" cy="46672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6412468"/>
            <a:ext cx="9218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http://stats.stackexchange.com/questions/10687/does-simple-linear-regression-imply-causation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diamonds.sas (scatterplot, cont)</a:t>
            </a:r>
            <a:endParaRPr lang="en-US" dirty="0"/>
          </a:p>
        </p:txBody>
      </p:sp>
      <p:pic>
        <p:nvPicPr>
          <p:cNvPr id="43010" name="Picture 2" descr="Plot of price by weigh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239000" cy="5429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diamonds.sas (linear regression line)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18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</a:rPr>
              <a:t>rl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title2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dirty="0" smtClean="0">
                <a:solidFill>
                  <a:srgbClr val="800080"/>
                </a:solidFill>
                <a:latin typeface="Courier New"/>
              </a:rPr>
              <a:t>'Scatter plot of Price vs. Weight with Regression Line'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=diamonds1; </a:t>
            </a:r>
          </a:p>
          <a:p>
            <a:pPr>
              <a:buNone/>
            </a:pP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18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 price*weight / </a:t>
            </a:r>
            <a:r>
              <a:rPr lang="en-US" sz="1800" dirty="0" err="1" smtClean="0">
                <a:solidFill>
                  <a:srgbClr val="0000FF"/>
                </a:solidFill>
                <a:latin typeface="Courier New"/>
              </a:rPr>
              <a:t>haxis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=axis1 </a:t>
            </a:r>
            <a:r>
              <a:rPr lang="en-US" sz="18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</a:rPr>
              <a:t>=axis2;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18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  <p:pic>
        <p:nvPicPr>
          <p:cNvPr id="44034" name="Picture 2" descr="Plot of price by we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943344"/>
            <a:ext cx="5219541" cy="39146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diamonds.sas (linear regression)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reg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=diamonds;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price=weight/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</a:rPr>
              <a:t>clb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p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r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pred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resid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id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weight;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72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diamonds.sas (linear regression, 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endParaRPr lang="en-US" sz="72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49114184"/>
              </p:ext>
            </p:extLst>
          </p:nvPr>
        </p:nvGraphicFramePr>
        <p:xfrm>
          <a:off x="1104900" y="1240155"/>
          <a:ext cx="7010400" cy="2122170"/>
        </p:xfrm>
        <a:graphic>
          <a:graphicData uri="http://schemas.openxmlformats.org/drawingml/2006/table">
            <a:tbl>
              <a:tblPr/>
              <a:tblGrid>
                <a:gridCol w="1676400"/>
                <a:gridCol w="609600"/>
                <a:gridCol w="1066800"/>
                <a:gridCol w="1524000"/>
                <a:gridCol w="1143000"/>
                <a:gridCol w="990600"/>
              </a:tblGrid>
              <a:tr h="0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Analysis of Variance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Source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Sum of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F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 &gt; 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Model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2098596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2098596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2069.99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46636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1013.81886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Corrected Total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2145232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5720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7132" tIns="45720" rIns="5713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004246"/>
              </p:ext>
            </p:extLst>
          </p:nvPr>
        </p:nvGraphicFramePr>
        <p:xfrm>
          <a:off x="1828800" y="3581400"/>
          <a:ext cx="5562600" cy="1108710"/>
        </p:xfrm>
        <a:graphic>
          <a:graphicData uri="http://schemas.openxmlformats.org/drawingml/2006/table">
            <a:tbl>
              <a:tblPr/>
              <a:tblGrid>
                <a:gridCol w="1905000"/>
                <a:gridCol w="1295400"/>
                <a:gridCol w="1295400"/>
                <a:gridCol w="10668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Root MSE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31.84052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R-Square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0.9783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 Mean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500.08333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Adj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R-Sq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0.9778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Coeff</a:t>
                      </a: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</a:t>
                      </a:r>
                      <a:endParaRPr lang="en-US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6.36704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b="0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94850131"/>
              </p:ext>
            </p:extLst>
          </p:nvPr>
        </p:nvGraphicFramePr>
        <p:xfrm>
          <a:off x="152400" y="4953000"/>
          <a:ext cx="8915400" cy="1752600"/>
        </p:xfrm>
        <a:graphic>
          <a:graphicData uri="http://schemas.openxmlformats.org/drawingml/2006/table">
            <a:tbl>
              <a:tblPr/>
              <a:tblGrid>
                <a:gridCol w="1447800"/>
                <a:gridCol w="533400"/>
                <a:gridCol w="1362075"/>
                <a:gridCol w="1114425"/>
                <a:gridCol w="876300"/>
                <a:gridCol w="819993"/>
                <a:gridCol w="1389807"/>
                <a:gridCol w="1371600"/>
              </a:tblGrid>
              <a:tr h="0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 Estimates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DF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Parameter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Estimate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Standard</a:t>
                      </a:r>
                      <a:b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Error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t Value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 &gt; |t|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95% Confidence Limits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Intercept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-259.62591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17.31886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-14.99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-294.48696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-224.76486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weight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3721.02485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81.78588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45.50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&lt;.0001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3556.39841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3885.65129</a:t>
                      </a:r>
                    </a:p>
                  </a:txBody>
                  <a:tcPr marL="47625" marR="47625" marT="47625" marB="47625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diamonds.sas (linear regression, 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diag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                    </a:t>
            </a:r>
            <a:endParaRPr lang="en-US" sz="19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89807655"/>
              </p:ext>
            </p:extLst>
          </p:nvPr>
        </p:nvGraphicFramePr>
        <p:xfrm>
          <a:off x="152400" y="1394560"/>
          <a:ext cx="8839200" cy="5234840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  <a:gridCol w="1371600"/>
                <a:gridCol w="1295400"/>
                <a:gridCol w="1143000"/>
                <a:gridCol w="1219200"/>
                <a:gridCol w="1143000"/>
                <a:gridCol w="1143000"/>
              </a:tblGrid>
              <a:tr h="371874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Output Statistics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107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Obs</a:t>
                      </a:r>
                      <a:endParaRPr lang="en-US" sz="2000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weight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Dependent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Variable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Predicted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Value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 err="1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Std</a:t>
                      </a:r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 Error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Mean Predict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Residual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Std Error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Residual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Student</a:t>
                      </a:r>
                      <a:b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</a:br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Residual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1054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355.0000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372.9483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5.3786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-17.9483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31.383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-0.572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31341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0.16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328.0000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335.7381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5.8454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-7.7381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31.299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-0.247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0.17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350.0000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372.9483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5.3786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-22.9483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31.383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-0.731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0.18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325.0000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410.1586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5.0028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-85.1586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31.445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-2.708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642.0000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670.6303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5.9307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-28.6303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31.283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-0.915</a:t>
                      </a: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 fontAlgn="t"/>
                      <a:endParaRPr lang="en-US" sz="2000" b="0" i="0" dirty="0">
                        <a:solidFill>
                          <a:srgbClr val="112277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en-US" sz="20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6665" marR="36665" marT="36665" marB="3666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0.15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287.0000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298.5278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6.3833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-11.5278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31.194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-0.370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5631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693.0000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707.8406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6.4787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-14.8406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31.174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-0.476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13726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48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0.15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316.0000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298.5278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6.3833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17.4722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31.194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0.560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112277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0.43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1340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19.0332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000" b="0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47625" marR="47625" marT="47625" marB="47625" anchor="b">
                    <a:lnL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1C1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FBF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6396</TotalTime>
  <Words>1801</Words>
  <Application>Microsoft Office PowerPoint</Application>
  <PresentationFormat>On-screen Show (4:3)</PresentationFormat>
  <Paragraphs>698</Paragraphs>
  <Slides>42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Office Theme</vt:lpstr>
      <vt:lpstr>Equation</vt:lpstr>
      <vt:lpstr>Example: Price Analysis for Diamond Rings in Singapore</vt:lpstr>
      <vt:lpstr>diamond.sas (input)</vt:lpstr>
      <vt:lpstr>diamonds.sas (print out)</vt:lpstr>
      <vt:lpstr>diamonds.sas (scatterplot)</vt:lpstr>
      <vt:lpstr>diamonds.sas (scatterplot, cont)</vt:lpstr>
      <vt:lpstr>diamonds.sas (linear regression line)</vt:lpstr>
      <vt:lpstr>diamonds.sas (linear regression)</vt:lpstr>
      <vt:lpstr>diamonds.sas (linear regression, cont)</vt:lpstr>
      <vt:lpstr>diamonds.sas (linear regression, cont)</vt:lpstr>
      <vt:lpstr>diamonds.sas (linear regression)</vt:lpstr>
      <vt:lpstr>diamond.sas (Residual plot - automatic)</vt:lpstr>
      <vt:lpstr>diamond.sas (Residual plot)</vt:lpstr>
      <vt:lpstr>Least Squares Solutions</vt:lpstr>
      <vt:lpstr>Estimation of σ2</vt:lpstr>
      <vt:lpstr>Maximum Likelihood Method</vt:lpstr>
      <vt:lpstr>diamonds.sas (linear regression, cont)</vt:lpstr>
      <vt:lpstr>Parameter Estimates (SAS)</vt:lpstr>
      <vt:lpstr>Summary of Inference</vt:lpstr>
      <vt:lpstr>Summary of Inference (cont)</vt:lpstr>
      <vt:lpstr>Power:  Example (nknw055.sas)</vt:lpstr>
      <vt:lpstr>Power: Example (SAS)</vt:lpstr>
      <vt:lpstr>Power: Example (SAS, cont)</vt:lpstr>
      <vt:lpstr>Power: Example (SAS, cont)</vt:lpstr>
      <vt:lpstr>2{Ŷh} – distance from X̅</vt:lpstr>
      <vt:lpstr>Estimation of E{Yh}: (nknw060.sas)</vt:lpstr>
      <vt:lpstr>Estimation of E{Yh}: Example (cont)</vt:lpstr>
      <vt:lpstr>Estimation of E{Yh(new)}: (nknw065.sas)</vt:lpstr>
      <vt:lpstr>Estimation of E{Yh(new)}: Example (cont)</vt:lpstr>
      <vt:lpstr>Confidence Band (nknw065x.sas)</vt:lpstr>
      <vt:lpstr>Confidence Band and Prediction Band</vt:lpstr>
      <vt:lpstr>Confidence Band (nknw067.sas): Example (find t) </vt:lpstr>
      <vt:lpstr>Confidence Band: Example (cont)</vt:lpstr>
      <vt:lpstr>Confidence Band: Example (cont)</vt:lpstr>
      <vt:lpstr>Estimation of E(Yh) vs. Prediction of Yy</vt:lpstr>
      <vt:lpstr>Confidence Band and Prediction Band</vt:lpstr>
      <vt:lpstr>CI vs. Prediction: (still nknw067.sas)</vt:lpstr>
      <vt:lpstr>CI vs. Prediction: Example (cont)</vt:lpstr>
      <vt:lpstr>ANOVA table for SLR</vt:lpstr>
      <vt:lpstr>ANOVA table for SLR (cont)</vt:lpstr>
      <vt:lpstr>ANOVA table: nknw065.sas (modified)</vt:lpstr>
      <vt:lpstr>Correlation: nknw065.sas</vt:lpstr>
      <vt:lpstr>Regression and Causality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317</cp:revision>
  <dcterms:created xsi:type="dcterms:W3CDTF">2010-01-11T21:36:57Z</dcterms:created>
  <dcterms:modified xsi:type="dcterms:W3CDTF">2013-01-14T18:12:44Z</dcterms:modified>
</cp:coreProperties>
</file>