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9" r:id="rId2"/>
    <p:sldId id="320" r:id="rId3"/>
    <p:sldId id="279" r:id="rId4"/>
    <p:sldId id="281" r:id="rId5"/>
    <p:sldId id="286" r:id="rId6"/>
    <p:sldId id="317" r:id="rId7"/>
    <p:sldId id="318" r:id="rId8"/>
    <p:sldId id="321" r:id="rId9"/>
    <p:sldId id="323" r:id="rId10"/>
    <p:sldId id="282" r:id="rId11"/>
    <p:sldId id="290" r:id="rId12"/>
    <p:sldId id="296" r:id="rId13"/>
    <p:sldId id="324" r:id="rId14"/>
    <p:sldId id="283" r:id="rId15"/>
    <p:sldId id="312" r:id="rId16"/>
    <p:sldId id="298" r:id="rId17"/>
    <p:sldId id="299" r:id="rId18"/>
    <p:sldId id="325" r:id="rId19"/>
    <p:sldId id="326" r:id="rId20"/>
    <p:sldId id="327" r:id="rId21"/>
    <p:sldId id="303" r:id="rId22"/>
    <p:sldId id="304" r:id="rId23"/>
    <p:sldId id="305" r:id="rId24"/>
    <p:sldId id="306" r:id="rId25"/>
    <p:sldId id="307" r:id="rId26"/>
    <p:sldId id="308" r:id="rId27"/>
    <p:sldId id="309" r:id="rId28"/>
    <p:sldId id="31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54" autoAdjust="0"/>
    <p:restoredTop sz="81275" autoAdjust="0"/>
  </p:normalViewPr>
  <p:slideViewPr>
    <p:cSldViewPr>
      <p:cViewPr varScale="1">
        <p:scale>
          <a:sx n="57" d="100"/>
          <a:sy n="57" d="100"/>
        </p:scale>
        <p:origin x="72"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6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7/28/2014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extLst>
      <p:ext uri="{BB962C8B-B14F-4D97-AF65-F5344CB8AC3E}">
        <p14:creationId xmlns:p14="http://schemas.microsoft.com/office/powerpoint/2010/main" val="38341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C86C4-888A-46CB-A8E0-D8F0D212B9BF}" type="slidenum">
              <a:rPr lang="en-US" altLang="en-US"/>
              <a:pPr/>
              <a:t>1</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9151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665B9-8681-4F57-B28C-8200AC9C629D}"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665B9-8681-4F57-B28C-8200AC9C629D}" type="datetimeFigureOut">
              <a:rPr lang="en-US" smtClean="0"/>
              <a:pPr/>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665B9-8681-4F57-B28C-8200AC9C629D}" type="datetimeFigureOut">
              <a:rPr lang="en-US" smtClean="0"/>
              <a:pPr/>
              <a:t>7/28/2014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665B9-8681-4F57-B28C-8200AC9C629D}" type="datetimeFigureOut">
              <a:rPr lang="en-US" smtClean="0"/>
              <a:pPr/>
              <a:t>7/28/2014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65B9-8681-4F57-B28C-8200AC9C629D}" type="datetimeFigureOut">
              <a:rPr lang="en-US" smtClean="0"/>
              <a:pPr/>
              <a:t>7/28/2014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65B9-8681-4F57-B28C-8200AC9C629D}" type="datetimeFigureOut">
              <a:rPr lang="en-US" smtClean="0"/>
              <a:pPr/>
              <a:t>7/28/2014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33" name="Picture 5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1"/>
            <a:ext cx="9144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46082" name="Text Box 2"/>
          <p:cNvSpPr txBox="1">
            <a:spLocks noChangeArrowheads="1"/>
          </p:cNvSpPr>
          <p:nvPr/>
        </p:nvSpPr>
        <p:spPr bwMode="auto">
          <a:xfrm>
            <a:off x="3352800" y="289560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dirty="0"/>
              <a:t>Copyright © Cengage Learning. All rights reserved.</a:t>
            </a:r>
            <a:r>
              <a:rPr lang="en-US" altLang="en-US" dirty="0"/>
              <a:t> </a:t>
            </a:r>
          </a:p>
        </p:txBody>
      </p:sp>
      <p:sp>
        <p:nvSpPr>
          <p:cNvPr id="46084" name="Text Box 4"/>
          <p:cNvSpPr txBox="1">
            <a:spLocks noChangeArrowheads="1"/>
          </p:cNvSpPr>
          <p:nvPr/>
        </p:nvSpPr>
        <p:spPr bwMode="auto">
          <a:xfrm>
            <a:off x="1371600" y="929524"/>
            <a:ext cx="16764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800">
                <a:solidFill>
                  <a:schemeClr val="bg1"/>
                </a:solidFill>
              </a:rPr>
              <a:t>9</a:t>
            </a:r>
          </a:p>
        </p:txBody>
      </p:sp>
      <p:sp>
        <p:nvSpPr>
          <p:cNvPr id="46086" name="Text Box 6"/>
          <p:cNvSpPr txBox="1">
            <a:spLocks noChangeArrowheads="1"/>
          </p:cNvSpPr>
          <p:nvPr/>
        </p:nvSpPr>
        <p:spPr bwMode="auto">
          <a:xfrm>
            <a:off x="2676525" y="1070811"/>
            <a:ext cx="5943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p>
            <a:pPr algn="ctr">
              <a:spcBef>
                <a:spcPct val="50000"/>
              </a:spcBef>
            </a:pPr>
            <a:r>
              <a:rPr lang="en-US" altLang="en-US" sz="4000" b="1">
                <a:solidFill>
                  <a:schemeClr val="bg1"/>
                </a:solidFill>
              </a:rPr>
              <a:t>Inferences Based on Two Samples</a:t>
            </a:r>
          </a:p>
        </p:txBody>
      </p:sp>
      <p:pic>
        <p:nvPicPr>
          <p:cNvPr id="56322" name="Picture 2" descr="Statistical Significance Post Card"/>
          <p:cNvPicPr>
            <a:picLocks noChangeAspect="1" noChangeArrowheads="1"/>
          </p:cNvPicPr>
          <p:nvPr/>
        </p:nvPicPr>
        <p:blipFill rotWithShape="1">
          <a:blip r:embed="rId4">
            <a:extLst>
              <a:ext uri="{28A0092B-C50C-407E-A947-70E740481C1C}">
                <a14:useLocalDpi xmlns:a14="http://schemas.microsoft.com/office/drawing/2010/main" val="0"/>
              </a:ext>
            </a:extLst>
          </a:blip>
          <a:srcRect t="8789" b="10081"/>
          <a:stretch/>
        </p:blipFill>
        <p:spPr bwMode="auto">
          <a:xfrm>
            <a:off x="3027947" y="3509210"/>
            <a:ext cx="3601453" cy="2921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58619" y="6431051"/>
            <a:ext cx="4140108" cy="369332"/>
          </a:xfrm>
          <a:prstGeom prst="rect">
            <a:avLst/>
          </a:prstGeom>
          <a:noFill/>
        </p:spPr>
        <p:txBody>
          <a:bodyPr wrap="none" rtlCol="0">
            <a:spAutoFit/>
          </a:bodyPr>
          <a:lstStyle/>
          <a:p>
            <a:r>
              <a:rPr lang="en-US" dirty="0"/>
              <a:t>http://www.zazzle.com/mean+boss+cards</a:t>
            </a:r>
          </a:p>
        </p:txBody>
      </p:sp>
    </p:spTree>
    <p:extLst>
      <p:ext uri="{BB962C8B-B14F-4D97-AF65-F5344CB8AC3E}">
        <p14:creationId xmlns:p14="http://schemas.microsoft.com/office/powerpoint/2010/main" val="144111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2-Sample t-test: Summary</a:t>
            </a:r>
            <a:endParaRPr lang="en-US" dirty="0"/>
          </a:p>
        </p:txBody>
      </p:sp>
      <p:sp>
        <p:nvSpPr>
          <p:cNvPr id="3" name="Content Placeholder 2"/>
          <p:cNvSpPr>
            <a:spLocks noGrp="1"/>
          </p:cNvSpPr>
          <p:nvPr>
            <p:ph idx="1"/>
          </p:nvPr>
        </p:nvSpPr>
        <p:spPr>
          <a:xfrm>
            <a:off x="381000" y="1143000"/>
            <a:ext cx="8763000" cy="5943600"/>
          </a:xfrm>
        </p:spPr>
        <p:txBody>
          <a:bodyPr>
            <a:normAutofit/>
          </a:bodyPr>
          <a:lstStyle/>
          <a:p>
            <a:pPr>
              <a:buNone/>
            </a:pPr>
            <a:r>
              <a:rPr lang="en-US" dirty="0" smtClean="0"/>
              <a:t>Null hypothesis: H</a:t>
            </a:r>
            <a:r>
              <a:rPr lang="en-US" baseline="-25000" dirty="0" smtClean="0"/>
              <a:t>0</a:t>
            </a:r>
            <a:r>
              <a:rPr lang="en-US" dirty="0" smtClean="0"/>
              <a:t>: </a:t>
            </a:r>
            <a:r>
              <a:rPr lang="el-GR" dirty="0" smtClean="0"/>
              <a:t>μ</a:t>
            </a:r>
            <a:r>
              <a:rPr lang="en-US" baseline="-25000" dirty="0" smtClean="0"/>
              <a:t>1</a:t>
            </a:r>
            <a:r>
              <a:rPr lang="en-US" dirty="0" smtClean="0"/>
              <a:t> – </a:t>
            </a:r>
            <a:r>
              <a:rPr lang="el-GR" dirty="0" smtClean="0"/>
              <a:t>μ</a:t>
            </a:r>
            <a:r>
              <a:rPr lang="en-US" baseline="-25000" dirty="0" smtClean="0"/>
              <a:t>2</a:t>
            </a:r>
            <a:r>
              <a:rPr lang="en-US" dirty="0" smtClean="0"/>
              <a:t> = </a:t>
            </a:r>
            <a:r>
              <a:rPr lang="el-GR" dirty="0" smtClean="0"/>
              <a:t>Δ</a:t>
            </a:r>
            <a:r>
              <a:rPr lang="en-US" baseline="-25000" dirty="0" smtClean="0"/>
              <a:t>0</a:t>
            </a:r>
            <a:endParaRPr lang="en-US" dirty="0" smtClean="0"/>
          </a:p>
          <a:p>
            <a:pPr>
              <a:lnSpc>
                <a:spcPct val="150000"/>
              </a:lnSpc>
              <a:buNone/>
            </a:pPr>
            <a:r>
              <a:rPr lang="en-US" dirty="0" smtClean="0"/>
              <a:t>Test statistic:</a:t>
            </a:r>
          </a:p>
          <a:p>
            <a:pPr>
              <a:buNone/>
            </a:pPr>
            <a:endParaRPr lang="en-US" dirty="0" smtClean="0"/>
          </a:p>
          <a:p>
            <a:pPr>
              <a:buNone/>
            </a:pPr>
            <a:endParaRPr lang="en-US" dirty="0" smtClean="0"/>
          </a:p>
          <a:p>
            <a:pPr>
              <a:buNone/>
            </a:pPr>
            <a:endParaRPr lang="en-US" dirty="0" smtClean="0"/>
          </a:p>
          <a:p>
            <a:pPr>
              <a:lnSpc>
                <a:spcPct val="150000"/>
              </a:lnSpc>
              <a:buNone/>
            </a:pPr>
            <a:endParaRPr lang="en-US" dirty="0" smtClean="0"/>
          </a:p>
          <a:p>
            <a:pPr>
              <a:buNone/>
            </a:pPr>
            <a:endParaRPr lang="en-US" dirty="0" smtClean="0"/>
          </a:p>
          <a:p>
            <a:pPr>
              <a:buNone/>
            </a:pPr>
            <a:endParaRPr lang="en-US" dirty="0" smtClean="0"/>
          </a:p>
          <a:p>
            <a:pPr>
              <a:buNone/>
            </a:pPr>
            <a:r>
              <a:rPr lang="en-US" dirty="0" smtClean="0"/>
              <a:t> P-values are calculated as before for t tests.</a:t>
            </a:r>
            <a:endParaRPr lang="en-US" dirty="0"/>
          </a:p>
        </p:txBody>
      </p:sp>
      <p:graphicFrame>
        <p:nvGraphicFramePr>
          <p:cNvPr id="4" name="Object 3"/>
          <p:cNvGraphicFramePr>
            <a:graphicFrameLocks noChangeAspect="1"/>
          </p:cNvGraphicFramePr>
          <p:nvPr/>
        </p:nvGraphicFramePr>
        <p:xfrm>
          <a:off x="2857500" y="1752600"/>
          <a:ext cx="1943100" cy="1511300"/>
        </p:xfrm>
        <a:graphic>
          <a:graphicData uri="http://schemas.openxmlformats.org/presentationml/2006/ole">
            <mc:AlternateContent xmlns:mc="http://schemas.openxmlformats.org/markup-compatibility/2006">
              <mc:Choice xmlns:v="urn:schemas-microsoft-com:vml" Requires="v">
                <p:oleObj spid="_x0000_s2068" name="Equation" r:id="rId3" imgW="1942920" imgH="1511280" progId="Equation.DSMT4">
                  <p:embed/>
                </p:oleObj>
              </mc:Choice>
              <mc:Fallback>
                <p:oleObj name="Equation" r:id="rId3" imgW="1942920" imgH="1511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1752600"/>
                        <a:ext cx="1943100"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228600" y="3352800"/>
          <a:ext cx="8686801" cy="2804160"/>
        </p:xfrm>
        <a:graphic>
          <a:graphicData uri="http://schemas.openxmlformats.org/drawingml/2006/table">
            <a:tbl>
              <a:tblPr>
                <a:tableStyleId>{5C22544A-7EE6-4342-B048-85BDC9FD1C3A}</a:tableStyleId>
              </a:tblPr>
              <a:tblGrid>
                <a:gridCol w="2286000"/>
                <a:gridCol w="2743200"/>
                <a:gridCol w="3657601"/>
              </a:tblGrid>
              <a:tr h="370840">
                <a:tc>
                  <a:txBody>
                    <a:bodyPr/>
                    <a:lstStyle/>
                    <a:p>
                      <a:endParaRPr lang="en-US" sz="3200" dirty="0"/>
                    </a:p>
                  </a:txBody>
                  <a:tcPr/>
                </a:tc>
                <a:tc>
                  <a:txBody>
                    <a:bodyPr/>
                    <a:lstStyle/>
                    <a:p>
                      <a:r>
                        <a:rPr lang="en-US" sz="3200" dirty="0" smtClean="0"/>
                        <a:t>Alternative Hypothesis</a:t>
                      </a:r>
                      <a:endParaRPr lang="en-US" sz="3200" dirty="0"/>
                    </a:p>
                  </a:txBody>
                  <a:tcPr/>
                </a:tc>
                <a:tc>
                  <a:txBody>
                    <a:bodyPr/>
                    <a:lstStyle/>
                    <a:p>
                      <a:r>
                        <a:rPr lang="en-US" sz="3200" dirty="0" smtClean="0"/>
                        <a:t>Rejection Region for Level </a:t>
                      </a:r>
                      <a:r>
                        <a:rPr lang="el-GR" sz="3200" dirty="0" smtClean="0"/>
                        <a:t>α</a:t>
                      </a:r>
                      <a:r>
                        <a:rPr lang="en-US" sz="3200" dirty="0" smtClean="0"/>
                        <a:t> Test</a:t>
                      </a:r>
                      <a:endParaRPr lang="en-US" sz="3200" dirty="0"/>
                    </a:p>
                  </a:txBody>
                  <a:tcPr/>
                </a:tc>
              </a:tr>
              <a:tr h="370840">
                <a:tc>
                  <a:txBody>
                    <a:bodyPr/>
                    <a:lstStyle/>
                    <a:p>
                      <a:r>
                        <a:rPr lang="en-US" sz="3200" dirty="0" smtClean="0"/>
                        <a:t>upper-tailed</a:t>
                      </a:r>
                      <a:endParaRPr lang="en-US" sz="3200" dirty="0"/>
                    </a:p>
                  </a:txBody>
                  <a:tcPr/>
                </a:tc>
                <a:tc>
                  <a:txBody>
                    <a:bodyPr/>
                    <a:lstStyle/>
                    <a:p>
                      <a:r>
                        <a:rPr lang="en-US" sz="3200" dirty="0" smtClean="0"/>
                        <a:t>H</a:t>
                      </a:r>
                      <a:r>
                        <a:rPr lang="en-US" sz="3200" baseline="-25000" dirty="0" smtClean="0"/>
                        <a:t>a</a:t>
                      </a:r>
                      <a:r>
                        <a:rPr lang="en-US" sz="3200" baseline="0" dirty="0" smtClean="0"/>
                        <a:t>: </a:t>
                      </a:r>
                      <a:r>
                        <a:rPr lang="el-GR" sz="3200" dirty="0" smtClean="0"/>
                        <a:t>μ</a:t>
                      </a:r>
                      <a:r>
                        <a:rPr lang="en-US" sz="3200" baseline="-25000" dirty="0" smtClean="0"/>
                        <a:t>1</a:t>
                      </a:r>
                      <a:r>
                        <a:rPr lang="en-US" sz="3200" dirty="0" smtClean="0"/>
                        <a:t> – </a:t>
                      </a:r>
                      <a:r>
                        <a:rPr lang="el-GR" sz="3200" dirty="0" smtClean="0"/>
                        <a:t>μ</a:t>
                      </a:r>
                      <a:r>
                        <a:rPr lang="en-US" sz="3200" baseline="-25000" dirty="0" smtClean="0"/>
                        <a:t>2</a:t>
                      </a:r>
                      <a:r>
                        <a:rPr lang="en-US" sz="3200" dirty="0" smtClean="0"/>
                        <a:t> &gt; </a:t>
                      </a:r>
                      <a:r>
                        <a:rPr lang="el-GR" sz="3200" dirty="0" smtClean="0"/>
                        <a:t>Δ</a:t>
                      </a:r>
                      <a:r>
                        <a:rPr lang="en-US" sz="3200" baseline="-25000" dirty="0" smtClean="0"/>
                        <a:t>0</a:t>
                      </a:r>
                      <a:endParaRPr lang="en-US" sz="3200" dirty="0"/>
                    </a:p>
                  </a:txBody>
                  <a:tcPr/>
                </a:tc>
                <a:tc>
                  <a:txBody>
                    <a:bodyPr/>
                    <a:lstStyle/>
                    <a:p>
                      <a:r>
                        <a:rPr lang="en-US" sz="3200" dirty="0" smtClean="0"/>
                        <a:t>t </a:t>
                      </a:r>
                      <a:r>
                        <a:rPr lang="en-US" sz="3200" dirty="0" smtClean="0">
                          <a:sym typeface="Symbol"/>
                        </a:rPr>
                        <a:t> t</a:t>
                      </a:r>
                      <a:r>
                        <a:rPr lang="el-GR" sz="3200" baseline="-25000" dirty="0" smtClean="0">
                          <a:sym typeface="Symbol"/>
                        </a:rPr>
                        <a:t>α</a:t>
                      </a:r>
                      <a:r>
                        <a:rPr lang="en-US" sz="3200" baseline="-25000" dirty="0" smtClean="0">
                          <a:sym typeface="Symbol"/>
                        </a:rPr>
                        <a:t>,</a:t>
                      </a:r>
                      <a:endParaRPr lang="en-US" sz="3200" dirty="0"/>
                    </a:p>
                  </a:txBody>
                  <a:tcPr/>
                </a:tc>
              </a:tr>
              <a:tr h="370840">
                <a:tc>
                  <a:txBody>
                    <a:bodyPr/>
                    <a:lstStyle/>
                    <a:p>
                      <a:r>
                        <a:rPr lang="en-US" sz="3200" dirty="0" smtClean="0"/>
                        <a:t>lower-tailed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a:t>
                      </a:r>
                      <a:r>
                        <a:rPr lang="el-GR" sz="3200" dirty="0" smtClean="0"/>
                        <a:t>μ</a:t>
                      </a:r>
                      <a:r>
                        <a:rPr lang="en-US" sz="3200" baseline="-25000" dirty="0" smtClean="0"/>
                        <a:t>1</a:t>
                      </a:r>
                      <a:r>
                        <a:rPr lang="en-US" sz="3200" dirty="0" smtClean="0"/>
                        <a:t> – </a:t>
                      </a:r>
                      <a:r>
                        <a:rPr lang="el-GR" sz="3200" dirty="0" smtClean="0"/>
                        <a:t>μ</a:t>
                      </a:r>
                      <a:r>
                        <a:rPr lang="en-US" sz="3200" baseline="-25000" dirty="0" smtClean="0"/>
                        <a:t>2</a:t>
                      </a:r>
                      <a:r>
                        <a:rPr lang="en-US" sz="3200" dirty="0" smtClean="0"/>
                        <a:t> &lt; </a:t>
                      </a:r>
                      <a:r>
                        <a:rPr lang="el-GR" sz="3200" dirty="0" smtClean="0"/>
                        <a:t>Δ</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t </a:t>
                      </a:r>
                      <a:r>
                        <a:rPr lang="en-US" sz="3200" dirty="0" smtClean="0">
                          <a:sym typeface="Symbol"/>
                        </a:rPr>
                        <a:t> -t</a:t>
                      </a:r>
                      <a:r>
                        <a:rPr lang="el-GR" sz="3200" baseline="-25000" dirty="0" smtClean="0">
                          <a:sym typeface="Symbol"/>
                        </a:rPr>
                        <a:t>α</a:t>
                      </a:r>
                      <a:r>
                        <a:rPr lang="en-US" sz="3200" baseline="-25000" dirty="0" smtClean="0">
                          <a:sym typeface="Symbol"/>
                        </a:rPr>
                        <a:t>,</a:t>
                      </a:r>
                      <a:endParaRPr lang="en-US" sz="3200" dirty="0" smtClean="0"/>
                    </a:p>
                  </a:txBody>
                  <a:tcPr/>
                </a:tc>
              </a:tr>
              <a:tr h="370840">
                <a:tc>
                  <a:txBody>
                    <a:bodyPr/>
                    <a:lstStyle/>
                    <a:p>
                      <a:r>
                        <a:rPr lang="en-US" sz="3200" dirty="0" smtClean="0"/>
                        <a:t>two-tailed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a:t>
                      </a:r>
                      <a:r>
                        <a:rPr lang="el-GR" sz="3200" dirty="0" smtClean="0"/>
                        <a:t>μ</a:t>
                      </a:r>
                      <a:r>
                        <a:rPr lang="en-US" sz="3200" baseline="-25000" dirty="0" smtClean="0"/>
                        <a:t>1</a:t>
                      </a:r>
                      <a:r>
                        <a:rPr lang="en-US" sz="3200" dirty="0" smtClean="0"/>
                        <a:t> – </a:t>
                      </a:r>
                      <a:r>
                        <a:rPr lang="el-GR" sz="3200" dirty="0" smtClean="0"/>
                        <a:t>μ</a:t>
                      </a:r>
                      <a:r>
                        <a:rPr lang="en-US" sz="3200" baseline="-25000" dirty="0" smtClean="0"/>
                        <a:t>2</a:t>
                      </a:r>
                      <a:r>
                        <a:rPr lang="en-US" sz="3200" dirty="0" smtClean="0"/>
                        <a:t> ≠ </a:t>
                      </a:r>
                      <a:r>
                        <a:rPr lang="el-GR" sz="3200" dirty="0" smtClean="0"/>
                        <a:t>Δ</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t </a:t>
                      </a:r>
                      <a:r>
                        <a:rPr lang="en-US" sz="3200" dirty="0" smtClean="0">
                          <a:sym typeface="Symbol"/>
                        </a:rPr>
                        <a:t> t</a:t>
                      </a:r>
                      <a:r>
                        <a:rPr lang="el-GR" sz="3200" baseline="-25000" dirty="0" smtClean="0">
                          <a:sym typeface="Symbol"/>
                        </a:rPr>
                        <a:t>α</a:t>
                      </a:r>
                      <a:r>
                        <a:rPr lang="en-US" sz="3200" baseline="-25000" dirty="0" smtClean="0">
                          <a:sym typeface="Symbol"/>
                        </a:rPr>
                        <a:t>/2,</a:t>
                      </a:r>
                      <a:r>
                        <a:rPr lang="en-US" sz="3200" baseline="0" dirty="0" smtClean="0">
                          <a:sym typeface="Symbol"/>
                        </a:rPr>
                        <a:t> OR t</a:t>
                      </a:r>
                      <a:r>
                        <a:rPr lang="en-US" sz="3200" dirty="0" smtClean="0"/>
                        <a:t> </a:t>
                      </a:r>
                      <a:r>
                        <a:rPr lang="en-US" sz="3200" dirty="0" smtClean="0">
                          <a:sym typeface="Symbol"/>
                        </a:rPr>
                        <a:t> -t</a:t>
                      </a:r>
                      <a:r>
                        <a:rPr lang="el-GR" sz="3200" baseline="-25000" dirty="0" smtClean="0">
                          <a:sym typeface="Symbol"/>
                        </a:rPr>
                        <a:t>α</a:t>
                      </a:r>
                      <a:r>
                        <a:rPr lang="en-US" sz="3200" baseline="-25000" dirty="0" smtClean="0">
                          <a:sym typeface="Symbol"/>
                        </a:rPr>
                        <a:t>/2,</a:t>
                      </a:r>
                      <a:endParaRPr lang="en-US" sz="3200" dirty="0" smtClean="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Difference, t-test, CI</a:t>
            </a:r>
            <a:endParaRPr lang="en-US" dirty="0"/>
          </a:p>
        </p:txBody>
      </p:sp>
      <p:sp>
        <p:nvSpPr>
          <p:cNvPr id="3" name="Content Placeholder 2"/>
          <p:cNvSpPr>
            <a:spLocks noGrp="1"/>
          </p:cNvSpPr>
          <p:nvPr>
            <p:ph idx="1"/>
          </p:nvPr>
        </p:nvSpPr>
        <p:spPr>
          <a:xfrm>
            <a:off x="0" y="914400"/>
            <a:ext cx="9144000" cy="4419600"/>
          </a:xfrm>
        </p:spPr>
        <p:txBody>
          <a:bodyPr>
            <a:normAutofit fontScale="92500" lnSpcReduction="20000"/>
          </a:bodyPr>
          <a:lstStyle/>
          <a:p>
            <a:pPr>
              <a:buNone/>
            </a:pPr>
            <a:r>
              <a:rPr lang="en-US" dirty="0" smtClean="0"/>
              <a:t>A group of 15 college seniors are selected to participate in a manual dexterity skill test against a group of 20 industrial workers. Skills are assessed by scores obtained on a test taken by both groups. The data is shown in the following table:</a:t>
            </a:r>
          </a:p>
          <a:p>
            <a:pPr>
              <a:buNone/>
            </a:pPr>
            <a:r>
              <a:rPr lang="en-US" dirty="0" smtClean="0"/>
              <a:t>a) Conduct a hypothesis test to determine whether the industrial workers had better manual dexterity skills than the students at the 0.05 significance level.</a:t>
            </a:r>
          </a:p>
          <a:p>
            <a:pPr>
              <a:buNone/>
            </a:pPr>
            <a:r>
              <a:rPr lang="en-US" dirty="0" smtClean="0"/>
              <a:t>b) Also construct a 95% confidence interval for this situation.</a:t>
            </a:r>
          </a:p>
          <a:p>
            <a:pPr>
              <a:buNone/>
            </a:pPr>
            <a:r>
              <a:rPr lang="en-US" dirty="0" smtClean="0"/>
              <a:t>c) What is the appropriate bound?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16431630"/>
              </p:ext>
            </p:extLst>
          </p:nvPr>
        </p:nvGraphicFramePr>
        <p:xfrm>
          <a:off x="1524000" y="5212080"/>
          <a:ext cx="6477003" cy="1645920"/>
        </p:xfrm>
        <a:graphic>
          <a:graphicData uri="http://schemas.openxmlformats.org/drawingml/2006/table">
            <a:tbl>
              <a:tblPr>
                <a:tableStyleId>{5C22544A-7EE6-4342-B048-85BDC9FD1C3A}</a:tableStyleId>
              </a:tblPr>
              <a:tblGrid>
                <a:gridCol w="1583268"/>
                <a:gridCol w="1241807"/>
                <a:gridCol w="1722607"/>
                <a:gridCol w="1929321"/>
              </a:tblGrid>
              <a:tr h="508000">
                <a:tc>
                  <a:txBody>
                    <a:bodyPr/>
                    <a:lstStyle/>
                    <a:p>
                      <a:r>
                        <a:rPr lang="en-US" sz="3000" dirty="0" smtClean="0"/>
                        <a:t>Group</a:t>
                      </a:r>
                      <a:endParaRPr lang="en-US" sz="3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dirty="0" smtClean="0"/>
                        <a:t>n</a:t>
                      </a:r>
                      <a:endParaRPr lang="en-US" sz="3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dirty="0" smtClean="0"/>
                        <a:t>x̄</a:t>
                      </a:r>
                      <a:endParaRPr lang="en-US" sz="3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dirty="0" smtClean="0"/>
                        <a:t>s</a:t>
                      </a:r>
                      <a:endParaRPr lang="en-US" sz="3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00">
                <a:tc>
                  <a:txBody>
                    <a:bodyPr/>
                    <a:lstStyle/>
                    <a:p>
                      <a:r>
                        <a:rPr lang="en-US" sz="3000" dirty="0" smtClean="0"/>
                        <a:t>Students</a:t>
                      </a:r>
                      <a:endParaRPr lang="en-US" sz="3000" dirty="0"/>
                    </a:p>
                  </a:txBody>
                  <a:tcPr>
                    <a:lnT w="12700" cap="flat" cmpd="sng" algn="ctr">
                      <a:solidFill>
                        <a:schemeClr val="tx1"/>
                      </a:solidFill>
                      <a:prstDash val="solid"/>
                      <a:round/>
                      <a:headEnd type="none" w="med" len="med"/>
                      <a:tailEnd type="none" w="med" len="med"/>
                    </a:lnT>
                  </a:tcPr>
                </a:tc>
                <a:tc>
                  <a:txBody>
                    <a:bodyPr/>
                    <a:lstStyle/>
                    <a:p>
                      <a:pPr algn="ctr"/>
                      <a:r>
                        <a:rPr lang="en-US" sz="3000" dirty="0" smtClean="0"/>
                        <a:t>15</a:t>
                      </a:r>
                      <a:endParaRPr lang="en-US" sz="3000" dirty="0"/>
                    </a:p>
                  </a:txBody>
                  <a:tcPr>
                    <a:lnT w="12700" cap="flat" cmpd="sng" algn="ctr">
                      <a:solidFill>
                        <a:schemeClr val="tx1"/>
                      </a:solidFill>
                      <a:prstDash val="solid"/>
                      <a:round/>
                      <a:headEnd type="none" w="med" len="med"/>
                      <a:tailEnd type="none" w="med" len="med"/>
                    </a:lnT>
                  </a:tcPr>
                </a:tc>
                <a:tc>
                  <a:txBody>
                    <a:bodyPr/>
                    <a:lstStyle/>
                    <a:p>
                      <a:pPr algn="ctr"/>
                      <a:r>
                        <a:rPr lang="en-US" sz="3000" dirty="0" smtClean="0"/>
                        <a:t>35.12</a:t>
                      </a:r>
                      <a:endParaRPr lang="en-US" sz="3000" dirty="0"/>
                    </a:p>
                  </a:txBody>
                  <a:tcPr>
                    <a:lnT w="12700" cap="flat" cmpd="sng" algn="ctr">
                      <a:solidFill>
                        <a:schemeClr val="tx1"/>
                      </a:solidFill>
                      <a:prstDash val="solid"/>
                      <a:round/>
                      <a:headEnd type="none" w="med" len="med"/>
                      <a:tailEnd type="none" w="med" len="med"/>
                    </a:lnT>
                  </a:tcPr>
                </a:tc>
                <a:tc>
                  <a:txBody>
                    <a:bodyPr/>
                    <a:lstStyle/>
                    <a:p>
                      <a:pPr algn="ctr"/>
                      <a:r>
                        <a:rPr lang="en-US" sz="3000" dirty="0" smtClean="0"/>
                        <a:t>4.31</a:t>
                      </a:r>
                      <a:endParaRPr lang="en-US" sz="3000" dirty="0"/>
                    </a:p>
                  </a:txBody>
                  <a:tcPr>
                    <a:lnT w="12700" cap="flat" cmpd="sng" algn="ctr">
                      <a:solidFill>
                        <a:schemeClr val="tx1"/>
                      </a:solidFill>
                      <a:prstDash val="solid"/>
                      <a:round/>
                      <a:headEnd type="none" w="med" len="med"/>
                      <a:tailEnd type="none" w="med" len="med"/>
                    </a:lnT>
                  </a:tcPr>
                </a:tc>
              </a:tr>
              <a:tr h="508000">
                <a:tc>
                  <a:txBody>
                    <a:bodyPr/>
                    <a:lstStyle/>
                    <a:p>
                      <a:r>
                        <a:rPr lang="en-US" sz="3000" dirty="0" smtClean="0"/>
                        <a:t>Workers</a:t>
                      </a:r>
                      <a:endParaRPr lang="en-US" sz="3000" dirty="0"/>
                    </a:p>
                  </a:txBody>
                  <a:tcPr>
                    <a:lnB w="12700" cap="flat" cmpd="sng" algn="ctr">
                      <a:solidFill>
                        <a:schemeClr val="tx1"/>
                      </a:solidFill>
                      <a:prstDash val="solid"/>
                      <a:round/>
                      <a:headEnd type="none" w="med" len="med"/>
                      <a:tailEnd type="none" w="med" len="med"/>
                    </a:lnB>
                  </a:tcPr>
                </a:tc>
                <a:tc>
                  <a:txBody>
                    <a:bodyPr/>
                    <a:lstStyle/>
                    <a:p>
                      <a:pPr algn="ctr"/>
                      <a:r>
                        <a:rPr lang="en-US" sz="3000" dirty="0" smtClean="0"/>
                        <a:t>20</a:t>
                      </a:r>
                      <a:endParaRPr lang="en-US" sz="3000" dirty="0"/>
                    </a:p>
                  </a:txBody>
                  <a:tcPr>
                    <a:lnB w="12700" cap="flat" cmpd="sng" algn="ctr">
                      <a:solidFill>
                        <a:schemeClr val="tx1"/>
                      </a:solidFill>
                      <a:prstDash val="solid"/>
                      <a:round/>
                      <a:headEnd type="none" w="med" len="med"/>
                      <a:tailEnd type="none" w="med" len="med"/>
                    </a:lnB>
                  </a:tcPr>
                </a:tc>
                <a:tc>
                  <a:txBody>
                    <a:bodyPr/>
                    <a:lstStyle/>
                    <a:p>
                      <a:pPr algn="ctr"/>
                      <a:r>
                        <a:rPr lang="en-US" sz="3000" dirty="0" smtClean="0"/>
                        <a:t>37.32</a:t>
                      </a:r>
                      <a:endParaRPr lang="en-US" sz="3000" dirty="0"/>
                    </a:p>
                  </a:txBody>
                  <a:tcPr>
                    <a:lnB w="12700" cap="flat" cmpd="sng" algn="ctr">
                      <a:solidFill>
                        <a:schemeClr val="tx1"/>
                      </a:solidFill>
                      <a:prstDash val="solid"/>
                      <a:round/>
                      <a:headEnd type="none" w="med" len="med"/>
                      <a:tailEnd type="none" w="med" len="med"/>
                    </a:lnB>
                  </a:tcPr>
                </a:tc>
                <a:tc>
                  <a:txBody>
                    <a:bodyPr/>
                    <a:lstStyle/>
                    <a:p>
                      <a:pPr algn="ctr"/>
                      <a:r>
                        <a:rPr lang="en-US" sz="3000" dirty="0" smtClean="0"/>
                        <a:t>3.83</a:t>
                      </a:r>
                      <a:endParaRPr lang="en-US" sz="3000" dirty="0"/>
                    </a:p>
                  </a:txBody>
                  <a:tcP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Paired t-test</a:t>
            </a:r>
            <a:endParaRPr lang="en-US" dirty="0"/>
          </a:p>
        </p:txBody>
      </p:sp>
      <p:sp>
        <p:nvSpPr>
          <p:cNvPr id="3" name="Content Placeholder 2"/>
          <p:cNvSpPr>
            <a:spLocks noGrp="1"/>
          </p:cNvSpPr>
          <p:nvPr>
            <p:ph idx="1"/>
          </p:nvPr>
        </p:nvSpPr>
        <p:spPr>
          <a:xfrm>
            <a:off x="0" y="914400"/>
            <a:ext cx="9144000" cy="4525963"/>
          </a:xfrm>
        </p:spPr>
        <p:txBody>
          <a:bodyPr/>
          <a:lstStyle/>
          <a:p>
            <a:pPr>
              <a:buNone/>
            </a:pPr>
            <a:r>
              <a:rPr lang="en-US" dirty="0" smtClean="0"/>
              <a:t>Example 9.8. Trace metals in drinking water affect the flavor, and unusually high concentrations can pose a health hazard. The following is the results of a study in which six river locations were selected and the zinc concentrations in (mg/L) determined for both surface water and bottom water at each location. The six pairs of observations are displayed graphically below.</a:t>
            </a:r>
            <a:endParaRPr lang="en-US" dirty="0"/>
          </a:p>
        </p:txBody>
      </p:sp>
      <p:pic>
        <p:nvPicPr>
          <p:cNvPr id="9" name="Picture 9"/>
          <p:cNvPicPr>
            <a:picLocks noChangeAspect="1" noChangeArrowheads="1"/>
          </p:cNvPicPr>
          <p:nvPr/>
        </p:nvPicPr>
        <p:blipFill>
          <a:blip r:embed="rId2" cstate="print"/>
          <a:srcRect/>
          <a:stretch>
            <a:fillRect/>
          </a:stretch>
        </p:blipFill>
        <p:spPr bwMode="auto">
          <a:xfrm>
            <a:off x="990600" y="5047783"/>
            <a:ext cx="8001000" cy="819615"/>
          </a:xfrm>
          <a:prstGeom prst="rect">
            <a:avLst/>
          </a:prstGeom>
          <a:noFill/>
          <a:ln w="9525">
            <a:noFill/>
            <a:miter lim="800000"/>
            <a:headEnd/>
            <a:tailEnd/>
          </a:ln>
          <a:effectLst/>
        </p:spPr>
      </p:pic>
      <p:pic>
        <p:nvPicPr>
          <p:cNvPr id="10" name="Picture 15"/>
          <p:cNvPicPr>
            <a:picLocks noChangeAspect="1" noChangeArrowheads="1"/>
          </p:cNvPicPr>
          <p:nvPr/>
        </p:nvPicPr>
        <p:blipFill>
          <a:blip r:embed="rId3" cstate="print"/>
          <a:srcRect/>
          <a:stretch>
            <a:fillRect/>
          </a:stretch>
        </p:blipFill>
        <p:spPr bwMode="auto">
          <a:xfrm>
            <a:off x="-152400" y="5905246"/>
            <a:ext cx="9448800" cy="9527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Paired two-sample t tests: Assumptions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sym typeface="Symbol" panose="05050102010706020507" pitchFamily="18" charset="2"/>
              </a:rPr>
              <a:t>The data consists of n </a:t>
            </a:r>
            <a:r>
              <a:rPr lang="en-US" dirty="0" smtClean="0">
                <a:sym typeface="Symbol" panose="05050102010706020507" pitchFamily="18" charset="2"/>
              </a:rPr>
              <a:t>independent </a:t>
            </a:r>
            <a:r>
              <a:rPr lang="en-US" dirty="0">
                <a:sym typeface="Symbol" panose="05050102010706020507" pitchFamily="18" charset="2"/>
              </a:rPr>
              <a:t>pairs (X</a:t>
            </a:r>
            <a:r>
              <a:rPr lang="en-US" baseline="-25000" dirty="0">
                <a:sym typeface="Symbol" panose="05050102010706020507" pitchFamily="18" charset="2"/>
              </a:rPr>
              <a:t>1</a:t>
            </a:r>
            <a:r>
              <a:rPr lang="en-US" dirty="0">
                <a:sym typeface="Symbol" panose="05050102010706020507" pitchFamily="18" charset="2"/>
              </a:rPr>
              <a:t>, Y</a:t>
            </a:r>
            <a:r>
              <a:rPr lang="en-US" baseline="-25000" dirty="0">
                <a:sym typeface="Symbol" panose="05050102010706020507" pitchFamily="18" charset="2"/>
              </a:rPr>
              <a:t>1</a:t>
            </a:r>
            <a:r>
              <a:rPr lang="en-US" dirty="0">
                <a:sym typeface="Symbol" panose="05050102010706020507" pitchFamily="18" charset="2"/>
              </a:rPr>
              <a:t>), …, (</a:t>
            </a:r>
            <a:r>
              <a:rPr lang="en-US" dirty="0" err="1">
                <a:sym typeface="Symbol" panose="05050102010706020507" pitchFamily="18" charset="2"/>
              </a:rPr>
              <a:t>X</a:t>
            </a:r>
            <a:r>
              <a:rPr lang="en-US" baseline="-25000" dirty="0" err="1">
                <a:sym typeface="Symbol" panose="05050102010706020507" pitchFamily="18" charset="2"/>
              </a:rPr>
              <a:t>n</a:t>
            </a:r>
            <a:r>
              <a:rPr lang="en-US" dirty="0">
                <a:sym typeface="Symbol" panose="05050102010706020507" pitchFamily="18" charset="2"/>
              </a:rPr>
              <a:t>, </a:t>
            </a:r>
            <a:r>
              <a:rPr lang="en-US" dirty="0" err="1">
                <a:sym typeface="Symbol" panose="05050102010706020507" pitchFamily="18" charset="2"/>
              </a:rPr>
              <a:t>Y</a:t>
            </a:r>
            <a:r>
              <a:rPr lang="en-US" baseline="-25000" dirty="0" err="1">
                <a:sym typeface="Symbol" panose="05050102010706020507" pitchFamily="18" charset="2"/>
              </a:rPr>
              <a:t>n</a:t>
            </a:r>
            <a:r>
              <a:rPr lang="en-US" dirty="0" smtClean="0">
                <a:sym typeface="Symbol" panose="05050102010706020507" pitchFamily="18" charset="2"/>
              </a:rPr>
              <a:t>) with E(X</a:t>
            </a:r>
            <a:r>
              <a:rPr lang="en-US" baseline="-25000" dirty="0" smtClean="0">
                <a:sym typeface="Symbol" panose="05050102010706020507" pitchFamily="18" charset="2"/>
              </a:rPr>
              <a:t>1</a:t>
            </a:r>
            <a:r>
              <a:rPr lang="en-US" dirty="0" smtClean="0">
                <a:sym typeface="Symbol" panose="05050102010706020507" pitchFamily="18" charset="2"/>
              </a:rPr>
              <a:t>) = </a:t>
            </a:r>
            <a:r>
              <a:rPr lang="en-US" baseline="-25000" dirty="0" smtClean="0">
                <a:sym typeface="Symbol" panose="05050102010706020507" pitchFamily="18" charset="2"/>
              </a:rPr>
              <a:t>1</a:t>
            </a:r>
            <a:r>
              <a:rPr lang="en-US" dirty="0" smtClean="0">
                <a:sym typeface="Symbol" panose="05050102010706020507" pitchFamily="18" charset="2"/>
              </a:rPr>
              <a:t> and E(X</a:t>
            </a:r>
            <a:r>
              <a:rPr lang="en-US" baseline="-25000" dirty="0" smtClean="0">
                <a:sym typeface="Symbol" panose="05050102010706020507" pitchFamily="18" charset="2"/>
              </a:rPr>
              <a:t>2</a:t>
            </a:r>
            <a:r>
              <a:rPr lang="en-US" dirty="0" smtClean="0">
                <a:sym typeface="Symbol" panose="05050102010706020507" pitchFamily="18" charset="2"/>
              </a:rPr>
              <a:t>) = </a:t>
            </a:r>
            <a:r>
              <a:rPr lang="en-US" dirty="0">
                <a:sym typeface="Symbol" panose="05050102010706020507" pitchFamily="18" charset="2"/>
              </a:rPr>
              <a:t></a:t>
            </a:r>
            <a:r>
              <a:rPr lang="en-US" baseline="-25000" dirty="0">
                <a:sym typeface="Symbol" panose="05050102010706020507" pitchFamily="18" charset="2"/>
              </a:rPr>
              <a:t>2 </a:t>
            </a:r>
            <a:endParaRPr lang="en-US" baseline="-25000" dirty="0" smtClean="0">
              <a:sym typeface="Symbol" panose="05050102010706020507" pitchFamily="18" charset="2"/>
            </a:endParaRPr>
          </a:p>
          <a:p>
            <a:pPr marL="514350" indent="-514350">
              <a:buFont typeface="+mj-lt"/>
              <a:buAutoNum type="arabicPeriod"/>
            </a:pPr>
            <a:r>
              <a:rPr lang="en-US" dirty="0" smtClean="0">
                <a:sym typeface="Symbol" panose="05050102010706020507" pitchFamily="18" charset="2"/>
              </a:rPr>
              <a:t>The differences of each of the pairs is called D. That is D</a:t>
            </a:r>
            <a:r>
              <a:rPr lang="en-US" baseline="-25000" dirty="0" smtClean="0">
                <a:sym typeface="Symbol" panose="05050102010706020507" pitchFamily="18" charset="2"/>
              </a:rPr>
              <a:t>i</a:t>
            </a:r>
            <a:r>
              <a:rPr lang="en-US" dirty="0" smtClean="0">
                <a:sym typeface="Symbol" panose="05050102010706020507" pitchFamily="18" charset="2"/>
              </a:rPr>
              <a:t> = X</a:t>
            </a:r>
            <a:r>
              <a:rPr lang="en-US" baseline="-25000" dirty="0" smtClean="0">
                <a:sym typeface="Symbol" panose="05050102010706020507" pitchFamily="18" charset="2"/>
              </a:rPr>
              <a:t>i</a:t>
            </a:r>
            <a:r>
              <a:rPr lang="en-US" dirty="0" smtClean="0">
                <a:sym typeface="Symbol" panose="05050102010706020507" pitchFamily="18" charset="2"/>
              </a:rPr>
              <a:t> – Y</a:t>
            </a:r>
            <a:r>
              <a:rPr lang="en-US" baseline="-25000" dirty="0" smtClean="0">
                <a:sym typeface="Symbol" panose="05050102010706020507" pitchFamily="18" charset="2"/>
              </a:rPr>
              <a:t>i</a:t>
            </a:r>
            <a:r>
              <a:rPr lang="en-US" dirty="0" smtClean="0">
                <a:sym typeface="Symbol" panose="05050102010706020507" pitchFamily="18" charset="2"/>
              </a:rPr>
              <a:t>.</a:t>
            </a:r>
          </a:p>
          <a:p>
            <a:pPr marL="514350" indent="-514350">
              <a:buFont typeface="+mj-lt"/>
              <a:buAutoNum type="arabicPeriod"/>
            </a:pPr>
            <a:r>
              <a:rPr lang="en-US" dirty="0" smtClean="0">
                <a:sym typeface="Symbol" panose="05050102010706020507" pitchFamily="18" charset="2"/>
              </a:rPr>
              <a:t>Assume that D is normally distributed with mean </a:t>
            </a:r>
            <a:r>
              <a:rPr lang="en-US" baseline="-25000" dirty="0" smtClean="0">
                <a:sym typeface="Symbol" panose="05050102010706020507" pitchFamily="18" charset="2"/>
              </a:rPr>
              <a:t>D</a:t>
            </a:r>
            <a:r>
              <a:rPr lang="en-US" dirty="0" smtClean="0">
                <a:sym typeface="Symbol" panose="05050102010706020507" pitchFamily="18" charset="2"/>
              </a:rPr>
              <a:t> and standard deviation  </a:t>
            </a:r>
            <a:r>
              <a:rPr lang="el-GR" dirty="0" smtClean="0">
                <a:sym typeface="Symbol" panose="05050102010706020507" pitchFamily="18" charset="2"/>
              </a:rPr>
              <a:t>σ</a:t>
            </a:r>
            <a:r>
              <a:rPr lang="en-US" baseline="-25000" dirty="0">
                <a:sym typeface="Symbol" panose="05050102010706020507" pitchFamily="18" charset="2"/>
              </a:rPr>
              <a:t>D</a:t>
            </a:r>
            <a:r>
              <a:rPr lang="en-US" dirty="0" smtClean="0">
                <a:sym typeface="Symbol" panose="05050102010706020507" pitchFamily="18" charset="2"/>
              </a:rPr>
              <a:t>.</a:t>
            </a:r>
          </a:p>
        </p:txBody>
      </p:sp>
    </p:spTree>
    <p:extLst>
      <p:ext uri="{BB962C8B-B14F-4D97-AF65-F5344CB8AC3E}">
        <p14:creationId xmlns:p14="http://schemas.microsoft.com/office/powerpoint/2010/main" val="3227016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Paired t-test: Summary</a:t>
            </a:r>
            <a:endParaRPr lang="en-US" dirty="0"/>
          </a:p>
        </p:txBody>
      </p:sp>
      <p:sp>
        <p:nvSpPr>
          <p:cNvPr id="3" name="Content Placeholder 2"/>
          <p:cNvSpPr>
            <a:spLocks noGrp="1"/>
          </p:cNvSpPr>
          <p:nvPr>
            <p:ph idx="1"/>
          </p:nvPr>
        </p:nvSpPr>
        <p:spPr>
          <a:xfrm>
            <a:off x="381000" y="1143000"/>
            <a:ext cx="8763000" cy="5943600"/>
          </a:xfrm>
        </p:spPr>
        <p:txBody>
          <a:bodyPr>
            <a:normAutofit/>
          </a:bodyPr>
          <a:lstStyle/>
          <a:p>
            <a:pPr>
              <a:buNone/>
            </a:pPr>
            <a:r>
              <a:rPr lang="en-US" dirty="0" smtClean="0"/>
              <a:t>Null hypothesis: H</a:t>
            </a:r>
            <a:r>
              <a:rPr lang="en-US" baseline="-25000" dirty="0" smtClean="0"/>
              <a:t>0</a:t>
            </a:r>
            <a:r>
              <a:rPr lang="en-US" dirty="0" smtClean="0"/>
              <a:t>: </a:t>
            </a:r>
            <a:r>
              <a:rPr lang="el-GR" dirty="0" smtClean="0"/>
              <a:t>μ</a:t>
            </a:r>
            <a:r>
              <a:rPr lang="en-US" baseline="-25000" dirty="0" smtClean="0"/>
              <a:t>D</a:t>
            </a:r>
            <a:r>
              <a:rPr lang="en-US" dirty="0" smtClean="0"/>
              <a:t> = </a:t>
            </a:r>
            <a:r>
              <a:rPr lang="el-GR" dirty="0" smtClean="0"/>
              <a:t>Δ</a:t>
            </a:r>
            <a:r>
              <a:rPr lang="en-US" baseline="-25000" dirty="0" smtClean="0"/>
              <a:t>0</a:t>
            </a:r>
            <a:endParaRPr lang="en-US" dirty="0" smtClean="0"/>
          </a:p>
          <a:p>
            <a:pPr>
              <a:lnSpc>
                <a:spcPct val="150000"/>
              </a:lnSpc>
              <a:buNone/>
            </a:pPr>
            <a:r>
              <a:rPr lang="en-US" dirty="0" smtClean="0"/>
              <a:t>Test statistic:</a:t>
            </a:r>
          </a:p>
          <a:p>
            <a:pPr>
              <a:buNone/>
            </a:pPr>
            <a:endParaRPr lang="en-US" dirty="0" smtClean="0"/>
          </a:p>
          <a:p>
            <a:pPr>
              <a:buNone/>
            </a:pPr>
            <a:endParaRPr lang="en-US" dirty="0" smtClean="0"/>
          </a:p>
          <a:p>
            <a:pPr>
              <a:buNone/>
            </a:pPr>
            <a:endParaRPr lang="en-US" dirty="0" smtClean="0"/>
          </a:p>
          <a:p>
            <a:pPr>
              <a:lnSpc>
                <a:spcPct val="150000"/>
              </a:lnSpc>
              <a:buNone/>
            </a:pPr>
            <a:endParaRPr lang="en-US" dirty="0" smtClean="0"/>
          </a:p>
          <a:p>
            <a:pPr>
              <a:buNone/>
            </a:pPr>
            <a:endParaRPr lang="en-US" dirty="0" smtClean="0"/>
          </a:p>
          <a:p>
            <a:pPr>
              <a:buNone/>
            </a:pPr>
            <a:endParaRPr lang="en-US" dirty="0" smtClean="0"/>
          </a:p>
          <a:p>
            <a:pPr>
              <a:buNone/>
            </a:pPr>
            <a:r>
              <a:rPr lang="en-US" dirty="0" smtClean="0"/>
              <a:t> P-values are calculated as before for t tests.</a:t>
            </a:r>
            <a:endParaRPr lang="en-US" dirty="0"/>
          </a:p>
        </p:txBody>
      </p:sp>
      <p:graphicFrame>
        <p:nvGraphicFramePr>
          <p:cNvPr id="4" name="Object 3"/>
          <p:cNvGraphicFramePr>
            <a:graphicFrameLocks noChangeAspect="1"/>
          </p:cNvGraphicFramePr>
          <p:nvPr/>
        </p:nvGraphicFramePr>
        <p:xfrm>
          <a:off x="3079750" y="2019300"/>
          <a:ext cx="1498600" cy="977900"/>
        </p:xfrm>
        <a:graphic>
          <a:graphicData uri="http://schemas.openxmlformats.org/presentationml/2006/ole">
            <mc:AlternateContent xmlns:mc="http://schemas.openxmlformats.org/markup-compatibility/2006">
              <mc:Choice xmlns:v="urn:schemas-microsoft-com:vml" Requires="v">
                <p:oleObj spid="_x0000_s3093" name="Equation" r:id="rId3" imgW="1498320" imgH="977760" progId="Equation.DSMT4">
                  <p:embed/>
                </p:oleObj>
              </mc:Choice>
              <mc:Fallback>
                <p:oleObj name="Equation" r:id="rId3" imgW="1498320" imgH="977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0" y="2019300"/>
                        <a:ext cx="14986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228600" y="3352800"/>
          <a:ext cx="8686801" cy="2804160"/>
        </p:xfrm>
        <a:graphic>
          <a:graphicData uri="http://schemas.openxmlformats.org/drawingml/2006/table">
            <a:tbl>
              <a:tblPr>
                <a:tableStyleId>{5C22544A-7EE6-4342-B048-85BDC9FD1C3A}</a:tableStyleId>
              </a:tblPr>
              <a:tblGrid>
                <a:gridCol w="2286000"/>
                <a:gridCol w="2209800"/>
                <a:gridCol w="4191001"/>
              </a:tblGrid>
              <a:tr h="370840">
                <a:tc>
                  <a:txBody>
                    <a:bodyPr/>
                    <a:lstStyle/>
                    <a:p>
                      <a:endParaRPr lang="en-US" sz="3200" dirty="0"/>
                    </a:p>
                  </a:txBody>
                  <a:tcPr/>
                </a:tc>
                <a:tc>
                  <a:txBody>
                    <a:bodyPr/>
                    <a:lstStyle/>
                    <a:p>
                      <a:r>
                        <a:rPr lang="en-US" sz="3200" dirty="0" smtClean="0"/>
                        <a:t>Alternative Hypothesis</a:t>
                      </a:r>
                      <a:endParaRPr lang="en-US" sz="3200" dirty="0"/>
                    </a:p>
                  </a:txBody>
                  <a:tcPr/>
                </a:tc>
                <a:tc>
                  <a:txBody>
                    <a:bodyPr/>
                    <a:lstStyle/>
                    <a:p>
                      <a:r>
                        <a:rPr lang="en-US" sz="3200" dirty="0" smtClean="0"/>
                        <a:t>Rejection Region for Level </a:t>
                      </a:r>
                      <a:r>
                        <a:rPr lang="el-GR" sz="3200" dirty="0" smtClean="0"/>
                        <a:t>α</a:t>
                      </a:r>
                      <a:r>
                        <a:rPr lang="en-US" sz="3200" dirty="0" smtClean="0"/>
                        <a:t> Test</a:t>
                      </a:r>
                      <a:endParaRPr lang="en-US" sz="3200" dirty="0"/>
                    </a:p>
                  </a:txBody>
                  <a:tcPr/>
                </a:tc>
              </a:tr>
              <a:tr h="370840">
                <a:tc>
                  <a:txBody>
                    <a:bodyPr/>
                    <a:lstStyle/>
                    <a:p>
                      <a:r>
                        <a:rPr lang="en-US" sz="3200" dirty="0" smtClean="0"/>
                        <a:t>upper-tailed</a:t>
                      </a:r>
                      <a:endParaRPr lang="en-US" sz="3200" dirty="0"/>
                    </a:p>
                  </a:txBody>
                  <a:tcPr/>
                </a:tc>
                <a:tc>
                  <a:txBody>
                    <a:bodyPr/>
                    <a:lstStyle/>
                    <a:p>
                      <a:r>
                        <a:rPr lang="en-US" sz="3200" dirty="0" smtClean="0"/>
                        <a:t>H</a:t>
                      </a:r>
                      <a:r>
                        <a:rPr lang="en-US" sz="3200" baseline="-25000" dirty="0" smtClean="0"/>
                        <a:t>a</a:t>
                      </a:r>
                      <a:r>
                        <a:rPr lang="en-US" sz="3200" baseline="0" dirty="0" smtClean="0"/>
                        <a:t>: </a:t>
                      </a:r>
                      <a:r>
                        <a:rPr lang="el-GR" sz="3200" dirty="0" smtClean="0"/>
                        <a:t>μ</a:t>
                      </a:r>
                      <a:r>
                        <a:rPr lang="en-US" sz="3200" baseline="-25000" dirty="0" smtClean="0"/>
                        <a:t>D</a:t>
                      </a:r>
                      <a:r>
                        <a:rPr lang="en-US" sz="3200" dirty="0" smtClean="0"/>
                        <a:t> &gt; </a:t>
                      </a:r>
                      <a:r>
                        <a:rPr lang="el-GR" sz="3200" dirty="0" smtClean="0"/>
                        <a:t>Δ</a:t>
                      </a:r>
                      <a:r>
                        <a:rPr lang="en-US" sz="3200" baseline="-25000" dirty="0" smtClean="0"/>
                        <a:t>0</a:t>
                      </a:r>
                      <a:endParaRPr lang="en-US" sz="3200" dirty="0"/>
                    </a:p>
                  </a:txBody>
                  <a:tcPr/>
                </a:tc>
                <a:tc>
                  <a:txBody>
                    <a:bodyPr/>
                    <a:lstStyle/>
                    <a:p>
                      <a:r>
                        <a:rPr lang="en-US" sz="3200" dirty="0" smtClean="0"/>
                        <a:t>t </a:t>
                      </a:r>
                      <a:r>
                        <a:rPr lang="en-US" sz="3200" dirty="0" smtClean="0">
                          <a:sym typeface="Symbol"/>
                        </a:rPr>
                        <a:t> t</a:t>
                      </a:r>
                      <a:r>
                        <a:rPr lang="el-GR" sz="3200" baseline="-25000" dirty="0" smtClean="0">
                          <a:sym typeface="Symbol"/>
                        </a:rPr>
                        <a:t>α</a:t>
                      </a:r>
                      <a:r>
                        <a:rPr lang="en-US" sz="3200" baseline="-25000" dirty="0" smtClean="0">
                          <a:sym typeface="Symbol"/>
                        </a:rPr>
                        <a:t>,n-1</a:t>
                      </a:r>
                      <a:endParaRPr lang="en-US" sz="3200" dirty="0"/>
                    </a:p>
                  </a:txBody>
                  <a:tcPr/>
                </a:tc>
              </a:tr>
              <a:tr h="370840">
                <a:tc>
                  <a:txBody>
                    <a:bodyPr/>
                    <a:lstStyle/>
                    <a:p>
                      <a:r>
                        <a:rPr lang="en-US" sz="3200" dirty="0" smtClean="0"/>
                        <a:t>lower-tailed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a:t>
                      </a:r>
                      <a:r>
                        <a:rPr lang="el-GR" sz="3200" dirty="0" smtClean="0"/>
                        <a:t>μ</a:t>
                      </a:r>
                      <a:r>
                        <a:rPr lang="en-US" sz="3200" baseline="-25000" dirty="0" smtClean="0"/>
                        <a:t>D</a:t>
                      </a:r>
                      <a:r>
                        <a:rPr lang="en-US" sz="3200" dirty="0" smtClean="0"/>
                        <a:t> &lt; </a:t>
                      </a:r>
                      <a:r>
                        <a:rPr lang="el-GR" sz="3200" dirty="0" smtClean="0"/>
                        <a:t>Δ</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t </a:t>
                      </a:r>
                      <a:r>
                        <a:rPr lang="en-US" sz="3200" dirty="0" smtClean="0">
                          <a:sym typeface="Symbol"/>
                        </a:rPr>
                        <a:t> -t</a:t>
                      </a:r>
                      <a:r>
                        <a:rPr lang="el-GR" sz="3200" baseline="-25000" dirty="0" smtClean="0">
                          <a:sym typeface="Symbol"/>
                        </a:rPr>
                        <a:t>α</a:t>
                      </a:r>
                      <a:r>
                        <a:rPr lang="en-US" sz="3200" baseline="-25000" dirty="0" smtClean="0">
                          <a:sym typeface="Symbol"/>
                        </a:rPr>
                        <a:t>,n-1</a:t>
                      </a:r>
                      <a:endParaRPr lang="en-US" sz="3200" dirty="0" smtClean="0"/>
                    </a:p>
                  </a:txBody>
                  <a:tcPr/>
                </a:tc>
              </a:tr>
              <a:tr h="370840">
                <a:tc>
                  <a:txBody>
                    <a:bodyPr/>
                    <a:lstStyle/>
                    <a:p>
                      <a:r>
                        <a:rPr lang="en-US" sz="3200" dirty="0" smtClean="0"/>
                        <a:t>two-tailed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a:t>
                      </a:r>
                      <a:r>
                        <a:rPr lang="el-GR" sz="3200" dirty="0" smtClean="0"/>
                        <a:t>μ</a:t>
                      </a:r>
                      <a:r>
                        <a:rPr lang="en-US" sz="3200" baseline="-25000" dirty="0" smtClean="0"/>
                        <a:t>D</a:t>
                      </a:r>
                      <a:r>
                        <a:rPr lang="en-US" sz="3200" dirty="0" smtClean="0"/>
                        <a:t> ≠ </a:t>
                      </a:r>
                      <a:r>
                        <a:rPr lang="el-GR" sz="3200" dirty="0" smtClean="0"/>
                        <a:t>Δ</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t </a:t>
                      </a:r>
                      <a:r>
                        <a:rPr lang="en-US" sz="3200" dirty="0" smtClean="0">
                          <a:sym typeface="Symbol"/>
                        </a:rPr>
                        <a:t> t</a:t>
                      </a:r>
                      <a:r>
                        <a:rPr lang="el-GR" sz="3200" baseline="-25000" dirty="0" smtClean="0">
                          <a:sym typeface="Symbol"/>
                        </a:rPr>
                        <a:t>α</a:t>
                      </a:r>
                      <a:r>
                        <a:rPr lang="en-US" sz="3200" baseline="-25000" dirty="0" smtClean="0">
                          <a:sym typeface="Symbol"/>
                        </a:rPr>
                        <a:t>/2,n-1</a:t>
                      </a:r>
                      <a:r>
                        <a:rPr lang="en-US" sz="3200" baseline="0" dirty="0" smtClean="0">
                          <a:sym typeface="Symbol"/>
                        </a:rPr>
                        <a:t> OR t</a:t>
                      </a:r>
                      <a:r>
                        <a:rPr lang="en-US" sz="3200" dirty="0" smtClean="0"/>
                        <a:t> </a:t>
                      </a:r>
                      <a:r>
                        <a:rPr lang="en-US" sz="3200" dirty="0" smtClean="0">
                          <a:sym typeface="Symbol"/>
                        </a:rPr>
                        <a:t> -t</a:t>
                      </a:r>
                      <a:r>
                        <a:rPr lang="el-GR" sz="3200" baseline="-25000" dirty="0" smtClean="0">
                          <a:sym typeface="Symbol"/>
                        </a:rPr>
                        <a:t>α</a:t>
                      </a:r>
                      <a:r>
                        <a:rPr lang="en-US" sz="3200" baseline="-25000" dirty="0" smtClean="0">
                          <a:sym typeface="Symbol"/>
                        </a:rPr>
                        <a:t>/2,n-1</a:t>
                      </a:r>
                      <a:endParaRPr lang="en-US" sz="3200" dirty="0" smtClean="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Paired t test</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a:buNone/>
            </a:pPr>
            <a:r>
              <a:rPr lang="en-US" dirty="0" smtClean="0"/>
              <a:t>In an effort to determine whether sensitivity training for nurses would improve the quality of nursing provided at an area hospital, the following study was conducted. Eight different nurses were selected and their nursing skills were given a score from 1 to 10. After this initial screening, a training program was administered, and then the same nurses were rated again. On the next slide is a table of their pre- and post-training scores.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0" y="0"/>
            <a:ext cx="457200" cy="990600"/>
          </a:xfrm>
        </p:spPr>
        <p:txBody>
          <a:bodyPr/>
          <a:lstStyle/>
          <a:p>
            <a:endParaRPr lang="en-US" dirty="0"/>
          </a:p>
        </p:txBody>
      </p:sp>
      <p:sp>
        <p:nvSpPr>
          <p:cNvPr id="3" name="Content Placeholder 2"/>
          <p:cNvSpPr>
            <a:spLocks noGrp="1"/>
          </p:cNvSpPr>
          <p:nvPr>
            <p:ph idx="1"/>
          </p:nvPr>
        </p:nvSpPr>
        <p:spPr>
          <a:xfrm>
            <a:off x="0" y="990600"/>
            <a:ext cx="9144000" cy="58674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89171126"/>
              </p:ext>
            </p:extLst>
          </p:nvPr>
        </p:nvGraphicFramePr>
        <p:xfrm>
          <a:off x="533400" y="-4"/>
          <a:ext cx="8610600" cy="6629403"/>
        </p:xfrm>
        <a:graphic>
          <a:graphicData uri="http://schemas.openxmlformats.org/drawingml/2006/table">
            <a:tbl>
              <a:tblPr>
                <a:tableStyleId>{5C22544A-7EE6-4342-B048-85BDC9FD1C3A}</a:tableStyleId>
              </a:tblPr>
              <a:tblGrid>
                <a:gridCol w="1828800"/>
                <a:gridCol w="2209800"/>
                <a:gridCol w="2419350"/>
                <a:gridCol w="2152650"/>
              </a:tblGrid>
              <a:tr h="631373">
                <a:tc>
                  <a:txBody>
                    <a:bodyPr/>
                    <a:lstStyle/>
                    <a:p>
                      <a:r>
                        <a:rPr lang="en-US" sz="3200" dirty="0" smtClean="0"/>
                        <a:t>Individual</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smtClean="0"/>
                        <a:t>Pre-Training</a:t>
                      </a:r>
                      <a:endParaRPr lang="en-US" sz="3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smtClean="0"/>
                        <a:t>Post-Training</a:t>
                      </a:r>
                      <a:endParaRPr lang="en-US" sz="3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smtClean="0"/>
                        <a:t>Pre</a:t>
                      </a:r>
                      <a:r>
                        <a:rPr lang="en-US" sz="3200" baseline="0" dirty="0" smtClean="0"/>
                        <a:t> - Post</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9803">
                <a:tc>
                  <a:txBody>
                    <a:bodyPr/>
                    <a:lstStyle/>
                    <a:p>
                      <a:r>
                        <a:rPr lang="en-US" sz="3200" dirty="0" smtClean="0"/>
                        <a:t>1</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3200" dirty="0" smtClean="0"/>
                        <a:t>2.56</a:t>
                      </a:r>
                      <a:endParaRPr lang="en-US" sz="3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3200" dirty="0" smtClean="0"/>
                        <a:t>4.54</a:t>
                      </a:r>
                      <a:endParaRPr lang="en-US" sz="3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3200" dirty="0" smtClean="0"/>
                        <a:t>-1.98</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99803">
                <a:tc>
                  <a:txBody>
                    <a:bodyPr/>
                    <a:lstStyle/>
                    <a:p>
                      <a:r>
                        <a:rPr lang="en-US" sz="3200" dirty="0" smtClean="0"/>
                        <a:t>2</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3200" dirty="0" smtClean="0"/>
                        <a:t>3.22</a:t>
                      </a:r>
                      <a:endParaRPr lang="en-US" sz="3200" dirty="0"/>
                    </a:p>
                  </a:txBody>
                  <a:tcPr>
                    <a:lnL w="12700" cap="flat" cmpd="sng" algn="ctr">
                      <a:solidFill>
                        <a:schemeClr val="tx1"/>
                      </a:solidFill>
                      <a:prstDash val="solid"/>
                      <a:round/>
                      <a:headEnd type="none" w="med" len="med"/>
                      <a:tailEnd type="none" w="med" len="med"/>
                    </a:lnL>
                  </a:tcPr>
                </a:tc>
                <a:tc>
                  <a:txBody>
                    <a:bodyPr/>
                    <a:lstStyle/>
                    <a:p>
                      <a:r>
                        <a:rPr lang="en-US" sz="3200" dirty="0" smtClean="0"/>
                        <a:t>5.33</a:t>
                      </a:r>
                      <a:endParaRPr lang="en-US" sz="3200" dirty="0"/>
                    </a:p>
                  </a:txBody>
                  <a:tcPr>
                    <a:lnR w="12700" cap="flat" cmpd="sng" algn="ctr">
                      <a:solidFill>
                        <a:schemeClr val="tx1"/>
                      </a:solidFill>
                      <a:prstDash val="solid"/>
                      <a:round/>
                      <a:headEnd type="none" w="med" len="med"/>
                      <a:tailEnd type="none" w="med" len="med"/>
                    </a:lnR>
                  </a:tcPr>
                </a:tc>
                <a:tc>
                  <a:txBody>
                    <a:bodyPr/>
                    <a:lstStyle/>
                    <a:p>
                      <a:r>
                        <a:rPr lang="en-US" sz="3200" dirty="0" smtClean="0"/>
                        <a:t>-2.11</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99803">
                <a:tc>
                  <a:txBody>
                    <a:bodyPr/>
                    <a:lstStyle/>
                    <a:p>
                      <a:r>
                        <a:rPr lang="en-US" sz="3200" dirty="0" smtClean="0"/>
                        <a:t>3</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3200" dirty="0" smtClean="0"/>
                        <a:t>3.45</a:t>
                      </a:r>
                      <a:endParaRPr lang="en-US" sz="3200" dirty="0"/>
                    </a:p>
                  </a:txBody>
                  <a:tcPr>
                    <a:lnL w="12700" cap="flat" cmpd="sng" algn="ctr">
                      <a:solidFill>
                        <a:schemeClr val="tx1"/>
                      </a:solidFill>
                      <a:prstDash val="solid"/>
                      <a:round/>
                      <a:headEnd type="none" w="med" len="med"/>
                      <a:tailEnd type="none" w="med" len="med"/>
                    </a:lnL>
                  </a:tcPr>
                </a:tc>
                <a:tc>
                  <a:txBody>
                    <a:bodyPr/>
                    <a:lstStyle/>
                    <a:p>
                      <a:r>
                        <a:rPr lang="en-US" sz="3200" dirty="0" smtClean="0"/>
                        <a:t>4.32</a:t>
                      </a:r>
                      <a:endParaRPr lang="en-US" sz="3200" dirty="0"/>
                    </a:p>
                  </a:txBody>
                  <a:tcPr>
                    <a:lnR w="12700" cap="flat" cmpd="sng" algn="ctr">
                      <a:solidFill>
                        <a:schemeClr val="tx1"/>
                      </a:solidFill>
                      <a:prstDash val="solid"/>
                      <a:round/>
                      <a:headEnd type="none" w="med" len="med"/>
                      <a:tailEnd type="none" w="med" len="med"/>
                    </a:lnR>
                  </a:tcPr>
                </a:tc>
                <a:tc>
                  <a:txBody>
                    <a:bodyPr/>
                    <a:lstStyle/>
                    <a:p>
                      <a:r>
                        <a:rPr lang="en-US" sz="3200" dirty="0" smtClean="0"/>
                        <a:t>-0.87</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99803">
                <a:tc>
                  <a:txBody>
                    <a:bodyPr/>
                    <a:lstStyle/>
                    <a:p>
                      <a:r>
                        <a:rPr lang="en-US" sz="3200" dirty="0" smtClean="0"/>
                        <a:t>4</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3200" dirty="0" smtClean="0"/>
                        <a:t>5.55</a:t>
                      </a:r>
                      <a:endParaRPr lang="en-US" sz="3200" dirty="0"/>
                    </a:p>
                  </a:txBody>
                  <a:tcPr>
                    <a:lnL w="12700" cap="flat" cmpd="sng" algn="ctr">
                      <a:solidFill>
                        <a:schemeClr val="tx1"/>
                      </a:solidFill>
                      <a:prstDash val="solid"/>
                      <a:round/>
                      <a:headEnd type="none" w="med" len="med"/>
                      <a:tailEnd type="none" w="med" len="med"/>
                    </a:lnL>
                  </a:tcPr>
                </a:tc>
                <a:tc>
                  <a:txBody>
                    <a:bodyPr/>
                    <a:lstStyle/>
                    <a:p>
                      <a:r>
                        <a:rPr lang="en-US" sz="3200" dirty="0" smtClean="0"/>
                        <a:t>7.45</a:t>
                      </a:r>
                      <a:endParaRPr lang="en-US" sz="3200" dirty="0"/>
                    </a:p>
                  </a:txBody>
                  <a:tcPr>
                    <a:lnR w="12700" cap="flat" cmpd="sng" algn="ctr">
                      <a:solidFill>
                        <a:schemeClr val="tx1"/>
                      </a:solidFill>
                      <a:prstDash val="solid"/>
                      <a:round/>
                      <a:headEnd type="none" w="med" len="med"/>
                      <a:tailEnd type="none" w="med" len="med"/>
                    </a:lnR>
                  </a:tcPr>
                </a:tc>
                <a:tc>
                  <a:txBody>
                    <a:bodyPr/>
                    <a:lstStyle/>
                    <a:p>
                      <a:r>
                        <a:rPr lang="en-US" sz="3200" dirty="0" smtClean="0"/>
                        <a:t>-1.90</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99803">
                <a:tc>
                  <a:txBody>
                    <a:bodyPr/>
                    <a:lstStyle/>
                    <a:p>
                      <a:r>
                        <a:rPr lang="en-US" sz="3200" dirty="0" smtClean="0"/>
                        <a:t>5</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3200" dirty="0" smtClean="0"/>
                        <a:t>5.63</a:t>
                      </a:r>
                      <a:endParaRPr lang="en-US" sz="3200" dirty="0"/>
                    </a:p>
                  </a:txBody>
                  <a:tcPr>
                    <a:lnL w="12700" cap="flat" cmpd="sng" algn="ctr">
                      <a:solidFill>
                        <a:schemeClr val="tx1"/>
                      </a:solidFill>
                      <a:prstDash val="solid"/>
                      <a:round/>
                      <a:headEnd type="none" w="med" len="med"/>
                      <a:tailEnd type="none" w="med" len="med"/>
                    </a:lnL>
                  </a:tcPr>
                </a:tc>
                <a:tc>
                  <a:txBody>
                    <a:bodyPr/>
                    <a:lstStyle/>
                    <a:p>
                      <a:r>
                        <a:rPr lang="en-US" sz="3200" dirty="0" smtClean="0"/>
                        <a:t>7.00</a:t>
                      </a:r>
                      <a:endParaRPr lang="en-US" sz="3200" dirty="0"/>
                    </a:p>
                  </a:txBody>
                  <a:tcPr>
                    <a:lnR w="12700" cap="flat" cmpd="sng" algn="ctr">
                      <a:solidFill>
                        <a:schemeClr val="tx1"/>
                      </a:solidFill>
                      <a:prstDash val="solid"/>
                      <a:round/>
                      <a:headEnd type="none" w="med" len="med"/>
                      <a:tailEnd type="none" w="med" len="med"/>
                    </a:lnR>
                  </a:tcPr>
                </a:tc>
                <a:tc>
                  <a:txBody>
                    <a:bodyPr/>
                    <a:lstStyle/>
                    <a:p>
                      <a:r>
                        <a:rPr lang="en-US" sz="3200" dirty="0" smtClean="0"/>
                        <a:t>-1.37</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99803">
                <a:tc>
                  <a:txBody>
                    <a:bodyPr/>
                    <a:lstStyle/>
                    <a:p>
                      <a:r>
                        <a:rPr lang="en-US" sz="3200" dirty="0" smtClean="0"/>
                        <a:t>6</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3200" dirty="0" smtClean="0"/>
                        <a:t>7.89</a:t>
                      </a:r>
                      <a:endParaRPr lang="en-US" sz="3200" dirty="0"/>
                    </a:p>
                  </a:txBody>
                  <a:tcPr>
                    <a:lnL w="12700" cap="flat" cmpd="sng" algn="ctr">
                      <a:solidFill>
                        <a:schemeClr val="tx1"/>
                      </a:solidFill>
                      <a:prstDash val="solid"/>
                      <a:round/>
                      <a:headEnd type="none" w="med" len="med"/>
                      <a:tailEnd type="none" w="med" len="med"/>
                    </a:lnL>
                  </a:tcPr>
                </a:tc>
                <a:tc>
                  <a:txBody>
                    <a:bodyPr/>
                    <a:lstStyle/>
                    <a:p>
                      <a:r>
                        <a:rPr lang="en-US" sz="3200" dirty="0" smtClean="0"/>
                        <a:t>9.80</a:t>
                      </a:r>
                      <a:endParaRPr lang="en-US" sz="3200" dirty="0"/>
                    </a:p>
                  </a:txBody>
                  <a:tcPr>
                    <a:lnR w="12700" cap="flat" cmpd="sng" algn="ctr">
                      <a:solidFill>
                        <a:schemeClr val="tx1"/>
                      </a:solidFill>
                      <a:prstDash val="solid"/>
                      <a:round/>
                      <a:headEnd type="none" w="med" len="med"/>
                      <a:tailEnd type="none" w="med" len="med"/>
                    </a:lnR>
                  </a:tcPr>
                </a:tc>
                <a:tc>
                  <a:txBody>
                    <a:bodyPr/>
                    <a:lstStyle/>
                    <a:p>
                      <a:r>
                        <a:rPr lang="en-US" sz="3200" dirty="0" smtClean="0"/>
                        <a:t>-1.91</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99803">
                <a:tc>
                  <a:txBody>
                    <a:bodyPr/>
                    <a:lstStyle/>
                    <a:p>
                      <a:r>
                        <a:rPr lang="en-US" sz="3200" dirty="0" smtClean="0"/>
                        <a:t>7</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3200" dirty="0" smtClean="0"/>
                        <a:t>7.66</a:t>
                      </a:r>
                      <a:endParaRPr lang="en-US" sz="3200" dirty="0"/>
                    </a:p>
                  </a:txBody>
                  <a:tcPr>
                    <a:lnL w="12700" cap="flat" cmpd="sng" algn="ctr">
                      <a:solidFill>
                        <a:schemeClr val="tx1"/>
                      </a:solidFill>
                      <a:prstDash val="solid"/>
                      <a:round/>
                      <a:headEnd type="none" w="med" len="med"/>
                      <a:tailEnd type="none" w="med" len="med"/>
                    </a:lnL>
                  </a:tcPr>
                </a:tc>
                <a:tc>
                  <a:txBody>
                    <a:bodyPr/>
                    <a:lstStyle/>
                    <a:p>
                      <a:r>
                        <a:rPr lang="en-US" sz="3200" dirty="0" smtClean="0"/>
                        <a:t>5.33</a:t>
                      </a:r>
                      <a:endParaRPr lang="en-US" sz="3200" dirty="0"/>
                    </a:p>
                  </a:txBody>
                  <a:tcPr>
                    <a:lnR w="12700" cap="flat" cmpd="sng" algn="ctr">
                      <a:solidFill>
                        <a:schemeClr val="tx1"/>
                      </a:solidFill>
                      <a:prstDash val="solid"/>
                      <a:round/>
                      <a:headEnd type="none" w="med" len="med"/>
                      <a:tailEnd type="none" w="med" len="med"/>
                    </a:lnR>
                  </a:tcPr>
                </a:tc>
                <a:tc>
                  <a:txBody>
                    <a:bodyPr/>
                    <a:lstStyle/>
                    <a:p>
                      <a:r>
                        <a:rPr lang="en-US" sz="3200" dirty="0" smtClean="0"/>
                        <a:t>2.33</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99803">
                <a:tc>
                  <a:txBody>
                    <a:bodyPr/>
                    <a:lstStyle/>
                    <a:p>
                      <a:r>
                        <a:rPr lang="en-US" sz="3200" dirty="0" smtClean="0"/>
                        <a:t>8</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3200" dirty="0" smtClean="0"/>
                        <a:t>6.20</a:t>
                      </a:r>
                      <a:endParaRPr lang="en-US" sz="3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3200" dirty="0" smtClean="0"/>
                        <a:t>6.80</a:t>
                      </a:r>
                      <a:endParaRPr lang="en-US" sz="3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3200" dirty="0" smtClean="0"/>
                        <a:t>-0.60</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599803">
                <a:tc>
                  <a:txBody>
                    <a:bodyPr/>
                    <a:lstStyle/>
                    <a:p>
                      <a:r>
                        <a:rPr lang="en-US" sz="3200" dirty="0" smtClean="0"/>
                        <a:t>mean</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3200" dirty="0" smtClean="0"/>
                        <a:t>5.27</a:t>
                      </a:r>
                      <a:endParaRPr lang="en-US" sz="3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3200" dirty="0" smtClean="0"/>
                        <a:t>6.32</a:t>
                      </a:r>
                      <a:endParaRPr lang="en-US" sz="3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3200" dirty="0" smtClean="0"/>
                        <a:t>-1.05</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99803">
                <a:tc>
                  <a:txBody>
                    <a:bodyPr/>
                    <a:lstStyle/>
                    <a:p>
                      <a:r>
                        <a:rPr lang="en-US" sz="3200" dirty="0" err="1" smtClean="0"/>
                        <a:t>stdev</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3200" dirty="0" smtClean="0"/>
                        <a:t>2.02</a:t>
                      </a:r>
                      <a:endParaRPr lang="en-US" sz="3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3200" dirty="0" smtClean="0"/>
                        <a:t>1.82</a:t>
                      </a:r>
                      <a:endParaRPr lang="en-US" sz="3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3200" dirty="0" smtClean="0"/>
                        <a:t>1.47</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Paired t-test</a:t>
            </a:r>
            <a:endParaRPr lang="en-US" dirty="0"/>
          </a:p>
        </p:txBody>
      </p:sp>
      <p:sp>
        <p:nvSpPr>
          <p:cNvPr id="3" name="Content Placeholder 2"/>
          <p:cNvSpPr>
            <a:spLocks noGrp="1"/>
          </p:cNvSpPr>
          <p:nvPr>
            <p:ph idx="1"/>
          </p:nvPr>
        </p:nvSpPr>
        <p:spPr>
          <a:xfrm>
            <a:off x="381000" y="990600"/>
            <a:ext cx="8305800" cy="5638800"/>
          </a:xfrm>
        </p:spPr>
        <p:txBody>
          <a:bodyPr>
            <a:normAutofit/>
          </a:bodyPr>
          <a:lstStyle/>
          <a:p>
            <a:pPr marL="514350" indent="-514350">
              <a:buAutoNum type="alphaLcParenR"/>
            </a:pPr>
            <a:r>
              <a:rPr lang="en-US" dirty="0" smtClean="0"/>
              <a:t>Conduct a test to determine whether the training could on average improve the quality of nursing provided in the population at a significance level of 0.05.</a:t>
            </a:r>
          </a:p>
          <a:p>
            <a:pPr marL="514350" indent="-514350">
              <a:buAutoNum type="alphaLcParenR"/>
            </a:pPr>
            <a:r>
              <a:rPr lang="en-US" dirty="0" smtClean="0"/>
              <a:t>What is the appropriate 95% confidence interval or bound of the population mean difference in nursing scores?</a:t>
            </a:r>
          </a:p>
          <a:p>
            <a:pPr marL="514350" indent="-514350">
              <a:buAutoNum type="alphaLcParenR"/>
            </a:pPr>
            <a:r>
              <a:rPr lang="en-US" dirty="0" smtClean="0"/>
              <a:t>What is the 95% confidence interval of the population mean difference in nursing scores?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vs. Unpaired</a:t>
            </a:r>
            <a:endParaRPr lang="en-US" dirty="0"/>
          </a:p>
        </p:txBody>
      </p:sp>
      <p:sp>
        <p:nvSpPr>
          <p:cNvPr id="3" name="Content Placeholder 2"/>
          <p:cNvSpPr>
            <a:spLocks noGrp="1"/>
          </p:cNvSpPr>
          <p:nvPr>
            <p:ph idx="1"/>
          </p:nvPr>
        </p:nvSpPr>
        <p:spPr>
          <a:xfrm>
            <a:off x="457200" y="1600200"/>
            <a:ext cx="8229600" cy="4876800"/>
          </a:xfrm>
        </p:spPr>
        <p:txBody>
          <a:bodyPr/>
          <a:lstStyle/>
          <a:p>
            <a:pPr marL="514350" indent="-514350">
              <a:buFont typeface="+mj-lt"/>
              <a:buAutoNum type="arabicPeriod"/>
            </a:pPr>
            <a:r>
              <a:rPr lang="en-US" dirty="0"/>
              <a:t>If there is great heterogeneity between experimental units and a large correlation within paired units then a paired experiment is preferable</a:t>
            </a:r>
            <a:r>
              <a:rPr lang="en-US" dirty="0" smtClean="0"/>
              <a:t>.</a:t>
            </a:r>
          </a:p>
          <a:p>
            <a:pPr marL="514350" indent="-514350">
              <a:buFont typeface="+mj-lt"/>
              <a:buAutoNum type="arabicPeriod"/>
            </a:pPr>
            <a:r>
              <a:rPr lang="en-US" dirty="0"/>
              <a:t>If the experimental units are relatively homogeneous and the correlation within pairs is not large, then unpaired experiments should be </a:t>
            </a:r>
            <a:r>
              <a:rPr lang="en-US" dirty="0" smtClean="0"/>
              <a:t>used.</a:t>
            </a:r>
            <a:endParaRPr lang="en-US" dirty="0"/>
          </a:p>
        </p:txBody>
      </p:sp>
    </p:spTree>
    <p:extLst>
      <p:ext uri="{BB962C8B-B14F-4D97-AF65-F5344CB8AC3E}">
        <p14:creationId xmlns:p14="http://schemas.microsoft.com/office/powerpoint/2010/main" val="3936010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2-Sample z test: large sample size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600200"/>
                <a:ext cx="8839200" cy="5105400"/>
              </a:xfrm>
            </p:spPr>
            <p:txBody>
              <a:bodyPr/>
              <a:lstStyle/>
              <a:p>
                <a:pPr marL="0" indent="0">
                  <a:buNone/>
                </a:pPr>
                <a:r>
                  <a:rPr lang="en-US" dirty="0" smtClean="0"/>
                  <a:t>p</a:t>
                </a:r>
                <a:r>
                  <a:rPr lang="en-US" baseline="-25000" dirty="0" smtClean="0"/>
                  <a:t>1</a:t>
                </a:r>
                <a:r>
                  <a:rPr lang="en-US" dirty="0" smtClean="0"/>
                  <a:t> = the proportion of successes in population #1 (X)</a:t>
                </a:r>
              </a:p>
              <a:p>
                <a:pPr marL="0" indent="0">
                  <a:buNone/>
                </a:pPr>
                <a:r>
                  <a:rPr lang="en-US" dirty="0" smtClean="0"/>
                  <a:t>p</a:t>
                </a:r>
                <a:r>
                  <a:rPr lang="en-US" baseline="-25000" dirty="0" smtClean="0"/>
                  <a:t>2</a:t>
                </a:r>
                <a:r>
                  <a:rPr lang="en-US" dirty="0" smtClean="0"/>
                  <a:t> </a:t>
                </a:r>
                <a:r>
                  <a:rPr lang="en-US" dirty="0"/>
                  <a:t>= the proportion of successes in population </a:t>
                </a:r>
                <a:r>
                  <a:rPr lang="en-US" dirty="0" smtClean="0"/>
                  <a:t>#2 (Y)</a:t>
                </a:r>
              </a:p>
              <a:p>
                <a:pPr marL="0" indent="0">
                  <a:buNone/>
                </a:pPr>
                <a:r>
                  <a:rPr lang="en-US" dirty="0" err="1" smtClean="0"/>
                  <a:t>X~binomial</a:t>
                </a:r>
                <a:r>
                  <a:rPr lang="en-US" dirty="0" smtClean="0"/>
                  <a:t>(n</a:t>
                </a:r>
                <a:r>
                  <a:rPr lang="en-US" baseline="-25000" dirty="0" smtClean="0"/>
                  <a:t>1</a:t>
                </a:r>
                <a:r>
                  <a:rPr lang="en-US" dirty="0" smtClean="0"/>
                  <a:t>,p</a:t>
                </a:r>
                <a:r>
                  <a:rPr lang="en-US" baseline="-25000" dirty="0" smtClean="0"/>
                  <a:t>1</a:t>
                </a:r>
                <a:r>
                  <a:rPr lang="en-US" dirty="0" smtClean="0"/>
                  <a:t>)    </a:t>
                </a:r>
                <a:r>
                  <a:rPr lang="en-US" dirty="0" err="1" smtClean="0"/>
                  <a:t>Y~binomial</a:t>
                </a:r>
                <a:r>
                  <a:rPr lang="en-US" dirty="0" smtClean="0"/>
                  <a:t>(n</a:t>
                </a:r>
                <a:r>
                  <a:rPr lang="en-US" baseline="-25000" dirty="0" smtClean="0"/>
                  <a:t>2</a:t>
                </a:r>
                <a:r>
                  <a:rPr lang="en-US" dirty="0" smtClean="0"/>
                  <a:t>,p</a:t>
                </a:r>
                <a:r>
                  <a:rPr lang="en-US" baseline="-25000" dirty="0" smtClean="0"/>
                  <a:t>2</a:t>
                </a:r>
                <a:r>
                  <a:rPr lang="en-US" dirty="0" smtClean="0"/>
                  <a:t>)</a:t>
                </a:r>
              </a:p>
              <a:p>
                <a:pPr marL="0" indent="0">
                  <a:buNone/>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𝑋</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den>
                      </m:f>
                      <m:r>
                        <a:rPr lang="en-US" b="0" i="1" smtClean="0">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𝑌</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den>
                      </m:f>
                    </m:oMath>
                  </m:oMathPara>
                </a14:m>
                <a:endParaRPr lang="en-US" dirty="0" smtClean="0"/>
              </a:p>
              <a:p>
                <a:pPr marL="0" indent="0">
                  <a:buNone/>
                </a:pPr>
                <a:r>
                  <a:rPr lang="en-US" dirty="0" smtClean="0"/>
                  <a:t>E(p̂</a:t>
                </a:r>
                <a:r>
                  <a:rPr lang="en-US" baseline="-25000" dirty="0" smtClean="0"/>
                  <a:t>1</a:t>
                </a:r>
                <a:r>
                  <a:rPr lang="en-US" dirty="0" smtClean="0"/>
                  <a:t> - p̂</a:t>
                </a:r>
                <a:r>
                  <a:rPr lang="en-US" baseline="-25000" dirty="0" smtClean="0"/>
                  <a:t>2</a:t>
                </a:r>
                <a:r>
                  <a:rPr lang="en-US" dirty="0" smtClean="0"/>
                  <a:t>) = p</a:t>
                </a:r>
                <a:r>
                  <a:rPr lang="en-US" baseline="-25000" dirty="0" smtClean="0"/>
                  <a:t>1</a:t>
                </a:r>
                <a:r>
                  <a:rPr lang="en-US" dirty="0" smtClean="0"/>
                  <a:t> – p</a:t>
                </a:r>
                <a:r>
                  <a:rPr lang="en-US" baseline="-25000" dirty="0" smtClean="0"/>
                  <a:t>2</a:t>
                </a:r>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2</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den>
                      </m:f>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600200"/>
                <a:ext cx="8839200" cy="5105400"/>
              </a:xfrm>
              <a:blipFill rotWithShape="0">
                <a:blip r:embed="rId2"/>
                <a:stretch>
                  <a:fillRect l="-1724" t="-1553" r="-1517"/>
                </a:stretch>
              </a:blipFill>
            </p:spPr>
            <p:txBody>
              <a:bodyPr/>
              <a:lstStyle/>
              <a:p>
                <a:r>
                  <a:rPr lang="en-US">
                    <a:noFill/>
                  </a:rPr>
                  <a:t> </a:t>
                </a:r>
              </a:p>
            </p:txBody>
          </p:sp>
        </mc:Fallback>
      </mc:AlternateContent>
    </p:spTree>
    <p:extLst>
      <p:ext uri="{BB962C8B-B14F-4D97-AF65-F5344CB8AC3E}">
        <p14:creationId xmlns:p14="http://schemas.microsoft.com/office/powerpoint/2010/main" val="25487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Two-sample z tests: Assumptions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X</a:t>
            </a:r>
            <a:r>
              <a:rPr lang="en-US" baseline="-25000" dirty="0" smtClean="0"/>
              <a:t>1</a:t>
            </a:r>
            <a:r>
              <a:rPr lang="en-US" dirty="0" smtClean="0"/>
              <a:t>, …, X</a:t>
            </a:r>
            <a:r>
              <a:rPr lang="en-US" baseline="-25000" dirty="0" smtClean="0"/>
              <a:t>n1</a:t>
            </a:r>
            <a:r>
              <a:rPr lang="en-US" dirty="0" smtClean="0"/>
              <a:t> is a random sample from a  distribution with mean </a:t>
            </a:r>
            <a:r>
              <a:rPr lang="en-US" dirty="0" smtClean="0">
                <a:sym typeface="Symbol" panose="05050102010706020507" pitchFamily="18" charset="2"/>
              </a:rPr>
              <a:t></a:t>
            </a:r>
            <a:r>
              <a:rPr lang="en-US" baseline="-25000" dirty="0" smtClean="0">
                <a:sym typeface="Symbol" panose="05050102010706020507" pitchFamily="18" charset="2"/>
              </a:rPr>
              <a:t>1</a:t>
            </a:r>
            <a:r>
              <a:rPr lang="en-US" dirty="0" smtClean="0">
                <a:sym typeface="Symbol" panose="05050102010706020507" pitchFamily="18" charset="2"/>
              </a:rPr>
              <a:t> and standard deviation </a:t>
            </a:r>
            <a:r>
              <a:rPr lang="el-GR" dirty="0" smtClean="0">
                <a:sym typeface="Symbol" panose="05050102010706020507" pitchFamily="18" charset="2"/>
              </a:rPr>
              <a:t>σ</a:t>
            </a:r>
            <a:r>
              <a:rPr lang="en-US" baseline="-25000" dirty="0" smtClean="0">
                <a:sym typeface="Symbol" panose="05050102010706020507" pitchFamily="18" charset="2"/>
              </a:rPr>
              <a:t>1</a:t>
            </a:r>
            <a:r>
              <a:rPr lang="en-US" dirty="0" smtClean="0">
                <a:sym typeface="Symbol" panose="05050102010706020507" pitchFamily="18" charset="2"/>
              </a:rPr>
              <a:t>.</a:t>
            </a:r>
          </a:p>
          <a:p>
            <a:pPr marL="514350" indent="-514350">
              <a:buFont typeface="+mj-lt"/>
              <a:buAutoNum type="arabicPeriod"/>
            </a:pPr>
            <a:r>
              <a:rPr lang="en-US" dirty="0" smtClean="0"/>
              <a:t>Y</a:t>
            </a:r>
            <a:r>
              <a:rPr lang="en-US" baseline="-25000" dirty="0" smtClean="0"/>
              <a:t>1</a:t>
            </a:r>
            <a:r>
              <a:rPr lang="en-US" dirty="0"/>
              <a:t>, …, </a:t>
            </a:r>
            <a:r>
              <a:rPr lang="en-US" dirty="0" smtClean="0"/>
              <a:t>Y</a:t>
            </a:r>
            <a:r>
              <a:rPr lang="en-US" baseline="-25000" dirty="0" smtClean="0"/>
              <a:t>n2</a:t>
            </a:r>
            <a:r>
              <a:rPr lang="en-US" dirty="0" smtClean="0"/>
              <a:t> </a:t>
            </a:r>
            <a:r>
              <a:rPr lang="en-US" dirty="0"/>
              <a:t>is a random sample from a  distribution with mean </a:t>
            </a:r>
            <a:r>
              <a:rPr lang="en-US" dirty="0" smtClean="0">
                <a:sym typeface="Symbol" panose="05050102010706020507" pitchFamily="18" charset="2"/>
              </a:rPr>
              <a:t></a:t>
            </a:r>
            <a:r>
              <a:rPr lang="en-US" baseline="-25000" dirty="0" smtClean="0">
                <a:sym typeface="Symbol" panose="05050102010706020507" pitchFamily="18" charset="2"/>
              </a:rPr>
              <a:t>2</a:t>
            </a:r>
            <a:r>
              <a:rPr lang="en-US" dirty="0" smtClean="0">
                <a:sym typeface="Symbol" panose="05050102010706020507" pitchFamily="18" charset="2"/>
              </a:rPr>
              <a:t> </a:t>
            </a:r>
            <a:r>
              <a:rPr lang="en-US" dirty="0">
                <a:sym typeface="Symbol" panose="05050102010706020507" pitchFamily="18" charset="2"/>
              </a:rPr>
              <a:t>and standard deviation </a:t>
            </a:r>
            <a:r>
              <a:rPr lang="el-GR" dirty="0" smtClean="0">
                <a:sym typeface="Symbol" panose="05050102010706020507" pitchFamily="18" charset="2"/>
              </a:rPr>
              <a:t>σ</a:t>
            </a:r>
            <a:r>
              <a:rPr lang="en-US" baseline="-25000" dirty="0" smtClean="0">
                <a:sym typeface="Symbol" panose="05050102010706020507" pitchFamily="18" charset="2"/>
              </a:rPr>
              <a:t>2</a:t>
            </a:r>
            <a:r>
              <a:rPr lang="en-US" dirty="0" smtClean="0">
                <a:sym typeface="Symbol" panose="05050102010706020507" pitchFamily="18" charset="2"/>
              </a:rPr>
              <a:t>.</a:t>
            </a:r>
          </a:p>
          <a:p>
            <a:pPr marL="514350" indent="-514350">
              <a:buFont typeface="+mj-lt"/>
              <a:buAutoNum type="arabicPeriod"/>
            </a:pPr>
            <a:r>
              <a:rPr lang="en-US" dirty="0" smtClean="0">
                <a:sym typeface="Symbol" panose="05050102010706020507" pitchFamily="18" charset="2"/>
              </a:rPr>
              <a:t>X and Y are independent of each other.</a:t>
            </a:r>
            <a:endParaRPr lang="en-US" dirty="0">
              <a:sym typeface="Symbol" panose="05050102010706020507" pitchFamily="18" charset="2"/>
            </a:endParaRPr>
          </a:p>
          <a:p>
            <a:pPr marL="514350" indent="-514350">
              <a:buFont typeface="+mj-lt"/>
              <a:buAutoNum type="arabicPeriod"/>
            </a:pPr>
            <a:endParaRPr lang="en-US" dirty="0" smtClean="0">
              <a:sym typeface="Symbol" panose="05050102010706020507" pitchFamily="18" charset="2"/>
            </a:endParaRPr>
          </a:p>
          <a:p>
            <a:pPr marL="514350" indent="-514350">
              <a:buFont typeface="+mj-lt"/>
              <a:buAutoNum type="arabicPeriod"/>
            </a:pPr>
            <a:endParaRPr lang="en-US" dirty="0"/>
          </a:p>
        </p:txBody>
      </p:sp>
    </p:spTree>
    <p:extLst>
      <p:ext uri="{BB962C8B-B14F-4D97-AF65-F5344CB8AC3E}">
        <p14:creationId xmlns:p14="http://schemas.microsoft.com/office/powerpoint/2010/main" val="3741973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2-Sample z test: large sample size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US" i="1" smtClean="0"/>
                        <m:t>𝑍</m:t>
                      </m:r>
                      <m:r>
                        <a:rPr lang="en-US" i="1" smtClean="0"/>
                        <m:t>=</m:t>
                      </m:r>
                      <m:f>
                        <m:fPr>
                          <m:ctrlPr>
                            <a:rPr lang="en-US" i="1"/>
                          </m:ctrlPr>
                        </m:fPr>
                        <m:num>
                          <m:sSub>
                            <m:sSubPr>
                              <m:ctrlPr>
                                <a:rPr lang="en-US" i="1"/>
                              </m:ctrlPr>
                            </m:sSubPr>
                            <m:e>
                              <m:acc>
                                <m:accPr>
                                  <m:chr m:val="̂"/>
                                  <m:ctrlPr>
                                    <a:rPr lang="en-US" i="1"/>
                                  </m:ctrlPr>
                                </m:accPr>
                                <m:e>
                                  <m:r>
                                    <a:rPr lang="en-US" i="1"/>
                                    <m:t>𝑝</m:t>
                                  </m:r>
                                </m:e>
                              </m:acc>
                            </m:e>
                            <m:sub>
                              <m:r>
                                <a:rPr lang="en-US" i="1"/>
                                <m:t>1</m:t>
                              </m:r>
                            </m:sub>
                          </m:sSub>
                          <m:r>
                            <a:rPr lang="en-US" i="1"/>
                            <m:t>−</m:t>
                          </m:r>
                          <m:sSub>
                            <m:sSubPr>
                              <m:ctrlPr>
                                <a:rPr lang="en-US" i="1"/>
                              </m:ctrlPr>
                            </m:sSubPr>
                            <m:e>
                              <m:acc>
                                <m:accPr>
                                  <m:chr m:val="̂"/>
                                  <m:ctrlPr>
                                    <a:rPr lang="en-US" i="1"/>
                                  </m:ctrlPr>
                                </m:accPr>
                                <m:e>
                                  <m:r>
                                    <a:rPr lang="en-US" i="1"/>
                                    <m:t>𝑝</m:t>
                                  </m:r>
                                </m:e>
                              </m:acc>
                            </m:e>
                            <m:sub>
                              <m:r>
                                <a:rPr lang="en-US" i="1"/>
                                <m:t>2</m:t>
                              </m:r>
                            </m:sub>
                          </m:sSub>
                          <m:r>
                            <a:rPr lang="en-US" i="1"/>
                            <m:t>−(</m:t>
                          </m:r>
                          <m:sSub>
                            <m:sSubPr>
                              <m:ctrlPr>
                                <a:rPr lang="en-US" i="1"/>
                              </m:ctrlPr>
                            </m:sSubPr>
                            <m:e>
                              <m:r>
                                <a:rPr lang="en-US" i="1"/>
                                <m:t>𝑝</m:t>
                              </m:r>
                            </m:e>
                            <m:sub>
                              <m:r>
                                <a:rPr lang="en-US" i="1"/>
                                <m:t>1</m:t>
                              </m:r>
                            </m:sub>
                          </m:sSub>
                          <m:r>
                            <a:rPr lang="en-US" i="1"/>
                            <m:t>−</m:t>
                          </m:r>
                          <m:sSub>
                            <m:sSubPr>
                              <m:ctrlPr>
                                <a:rPr lang="en-US" i="1"/>
                              </m:ctrlPr>
                            </m:sSubPr>
                            <m:e>
                              <m:r>
                                <a:rPr lang="en-US" i="1"/>
                                <m:t>𝑝</m:t>
                              </m:r>
                            </m:e>
                            <m:sub>
                              <m:r>
                                <a:rPr lang="en-US" i="1"/>
                                <m:t>2</m:t>
                              </m:r>
                            </m:sub>
                          </m:sSub>
                          <m:r>
                            <a:rPr lang="en-US" i="1"/>
                            <m:t>)</m:t>
                          </m:r>
                        </m:num>
                        <m:den>
                          <m:rad>
                            <m:radPr>
                              <m:degHide m:val="on"/>
                              <m:ctrlPr>
                                <a:rPr lang="en-US" i="1"/>
                              </m:ctrlPr>
                            </m:radPr>
                            <m:deg/>
                            <m:e>
                              <m:f>
                                <m:fPr>
                                  <m:ctrlPr>
                                    <a:rPr lang="en-US" i="1"/>
                                  </m:ctrlPr>
                                </m:fPr>
                                <m:num>
                                  <m:sSub>
                                    <m:sSubPr>
                                      <m:ctrlPr>
                                        <a:rPr lang="en-US" i="1"/>
                                      </m:ctrlPr>
                                    </m:sSubPr>
                                    <m:e>
                                      <m:r>
                                        <a:rPr lang="en-US" i="1"/>
                                        <m:t>𝑝</m:t>
                                      </m:r>
                                    </m:e>
                                    <m:sub>
                                      <m:r>
                                        <a:rPr lang="en-US" i="1"/>
                                        <m:t>1</m:t>
                                      </m:r>
                                    </m:sub>
                                  </m:sSub>
                                  <m:sSub>
                                    <m:sSubPr>
                                      <m:ctrlPr>
                                        <a:rPr lang="en-US" i="1"/>
                                      </m:ctrlPr>
                                    </m:sSubPr>
                                    <m:e>
                                      <m:r>
                                        <a:rPr lang="en-US" i="1"/>
                                        <m:t>𝑞</m:t>
                                      </m:r>
                                    </m:e>
                                    <m:sub>
                                      <m:r>
                                        <a:rPr lang="en-US" i="1"/>
                                        <m:t>1</m:t>
                                      </m:r>
                                    </m:sub>
                                  </m:sSub>
                                </m:num>
                                <m:den>
                                  <m:sSub>
                                    <m:sSubPr>
                                      <m:ctrlPr>
                                        <a:rPr lang="en-US" i="1"/>
                                      </m:ctrlPr>
                                    </m:sSubPr>
                                    <m:e>
                                      <m:r>
                                        <a:rPr lang="en-US" i="1"/>
                                        <m:t>𝑛</m:t>
                                      </m:r>
                                    </m:e>
                                    <m:sub>
                                      <m:r>
                                        <a:rPr lang="en-US" i="1"/>
                                        <m:t>1</m:t>
                                      </m:r>
                                    </m:sub>
                                  </m:sSub>
                                </m:den>
                              </m:f>
                              <m:r>
                                <a:rPr lang="en-US" i="1"/>
                                <m:t>+</m:t>
                              </m:r>
                              <m:f>
                                <m:fPr>
                                  <m:ctrlPr>
                                    <a:rPr lang="en-US" i="1"/>
                                  </m:ctrlPr>
                                </m:fPr>
                                <m:num>
                                  <m:sSub>
                                    <m:sSubPr>
                                      <m:ctrlPr>
                                        <a:rPr lang="en-US" i="1"/>
                                      </m:ctrlPr>
                                    </m:sSubPr>
                                    <m:e>
                                      <m:r>
                                        <a:rPr lang="en-US" i="1"/>
                                        <m:t>𝑝</m:t>
                                      </m:r>
                                    </m:e>
                                    <m:sub>
                                      <m:r>
                                        <a:rPr lang="en-US" i="1"/>
                                        <m:t>2</m:t>
                                      </m:r>
                                    </m:sub>
                                  </m:sSub>
                                  <m:sSub>
                                    <m:sSubPr>
                                      <m:ctrlPr>
                                        <a:rPr lang="en-US" i="1"/>
                                      </m:ctrlPr>
                                    </m:sSubPr>
                                    <m:e>
                                      <m:r>
                                        <a:rPr lang="en-US" i="1"/>
                                        <m:t>𝑞</m:t>
                                      </m:r>
                                    </m:e>
                                    <m:sub>
                                      <m:r>
                                        <a:rPr lang="en-US" i="1"/>
                                        <m:t>2</m:t>
                                      </m:r>
                                    </m:sub>
                                  </m:sSub>
                                </m:num>
                                <m:den>
                                  <m:sSub>
                                    <m:sSubPr>
                                      <m:ctrlPr>
                                        <a:rPr lang="en-US" i="1"/>
                                      </m:ctrlPr>
                                    </m:sSubPr>
                                    <m:e>
                                      <m:r>
                                        <a:rPr lang="en-US" i="1"/>
                                        <m:t>𝑛</m:t>
                                      </m:r>
                                    </m:e>
                                    <m:sub>
                                      <m:r>
                                        <a:rPr lang="en-US" i="1"/>
                                        <m:t>2</m:t>
                                      </m:r>
                                    </m:sub>
                                  </m:sSub>
                                </m:den>
                              </m:f>
                            </m:e>
                          </m:rad>
                        </m:den>
                      </m:f>
                    </m:oMath>
                  </m:oMathPara>
                </a14:m>
                <a:endParaRPr lang="en-US" i="1"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f>
                        <m:fPr>
                          <m:ctrlPr>
                            <a:rPr lang="en-US" i="1"/>
                          </m:ctrlPr>
                        </m:fPr>
                        <m:num>
                          <m:sSub>
                            <m:sSubPr>
                              <m:ctrlPr>
                                <a:rPr lang="en-US" i="1"/>
                              </m:ctrlPr>
                            </m:sSubPr>
                            <m:e>
                              <m:acc>
                                <m:accPr>
                                  <m:chr m:val="̂"/>
                                  <m:ctrlPr>
                                    <a:rPr lang="en-US" i="1"/>
                                  </m:ctrlPr>
                                </m:accPr>
                                <m:e>
                                  <m:r>
                                    <a:rPr lang="en-US" i="1"/>
                                    <m:t>𝑝</m:t>
                                  </m:r>
                                </m:e>
                              </m:acc>
                            </m:e>
                            <m:sub>
                              <m:r>
                                <a:rPr lang="en-US" i="1"/>
                                <m:t>1</m:t>
                              </m:r>
                            </m:sub>
                          </m:sSub>
                          <m:r>
                            <a:rPr lang="en-US" i="1"/>
                            <m:t>−</m:t>
                          </m:r>
                          <m:sSub>
                            <m:sSubPr>
                              <m:ctrlPr>
                                <a:rPr lang="en-US" i="1"/>
                              </m:ctrlPr>
                            </m:sSubPr>
                            <m:e>
                              <m:acc>
                                <m:accPr>
                                  <m:chr m:val="̂"/>
                                  <m:ctrlPr>
                                    <a:rPr lang="en-US" i="1"/>
                                  </m:ctrlPr>
                                </m:accPr>
                                <m:e>
                                  <m:r>
                                    <a:rPr lang="en-US" i="1"/>
                                    <m:t>𝑝</m:t>
                                  </m:r>
                                </m:e>
                              </m:acc>
                            </m:e>
                            <m:sub>
                              <m:r>
                                <a:rPr lang="en-US" i="1"/>
                                <m:t>2</m:t>
                              </m:r>
                            </m:sub>
                          </m:sSub>
                        </m:num>
                        <m:den>
                          <m:rad>
                            <m:radPr>
                              <m:degHide m:val="on"/>
                              <m:ctrlPr>
                                <a:rPr lang="en-US" i="1"/>
                              </m:ctrlPr>
                            </m:radPr>
                            <m:deg/>
                            <m:e>
                              <m:r>
                                <a:rPr lang="en-US" i="1"/>
                                <m:t>𝑝𝑞</m:t>
                              </m:r>
                              <m:d>
                                <m:dPr>
                                  <m:ctrlPr>
                                    <a:rPr lang="en-US" i="1"/>
                                  </m:ctrlPr>
                                </m:dPr>
                                <m:e>
                                  <m:f>
                                    <m:fPr>
                                      <m:ctrlPr>
                                        <a:rPr lang="en-US" i="1"/>
                                      </m:ctrlPr>
                                    </m:fPr>
                                    <m:num>
                                      <m:r>
                                        <a:rPr lang="en-US" i="1"/>
                                        <m:t>1</m:t>
                                      </m:r>
                                    </m:num>
                                    <m:den>
                                      <m:sSub>
                                        <m:sSubPr>
                                          <m:ctrlPr>
                                            <a:rPr lang="en-US" i="1"/>
                                          </m:ctrlPr>
                                        </m:sSubPr>
                                        <m:e>
                                          <m:r>
                                            <a:rPr lang="en-US" i="1"/>
                                            <m:t>𝑛</m:t>
                                          </m:r>
                                        </m:e>
                                        <m:sub>
                                          <m:r>
                                            <a:rPr lang="en-US" i="1"/>
                                            <m:t>1</m:t>
                                          </m:r>
                                        </m:sub>
                                      </m:sSub>
                                    </m:den>
                                  </m:f>
                                  <m:r>
                                    <a:rPr lang="en-US" i="1"/>
                                    <m:t>+</m:t>
                                  </m:r>
                                  <m:f>
                                    <m:fPr>
                                      <m:ctrlPr>
                                        <a:rPr lang="en-US" i="1"/>
                                      </m:ctrlPr>
                                    </m:fPr>
                                    <m:num>
                                      <m:r>
                                        <a:rPr lang="en-US" i="1"/>
                                        <m:t>1</m:t>
                                      </m:r>
                                    </m:num>
                                    <m:den>
                                      <m:sSub>
                                        <m:sSubPr>
                                          <m:ctrlPr>
                                            <a:rPr lang="en-US" i="1"/>
                                          </m:ctrlPr>
                                        </m:sSubPr>
                                        <m:e>
                                          <m:r>
                                            <a:rPr lang="en-US" i="1"/>
                                            <m:t>𝑛</m:t>
                                          </m:r>
                                        </m:e>
                                        <m:sub>
                                          <m:r>
                                            <a:rPr lang="en-US" i="1"/>
                                            <m:t>2</m:t>
                                          </m:r>
                                        </m:sub>
                                      </m:sSub>
                                    </m:den>
                                  </m:f>
                                </m:e>
                              </m:d>
                            </m:e>
                          </m:rad>
                        </m:den>
                      </m:f>
                    </m:oMath>
                  </m:oMathPara>
                </a14:m>
                <a:endParaRPr lang="en-US" dirty="0" smtClean="0"/>
              </a:p>
              <a:p>
                <a:pPr marL="0" indent="0">
                  <a:buNone/>
                </a:pPr>
                <a14:m>
                  <m:oMathPara xmlns:m="http://schemas.openxmlformats.org/officeDocument/2006/math">
                    <m:oMathParaPr>
                      <m:jc m:val="left"/>
                    </m:oMathParaPr>
                    <m:oMath xmlns:m="http://schemas.openxmlformats.org/officeDocument/2006/math">
                      <m:acc>
                        <m:accPr>
                          <m:chr m:val="̂"/>
                          <m:ctrlPr>
                            <a:rPr lang="en-US" i="1"/>
                          </m:ctrlPr>
                        </m:accPr>
                        <m:e>
                          <m:r>
                            <a:rPr lang="en-US" i="1"/>
                            <m:t>𝑝</m:t>
                          </m:r>
                        </m:e>
                      </m:acc>
                      <m:r>
                        <a:rPr lang="en-US" i="1"/>
                        <m:t>=</m:t>
                      </m:r>
                      <m:f>
                        <m:fPr>
                          <m:ctrlPr>
                            <a:rPr lang="en-US" i="1"/>
                          </m:ctrlPr>
                        </m:fPr>
                        <m:num>
                          <m:r>
                            <a:rPr lang="en-US" i="1"/>
                            <m:t>𝑋</m:t>
                          </m:r>
                          <m:r>
                            <a:rPr lang="en-US" i="1"/>
                            <m:t>+</m:t>
                          </m:r>
                          <m:r>
                            <a:rPr lang="en-US" i="1"/>
                            <m:t>𝑌</m:t>
                          </m:r>
                        </m:num>
                        <m:den>
                          <m:sSub>
                            <m:sSubPr>
                              <m:ctrlPr>
                                <a:rPr lang="en-US" i="1"/>
                              </m:ctrlPr>
                            </m:sSubPr>
                            <m:e>
                              <m:r>
                                <a:rPr lang="en-US" i="1"/>
                                <m:t>𝑛</m:t>
                              </m:r>
                            </m:e>
                            <m:sub>
                              <m:r>
                                <a:rPr lang="en-US" i="1"/>
                                <m:t>1</m:t>
                              </m:r>
                            </m:sub>
                          </m:sSub>
                          <m:r>
                            <a:rPr lang="en-US" i="1"/>
                            <m:t>+</m:t>
                          </m:r>
                          <m:sSub>
                            <m:sSubPr>
                              <m:ctrlPr>
                                <a:rPr lang="en-US" i="1"/>
                              </m:ctrlPr>
                            </m:sSubPr>
                            <m:e>
                              <m:r>
                                <a:rPr lang="en-US" i="1"/>
                                <m:t>𝑛</m:t>
                              </m:r>
                            </m:e>
                            <m:sub>
                              <m:r>
                                <a:rPr lang="en-US" i="1"/>
                                <m:t>2</m:t>
                              </m:r>
                            </m:sub>
                          </m:sSub>
                        </m:den>
                      </m:f>
                      <m:r>
                        <a:rPr lang="en-US" i="1"/>
                        <m:t>=</m:t>
                      </m:r>
                      <m:f>
                        <m:fPr>
                          <m:ctrlPr>
                            <a:rPr lang="en-US" i="1"/>
                          </m:ctrlPr>
                        </m:fPr>
                        <m:num>
                          <m:sSub>
                            <m:sSubPr>
                              <m:ctrlPr>
                                <a:rPr lang="en-US" i="1"/>
                              </m:ctrlPr>
                            </m:sSubPr>
                            <m:e>
                              <m:r>
                                <a:rPr lang="en-US" i="1"/>
                                <m:t>𝑛</m:t>
                              </m:r>
                            </m:e>
                            <m:sub>
                              <m:r>
                                <a:rPr lang="en-US" i="1"/>
                                <m:t>1</m:t>
                              </m:r>
                            </m:sub>
                          </m:sSub>
                        </m:num>
                        <m:den>
                          <m:sSub>
                            <m:sSubPr>
                              <m:ctrlPr>
                                <a:rPr lang="en-US" i="1"/>
                              </m:ctrlPr>
                            </m:sSubPr>
                            <m:e>
                              <m:r>
                                <a:rPr lang="en-US" i="1"/>
                                <m:t>𝑛</m:t>
                              </m:r>
                            </m:e>
                            <m:sub>
                              <m:r>
                                <a:rPr lang="en-US" i="1"/>
                                <m:t>1</m:t>
                              </m:r>
                            </m:sub>
                          </m:sSub>
                          <m:r>
                            <a:rPr lang="en-US" i="1"/>
                            <m:t>+</m:t>
                          </m:r>
                          <m:sSub>
                            <m:sSubPr>
                              <m:ctrlPr>
                                <a:rPr lang="en-US" i="1"/>
                              </m:ctrlPr>
                            </m:sSubPr>
                            <m:e>
                              <m:r>
                                <a:rPr lang="en-US" i="1"/>
                                <m:t>𝑛</m:t>
                              </m:r>
                            </m:e>
                            <m:sub>
                              <m:r>
                                <a:rPr lang="en-US" i="1"/>
                                <m:t>2</m:t>
                              </m:r>
                            </m:sub>
                          </m:sSub>
                        </m:den>
                      </m:f>
                      <m:sSub>
                        <m:sSubPr>
                          <m:ctrlPr>
                            <a:rPr lang="en-US" i="1"/>
                          </m:ctrlPr>
                        </m:sSubPr>
                        <m:e>
                          <m:acc>
                            <m:accPr>
                              <m:chr m:val="̂"/>
                              <m:ctrlPr>
                                <a:rPr lang="en-US" i="1"/>
                              </m:ctrlPr>
                            </m:accPr>
                            <m:e>
                              <m:r>
                                <a:rPr lang="en-US" i="1"/>
                                <m:t>𝑝</m:t>
                              </m:r>
                            </m:e>
                          </m:acc>
                        </m:e>
                        <m:sub>
                          <m:r>
                            <a:rPr lang="en-US" i="1"/>
                            <m:t>1</m:t>
                          </m:r>
                        </m:sub>
                      </m:sSub>
                      <m:r>
                        <a:rPr lang="en-US" i="1"/>
                        <m:t>+</m:t>
                      </m:r>
                      <m:f>
                        <m:fPr>
                          <m:ctrlPr>
                            <a:rPr lang="en-US" i="1"/>
                          </m:ctrlPr>
                        </m:fPr>
                        <m:num>
                          <m:sSub>
                            <m:sSubPr>
                              <m:ctrlPr>
                                <a:rPr lang="en-US" i="1"/>
                              </m:ctrlPr>
                            </m:sSubPr>
                            <m:e>
                              <m:r>
                                <a:rPr lang="en-US" i="1"/>
                                <m:t>𝑛</m:t>
                              </m:r>
                            </m:e>
                            <m:sub>
                              <m:r>
                                <a:rPr lang="en-US" i="1"/>
                                <m:t>2</m:t>
                              </m:r>
                            </m:sub>
                          </m:sSub>
                        </m:num>
                        <m:den>
                          <m:sSub>
                            <m:sSubPr>
                              <m:ctrlPr>
                                <a:rPr lang="en-US" i="1"/>
                              </m:ctrlPr>
                            </m:sSubPr>
                            <m:e>
                              <m:r>
                                <a:rPr lang="en-US" i="1"/>
                                <m:t>𝑛</m:t>
                              </m:r>
                            </m:e>
                            <m:sub>
                              <m:r>
                                <a:rPr lang="en-US" i="1"/>
                                <m:t>1</m:t>
                              </m:r>
                            </m:sub>
                          </m:sSub>
                          <m:r>
                            <a:rPr lang="en-US" i="1"/>
                            <m:t>+</m:t>
                          </m:r>
                          <m:sSub>
                            <m:sSubPr>
                              <m:ctrlPr>
                                <a:rPr lang="en-US" i="1"/>
                              </m:ctrlPr>
                            </m:sSubPr>
                            <m:e>
                              <m:r>
                                <a:rPr lang="en-US" i="1"/>
                                <m:t>𝑛</m:t>
                              </m:r>
                            </m:e>
                            <m:sub>
                              <m:r>
                                <a:rPr lang="en-US" i="1"/>
                                <m:t>2</m:t>
                              </m:r>
                            </m:sub>
                          </m:sSub>
                        </m:den>
                      </m:f>
                      <m:sSub>
                        <m:sSubPr>
                          <m:ctrlPr>
                            <a:rPr lang="en-US" i="1"/>
                          </m:ctrlPr>
                        </m:sSubPr>
                        <m:e>
                          <m:acc>
                            <m:accPr>
                              <m:chr m:val="̂"/>
                              <m:ctrlPr>
                                <a:rPr lang="en-US" i="1"/>
                              </m:ctrlPr>
                            </m:accPr>
                            <m:e>
                              <m:r>
                                <a:rPr lang="en-US" i="1"/>
                                <m:t>𝑝</m:t>
                              </m:r>
                            </m:e>
                          </m:acc>
                        </m:e>
                        <m:sub>
                          <m:r>
                            <a:rPr lang="en-US" i="1"/>
                            <m:t>2</m:t>
                          </m:r>
                        </m:sub>
                      </m:sSub>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0964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2-Sample z-test; large sample, proportions: Summary</a:t>
            </a:r>
            <a:endParaRPr lang="en-US" dirty="0"/>
          </a:p>
        </p:txBody>
      </p:sp>
      <p:sp>
        <p:nvSpPr>
          <p:cNvPr id="3" name="Content Placeholder 2"/>
          <p:cNvSpPr>
            <a:spLocks noGrp="1"/>
          </p:cNvSpPr>
          <p:nvPr>
            <p:ph idx="1"/>
          </p:nvPr>
        </p:nvSpPr>
        <p:spPr>
          <a:xfrm>
            <a:off x="381000" y="1143000"/>
            <a:ext cx="8763000" cy="5943600"/>
          </a:xfrm>
        </p:spPr>
        <p:txBody>
          <a:bodyPr>
            <a:normAutofit/>
          </a:bodyPr>
          <a:lstStyle/>
          <a:p>
            <a:pPr>
              <a:buNone/>
            </a:pPr>
            <a:r>
              <a:rPr lang="en-US" dirty="0" smtClean="0"/>
              <a:t>Null hypothesis: H</a:t>
            </a:r>
            <a:r>
              <a:rPr lang="en-US" baseline="-25000" dirty="0" smtClean="0"/>
              <a:t>0</a:t>
            </a:r>
            <a:r>
              <a:rPr lang="en-US" dirty="0" smtClean="0"/>
              <a:t>: p</a:t>
            </a:r>
            <a:r>
              <a:rPr lang="en-US" baseline="-25000" dirty="0" smtClean="0"/>
              <a:t>1</a:t>
            </a:r>
            <a:r>
              <a:rPr lang="en-US" dirty="0" smtClean="0"/>
              <a:t> – p</a:t>
            </a:r>
            <a:r>
              <a:rPr lang="en-US" baseline="-25000" dirty="0" smtClean="0"/>
              <a:t>2</a:t>
            </a:r>
            <a:r>
              <a:rPr lang="en-US" dirty="0" smtClean="0"/>
              <a:t> = 0</a:t>
            </a:r>
          </a:p>
          <a:p>
            <a:pPr>
              <a:lnSpc>
                <a:spcPct val="150000"/>
              </a:lnSpc>
              <a:buNone/>
            </a:pPr>
            <a:r>
              <a:rPr lang="en-US" dirty="0" smtClean="0"/>
              <a:t>Test statistic:</a:t>
            </a:r>
          </a:p>
          <a:p>
            <a:pPr>
              <a:buNone/>
            </a:pPr>
            <a:endParaRPr lang="en-US" dirty="0" smtClean="0"/>
          </a:p>
          <a:p>
            <a:pPr>
              <a:buNone/>
            </a:pPr>
            <a:endParaRPr lang="en-US" dirty="0" smtClean="0"/>
          </a:p>
          <a:p>
            <a:pPr>
              <a:buNone/>
            </a:pPr>
            <a:endParaRPr lang="en-US" dirty="0" smtClean="0"/>
          </a:p>
          <a:p>
            <a:pPr>
              <a:lnSpc>
                <a:spcPct val="150000"/>
              </a:lnSpc>
              <a:buNone/>
            </a:pPr>
            <a:endParaRPr lang="en-US" dirty="0" smtClean="0"/>
          </a:p>
          <a:p>
            <a:pPr>
              <a:buNone/>
            </a:pPr>
            <a:endParaRPr lang="en-US" dirty="0" smtClean="0"/>
          </a:p>
          <a:p>
            <a:pPr>
              <a:buNone/>
            </a:pPr>
            <a:endParaRPr lang="en-US" dirty="0" smtClean="0"/>
          </a:p>
          <a:p>
            <a:pPr>
              <a:buNone/>
            </a:pPr>
            <a:r>
              <a:rPr lang="en-US" dirty="0" smtClean="0"/>
              <a:t> P-values are calculated as before for z tests.</a:t>
            </a:r>
            <a:endParaRPr lang="en-US" dirty="0"/>
          </a:p>
        </p:txBody>
      </p:sp>
      <p:graphicFrame>
        <p:nvGraphicFramePr>
          <p:cNvPr id="4" name="Object 3"/>
          <p:cNvGraphicFramePr>
            <a:graphicFrameLocks noChangeAspect="1"/>
          </p:cNvGraphicFramePr>
          <p:nvPr/>
        </p:nvGraphicFramePr>
        <p:xfrm>
          <a:off x="2533650" y="1720850"/>
          <a:ext cx="2590800" cy="1574800"/>
        </p:xfrm>
        <a:graphic>
          <a:graphicData uri="http://schemas.openxmlformats.org/presentationml/2006/ole">
            <mc:AlternateContent xmlns:mc="http://schemas.openxmlformats.org/markup-compatibility/2006">
              <mc:Choice xmlns:v="urn:schemas-microsoft-com:vml" Requires="v">
                <p:oleObj spid="_x0000_s35860" name="Equation" r:id="rId3" imgW="2590560" imgH="1574640" progId="Equation.DSMT4">
                  <p:embed/>
                </p:oleObj>
              </mc:Choice>
              <mc:Fallback>
                <p:oleObj name="Equation" r:id="rId3" imgW="2590560" imgH="1574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1720850"/>
                        <a:ext cx="2590800" cy="157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533400" y="3352800"/>
          <a:ext cx="8382001" cy="2804160"/>
        </p:xfrm>
        <a:graphic>
          <a:graphicData uri="http://schemas.openxmlformats.org/drawingml/2006/table">
            <a:tbl>
              <a:tblPr>
                <a:tableStyleId>{5C22544A-7EE6-4342-B048-85BDC9FD1C3A}</a:tableStyleId>
              </a:tblPr>
              <a:tblGrid>
                <a:gridCol w="2286000"/>
                <a:gridCol w="2667000"/>
                <a:gridCol w="3429001"/>
              </a:tblGrid>
              <a:tr h="370840">
                <a:tc>
                  <a:txBody>
                    <a:bodyPr/>
                    <a:lstStyle/>
                    <a:p>
                      <a:endParaRPr lang="en-US" sz="3200" dirty="0"/>
                    </a:p>
                  </a:txBody>
                  <a:tcPr/>
                </a:tc>
                <a:tc>
                  <a:txBody>
                    <a:bodyPr/>
                    <a:lstStyle/>
                    <a:p>
                      <a:r>
                        <a:rPr lang="en-US" sz="3200" dirty="0" smtClean="0"/>
                        <a:t>Alternative Hypothesis</a:t>
                      </a:r>
                      <a:endParaRPr lang="en-US" sz="3200" dirty="0"/>
                    </a:p>
                  </a:txBody>
                  <a:tcPr/>
                </a:tc>
                <a:tc>
                  <a:txBody>
                    <a:bodyPr/>
                    <a:lstStyle/>
                    <a:p>
                      <a:r>
                        <a:rPr lang="en-US" sz="3200" dirty="0" smtClean="0"/>
                        <a:t>Rejection Region for Level </a:t>
                      </a:r>
                      <a:r>
                        <a:rPr lang="el-GR" sz="3200" dirty="0" smtClean="0"/>
                        <a:t>α</a:t>
                      </a:r>
                      <a:r>
                        <a:rPr lang="en-US" sz="3200" dirty="0" smtClean="0"/>
                        <a:t> Test</a:t>
                      </a:r>
                      <a:endParaRPr lang="en-US" sz="3200" dirty="0"/>
                    </a:p>
                  </a:txBody>
                  <a:tcPr/>
                </a:tc>
              </a:tr>
              <a:tr h="370840">
                <a:tc>
                  <a:txBody>
                    <a:bodyPr/>
                    <a:lstStyle/>
                    <a:p>
                      <a:r>
                        <a:rPr lang="en-US" sz="3200" dirty="0" smtClean="0"/>
                        <a:t>upper-tailed</a:t>
                      </a:r>
                      <a:endParaRPr lang="en-US" sz="3200" dirty="0"/>
                    </a:p>
                  </a:txBody>
                  <a:tcPr/>
                </a:tc>
                <a:tc>
                  <a:txBody>
                    <a:bodyPr/>
                    <a:lstStyle/>
                    <a:p>
                      <a:r>
                        <a:rPr lang="en-US" sz="3200" dirty="0" smtClean="0"/>
                        <a:t>H</a:t>
                      </a:r>
                      <a:r>
                        <a:rPr lang="en-US" sz="3200" baseline="-25000" dirty="0" smtClean="0"/>
                        <a:t>a</a:t>
                      </a:r>
                      <a:r>
                        <a:rPr lang="en-US" sz="3200" baseline="0" dirty="0" smtClean="0"/>
                        <a:t>: p</a:t>
                      </a:r>
                      <a:r>
                        <a:rPr lang="en-US" sz="3200" baseline="-25000" dirty="0" smtClean="0"/>
                        <a:t>1</a:t>
                      </a:r>
                      <a:r>
                        <a:rPr lang="en-US" sz="3200" dirty="0" smtClean="0"/>
                        <a:t> – p</a:t>
                      </a:r>
                      <a:r>
                        <a:rPr lang="en-US" sz="3200" baseline="-25000" dirty="0" smtClean="0"/>
                        <a:t>2</a:t>
                      </a:r>
                      <a:r>
                        <a:rPr lang="en-US" sz="3200" dirty="0" smtClean="0"/>
                        <a:t> &gt; 0</a:t>
                      </a:r>
                      <a:endParaRPr lang="en-US" sz="3200" dirty="0"/>
                    </a:p>
                  </a:txBody>
                  <a:tcPr/>
                </a:tc>
                <a:tc>
                  <a:txBody>
                    <a:bodyPr/>
                    <a:lstStyle/>
                    <a:p>
                      <a:r>
                        <a:rPr lang="en-US" sz="3200" dirty="0" smtClean="0"/>
                        <a:t>z </a:t>
                      </a:r>
                      <a:r>
                        <a:rPr lang="en-US" sz="3200" dirty="0" smtClean="0">
                          <a:sym typeface="Symbol"/>
                        </a:rPr>
                        <a:t> z</a:t>
                      </a:r>
                      <a:r>
                        <a:rPr lang="el-GR" sz="3200" baseline="-25000" dirty="0" smtClean="0">
                          <a:sym typeface="Symbol"/>
                        </a:rPr>
                        <a:t>α</a:t>
                      </a:r>
                      <a:endParaRPr lang="en-US" sz="3200" dirty="0"/>
                    </a:p>
                  </a:txBody>
                  <a:tcPr/>
                </a:tc>
              </a:tr>
              <a:tr h="370840">
                <a:tc>
                  <a:txBody>
                    <a:bodyPr/>
                    <a:lstStyle/>
                    <a:p>
                      <a:r>
                        <a:rPr lang="en-US" sz="3200" dirty="0" smtClean="0"/>
                        <a:t>lower-tailed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p</a:t>
                      </a:r>
                      <a:r>
                        <a:rPr lang="en-US" sz="3200" baseline="-25000" dirty="0" smtClean="0"/>
                        <a:t>1</a:t>
                      </a:r>
                      <a:r>
                        <a:rPr lang="en-US" sz="3200" dirty="0" smtClean="0"/>
                        <a:t> – p</a:t>
                      </a:r>
                      <a:r>
                        <a:rPr lang="en-US" sz="3200" baseline="-25000" dirty="0" smtClean="0"/>
                        <a:t>2</a:t>
                      </a:r>
                      <a:r>
                        <a:rPr lang="en-US" sz="3200" dirty="0" smtClean="0"/>
                        <a:t> &lt; 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z </a:t>
                      </a:r>
                      <a:r>
                        <a:rPr lang="en-US" sz="3200" dirty="0" smtClean="0">
                          <a:sym typeface="Symbol"/>
                        </a:rPr>
                        <a:t> -z</a:t>
                      </a:r>
                      <a:r>
                        <a:rPr lang="el-GR" sz="3200" baseline="-25000" dirty="0" smtClean="0">
                          <a:sym typeface="Symbol"/>
                        </a:rPr>
                        <a:t>α</a:t>
                      </a:r>
                      <a:endParaRPr lang="en-US" sz="3200" dirty="0" smtClean="0"/>
                    </a:p>
                  </a:txBody>
                  <a:tcPr/>
                </a:tc>
              </a:tr>
              <a:tr h="370840">
                <a:tc>
                  <a:txBody>
                    <a:bodyPr/>
                    <a:lstStyle/>
                    <a:p>
                      <a:r>
                        <a:rPr lang="en-US" sz="3200" dirty="0" smtClean="0"/>
                        <a:t>two-tailed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p</a:t>
                      </a:r>
                      <a:r>
                        <a:rPr lang="en-US" sz="3200" baseline="-25000" dirty="0" smtClean="0"/>
                        <a:t>1</a:t>
                      </a:r>
                      <a:r>
                        <a:rPr lang="en-US" sz="3200" dirty="0" smtClean="0"/>
                        <a:t> – p</a:t>
                      </a:r>
                      <a:r>
                        <a:rPr lang="en-US" sz="3200" baseline="-25000" dirty="0" smtClean="0"/>
                        <a:t>2</a:t>
                      </a:r>
                      <a:r>
                        <a:rPr lang="en-US" sz="3200" dirty="0" smtClean="0"/>
                        <a:t> ≠ 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z </a:t>
                      </a:r>
                      <a:r>
                        <a:rPr lang="en-US" sz="3200" dirty="0" smtClean="0">
                          <a:sym typeface="Symbol"/>
                        </a:rPr>
                        <a:t> z</a:t>
                      </a:r>
                      <a:r>
                        <a:rPr lang="el-GR" sz="3200" baseline="-25000" dirty="0" smtClean="0">
                          <a:sym typeface="Symbol"/>
                        </a:rPr>
                        <a:t>α</a:t>
                      </a:r>
                      <a:r>
                        <a:rPr lang="en-US" sz="3200" baseline="-25000" dirty="0" smtClean="0">
                          <a:sym typeface="Symbol"/>
                        </a:rPr>
                        <a:t>/2</a:t>
                      </a:r>
                      <a:r>
                        <a:rPr lang="en-US" sz="3200" baseline="0" dirty="0" smtClean="0">
                          <a:sym typeface="Symbol"/>
                        </a:rPr>
                        <a:t> OR </a:t>
                      </a:r>
                      <a:r>
                        <a:rPr lang="en-US" sz="3200" dirty="0" smtClean="0"/>
                        <a:t>z </a:t>
                      </a:r>
                      <a:r>
                        <a:rPr lang="en-US" sz="3200" dirty="0" smtClean="0">
                          <a:sym typeface="Symbol"/>
                        </a:rPr>
                        <a:t> -z</a:t>
                      </a:r>
                      <a:r>
                        <a:rPr lang="el-GR" sz="3200" baseline="-25000" dirty="0" smtClean="0">
                          <a:sym typeface="Symbol"/>
                        </a:rPr>
                        <a:t>α</a:t>
                      </a:r>
                      <a:r>
                        <a:rPr lang="en-US" sz="3200" baseline="-25000" dirty="0" smtClean="0">
                          <a:sym typeface="Symbol"/>
                        </a:rPr>
                        <a:t>/2</a:t>
                      </a:r>
                      <a:endParaRPr lang="en-US" sz="3200" dirty="0" smtClean="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Example: Large Sample Proportion Test</a:t>
            </a:r>
            <a:endParaRPr lang="en-US" dirty="0"/>
          </a:p>
        </p:txBody>
      </p:sp>
      <p:sp>
        <p:nvSpPr>
          <p:cNvPr id="3" name="Content Placeholder 2"/>
          <p:cNvSpPr>
            <a:spLocks noGrp="1"/>
          </p:cNvSpPr>
          <p:nvPr>
            <p:ph idx="1"/>
          </p:nvPr>
        </p:nvSpPr>
        <p:spPr>
          <a:xfrm>
            <a:off x="0" y="990600"/>
            <a:ext cx="9144000" cy="5638800"/>
          </a:xfrm>
        </p:spPr>
        <p:txBody>
          <a:bodyPr>
            <a:normAutofit/>
          </a:bodyPr>
          <a:lstStyle/>
          <a:p>
            <a:pPr>
              <a:buNone/>
            </a:pPr>
            <a:r>
              <a:rPr lang="en-US" dirty="0" smtClean="0"/>
              <a:t>Two TV commercials are developed for marketing a new product. A volunteer test sample of 200 people is randomly split into two groups of 100 each. In a controlled setting, Group A watches commercial A and Group B watches commercial B. In Group A, 25 say they would buy the product, in Group B, 20 say they would buy the product. </a:t>
            </a:r>
          </a:p>
          <a:p>
            <a:pPr>
              <a:buNone/>
            </a:pPr>
            <a:r>
              <a:rPr lang="en-US" dirty="0" smtClean="0"/>
              <a:t>a) </a:t>
            </a:r>
            <a:r>
              <a:rPr lang="en-US" dirty="0" smtClean="0"/>
              <a:t>The </a:t>
            </a:r>
            <a:r>
              <a:rPr lang="en-US" dirty="0" smtClean="0"/>
              <a:t>marketing manager who devised this experiment concludes that commercial A is better. Do you agree or disagree with the marketing manager at a significance level of 0.05?</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838200"/>
          </a:xfrm>
        </p:spPr>
        <p:txBody>
          <a:bodyPr/>
          <a:lstStyle/>
          <a:p>
            <a:r>
              <a:rPr lang="el-GR" dirty="0" smtClean="0"/>
              <a:t>β</a:t>
            </a:r>
            <a:r>
              <a:rPr lang="en-US" dirty="0" smtClean="0"/>
              <a:t>(p</a:t>
            </a:r>
            <a:r>
              <a:rPr lang="en-US" baseline="-25000" dirty="0" smtClean="0"/>
              <a:t>1</a:t>
            </a:r>
            <a:r>
              <a:rPr lang="en-US" dirty="0" smtClean="0"/>
              <a:t>,p</a:t>
            </a:r>
            <a:r>
              <a:rPr lang="en-US" baseline="-25000" dirty="0" smtClean="0"/>
              <a:t>2</a:t>
            </a:r>
            <a:r>
              <a:rPr lang="en-US" dirty="0" smtClean="0"/>
              <a:t>) Summary</a:t>
            </a:r>
            <a:endParaRPr lang="en-US" dirty="0"/>
          </a:p>
        </p:txBody>
      </p:sp>
      <p:pic>
        <p:nvPicPr>
          <p:cNvPr id="11" name="Content Placeholder 10" descr="p.356 summary.tif"/>
          <p:cNvPicPr>
            <a:picLocks noGrp="1" noChangeAspect="1"/>
          </p:cNvPicPr>
          <p:nvPr>
            <p:ph idx="1"/>
          </p:nvPr>
        </p:nvPicPr>
        <p:blipFill>
          <a:blip r:embed="rId3" cstate="print">
            <a:clrChange>
              <a:clrFrom>
                <a:srgbClr val="FFFFFF"/>
              </a:clrFrom>
              <a:clrTo>
                <a:srgbClr val="FFFFFF">
                  <a:alpha val="0"/>
                </a:srgbClr>
              </a:clrTo>
            </a:clrChange>
          </a:blip>
          <a:srcRect l="34480" t="10386" r="11028" b="56971"/>
          <a:stretch>
            <a:fillRect/>
          </a:stretch>
        </p:blipFill>
        <p:spPr>
          <a:xfrm rot="-60000">
            <a:off x="48599" y="599521"/>
            <a:ext cx="7265819" cy="5632690"/>
          </a:xfrm>
        </p:spPr>
      </p:pic>
      <p:graphicFrame>
        <p:nvGraphicFramePr>
          <p:cNvPr id="12" name="Object 11"/>
          <p:cNvGraphicFramePr>
            <a:graphicFrameLocks noChangeAspect="1"/>
          </p:cNvGraphicFramePr>
          <p:nvPr/>
        </p:nvGraphicFramePr>
        <p:xfrm>
          <a:off x="6400800" y="5829300"/>
          <a:ext cx="2489200" cy="1028700"/>
        </p:xfrm>
        <a:graphic>
          <a:graphicData uri="http://schemas.openxmlformats.org/presentationml/2006/ole">
            <mc:AlternateContent xmlns:mc="http://schemas.openxmlformats.org/markup-compatibility/2006">
              <mc:Choice xmlns:v="urn:schemas-microsoft-com:vml" Requires="v">
                <p:oleObj spid="_x0000_s36887" name="Equation" r:id="rId4" imgW="2489040" imgH="1028520" progId="Equation.DSMT4">
                  <p:embed/>
                </p:oleObj>
              </mc:Choice>
              <mc:Fallback>
                <p:oleObj name="Equation" r:id="rId4" imgW="2489040" imgH="10285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829300"/>
                        <a:ext cx="24892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for large sample proportions</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457200" y="1600200"/>
                <a:ext cx="8229600" cy="5029200"/>
              </a:xfrm>
            </p:spPr>
            <p:txBody>
              <a:bodyPr>
                <a:normAutofit fontScale="92500"/>
              </a:bodyPr>
              <a:lstStyle/>
              <a:p>
                <a:pPr marL="0" indent="0">
                  <a:buNone/>
                </a:pPr>
                <a:r>
                  <a:rPr lang="en-US" dirty="0" smtClean="0"/>
                  <a:t>If n</a:t>
                </a:r>
                <a:r>
                  <a:rPr lang="en-US" baseline="-25000" dirty="0" smtClean="0"/>
                  <a:t>1</a:t>
                </a:r>
                <a:r>
                  <a:rPr lang="en-US" dirty="0" smtClean="0"/>
                  <a:t> = n</a:t>
                </a:r>
                <a:r>
                  <a:rPr lang="en-US" baseline="-25000" dirty="0" smtClean="0"/>
                  <a:t>2</a:t>
                </a:r>
                <a:r>
                  <a:rPr lang="en-US" dirty="0" smtClean="0"/>
                  <a:t>, level </a:t>
                </a:r>
                <a:r>
                  <a:rPr lang="el-GR" dirty="0" smtClean="0"/>
                  <a:t>α</a:t>
                </a:r>
                <a:r>
                  <a:rPr lang="en-US" dirty="0" smtClean="0"/>
                  <a:t> test, type II error probability </a:t>
                </a:r>
                <a:r>
                  <a:rPr lang="el-GR" dirty="0" smtClean="0"/>
                  <a:t>β</a:t>
                </a:r>
                <a:r>
                  <a:rPr lang="en-US" dirty="0" smtClean="0"/>
                  <a:t>, with alternative values p</a:t>
                </a:r>
                <a:r>
                  <a:rPr lang="en-US" baseline="-25000" dirty="0" smtClean="0"/>
                  <a:t>1</a:t>
                </a:r>
                <a:r>
                  <a:rPr lang="en-US" dirty="0" smtClean="0"/>
                  <a:t> and p</a:t>
                </a:r>
                <a:r>
                  <a:rPr lang="en-US" baseline="-25000" dirty="0" smtClean="0"/>
                  <a:t>2</a:t>
                </a:r>
                <a:r>
                  <a:rPr lang="en-US" dirty="0" smtClean="0"/>
                  <a:t> and p</a:t>
                </a:r>
                <a:r>
                  <a:rPr lang="en-US" baseline="-25000" dirty="0" smtClean="0"/>
                  <a:t>1</a:t>
                </a:r>
                <a:r>
                  <a:rPr lang="en-US" dirty="0" smtClean="0"/>
                  <a:t> – p</a:t>
                </a:r>
                <a:r>
                  <a:rPr lang="en-US" baseline="-25000" dirty="0" smtClean="0"/>
                  <a:t>2</a:t>
                </a:r>
                <a:r>
                  <a:rPr lang="en-US" dirty="0" smtClean="0"/>
                  <a:t> = </a:t>
                </a:r>
                <a:r>
                  <a:rPr lang="en-US" dirty="0" smtClean="0"/>
                  <a:t>d</a:t>
                </a:r>
              </a:p>
              <a:p>
                <a:pPr marL="0" indent="0">
                  <a:buNone/>
                </a:pPr>
                <a14:m>
                  <m:oMathPara xmlns:m="http://schemas.openxmlformats.org/officeDocument/2006/math">
                    <m:oMathParaPr>
                      <m:jc m:val="centerGroup"/>
                    </m:oMathParaPr>
                    <m:oMath xmlns:m="http://schemas.openxmlformats.org/officeDocument/2006/math">
                      <m:r>
                        <a:rPr lang="en-US" i="1"/>
                        <m:t>𝑛</m:t>
                      </m:r>
                      <m:r>
                        <a:rPr lang="en-US" i="1"/>
                        <m:t>=</m:t>
                      </m:r>
                      <m:f>
                        <m:fPr>
                          <m:ctrlPr>
                            <a:rPr lang="en-US" i="1"/>
                          </m:ctrlPr>
                        </m:fPr>
                        <m:num>
                          <m:sSup>
                            <m:sSupPr>
                              <m:ctrlPr>
                                <a:rPr lang="en-US" i="1"/>
                              </m:ctrlPr>
                            </m:sSupPr>
                            <m:e>
                              <m:d>
                                <m:dPr>
                                  <m:begChr m:val="["/>
                                  <m:endChr m:val="]"/>
                                  <m:ctrlPr>
                                    <a:rPr lang="en-US" i="1"/>
                                  </m:ctrlPr>
                                </m:dPr>
                                <m:e>
                                  <m:sSub>
                                    <m:sSubPr>
                                      <m:ctrlPr>
                                        <a:rPr lang="en-US" i="1"/>
                                      </m:ctrlPr>
                                    </m:sSubPr>
                                    <m:e>
                                      <m:r>
                                        <a:rPr lang="en-US" i="1"/>
                                        <m:t>𝑧</m:t>
                                      </m:r>
                                    </m:e>
                                    <m:sub>
                                      <m:r>
                                        <a:rPr lang="en-US" i="1"/>
                                        <m:t>𝛼</m:t>
                                      </m:r>
                                    </m:sub>
                                  </m:sSub>
                                  <m:rad>
                                    <m:radPr>
                                      <m:degHide m:val="on"/>
                                      <m:ctrlPr>
                                        <a:rPr lang="en-US" i="1"/>
                                      </m:ctrlPr>
                                    </m:radPr>
                                    <m:deg/>
                                    <m:e>
                                      <m:f>
                                        <m:fPr>
                                          <m:ctrlPr>
                                            <a:rPr lang="en-US" i="1"/>
                                          </m:ctrlPr>
                                        </m:fPr>
                                        <m:num>
                                          <m:d>
                                            <m:dPr>
                                              <m:ctrlPr>
                                                <a:rPr lang="en-US" i="1"/>
                                              </m:ctrlPr>
                                            </m:dPr>
                                            <m:e>
                                              <m:sSub>
                                                <m:sSubPr>
                                                  <m:ctrlPr>
                                                    <a:rPr lang="en-US" i="1"/>
                                                  </m:ctrlPr>
                                                </m:sSubPr>
                                                <m:e>
                                                  <m:r>
                                                    <a:rPr lang="en-US" i="1"/>
                                                    <m:t>𝑝</m:t>
                                                  </m:r>
                                                </m:e>
                                                <m:sub>
                                                  <m:r>
                                                    <a:rPr lang="en-US" i="1"/>
                                                    <m:t>1</m:t>
                                                  </m:r>
                                                </m:sub>
                                              </m:sSub>
                                              <m:r>
                                                <a:rPr lang="en-US" i="1"/>
                                                <m:t>+</m:t>
                                              </m:r>
                                              <m:sSub>
                                                <m:sSubPr>
                                                  <m:ctrlPr>
                                                    <a:rPr lang="en-US" i="1"/>
                                                  </m:ctrlPr>
                                                </m:sSubPr>
                                                <m:e>
                                                  <m:r>
                                                    <a:rPr lang="en-US" i="1"/>
                                                    <m:t>𝑝</m:t>
                                                  </m:r>
                                                </m:e>
                                                <m:sub>
                                                  <m:r>
                                                    <a:rPr lang="en-US" i="1"/>
                                                    <m:t>2</m:t>
                                                  </m:r>
                                                </m:sub>
                                              </m:sSub>
                                            </m:e>
                                          </m:d>
                                          <m:d>
                                            <m:dPr>
                                              <m:ctrlPr>
                                                <a:rPr lang="en-US" i="1"/>
                                              </m:ctrlPr>
                                            </m:dPr>
                                            <m:e>
                                              <m:sSub>
                                                <m:sSubPr>
                                                  <m:ctrlPr>
                                                    <a:rPr lang="en-US" i="1"/>
                                                  </m:ctrlPr>
                                                </m:sSubPr>
                                                <m:e>
                                                  <m:r>
                                                    <a:rPr lang="en-US" i="1"/>
                                                    <m:t>𝑞</m:t>
                                                  </m:r>
                                                </m:e>
                                                <m:sub>
                                                  <m:r>
                                                    <a:rPr lang="en-US" i="1"/>
                                                    <m:t>1</m:t>
                                                  </m:r>
                                                </m:sub>
                                              </m:sSub>
                                              <m:r>
                                                <a:rPr lang="en-US" i="1"/>
                                                <m:t>+</m:t>
                                              </m:r>
                                              <m:sSub>
                                                <m:sSubPr>
                                                  <m:ctrlPr>
                                                    <a:rPr lang="en-US" i="1"/>
                                                  </m:ctrlPr>
                                                </m:sSubPr>
                                                <m:e>
                                                  <m:r>
                                                    <a:rPr lang="en-US" i="1"/>
                                                    <m:t>𝑞</m:t>
                                                  </m:r>
                                                </m:e>
                                                <m:sub>
                                                  <m:r>
                                                    <a:rPr lang="en-US" i="1"/>
                                                    <m:t>2</m:t>
                                                  </m:r>
                                                </m:sub>
                                              </m:sSub>
                                            </m:e>
                                          </m:d>
                                        </m:num>
                                        <m:den>
                                          <m:r>
                                            <a:rPr lang="en-US" i="1"/>
                                            <m:t>2</m:t>
                                          </m:r>
                                        </m:den>
                                      </m:f>
                                    </m:e>
                                  </m:rad>
                                  <m:r>
                                    <a:rPr lang="en-US" i="1"/>
                                    <m:t>+</m:t>
                                  </m:r>
                                  <m:sSub>
                                    <m:sSubPr>
                                      <m:ctrlPr>
                                        <a:rPr lang="en-US" i="1"/>
                                      </m:ctrlPr>
                                    </m:sSubPr>
                                    <m:e>
                                      <m:r>
                                        <a:rPr lang="en-US" i="1"/>
                                        <m:t>𝑧</m:t>
                                      </m:r>
                                    </m:e>
                                    <m:sub>
                                      <m:r>
                                        <a:rPr lang="en-US" i="1"/>
                                        <m:t>𝛽</m:t>
                                      </m:r>
                                    </m:sub>
                                  </m:sSub>
                                  <m:rad>
                                    <m:radPr>
                                      <m:degHide m:val="on"/>
                                      <m:ctrlPr>
                                        <a:rPr lang="en-US" i="1"/>
                                      </m:ctrlPr>
                                    </m:radPr>
                                    <m:deg/>
                                    <m:e>
                                      <m:sSub>
                                        <m:sSubPr>
                                          <m:ctrlPr>
                                            <a:rPr lang="en-US" i="1"/>
                                          </m:ctrlPr>
                                        </m:sSubPr>
                                        <m:e>
                                          <m:r>
                                            <a:rPr lang="en-US" i="1"/>
                                            <m:t>𝑝</m:t>
                                          </m:r>
                                        </m:e>
                                        <m:sub>
                                          <m:r>
                                            <a:rPr lang="en-US" i="1"/>
                                            <m:t>1</m:t>
                                          </m:r>
                                        </m:sub>
                                      </m:sSub>
                                      <m:sSub>
                                        <m:sSubPr>
                                          <m:ctrlPr>
                                            <a:rPr lang="en-US" i="1"/>
                                          </m:ctrlPr>
                                        </m:sSubPr>
                                        <m:e>
                                          <m:r>
                                            <a:rPr lang="en-US" i="1"/>
                                            <m:t>𝑞</m:t>
                                          </m:r>
                                        </m:e>
                                        <m:sub>
                                          <m:r>
                                            <a:rPr lang="en-US" i="1"/>
                                            <m:t>1</m:t>
                                          </m:r>
                                        </m:sub>
                                      </m:sSub>
                                      <m:r>
                                        <a:rPr lang="en-US" i="1"/>
                                        <m:t>+</m:t>
                                      </m:r>
                                      <m:sSub>
                                        <m:sSubPr>
                                          <m:ctrlPr>
                                            <a:rPr lang="en-US" i="1"/>
                                          </m:ctrlPr>
                                        </m:sSubPr>
                                        <m:e>
                                          <m:r>
                                            <a:rPr lang="en-US" i="1"/>
                                            <m:t>𝑝</m:t>
                                          </m:r>
                                        </m:e>
                                        <m:sub>
                                          <m:r>
                                            <a:rPr lang="en-US" i="1"/>
                                            <m:t>2</m:t>
                                          </m:r>
                                        </m:sub>
                                      </m:sSub>
                                      <m:sSub>
                                        <m:sSubPr>
                                          <m:ctrlPr>
                                            <a:rPr lang="en-US" i="1"/>
                                          </m:ctrlPr>
                                        </m:sSubPr>
                                        <m:e>
                                          <m:r>
                                            <a:rPr lang="en-US" i="1"/>
                                            <m:t>𝑞</m:t>
                                          </m:r>
                                        </m:e>
                                        <m:sub>
                                          <m:r>
                                            <a:rPr lang="en-US" i="1"/>
                                            <m:t>2</m:t>
                                          </m:r>
                                        </m:sub>
                                      </m:sSub>
                                    </m:e>
                                  </m:rad>
                                </m:e>
                              </m:d>
                            </m:e>
                            <m:sup>
                              <m:r>
                                <a:rPr lang="en-US" i="1"/>
                                <m:t>2</m:t>
                              </m:r>
                            </m:sup>
                          </m:sSup>
                        </m:num>
                        <m:den>
                          <m:sSup>
                            <m:sSupPr>
                              <m:ctrlPr>
                                <a:rPr lang="en-US" i="1"/>
                              </m:ctrlPr>
                            </m:sSupPr>
                            <m:e>
                              <m:r>
                                <a:rPr lang="en-US" i="1"/>
                                <m:t>𝑑</m:t>
                              </m:r>
                            </m:e>
                            <m:sup>
                              <m:r>
                                <a:rPr lang="en-US" i="1"/>
                                <m:t>2</m:t>
                              </m:r>
                            </m:sup>
                          </m:sSup>
                        </m:den>
                      </m:f>
                    </m:oMath>
                  </m:oMathPara>
                </a14:m>
                <a:endParaRPr lang="en-US" dirty="0" smtClean="0"/>
              </a:p>
              <a:p>
                <a:pPr marL="0" indent="0">
                  <a:buNone/>
                </a:pPr>
                <a:r>
                  <a:rPr lang="en-US" dirty="0" smtClean="0"/>
                  <a:t>for </a:t>
                </a:r>
                <a:r>
                  <a:rPr lang="en-US" dirty="0" smtClean="0"/>
                  <a:t>one-tailed </a:t>
                </a:r>
                <a:r>
                  <a:rPr lang="en-US" dirty="0" smtClean="0"/>
                  <a:t>test</a:t>
                </a:r>
              </a:p>
              <a:p>
                <a:pPr marL="0" indent="0">
                  <a:buNone/>
                </a:pPr>
                <a:r>
                  <a:rPr lang="en-US" dirty="0" smtClean="0"/>
                  <a:t>replace </a:t>
                </a:r>
                <a:r>
                  <a:rPr lang="en-US" dirty="0" smtClean="0"/>
                  <a:t>z</a:t>
                </a:r>
                <a:r>
                  <a:rPr lang="el-GR" baseline="-25000" dirty="0" smtClean="0"/>
                  <a:t>α</a:t>
                </a:r>
                <a:r>
                  <a:rPr lang="en-US" dirty="0" smtClean="0"/>
                  <a:t> with z</a:t>
                </a:r>
                <a:r>
                  <a:rPr lang="el-GR" baseline="-25000" dirty="0" smtClean="0"/>
                  <a:t>α</a:t>
                </a:r>
                <a:r>
                  <a:rPr lang="en-US" baseline="-25000" dirty="0" smtClean="0"/>
                  <a:t>/2</a:t>
                </a:r>
                <a:r>
                  <a:rPr lang="en-US" dirty="0" smtClean="0"/>
                  <a:t> for a two-tailed test.</a:t>
                </a:r>
              </a:p>
              <a:p>
                <a:pPr marL="0" indent="0">
                  <a:buNone/>
                </a:pPr>
                <a:endParaRPr lang="en-US"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457200" y="1600200"/>
                <a:ext cx="8229600" cy="5029200"/>
              </a:xfrm>
              <a:blipFill rotWithShape="0">
                <a:blip r:embed="rId2"/>
                <a:stretch>
                  <a:fillRect l="-1704" t="-1455"/>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Example: Large Sample Proportion Test</a:t>
            </a:r>
            <a:endParaRPr lang="en-US" dirty="0"/>
          </a:p>
        </p:txBody>
      </p:sp>
      <p:sp>
        <p:nvSpPr>
          <p:cNvPr id="3" name="Content Placeholder 2"/>
          <p:cNvSpPr>
            <a:spLocks noGrp="1"/>
          </p:cNvSpPr>
          <p:nvPr>
            <p:ph idx="1"/>
          </p:nvPr>
        </p:nvSpPr>
        <p:spPr>
          <a:xfrm>
            <a:off x="0" y="990600"/>
            <a:ext cx="9144000" cy="5135563"/>
          </a:xfrm>
        </p:spPr>
        <p:txBody>
          <a:bodyPr>
            <a:normAutofit/>
          </a:bodyPr>
          <a:lstStyle/>
          <a:p>
            <a:pPr>
              <a:buNone/>
            </a:pPr>
            <a:r>
              <a:rPr lang="en-US" dirty="0" smtClean="0"/>
              <a:t>Two TV commercials are developed for marketing a new product. A volunteer test sample of 200 people is randomly split into two groups of 100 each. In a controlled setting, Group A watches commercial A and Group B watches commercial B. In Group A, 25 say they would buy the product, in Group B, 20 say they would buy the product. </a:t>
            </a:r>
          </a:p>
          <a:p>
            <a:pPr>
              <a:buNone/>
            </a:pPr>
            <a:r>
              <a:rPr lang="en-US" dirty="0" smtClean="0"/>
              <a:t>b) What </a:t>
            </a:r>
            <a:r>
              <a:rPr lang="en-US" dirty="0" smtClean="0"/>
              <a:t>is the </a:t>
            </a:r>
            <a:r>
              <a:rPr lang="en-US" dirty="0" smtClean="0"/>
              <a:t>95</a:t>
            </a:r>
            <a:r>
              <a:rPr lang="en-US" dirty="0" smtClean="0"/>
              <a:t>% confidence </a:t>
            </a:r>
            <a:r>
              <a:rPr lang="en-US" dirty="0" smtClean="0"/>
              <a:t>interval for </a:t>
            </a:r>
            <a:r>
              <a:rPr lang="en-US" dirty="0" smtClean="0"/>
              <a:t>the buying of the product for Group A and Group B?</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distribution</a:t>
            </a:r>
            <a:endParaRPr lang="en-US" dirty="0"/>
          </a:p>
        </p:txBody>
      </p:sp>
      <p:pic>
        <p:nvPicPr>
          <p:cNvPr id="38914"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381000" y="1143000"/>
            <a:ext cx="8458200" cy="4412974"/>
          </a:xfrm>
          <a:prstGeom prst="rect">
            <a:avLst/>
          </a:prstGeom>
          <a:noFill/>
          <a:ln w="9525">
            <a:noFill/>
            <a:miter lim="800000"/>
            <a:headEnd/>
            <a:tailEnd/>
          </a:ln>
        </p:spPr>
      </p:pic>
      <p:sp>
        <p:nvSpPr>
          <p:cNvPr id="5" name="TextBox 4"/>
          <p:cNvSpPr txBox="1"/>
          <p:nvPr/>
        </p:nvSpPr>
        <p:spPr>
          <a:xfrm>
            <a:off x="304800" y="5791200"/>
            <a:ext cx="8534400" cy="646331"/>
          </a:xfrm>
          <a:prstGeom prst="rect">
            <a:avLst/>
          </a:prstGeom>
          <a:noFill/>
        </p:spPr>
        <p:txBody>
          <a:bodyPr wrap="square" rtlCol="0">
            <a:spAutoFit/>
          </a:bodyPr>
          <a:lstStyle/>
          <a:p>
            <a:r>
              <a:rPr lang="en-US" dirty="0" smtClean="0"/>
              <a:t>http://www.vosesoftware.com/ModelRiskHelp/index.htm#Distributions/Continuous_distributions/F_distribution.htm</a:t>
            </a:r>
            <a:endParaRPr lang="en-US" dirty="0"/>
          </a:p>
        </p:txBody>
      </p:sp>
      <p:sp>
        <p:nvSpPr>
          <p:cNvPr id="6" name="TextBox 5"/>
          <p:cNvSpPr txBox="1"/>
          <p:nvPr/>
        </p:nvSpPr>
        <p:spPr>
          <a:xfrm>
            <a:off x="8610600"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curve and critical value</a:t>
            </a:r>
            <a:endParaRPr lang="en-US" dirty="0"/>
          </a:p>
        </p:txBody>
      </p:sp>
      <p:pic>
        <p:nvPicPr>
          <p:cNvPr id="39939" name="Picture 3"/>
          <p:cNvPicPr>
            <a:picLocks noGrp="1" noChangeAspect="1" noChangeArrowheads="1"/>
          </p:cNvPicPr>
          <p:nvPr>
            <p:ph idx="1"/>
          </p:nvPr>
        </p:nvPicPr>
        <p:blipFill>
          <a:blip r:embed="rId2" cstate="print"/>
          <a:srcRect/>
          <a:stretch>
            <a:fillRect/>
          </a:stretch>
        </p:blipFill>
        <p:spPr bwMode="auto">
          <a:xfrm>
            <a:off x="761999" y="1295400"/>
            <a:ext cx="7673307" cy="4267200"/>
          </a:xfrm>
          <a:prstGeom prst="rect">
            <a:avLst/>
          </a:prstGeom>
          <a:noFill/>
          <a:ln w="9525">
            <a:noFill/>
            <a:miter lim="800000"/>
            <a:headEnd/>
            <a:tailEnd/>
          </a:ln>
        </p:spPr>
      </p:pic>
      <p:sp>
        <p:nvSpPr>
          <p:cNvPr id="7" name="TextBox 6"/>
          <p:cNvSpPr txBox="1"/>
          <p:nvPr/>
        </p:nvSpPr>
        <p:spPr>
          <a:xfrm>
            <a:off x="838200" y="6096000"/>
            <a:ext cx="7478201" cy="369332"/>
          </a:xfrm>
          <a:prstGeom prst="rect">
            <a:avLst/>
          </a:prstGeom>
          <a:noFill/>
        </p:spPr>
        <p:txBody>
          <a:bodyPr wrap="none" rtlCol="0">
            <a:spAutoFit/>
          </a:bodyPr>
          <a:lstStyle/>
          <a:p>
            <a:r>
              <a:rPr lang="en-US" dirty="0" smtClean="0"/>
              <a:t>http://controls.engin.umich.edu/wiki/index.php/Factor_analysis_and_ANOVA</a:t>
            </a:r>
            <a:endParaRPr lang="en-US" dirty="0"/>
          </a:p>
        </p:txBody>
      </p:sp>
      <p:sp>
        <p:nvSpPr>
          <p:cNvPr id="5" name="TextBox 4"/>
          <p:cNvSpPr txBox="1"/>
          <p:nvPr/>
        </p:nvSpPr>
        <p:spPr>
          <a:xfrm>
            <a:off x="8610600"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00400" cy="5410200"/>
          </a:xfrm>
        </p:spPr>
        <p:txBody>
          <a:bodyPr>
            <a:normAutofit/>
          </a:bodyPr>
          <a:lstStyle/>
          <a:p>
            <a:r>
              <a:rPr lang="en-US" dirty="0" smtClean="0"/>
              <a:t>Table A.8 Critical Values for the F Distribution</a:t>
            </a:r>
            <a:endParaRPr lang="en-US" dirty="0"/>
          </a:p>
        </p:txBody>
      </p:sp>
      <p:pic>
        <p:nvPicPr>
          <p:cNvPr id="6" name="Content Placeholder 5" descr="Table A.8.tif"/>
          <p:cNvPicPr>
            <a:picLocks noGrp="1" noChangeAspect="1"/>
          </p:cNvPicPr>
          <p:nvPr>
            <p:ph idx="1"/>
          </p:nvPr>
        </p:nvPicPr>
        <p:blipFill>
          <a:blip r:embed="rId2" cstate="print">
            <a:clrChange>
              <a:clrFrom>
                <a:srgbClr val="FFFFFF"/>
              </a:clrFrom>
              <a:clrTo>
                <a:srgbClr val="FFFFFF">
                  <a:alpha val="0"/>
                </a:srgbClr>
              </a:clrTo>
            </a:clrChange>
          </a:blip>
          <a:srcRect l="9191" t="5239" r="8852" b="10940"/>
          <a:stretch>
            <a:fillRect/>
          </a:stretch>
        </p:blipFill>
        <p:spPr>
          <a:xfrm>
            <a:off x="3657600" y="0"/>
            <a:ext cx="5181600" cy="6858000"/>
          </a:xfrm>
        </p:spPr>
      </p:pic>
      <p:sp>
        <p:nvSpPr>
          <p:cNvPr id="4" name="TextBox 3"/>
          <p:cNvSpPr txBox="1"/>
          <p:nvPr/>
        </p:nvSpPr>
        <p:spPr>
          <a:xfrm>
            <a:off x="8610600"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2-Sample z-test; known variances: Summary</a:t>
            </a:r>
            <a:endParaRPr lang="en-US" dirty="0"/>
          </a:p>
        </p:txBody>
      </p:sp>
      <p:sp>
        <p:nvSpPr>
          <p:cNvPr id="3" name="Content Placeholder 2"/>
          <p:cNvSpPr>
            <a:spLocks noGrp="1"/>
          </p:cNvSpPr>
          <p:nvPr>
            <p:ph idx="1"/>
          </p:nvPr>
        </p:nvSpPr>
        <p:spPr>
          <a:xfrm>
            <a:off x="381000" y="1143000"/>
            <a:ext cx="8763000" cy="5943600"/>
          </a:xfrm>
        </p:spPr>
        <p:txBody>
          <a:bodyPr>
            <a:normAutofit/>
          </a:bodyPr>
          <a:lstStyle/>
          <a:p>
            <a:pPr>
              <a:buNone/>
            </a:pPr>
            <a:r>
              <a:rPr lang="en-US" dirty="0" smtClean="0"/>
              <a:t>Null hypothesis: H</a:t>
            </a:r>
            <a:r>
              <a:rPr lang="en-US" baseline="-25000" dirty="0" smtClean="0"/>
              <a:t>0</a:t>
            </a:r>
            <a:r>
              <a:rPr lang="en-US" dirty="0" smtClean="0"/>
              <a:t>: </a:t>
            </a:r>
            <a:r>
              <a:rPr lang="el-GR" dirty="0" smtClean="0"/>
              <a:t>μ</a:t>
            </a:r>
            <a:r>
              <a:rPr lang="en-US" baseline="-25000" dirty="0" smtClean="0"/>
              <a:t>1</a:t>
            </a:r>
            <a:r>
              <a:rPr lang="en-US" dirty="0" smtClean="0"/>
              <a:t> – </a:t>
            </a:r>
            <a:r>
              <a:rPr lang="el-GR" dirty="0" smtClean="0"/>
              <a:t>μ</a:t>
            </a:r>
            <a:r>
              <a:rPr lang="en-US" baseline="-25000" dirty="0" smtClean="0"/>
              <a:t>2</a:t>
            </a:r>
            <a:r>
              <a:rPr lang="en-US" dirty="0" smtClean="0"/>
              <a:t> = </a:t>
            </a:r>
            <a:r>
              <a:rPr lang="el-GR" dirty="0" smtClean="0"/>
              <a:t>Δ</a:t>
            </a:r>
            <a:r>
              <a:rPr lang="en-US" baseline="-25000" dirty="0" smtClean="0"/>
              <a:t>0</a:t>
            </a:r>
            <a:endParaRPr lang="en-US" dirty="0" smtClean="0"/>
          </a:p>
          <a:p>
            <a:pPr>
              <a:lnSpc>
                <a:spcPct val="150000"/>
              </a:lnSpc>
              <a:buNone/>
            </a:pPr>
            <a:r>
              <a:rPr lang="en-US" dirty="0" smtClean="0"/>
              <a:t>Test statistic:</a:t>
            </a:r>
          </a:p>
          <a:p>
            <a:pPr>
              <a:buNone/>
            </a:pPr>
            <a:endParaRPr lang="en-US" dirty="0" smtClean="0"/>
          </a:p>
          <a:p>
            <a:pPr>
              <a:buNone/>
            </a:pPr>
            <a:endParaRPr lang="en-US" dirty="0" smtClean="0"/>
          </a:p>
          <a:p>
            <a:pPr>
              <a:buNone/>
            </a:pPr>
            <a:endParaRPr lang="en-US" dirty="0" smtClean="0"/>
          </a:p>
          <a:p>
            <a:pPr>
              <a:lnSpc>
                <a:spcPct val="150000"/>
              </a:lnSpc>
              <a:buNone/>
            </a:pPr>
            <a:endParaRPr lang="en-US" dirty="0" smtClean="0"/>
          </a:p>
          <a:p>
            <a:pPr>
              <a:buNone/>
            </a:pPr>
            <a:endParaRPr lang="en-US" dirty="0" smtClean="0"/>
          </a:p>
          <a:p>
            <a:pPr>
              <a:buNone/>
            </a:pPr>
            <a:endParaRPr lang="en-US" dirty="0" smtClean="0"/>
          </a:p>
          <a:p>
            <a:pPr>
              <a:buNone/>
            </a:pPr>
            <a:r>
              <a:rPr lang="en-US" dirty="0" smtClean="0"/>
              <a:t> P-values are calculated as before for z tests.</a:t>
            </a:r>
            <a:endParaRPr lang="en-US" dirty="0"/>
          </a:p>
        </p:txBody>
      </p:sp>
      <p:graphicFrame>
        <p:nvGraphicFramePr>
          <p:cNvPr id="4" name="Object 3"/>
          <p:cNvGraphicFramePr>
            <a:graphicFrameLocks noChangeAspect="1"/>
          </p:cNvGraphicFramePr>
          <p:nvPr/>
        </p:nvGraphicFramePr>
        <p:xfrm>
          <a:off x="2819400" y="1752600"/>
          <a:ext cx="2019300" cy="1511300"/>
        </p:xfrm>
        <a:graphic>
          <a:graphicData uri="http://schemas.openxmlformats.org/presentationml/2006/ole">
            <mc:AlternateContent xmlns:mc="http://schemas.openxmlformats.org/markup-compatibility/2006">
              <mc:Choice xmlns:v="urn:schemas-microsoft-com:vml" Requires="v">
                <p:oleObj spid="_x0000_s1044" name="Equation" r:id="rId3" imgW="2019240" imgH="1511280" progId="Equation.DSMT4">
                  <p:embed/>
                </p:oleObj>
              </mc:Choice>
              <mc:Fallback>
                <p:oleObj name="Equation" r:id="rId3" imgW="2019240" imgH="1511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52600"/>
                        <a:ext cx="2019300"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533400" y="3352800"/>
          <a:ext cx="8382001" cy="2804160"/>
        </p:xfrm>
        <a:graphic>
          <a:graphicData uri="http://schemas.openxmlformats.org/drawingml/2006/table">
            <a:tbl>
              <a:tblPr>
                <a:tableStyleId>{5C22544A-7EE6-4342-B048-85BDC9FD1C3A}</a:tableStyleId>
              </a:tblPr>
              <a:tblGrid>
                <a:gridCol w="2286000"/>
                <a:gridCol w="2667000"/>
                <a:gridCol w="3429001"/>
              </a:tblGrid>
              <a:tr h="370840">
                <a:tc>
                  <a:txBody>
                    <a:bodyPr/>
                    <a:lstStyle/>
                    <a:p>
                      <a:endParaRPr lang="en-US" sz="3200" dirty="0"/>
                    </a:p>
                  </a:txBody>
                  <a:tcPr/>
                </a:tc>
                <a:tc>
                  <a:txBody>
                    <a:bodyPr/>
                    <a:lstStyle/>
                    <a:p>
                      <a:r>
                        <a:rPr lang="en-US" sz="3200" dirty="0" smtClean="0"/>
                        <a:t>Alternative Hypothesis</a:t>
                      </a:r>
                      <a:endParaRPr lang="en-US" sz="3200" dirty="0"/>
                    </a:p>
                  </a:txBody>
                  <a:tcPr/>
                </a:tc>
                <a:tc>
                  <a:txBody>
                    <a:bodyPr/>
                    <a:lstStyle/>
                    <a:p>
                      <a:r>
                        <a:rPr lang="en-US" sz="3200" dirty="0" smtClean="0"/>
                        <a:t>Rejection Region for Level </a:t>
                      </a:r>
                      <a:r>
                        <a:rPr lang="el-GR" sz="3200" dirty="0" smtClean="0"/>
                        <a:t>α</a:t>
                      </a:r>
                      <a:r>
                        <a:rPr lang="en-US" sz="3200" dirty="0" smtClean="0"/>
                        <a:t> Test</a:t>
                      </a:r>
                      <a:endParaRPr lang="en-US" sz="3200" dirty="0"/>
                    </a:p>
                  </a:txBody>
                  <a:tcPr/>
                </a:tc>
              </a:tr>
              <a:tr h="370840">
                <a:tc>
                  <a:txBody>
                    <a:bodyPr/>
                    <a:lstStyle/>
                    <a:p>
                      <a:r>
                        <a:rPr lang="en-US" sz="3200" dirty="0" smtClean="0"/>
                        <a:t>upper-tailed</a:t>
                      </a:r>
                      <a:endParaRPr lang="en-US" sz="3200" dirty="0"/>
                    </a:p>
                  </a:txBody>
                  <a:tcPr/>
                </a:tc>
                <a:tc>
                  <a:txBody>
                    <a:bodyPr/>
                    <a:lstStyle/>
                    <a:p>
                      <a:r>
                        <a:rPr lang="en-US" sz="3200" dirty="0" smtClean="0"/>
                        <a:t>H</a:t>
                      </a:r>
                      <a:r>
                        <a:rPr lang="en-US" sz="3200" baseline="-25000" dirty="0" smtClean="0"/>
                        <a:t>a</a:t>
                      </a:r>
                      <a:r>
                        <a:rPr lang="en-US" sz="3200" baseline="0" dirty="0" smtClean="0"/>
                        <a:t>: </a:t>
                      </a:r>
                      <a:r>
                        <a:rPr lang="el-GR" sz="3200" dirty="0" smtClean="0"/>
                        <a:t>μ</a:t>
                      </a:r>
                      <a:r>
                        <a:rPr lang="en-US" sz="3200" baseline="-25000" dirty="0" smtClean="0"/>
                        <a:t>1</a:t>
                      </a:r>
                      <a:r>
                        <a:rPr lang="en-US" sz="3200" dirty="0" smtClean="0"/>
                        <a:t> – </a:t>
                      </a:r>
                      <a:r>
                        <a:rPr lang="el-GR" sz="3200" dirty="0" smtClean="0"/>
                        <a:t>μ</a:t>
                      </a:r>
                      <a:r>
                        <a:rPr lang="en-US" sz="3200" baseline="-25000" dirty="0" smtClean="0"/>
                        <a:t>2</a:t>
                      </a:r>
                      <a:r>
                        <a:rPr lang="en-US" sz="3200" dirty="0" smtClean="0"/>
                        <a:t> &gt; </a:t>
                      </a:r>
                      <a:r>
                        <a:rPr lang="el-GR" sz="3200" dirty="0" smtClean="0"/>
                        <a:t>Δ</a:t>
                      </a:r>
                      <a:r>
                        <a:rPr lang="en-US" sz="3200" baseline="-25000" dirty="0" smtClean="0"/>
                        <a:t>0</a:t>
                      </a:r>
                      <a:endParaRPr lang="en-US" sz="3200" dirty="0"/>
                    </a:p>
                  </a:txBody>
                  <a:tcPr/>
                </a:tc>
                <a:tc>
                  <a:txBody>
                    <a:bodyPr/>
                    <a:lstStyle/>
                    <a:p>
                      <a:r>
                        <a:rPr lang="en-US" sz="3200" dirty="0" smtClean="0"/>
                        <a:t>z </a:t>
                      </a:r>
                      <a:r>
                        <a:rPr lang="en-US" sz="3200" dirty="0" smtClean="0">
                          <a:sym typeface="Symbol"/>
                        </a:rPr>
                        <a:t> z</a:t>
                      </a:r>
                      <a:r>
                        <a:rPr lang="el-GR" sz="3200" baseline="-25000" dirty="0" smtClean="0">
                          <a:sym typeface="Symbol"/>
                        </a:rPr>
                        <a:t>α</a:t>
                      </a:r>
                      <a:endParaRPr lang="en-US" sz="3200" dirty="0"/>
                    </a:p>
                  </a:txBody>
                  <a:tcPr/>
                </a:tc>
              </a:tr>
              <a:tr h="370840">
                <a:tc>
                  <a:txBody>
                    <a:bodyPr/>
                    <a:lstStyle/>
                    <a:p>
                      <a:r>
                        <a:rPr lang="en-US" sz="3200" dirty="0" smtClean="0"/>
                        <a:t>lower-tailed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a:t>
                      </a:r>
                      <a:r>
                        <a:rPr lang="el-GR" sz="3200" dirty="0" smtClean="0"/>
                        <a:t>μ</a:t>
                      </a:r>
                      <a:r>
                        <a:rPr lang="en-US" sz="3200" baseline="-25000" dirty="0" smtClean="0"/>
                        <a:t>1</a:t>
                      </a:r>
                      <a:r>
                        <a:rPr lang="en-US" sz="3200" dirty="0" smtClean="0"/>
                        <a:t> – </a:t>
                      </a:r>
                      <a:r>
                        <a:rPr lang="el-GR" sz="3200" dirty="0" smtClean="0"/>
                        <a:t>μ</a:t>
                      </a:r>
                      <a:r>
                        <a:rPr lang="en-US" sz="3200" baseline="-25000" dirty="0" smtClean="0"/>
                        <a:t>2</a:t>
                      </a:r>
                      <a:r>
                        <a:rPr lang="en-US" sz="3200" dirty="0" smtClean="0"/>
                        <a:t> &lt; </a:t>
                      </a:r>
                      <a:r>
                        <a:rPr lang="el-GR" sz="3200" dirty="0" smtClean="0"/>
                        <a:t>Δ</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z </a:t>
                      </a:r>
                      <a:r>
                        <a:rPr lang="en-US" sz="3200" dirty="0" smtClean="0">
                          <a:sym typeface="Symbol"/>
                        </a:rPr>
                        <a:t> -z</a:t>
                      </a:r>
                      <a:r>
                        <a:rPr lang="el-GR" sz="3200" baseline="-25000" dirty="0" smtClean="0">
                          <a:sym typeface="Symbol"/>
                        </a:rPr>
                        <a:t>α</a:t>
                      </a:r>
                      <a:endParaRPr lang="en-US" sz="3200" dirty="0" smtClean="0"/>
                    </a:p>
                  </a:txBody>
                  <a:tcPr/>
                </a:tc>
              </a:tr>
              <a:tr h="370840">
                <a:tc>
                  <a:txBody>
                    <a:bodyPr/>
                    <a:lstStyle/>
                    <a:p>
                      <a:r>
                        <a:rPr lang="en-US" sz="3200" dirty="0" smtClean="0"/>
                        <a:t>two-tailed</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a:t>
                      </a:r>
                      <a:r>
                        <a:rPr lang="en-US" sz="3200" baseline="-25000" dirty="0" smtClean="0"/>
                        <a:t>a</a:t>
                      </a:r>
                      <a:r>
                        <a:rPr lang="en-US" sz="3200" baseline="0" dirty="0" smtClean="0"/>
                        <a:t>: </a:t>
                      </a:r>
                      <a:r>
                        <a:rPr lang="el-GR" sz="3200" dirty="0" smtClean="0"/>
                        <a:t>μ</a:t>
                      </a:r>
                      <a:r>
                        <a:rPr lang="en-US" sz="3200" baseline="-25000" dirty="0" smtClean="0"/>
                        <a:t>1</a:t>
                      </a:r>
                      <a:r>
                        <a:rPr lang="en-US" sz="3200" dirty="0" smtClean="0"/>
                        <a:t> – </a:t>
                      </a:r>
                      <a:r>
                        <a:rPr lang="el-GR" sz="3200" dirty="0" smtClean="0"/>
                        <a:t>μ</a:t>
                      </a:r>
                      <a:r>
                        <a:rPr lang="en-US" sz="3200" baseline="-25000" dirty="0" smtClean="0"/>
                        <a:t>2</a:t>
                      </a:r>
                      <a:r>
                        <a:rPr lang="en-US" sz="3200" dirty="0" smtClean="0"/>
                        <a:t> ≠ </a:t>
                      </a:r>
                      <a:r>
                        <a:rPr lang="el-GR" sz="3200" dirty="0" smtClean="0"/>
                        <a:t>Δ</a:t>
                      </a:r>
                      <a:r>
                        <a:rPr lang="en-US" sz="3200" baseline="-25000" dirty="0" smtClean="0"/>
                        <a:t>0</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z </a:t>
                      </a:r>
                      <a:r>
                        <a:rPr lang="en-US" sz="3200" dirty="0" smtClean="0">
                          <a:sym typeface="Symbol"/>
                        </a:rPr>
                        <a:t> z</a:t>
                      </a:r>
                      <a:r>
                        <a:rPr lang="el-GR" sz="3200" baseline="-25000" dirty="0" smtClean="0">
                          <a:sym typeface="Symbol"/>
                        </a:rPr>
                        <a:t>α</a:t>
                      </a:r>
                      <a:r>
                        <a:rPr lang="en-US" sz="3200" baseline="-25000" dirty="0" smtClean="0">
                          <a:sym typeface="Symbol"/>
                        </a:rPr>
                        <a:t>/2</a:t>
                      </a:r>
                      <a:r>
                        <a:rPr lang="en-US" sz="3200" baseline="0" dirty="0" smtClean="0">
                          <a:sym typeface="Symbol"/>
                        </a:rPr>
                        <a:t> OR </a:t>
                      </a:r>
                      <a:r>
                        <a:rPr lang="en-US" sz="3200" dirty="0" smtClean="0"/>
                        <a:t>z </a:t>
                      </a:r>
                      <a:r>
                        <a:rPr lang="en-US" sz="3200" dirty="0" smtClean="0">
                          <a:sym typeface="Symbol"/>
                        </a:rPr>
                        <a:t> -z</a:t>
                      </a:r>
                      <a:r>
                        <a:rPr lang="el-GR" sz="3200" baseline="-25000" dirty="0" smtClean="0">
                          <a:sym typeface="Symbol"/>
                        </a:rPr>
                        <a:t>α</a:t>
                      </a:r>
                      <a:r>
                        <a:rPr lang="en-US" sz="3200" baseline="-25000" dirty="0" smtClean="0">
                          <a:sym typeface="Symbol"/>
                        </a:rPr>
                        <a:t>/2</a:t>
                      </a:r>
                      <a:endParaRPr lang="en-US" sz="3200" dirty="0" smtClean="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330 summary.tif"/>
          <p:cNvPicPr>
            <a:picLocks noGrp="1" noChangeAspect="1"/>
          </p:cNvPicPr>
          <p:nvPr>
            <p:ph idx="1"/>
          </p:nvPr>
        </p:nvPicPr>
        <p:blipFill>
          <a:blip r:embed="rId2" cstate="print">
            <a:clrChange>
              <a:clrFrom>
                <a:srgbClr val="FFFFFF"/>
              </a:clrFrom>
              <a:clrTo>
                <a:srgbClr val="FFFFFF">
                  <a:alpha val="0"/>
                </a:srgbClr>
              </a:clrTo>
            </a:clrChange>
          </a:blip>
          <a:srcRect l="36455" t="20368" r="6949" b="59895"/>
          <a:stretch>
            <a:fillRect/>
          </a:stretch>
        </p:blipFill>
        <p:spPr>
          <a:xfrm>
            <a:off x="228600" y="838200"/>
            <a:ext cx="8610600" cy="3886200"/>
          </a:xfrm>
        </p:spPr>
      </p:pic>
      <p:sp>
        <p:nvSpPr>
          <p:cNvPr id="2" name="Title 1"/>
          <p:cNvSpPr>
            <a:spLocks noGrp="1"/>
          </p:cNvSpPr>
          <p:nvPr>
            <p:ph type="title"/>
          </p:nvPr>
        </p:nvSpPr>
        <p:spPr>
          <a:xfrm>
            <a:off x="457200" y="0"/>
            <a:ext cx="8229600" cy="1143000"/>
          </a:xfrm>
        </p:spPr>
        <p:txBody>
          <a:bodyPr/>
          <a:lstStyle/>
          <a:p>
            <a:r>
              <a:rPr lang="el-GR" dirty="0" smtClean="0"/>
              <a:t>β</a:t>
            </a:r>
            <a:r>
              <a:rPr lang="en-US" dirty="0" smtClean="0"/>
              <a:t>(</a:t>
            </a:r>
            <a:r>
              <a:rPr lang="el-GR" dirty="0" smtClean="0"/>
              <a:t>Δ</a:t>
            </a:r>
            <a:r>
              <a:rPr lang="en-US" dirty="0" smtClean="0"/>
              <a:t>’) Summary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r>
              <a:rPr lang="en-US" dirty="0" smtClean="0"/>
              <a:t>Example 9.3: Difference, z-test, known </a:t>
            </a:r>
            <a:r>
              <a:rPr lang="el-GR" dirty="0" smtClean="0"/>
              <a:t>σ</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524000"/>
                <a:ext cx="8534400" cy="5334000"/>
              </a:xfrm>
            </p:spPr>
            <p:txBody>
              <a:bodyPr>
                <a:normAutofit fontScale="92500" lnSpcReduction="20000"/>
              </a:bodyPr>
              <a:lstStyle/>
              <a:p>
                <a:pPr>
                  <a:buNone/>
                </a:pPr>
                <a:r>
                  <a:rPr lang="en-US" dirty="0" smtClean="0"/>
                  <a:t>Yield strengths of cold-rolled steel: n</a:t>
                </a:r>
                <a:r>
                  <a:rPr lang="en-US" baseline="-25000" dirty="0" smtClean="0"/>
                  <a:t>1</a:t>
                </a:r>
                <a:r>
                  <a:rPr lang="en-US" dirty="0" smtClean="0"/>
                  <a:t> = 20, sample average = 29.8 </a:t>
                </a:r>
                <a:r>
                  <a:rPr lang="en-US" dirty="0" err="1" smtClean="0"/>
                  <a:t>ksi</a:t>
                </a:r>
                <a:r>
                  <a:rPr lang="en-US" dirty="0" smtClean="0"/>
                  <a:t>, σ</a:t>
                </a:r>
                <a:r>
                  <a:rPr lang="en-US" baseline="-25000" dirty="0" smtClean="0"/>
                  <a:t>1</a:t>
                </a:r>
                <a:r>
                  <a:rPr lang="en-US" dirty="0" smtClean="0"/>
                  <a:t> = 4.0.</a:t>
                </a:r>
              </a:p>
              <a:p>
                <a:pPr>
                  <a:buNone/>
                </a:pPr>
                <a:r>
                  <a:rPr lang="en-US" dirty="0" smtClean="0"/>
                  <a:t>Yield strengths for two-sided galvanized steel: n</a:t>
                </a:r>
                <a:r>
                  <a:rPr lang="en-US" baseline="-25000" dirty="0" smtClean="0"/>
                  <a:t>2</a:t>
                </a:r>
                <a:r>
                  <a:rPr lang="en-US" dirty="0" smtClean="0"/>
                  <a:t> = 25, sample average = 34.7 </a:t>
                </a:r>
                <a:r>
                  <a:rPr lang="en-US" dirty="0" err="1" smtClean="0"/>
                  <a:t>ksi</a:t>
                </a:r>
                <a:r>
                  <a:rPr lang="en-US" dirty="0" smtClean="0"/>
                  <a:t>, σ</a:t>
                </a:r>
                <a:r>
                  <a:rPr lang="en-US" baseline="-25000" dirty="0" smtClean="0"/>
                  <a:t>2</a:t>
                </a:r>
                <a:r>
                  <a:rPr lang="en-US" dirty="0" smtClean="0"/>
                  <a:t> = 5.0. </a:t>
                </a:r>
              </a:p>
              <a:p>
                <a:pPr>
                  <a:buNone/>
                </a:pPr>
                <a:r>
                  <a:rPr lang="en-US" dirty="0" smtClean="0"/>
                  <a:t>Assume that both distributions are normal. </a:t>
                </a:r>
              </a:p>
              <a:p>
                <a:pPr>
                  <a:buNone/>
                </a:pPr>
                <a:r>
                  <a:rPr lang="en-US" dirty="0" smtClean="0"/>
                  <a:t>Suppose that when the true difference differs by at most 5, we want the probability of detecting that departure to be 0.9. Does the above study with a level 0.01 test satisfy this condition?</a:t>
                </a:r>
              </a:p>
              <a:p>
                <a:pPr>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2</m:t>
                                  </m:r>
                                </m:sup>
                              </m:sSubSup>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2</m:t>
                                  </m:r>
                                </m:sub>
                                <m:sup>
                                  <m:r>
                                    <a:rPr lang="en-US" i="1">
                                      <a:latin typeface="Cambria Math" panose="02040503050406030204" pitchFamily="18" charset="0"/>
                                      <a:ea typeface="Cambria Math" panose="02040503050406030204" pitchFamily="18" charset="0"/>
                                    </a:rPr>
                                    <m:t>2</m:t>
                                  </m:r>
                                </m:sup>
                              </m:sSubSup>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2</m:t>
                                  </m:r>
                                </m:sub>
                              </m:sSub>
                            </m:den>
                          </m:f>
                        </m:e>
                      </m:rad>
                      <m:r>
                        <a:rPr lang="en-US" b="0" i="1" smtClean="0">
                          <a:latin typeface="Cambria Math" panose="02040503050406030204" pitchFamily="18" charset="0"/>
                          <a:ea typeface="Cambria Math" panose="02040503050406030204" pitchFamily="18" charset="0"/>
                        </a:rPr>
                        <m:t>=1.34</m:t>
                      </m:r>
                    </m:oMath>
                  </m:oMathPara>
                </a14:m>
                <a:endParaRPr lang="en-US" dirty="0" smtClean="0"/>
              </a:p>
              <a:p>
                <a:pPr>
                  <a:buNone/>
                </a:pPr>
                <a:endParaRPr lang="en-US" dirty="0" smtClean="0"/>
              </a:p>
              <a:p>
                <a:pPr>
                  <a:buNone/>
                </a:pPr>
                <a:endParaRPr lang="en-US" dirty="0" smtClean="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524000"/>
                <a:ext cx="8534400" cy="5334000"/>
              </a:xfrm>
              <a:blipFill rotWithShape="0">
                <a:blip r:embed="rId2"/>
                <a:stretch>
                  <a:fillRect l="-1643" t="-2971" r="-200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Symbol"/>
              </a:rPr>
              <a:t> calculation (cont)</a:t>
            </a:r>
            <a:endParaRPr lang="en-US" dirty="0"/>
          </a:p>
        </p:txBody>
      </p:sp>
      <p:pic>
        <p:nvPicPr>
          <p:cNvPr id="6"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l="66071" t="50940" b="17139"/>
          <a:stretch>
            <a:fillRect/>
          </a:stretch>
        </p:blipFill>
        <p:spPr bwMode="auto">
          <a:xfrm>
            <a:off x="990600" y="1676400"/>
            <a:ext cx="696976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Calculation of 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287963"/>
              </a:xfrm>
            </p:spPr>
            <p:txBody>
              <a:bodyPr/>
              <a:lstStyle/>
              <a:p>
                <a:pPr marL="0" indent="0">
                  <a:buNone/>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a:latin typeface="Cambria Math"/>
                                </a:rPr>
                                <m:t>𝜎</m:t>
                              </m:r>
                            </m:e>
                            <m:sub>
                              <m:r>
                                <a:rPr lang="en-US">
                                  <a:latin typeface="Cambria Math"/>
                                </a:rPr>
                                <m:t>1</m:t>
                              </m:r>
                            </m:sub>
                            <m:sup>
                              <m:r>
                                <a:rPr lang="en-US">
                                  <a:latin typeface="Cambria Math"/>
                                </a:rPr>
                                <m:t>2</m:t>
                              </m:r>
                            </m:sup>
                          </m:sSubSup>
                        </m:num>
                        <m:den>
                          <m:sSub>
                            <m:sSubPr>
                              <m:ctrlPr>
                                <a:rPr lang="en-US" i="1">
                                  <a:latin typeface="Cambria Math" panose="02040503050406030204" pitchFamily="18" charset="0"/>
                                </a:rPr>
                              </m:ctrlPr>
                            </m:sSubPr>
                            <m:e>
                              <m:r>
                                <a:rPr lang="en-US">
                                  <a:latin typeface="Cambria Math"/>
                                </a:rPr>
                                <m:t>𝑛</m:t>
                              </m:r>
                            </m:e>
                            <m:sub>
                              <m:r>
                                <a:rPr lang="en-US">
                                  <a:latin typeface="Cambria Math"/>
                                </a:rPr>
                                <m:t>1</m:t>
                              </m:r>
                            </m:sub>
                          </m:sSub>
                        </m:den>
                      </m:f>
                      <m:r>
                        <a:rPr lang="en-US">
                          <a:latin typeface="Cambria Math"/>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a:latin typeface="Cambria Math"/>
                                </a:rPr>
                                <m:t>𝜎</m:t>
                              </m:r>
                            </m:e>
                            <m:sub>
                              <m:r>
                                <a:rPr lang="en-US">
                                  <a:latin typeface="Cambria Math"/>
                                </a:rPr>
                                <m:t>2</m:t>
                              </m:r>
                            </m:sub>
                            <m:sup>
                              <m:r>
                                <a:rPr lang="en-US">
                                  <a:latin typeface="Cambria Math"/>
                                </a:rPr>
                                <m:t>2</m:t>
                              </m:r>
                            </m:sup>
                          </m:sSubSup>
                        </m:num>
                        <m:den>
                          <m:sSub>
                            <m:sSubPr>
                              <m:ctrlPr>
                                <a:rPr lang="en-US" i="1">
                                  <a:latin typeface="Cambria Math" panose="02040503050406030204" pitchFamily="18" charset="0"/>
                                </a:rPr>
                              </m:ctrlPr>
                            </m:sSubPr>
                            <m:e>
                              <m:r>
                                <a:rPr lang="en-US">
                                  <a:latin typeface="Cambria Math"/>
                                </a:rPr>
                                <m:t>𝑛</m:t>
                              </m:r>
                            </m:e>
                            <m:sub>
                              <m:r>
                                <a:rPr lang="en-US">
                                  <a:latin typeface="Cambria Math"/>
                                </a:rPr>
                                <m:t>2</m:t>
                              </m:r>
                            </m:sub>
                          </m:sSub>
                        </m:den>
                      </m:f>
                      <m:r>
                        <a:rPr lang="en-US" smtClean="0">
                          <a:latin typeface="Cambria Math"/>
                        </a:rPr>
                        <m:t>=</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m:rPr>
                                          <m:sty m:val="p"/>
                                        </m:rPr>
                                        <a:rPr lang="el-GR" smtClean="0">
                                          <a:latin typeface="Cambria Math"/>
                                        </a:rPr>
                                        <m:t>Δ</m:t>
                                      </m:r>
                                    </m:e>
                                    <m:sup>
                                      <m:r>
                                        <a:rPr lang="en-US" smtClean="0">
                                          <a:latin typeface="Cambria Math"/>
                                        </a:rPr>
                                        <m:t>′</m:t>
                                      </m:r>
                                    </m:sup>
                                  </m:sSup>
                                  <m:r>
                                    <a:rPr lang="en-US" smtClean="0">
                                      <a:latin typeface="Cambria Math"/>
                                    </a:rPr>
                                    <m:t>−</m:t>
                                  </m:r>
                                  <m:sSub>
                                    <m:sSubPr>
                                      <m:ctrlPr>
                                        <a:rPr lang="en-US" i="1" smtClean="0">
                                          <a:latin typeface="Cambria Math" panose="02040503050406030204" pitchFamily="18" charset="0"/>
                                        </a:rPr>
                                      </m:ctrlPr>
                                    </m:sSubPr>
                                    <m:e>
                                      <m:r>
                                        <m:rPr>
                                          <m:sty m:val="p"/>
                                        </m:rPr>
                                        <a:rPr lang="el-GR" smtClean="0">
                                          <a:latin typeface="Cambria Math"/>
                                        </a:rPr>
                                        <m:t>Δ</m:t>
                                      </m:r>
                                    </m:e>
                                    <m:sub>
                                      <m:r>
                                        <a:rPr lang="en-US" smtClean="0">
                                          <a:latin typeface="Cambria Math"/>
                                        </a:rPr>
                                        <m:t>0</m:t>
                                      </m:r>
                                    </m:sub>
                                  </m:sSub>
                                </m:e>
                              </m:d>
                            </m:e>
                            <m:sup>
                              <m:r>
                                <a:rPr lang="en-US" smtClean="0">
                                  <a:latin typeface="Cambria Math"/>
                                </a:rPr>
                                <m:t>2</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smtClean="0">
                                          <a:latin typeface="Cambria Math"/>
                                        </a:rPr>
                                        <m:t>𝑧</m:t>
                                      </m:r>
                                    </m:e>
                                    <m:sub>
                                      <m:r>
                                        <a:rPr lang="en-US" smtClean="0">
                                          <a:latin typeface="Cambria Math"/>
                                        </a:rPr>
                                        <m:t>𝛼</m:t>
                                      </m:r>
                                    </m:sub>
                                  </m:sSub>
                                  <m:r>
                                    <a:rPr lang="en-US" smtClean="0">
                                      <a:latin typeface="Cambria Math"/>
                                    </a:rPr>
                                    <m:t>+</m:t>
                                  </m:r>
                                  <m:sSub>
                                    <m:sSubPr>
                                      <m:ctrlPr>
                                        <a:rPr lang="en-US" i="1">
                                          <a:latin typeface="Cambria Math" panose="02040503050406030204" pitchFamily="18" charset="0"/>
                                        </a:rPr>
                                      </m:ctrlPr>
                                    </m:sSubPr>
                                    <m:e>
                                      <m:r>
                                        <a:rPr lang="en-US" smtClean="0">
                                          <a:latin typeface="Cambria Math"/>
                                        </a:rPr>
                                        <m:t>𝑧</m:t>
                                      </m:r>
                                    </m:e>
                                    <m:sub>
                                      <m:r>
                                        <a:rPr lang="en-US" smtClean="0">
                                          <a:latin typeface="Cambria Math"/>
                                        </a:rPr>
                                        <m:t>𝛽</m:t>
                                      </m:r>
                                    </m:sub>
                                  </m:sSub>
                                </m:e>
                              </m:d>
                            </m:e>
                            <m:sup>
                              <m:r>
                                <a:rPr lang="en-US">
                                  <a:latin typeface="Cambria Math"/>
                                </a:rPr>
                                <m:t>2</m:t>
                              </m:r>
                            </m:sup>
                          </m:sSup>
                        </m:den>
                      </m:f>
                    </m:oMath>
                  </m:oMathPara>
                </a14:m>
                <a:endParaRPr lang="en-US" dirty="0" smtClean="0"/>
              </a:p>
              <a:p>
                <a:pPr marL="0" indent="0">
                  <a:buNone/>
                </a:pPr>
                <a:r>
                  <a:rPr lang="en-US" dirty="0" smtClean="0"/>
                  <a:t>If n1 = n2 = n</a:t>
                </a:r>
              </a:p>
              <a:p>
                <a:pPr marL="0" indent="0">
                  <a:buNone/>
                </a:pPr>
                <a14:m>
                  <m:oMathPara xmlns:m="http://schemas.openxmlformats.org/officeDocument/2006/math">
                    <m:oMathParaPr>
                      <m:jc m:val="left"/>
                    </m:oMathParaPr>
                    <m:oMath xmlns:m="http://schemas.openxmlformats.org/officeDocument/2006/math">
                      <m:r>
                        <a:rPr lang="en-US" smtClean="0">
                          <a:latin typeface="Cambria Math"/>
                        </a:rPr>
                        <m:t>𝑜𝑛𝑒</m:t>
                      </m:r>
                      <m:r>
                        <a:rPr lang="en-US" smtClean="0">
                          <a:latin typeface="Cambria Math"/>
                        </a:rPr>
                        <m:t>−</m:t>
                      </m:r>
                      <m:r>
                        <a:rPr lang="en-US" smtClean="0">
                          <a:latin typeface="Cambria Math"/>
                        </a:rPr>
                        <m:t>𝑡𝑎𝑖𝑙𝑒𝑑</m:t>
                      </m:r>
                      <m:r>
                        <a:rPr lang="en-US" smtClean="0">
                          <a:latin typeface="Cambria Math"/>
                        </a:rPr>
                        <m:t>:</m:t>
                      </m:r>
                      <m:r>
                        <a:rPr lang="en-US" smtClean="0">
                          <a:latin typeface="Cambria Math"/>
                        </a:rPr>
                        <m:t>𝑛</m:t>
                      </m:r>
                      <m:r>
                        <a:rPr lang="en-US" smtClean="0">
                          <a:latin typeface="Cambria Math"/>
                        </a:rPr>
                        <m:t>=</m:t>
                      </m:r>
                      <m:f>
                        <m:fPr>
                          <m:ctrlPr>
                            <a:rPr lang="en-US" i="1" smtClean="0">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smtClean="0">
                                          <a:latin typeface="Cambria Math" panose="02040503050406030204" pitchFamily="18" charset="0"/>
                                        </a:rPr>
                                      </m:ctrlPr>
                                    </m:sSubSupPr>
                                    <m:e>
                                      <m:r>
                                        <a:rPr lang="en-US" smtClean="0">
                                          <a:latin typeface="Cambria Math"/>
                                        </a:rPr>
                                        <m:t>𝜎</m:t>
                                      </m:r>
                                    </m:e>
                                    <m:sub>
                                      <m:r>
                                        <a:rPr lang="en-US" smtClean="0">
                                          <a:latin typeface="Cambria Math"/>
                                        </a:rPr>
                                        <m:t>1</m:t>
                                      </m:r>
                                    </m:sub>
                                    <m:sup>
                                      <m:r>
                                        <a:rPr lang="en-US" smtClean="0">
                                          <a:latin typeface="Cambria Math"/>
                                        </a:rPr>
                                        <m:t>2</m:t>
                                      </m:r>
                                    </m:sup>
                                  </m:sSubSup>
                                  <m:r>
                                    <a:rPr lang="en-US">
                                      <a:latin typeface="Cambria Math"/>
                                    </a:rPr>
                                    <m:t>+</m:t>
                                  </m:r>
                                  <m:sSubSup>
                                    <m:sSubSupPr>
                                      <m:ctrlPr>
                                        <a:rPr lang="en-US" i="1">
                                          <a:latin typeface="Cambria Math" panose="02040503050406030204" pitchFamily="18" charset="0"/>
                                        </a:rPr>
                                      </m:ctrlPr>
                                    </m:sSubSupPr>
                                    <m:e>
                                      <m:r>
                                        <a:rPr lang="en-US">
                                          <a:latin typeface="Cambria Math"/>
                                        </a:rPr>
                                        <m:t>𝜎</m:t>
                                      </m:r>
                                    </m:e>
                                    <m:sub>
                                      <m:r>
                                        <a:rPr lang="en-US" smtClean="0">
                                          <a:latin typeface="Cambria Math"/>
                                        </a:rPr>
                                        <m:t>2</m:t>
                                      </m:r>
                                    </m:sub>
                                    <m:sup>
                                      <m:r>
                                        <a:rPr lang="en-US">
                                          <a:latin typeface="Cambria Math"/>
                                        </a:rPr>
                                        <m:t>2</m:t>
                                      </m:r>
                                    </m:sup>
                                  </m:sSubSup>
                                </m:e>
                              </m:d>
                            </m:e>
                            <m:sup>
                              <m:r>
                                <a:rPr lang="en-US">
                                  <a:latin typeface="Cambria Math"/>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a:rPr>
                                        <m:t>𝑧</m:t>
                                      </m:r>
                                    </m:e>
                                    <m:sub>
                                      <m:r>
                                        <a:rPr lang="en-US" smtClean="0">
                                          <a:latin typeface="Cambria Math"/>
                                        </a:rPr>
                                        <m:t>𝛼</m:t>
                                      </m:r>
                                    </m:sub>
                                  </m:sSub>
                                  <m:r>
                                    <a:rPr lang="en-US">
                                      <a:latin typeface="Cambria Math"/>
                                    </a:rPr>
                                    <m:t>+</m:t>
                                  </m:r>
                                  <m:sSub>
                                    <m:sSubPr>
                                      <m:ctrlPr>
                                        <a:rPr lang="en-US" i="1">
                                          <a:latin typeface="Cambria Math" panose="02040503050406030204" pitchFamily="18" charset="0"/>
                                        </a:rPr>
                                      </m:ctrlPr>
                                    </m:sSubPr>
                                    <m:e>
                                      <m:r>
                                        <a:rPr lang="en-US">
                                          <a:latin typeface="Cambria Math"/>
                                        </a:rPr>
                                        <m:t>𝑧</m:t>
                                      </m:r>
                                    </m:e>
                                    <m:sub>
                                      <m:r>
                                        <a:rPr lang="en-US">
                                          <a:latin typeface="Cambria Math"/>
                                        </a:rPr>
                                        <m:t>𝛽</m:t>
                                      </m:r>
                                    </m:sub>
                                  </m:sSub>
                                </m:e>
                              </m:d>
                            </m:e>
                            <m:sup>
                              <m:r>
                                <a:rPr lang="en-US">
                                  <a:latin typeface="Cambria Math"/>
                                </a:rPr>
                                <m:t>2</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m:rPr>
                                          <m:sty m:val="p"/>
                                        </m:rPr>
                                        <a:rPr lang="el-GR">
                                          <a:latin typeface="Cambria Math"/>
                                        </a:rPr>
                                        <m:t>Δ</m:t>
                                      </m:r>
                                    </m:e>
                                    <m:sup>
                                      <m:r>
                                        <a:rPr lang="en-US">
                                          <a:latin typeface="Cambria Math"/>
                                        </a:rPr>
                                        <m:t>′</m:t>
                                      </m:r>
                                    </m:sup>
                                  </m:sSup>
                                  <m:r>
                                    <a:rPr lang="en-US">
                                      <a:latin typeface="Cambria Math"/>
                                    </a:rPr>
                                    <m:t>−</m:t>
                                  </m:r>
                                  <m:sSub>
                                    <m:sSubPr>
                                      <m:ctrlPr>
                                        <a:rPr lang="en-US" i="1">
                                          <a:latin typeface="Cambria Math" panose="02040503050406030204" pitchFamily="18" charset="0"/>
                                        </a:rPr>
                                      </m:ctrlPr>
                                    </m:sSubPr>
                                    <m:e>
                                      <m:r>
                                        <m:rPr>
                                          <m:sty m:val="p"/>
                                        </m:rPr>
                                        <a:rPr lang="el-GR">
                                          <a:latin typeface="Cambria Math"/>
                                        </a:rPr>
                                        <m:t>Δ</m:t>
                                      </m:r>
                                    </m:e>
                                    <m:sub>
                                      <m:r>
                                        <a:rPr lang="en-US">
                                          <a:latin typeface="Cambria Math"/>
                                        </a:rPr>
                                        <m:t>0</m:t>
                                      </m:r>
                                    </m:sub>
                                  </m:sSub>
                                </m:e>
                              </m:d>
                            </m:e>
                            <m:sup>
                              <m:r>
                                <a:rPr lang="en-US">
                                  <a:latin typeface="Cambria Math"/>
                                </a:rPr>
                                <m:t>2</m:t>
                              </m:r>
                            </m:sup>
                          </m:sSup>
                        </m:den>
                      </m:f>
                    </m:oMath>
                  </m:oMathPara>
                </a14:m>
                <a:endParaRPr lang="en-US" dirty="0" smtClean="0"/>
              </a:p>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two</m:t>
                      </m:r>
                      <m:r>
                        <a:rPr lang="en-US">
                          <a:latin typeface="Cambria Math" panose="02040503050406030204" pitchFamily="18" charset="0"/>
                        </a:rPr>
                        <m:t>−</m:t>
                      </m:r>
                      <m:r>
                        <a:rPr lang="en-US">
                          <a:latin typeface="Cambria Math" panose="02040503050406030204" pitchFamily="18" charset="0"/>
                        </a:rPr>
                        <m:t>𝑡𝑎𝑖𝑙𝑒𝑑</m:t>
                      </m:r>
                      <m:r>
                        <a:rPr lang="en-US">
                          <a:latin typeface="Cambria Math" panose="02040503050406030204" pitchFamily="18" charset="0"/>
                        </a:rPr>
                        <m:t>:</m:t>
                      </m:r>
                      <m:r>
                        <a:rPr lang="en-US">
                          <a:latin typeface="Cambria Math" panose="02040503050406030204" pitchFamily="18" charset="0"/>
                        </a:rPr>
                        <m:t>𝑛</m:t>
                      </m:r>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a:latin typeface="Cambria Math" panose="02040503050406030204" pitchFamily="18" charset="0"/>
                                        </a:rPr>
                                        <m:t>𝜎</m:t>
                                      </m:r>
                                    </m:e>
                                    <m:sub>
                                      <m:r>
                                        <a:rPr lang="en-US">
                                          <a:latin typeface="Cambria Math" panose="02040503050406030204" pitchFamily="18" charset="0"/>
                                        </a:rPr>
                                        <m:t>1</m:t>
                                      </m:r>
                                    </m:sub>
                                    <m:sup>
                                      <m:r>
                                        <a:rPr lang="en-US">
                                          <a:latin typeface="Cambria Math" panose="02040503050406030204" pitchFamily="18" charset="0"/>
                                        </a:rPr>
                                        <m:t>2</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a:latin typeface="Cambria Math" panose="02040503050406030204" pitchFamily="18" charset="0"/>
                                        </a:rPr>
                                        <m:t>𝜎</m:t>
                                      </m:r>
                                    </m:e>
                                    <m:sub>
                                      <m:r>
                                        <a:rPr lang="en-US">
                                          <a:latin typeface="Cambria Math" panose="02040503050406030204" pitchFamily="18" charset="0"/>
                                        </a:rPr>
                                        <m:t>2</m:t>
                                      </m:r>
                                    </m:sub>
                                    <m:sup>
                                      <m:r>
                                        <a:rPr lang="en-US">
                                          <a:latin typeface="Cambria Math" panose="02040503050406030204" pitchFamily="18" charset="0"/>
                                        </a:rPr>
                                        <m:t>2</m:t>
                                      </m:r>
                                    </m:sup>
                                  </m:sSubSup>
                                </m:e>
                              </m:d>
                            </m:e>
                            <m:sup>
                              <m:r>
                                <a:rPr lang="en-US">
                                  <a:latin typeface="Cambria Math" panose="02040503050406030204" pitchFamily="18" charset="0"/>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𝑧</m:t>
                                      </m:r>
                                    </m:e>
                                    <m:sub>
                                      <m:f>
                                        <m:fPr>
                                          <m:type m:val="lin"/>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𝑧</m:t>
                                      </m:r>
                                    </m:e>
                                    <m:sub>
                                      <m:r>
                                        <a:rPr lang="en-US">
                                          <a:latin typeface="Cambria Math" panose="02040503050406030204" pitchFamily="18" charset="0"/>
                                        </a:rPr>
                                        <m:t>𝛽</m:t>
                                      </m:r>
                                    </m:sub>
                                  </m:sSub>
                                </m:e>
                              </m:d>
                            </m:e>
                            <m:sup>
                              <m:r>
                                <a:rPr lang="en-US">
                                  <a:latin typeface="Cambria Math" panose="02040503050406030204" pitchFamily="18" charset="0"/>
                                </a:rPr>
                                <m:t>2</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m:rPr>
                                          <m:sty m:val="p"/>
                                        </m:rPr>
                                        <a:rPr lang="el-GR">
                                          <a:latin typeface="Cambria Math" panose="02040503050406030204" pitchFamily="18" charset="0"/>
                                        </a:rPr>
                                        <m:t>Δ</m:t>
                                      </m:r>
                                    </m:e>
                                    <m:sup>
                                      <m:r>
                                        <a:rPr lang="en-US">
                                          <a:latin typeface="Cambria Math" panose="02040503050406030204" pitchFamily="18" charset="0"/>
                                        </a:rPr>
                                        <m:t>′</m:t>
                                      </m:r>
                                    </m:sup>
                                  </m:sSup>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l-GR">
                                          <a:latin typeface="Cambria Math" panose="02040503050406030204" pitchFamily="18" charset="0"/>
                                        </a:rPr>
                                        <m:t>Δ</m:t>
                                      </m:r>
                                    </m:e>
                                    <m:sub>
                                      <m:r>
                                        <a:rPr lang="en-US">
                                          <a:latin typeface="Cambria Math" panose="02040503050406030204" pitchFamily="18" charset="0"/>
                                        </a:rPr>
                                        <m:t>0</m:t>
                                      </m:r>
                                    </m:sub>
                                  </m:sSub>
                                </m:e>
                              </m:d>
                            </m:e>
                            <m:sup>
                              <m:r>
                                <a:rPr lang="en-US">
                                  <a:latin typeface="Cambria Math" panose="02040503050406030204" pitchFamily="18" charset="0"/>
                                </a:rPr>
                                <m:t>2</m:t>
                              </m:r>
                            </m:sup>
                          </m:sSup>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287963"/>
              </a:xfrm>
              <a:blipFill rotWithShape="0">
                <a:blip r:embed="rId2"/>
                <a:stretch>
                  <a:fillRect l="-1852"/>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Two-sample t tests: Assumptions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X</a:t>
            </a:r>
            <a:r>
              <a:rPr lang="en-US" baseline="-25000" dirty="0" smtClean="0"/>
              <a:t>1</a:t>
            </a:r>
            <a:r>
              <a:rPr lang="en-US" dirty="0" smtClean="0"/>
              <a:t>, …, X</a:t>
            </a:r>
            <a:r>
              <a:rPr lang="en-US" baseline="-25000" dirty="0" smtClean="0"/>
              <a:t>n1</a:t>
            </a:r>
            <a:r>
              <a:rPr lang="en-US" dirty="0" smtClean="0"/>
              <a:t> is a </a:t>
            </a:r>
            <a:r>
              <a:rPr lang="en-US" dirty="0" smtClean="0">
                <a:solidFill>
                  <a:srgbClr val="FF0000"/>
                </a:solidFill>
              </a:rPr>
              <a:t>normal</a:t>
            </a:r>
            <a:r>
              <a:rPr lang="en-US" dirty="0" smtClean="0"/>
              <a:t> random sample from a  distribution with mean </a:t>
            </a:r>
            <a:r>
              <a:rPr lang="en-US" dirty="0" smtClean="0">
                <a:sym typeface="Symbol" panose="05050102010706020507" pitchFamily="18" charset="2"/>
              </a:rPr>
              <a:t></a:t>
            </a:r>
            <a:r>
              <a:rPr lang="en-US" baseline="-25000" dirty="0" smtClean="0">
                <a:sym typeface="Symbol" panose="05050102010706020507" pitchFamily="18" charset="2"/>
              </a:rPr>
              <a:t>1</a:t>
            </a:r>
            <a:r>
              <a:rPr lang="en-US" dirty="0" smtClean="0">
                <a:sym typeface="Symbol" panose="05050102010706020507" pitchFamily="18" charset="2"/>
              </a:rPr>
              <a:t> and standard deviation </a:t>
            </a:r>
            <a:r>
              <a:rPr lang="el-GR" dirty="0" smtClean="0">
                <a:sym typeface="Symbol" panose="05050102010706020507" pitchFamily="18" charset="2"/>
              </a:rPr>
              <a:t>σ</a:t>
            </a:r>
            <a:r>
              <a:rPr lang="en-US" baseline="-25000" dirty="0" smtClean="0">
                <a:sym typeface="Symbol" panose="05050102010706020507" pitchFamily="18" charset="2"/>
              </a:rPr>
              <a:t>1</a:t>
            </a:r>
            <a:r>
              <a:rPr lang="en-US" dirty="0" smtClean="0">
                <a:sym typeface="Symbol" panose="05050102010706020507" pitchFamily="18" charset="2"/>
              </a:rPr>
              <a:t>.</a:t>
            </a:r>
          </a:p>
          <a:p>
            <a:pPr marL="514350" indent="-514350">
              <a:buFont typeface="+mj-lt"/>
              <a:buAutoNum type="arabicPeriod"/>
            </a:pPr>
            <a:r>
              <a:rPr lang="en-US" dirty="0" smtClean="0"/>
              <a:t>Y</a:t>
            </a:r>
            <a:r>
              <a:rPr lang="en-US" baseline="-25000" dirty="0" smtClean="0"/>
              <a:t>1</a:t>
            </a:r>
            <a:r>
              <a:rPr lang="en-US" dirty="0"/>
              <a:t>, …, </a:t>
            </a:r>
            <a:r>
              <a:rPr lang="en-US" dirty="0" smtClean="0"/>
              <a:t>Y</a:t>
            </a:r>
            <a:r>
              <a:rPr lang="en-US" baseline="-25000" dirty="0" smtClean="0"/>
              <a:t>n2</a:t>
            </a:r>
            <a:r>
              <a:rPr lang="en-US" dirty="0" smtClean="0"/>
              <a:t> </a:t>
            </a:r>
            <a:r>
              <a:rPr lang="en-US" dirty="0"/>
              <a:t>is a </a:t>
            </a:r>
            <a:r>
              <a:rPr lang="en-US" dirty="0" smtClean="0">
                <a:solidFill>
                  <a:srgbClr val="FF0000"/>
                </a:solidFill>
              </a:rPr>
              <a:t>normal</a:t>
            </a:r>
            <a:r>
              <a:rPr lang="en-US" dirty="0" smtClean="0"/>
              <a:t> random </a:t>
            </a:r>
            <a:r>
              <a:rPr lang="en-US" dirty="0"/>
              <a:t>sample from a  distribution with mean </a:t>
            </a:r>
            <a:r>
              <a:rPr lang="en-US" dirty="0" smtClean="0">
                <a:sym typeface="Symbol" panose="05050102010706020507" pitchFamily="18" charset="2"/>
              </a:rPr>
              <a:t></a:t>
            </a:r>
            <a:r>
              <a:rPr lang="en-US" baseline="-25000" dirty="0" smtClean="0">
                <a:sym typeface="Symbol" panose="05050102010706020507" pitchFamily="18" charset="2"/>
              </a:rPr>
              <a:t>2</a:t>
            </a:r>
            <a:r>
              <a:rPr lang="en-US" dirty="0" smtClean="0">
                <a:sym typeface="Symbol" panose="05050102010706020507" pitchFamily="18" charset="2"/>
              </a:rPr>
              <a:t> </a:t>
            </a:r>
            <a:r>
              <a:rPr lang="en-US" dirty="0">
                <a:sym typeface="Symbol" panose="05050102010706020507" pitchFamily="18" charset="2"/>
              </a:rPr>
              <a:t>and standard deviation </a:t>
            </a:r>
            <a:r>
              <a:rPr lang="el-GR" dirty="0" smtClean="0">
                <a:sym typeface="Symbol" panose="05050102010706020507" pitchFamily="18" charset="2"/>
              </a:rPr>
              <a:t>σ</a:t>
            </a:r>
            <a:r>
              <a:rPr lang="en-US" baseline="-25000" dirty="0" smtClean="0">
                <a:sym typeface="Symbol" panose="05050102010706020507" pitchFamily="18" charset="2"/>
              </a:rPr>
              <a:t>2</a:t>
            </a:r>
            <a:r>
              <a:rPr lang="en-US" dirty="0" smtClean="0">
                <a:sym typeface="Symbol" panose="05050102010706020507" pitchFamily="18" charset="2"/>
              </a:rPr>
              <a:t>.</a:t>
            </a:r>
          </a:p>
          <a:p>
            <a:pPr marL="514350" indent="-514350">
              <a:buFont typeface="+mj-lt"/>
              <a:buAutoNum type="arabicPeriod"/>
            </a:pPr>
            <a:r>
              <a:rPr lang="en-US" dirty="0" smtClean="0">
                <a:sym typeface="Symbol" panose="05050102010706020507" pitchFamily="18" charset="2"/>
              </a:rPr>
              <a:t>X and Y are independent of each other.</a:t>
            </a:r>
            <a:endParaRPr lang="en-US" dirty="0">
              <a:sym typeface="Symbol" panose="05050102010706020507" pitchFamily="18" charset="2"/>
            </a:endParaRPr>
          </a:p>
          <a:p>
            <a:pPr marL="514350" indent="-514350">
              <a:buFont typeface="+mj-lt"/>
              <a:buAutoNum type="arabicPeriod"/>
            </a:pPr>
            <a:endParaRPr lang="en-US" dirty="0" smtClean="0">
              <a:sym typeface="Symbol" panose="05050102010706020507" pitchFamily="18" charset="2"/>
            </a:endParaRPr>
          </a:p>
          <a:p>
            <a:pPr marL="514350" indent="-514350">
              <a:buFont typeface="+mj-lt"/>
              <a:buAutoNum type="arabicPeriod"/>
            </a:pPr>
            <a:endParaRPr lang="en-US" dirty="0"/>
          </a:p>
        </p:txBody>
      </p:sp>
    </p:spTree>
    <p:extLst>
      <p:ext uri="{BB962C8B-B14F-4D97-AF65-F5344CB8AC3E}">
        <p14:creationId xmlns:p14="http://schemas.microsoft.com/office/powerpoint/2010/main" val="412459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Two-sample </a:t>
            </a:r>
            <a:r>
              <a:rPr lang="en-US" dirty="0" smtClean="0"/>
              <a:t>t-test: </a:t>
            </a:r>
            <a:r>
              <a:rPr lang="en-US" dirty="0" err="1" smtClean="0"/>
              <a:t>df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915400" cy="4525963"/>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𝑑𝑓</m:t>
                      </m:r>
                      <m:r>
                        <a:rPr lang="en-US" b="0" i="1" smtClean="0">
                          <a:latin typeface="Cambria Math"/>
                        </a:rPr>
                        <m:t>=</m:t>
                      </m:r>
                      <m:r>
                        <a:rPr lang="en-US" b="0" i="1" smtClean="0">
                          <a:latin typeface="Cambria Math"/>
                          <a:ea typeface="Cambria Math"/>
                        </a:rPr>
                        <m:t>𝜈</m:t>
                      </m:r>
                      <m:r>
                        <a:rPr lang="en-US" b="0" i="1" smtClean="0">
                          <a:latin typeface="Cambria Math"/>
                          <a:ea typeface="Cambria Math"/>
                        </a:rPr>
                        <m:t>=</m:t>
                      </m:r>
                      <m:f>
                        <m:fPr>
                          <m:ctrlPr>
                            <a:rPr lang="en-US" b="0" i="1" smtClean="0">
                              <a:latin typeface="Cambria Math" panose="02040503050406030204" pitchFamily="18" charset="0"/>
                              <a:ea typeface="Cambria Math"/>
                            </a:rPr>
                          </m:ctrlPr>
                        </m:fPr>
                        <m:num>
                          <m:sSup>
                            <m:sSupPr>
                              <m:ctrlPr>
                                <a:rPr lang="en-US" b="0" i="1" smtClean="0">
                                  <a:latin typeface="Cambria Math" panose="02040503050406030204" pitchFamily="18" charset="0"/>
                                  <a:ea typeface="Cambria Math"/>
                                </a:rPr>
                              </m:ctrlPr>
                            </m:sSupPr>
                            <m:e>
                              <m:d>
                                <m:dPr>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ea typeface="Cambria Math"/>
                                        </a:rPr>
                                      </m:ctrlPr>
                                    </m:fPr>
                                    <m:num>
                                      <m:sSubSup>
                                        <m:sSubSupPr>
                                          <m:ctrlPr>
                                            <a:rPr lang="en-US" b="0" i="1" smtClean="0">
                                              <a:latin typeface="Cambria Math" panose="02040503050406030204" pitchFamily="18" charset="0"/>
                                              <a:ea typeface="Cambria Math"/>
                                            </a:rPr>
                                          </m:ctrlPr>
                                        </m:sSubSupPr>
                                        <m:e>
                                          <m:r>
                                            <a:rPr lang="en-US" b="0" i="1" smtClean="0">
                                              <a:latin typeface="Cambria Math"/>
                                              <a:ea typeface="Cambria Math"/>
                                            </a:rPr>
                                            <m:t>𝑠</m:t>
                                          </m:r>
                                        </m:e>
                                        <m:sub>
                                          <m:r>
                                            <a:rPr lang="en-US" b="0" i="1" smtClean="0">
                                              <a:latin typeface="Cambria Math"/>
                                              <a:ea typeface="Cambria Math"/>
                                            </a:rPr>
                                            <m:t>1</m:t>
                                          </m:r>
                                        </m:sub>
                                        <m:sup>
                                          <m:r>
                                            <a:rPr lang="en-US" b="0" i="1" smtClean="0">
                                              <a:latin typeface="Cambria Math"/>
                                              <a:ea typeface="Cambria Math"/>
                                            </a:rPr>
                                            <m:t>2</m:t>
                                          </m:r>
                                        </m:sup>
                                      </m:sSubSup>
                                    </m:num>
                                    <m:den>
                                      <m:sSub>
                                        <m:sSubPr>
                                          <m:ctrlPr>
                                            <a:rPr lang="en-US" b="0" i="1" smtClean="0">
                                              <a:latin typeface="Cambria Math" panose="02040503050406030204" pitchFamily="18" charset="0"/>
                                              <a:ea typeface="Cambria Math"/>
                                            </a:rPr>
                                          </m:ctrlPr>
                                        </m:sSubPr>
                                        <m:e>
                                          <m:r>
                                            <a:rPr lang="en-US" b="0" i="1" smtClean="0">
                                              <a:latin typeface="Cambria Math"/>
                                              <a:ea typeface="Cambria Math"/>
                                            </a:rPr>
                                            <m:t>𝑛</m:t>
                                          </m:r>
                                        </m:e>
                                        <m:sub>
                                          <m:r>
                                            <a:rPr lang="en-US" b="0" i="1" smtClean="0">
                                              <a:latin typeface="Cambria Math"/>
                                              <a:ea typeface="Cambria Math"/>
                                            </a:rPr>
                                            <m:t>1</m:t>
                                          </m:r>
                                        </m:sub>
                                      </m:sSub>
                                    </m:den>
                                  </m:f>
                                  <m:r>
                                    <a:rPr lang="en-US" b="0" i="1" smtClean="0">
                                      <a:latin typeface="Cambria Math"/>
                                      <a:ea typeface="Cambria Math"/>
                                    </a:rPr>
                                    <m:t>+</m:t>
                                  </m:r>
                                  <m:f>
                                    <m:fPr>
                                      <m:ctrlPr>
                                        <a:rPr lang="en-US" i="1">
                                          <a:latin typeface="Cambria Math" panose="02040503050406030204" pitchFamily="18" charset="0"/>
                                          <a:ea typeface="Cambria Math"/>
                                        </a:rPr>
                                      </m:ctrlPr>
                                    </m:fPr>
                                    <m:num>
                                      <m:sSubSup>
                                        <m:sSubSupPr>
                                          <m:ctrlPr>
                                            <a:rPr lang="en-US" i="1">
                                              <a:latin typeface="Cambria Math" panose="02040503050406030204" pitchFamily="18" charset="0"/>
                                              <a:ea typeface="Cambria Math"/>
                                            </a:rPr>
                                          </m:ctrlPr>
                                        </m:sSubSupPr>
                                        <m:e>
                                          <m:r>
                                            <a:rPr lang="en-US" i="1">
                                              <a:latin typeface="Cambria Math"/>
                                              <a:ea typeface="Cambria Math"/>
                                            </a:rPr>
                                            <m:t>𝑠</m:t>
                                          </m:r>
                                        </m:e>
                                        <m:sub>
                                          <m:r>
                                            <a:rPr lang="en-US" b="0" i="1" smtClean="0">
                                              <a:latin typeface="Cambria Math"/>
                                              <a:ea typeface="Cambria Math"/>
                                            </a:rPr>
                                            <m:t>2</m:t>
                                          </m:r>
                                        </m:sub>
                                        <m:sup>
                                          <m:r>
                                            <a:rPr lang="en-US" i="1">
                                              <a:latin typeface="Cambria Math"/>
                                              <a:ea typeface="Cambria Math"/>
                                            </a:rPr>
                                            <m:t>2</m:t>
                                          </m:r>
                                        </m:sup>
                                      </m:sSubSup>
                                    </m:num>
                                    <m:den>
                                      <m:sSub>
                                        <m:sSubPr>
                                          <m:ctrlPr>
                                            <a:rPr lang="en-US" i="1">
                                              <a:latin typeface="Cambria Math" panose="02040503050406030204" pitchFamily="18" charset="0"/>
                                              <a:ea typeface="Cambria Math"/>
                                            </a:rPr>
                                          </m:ctrlPr>
                                        </m:sSubPr>
                                        <m:e>
                                          <m:r>
                                            <a:rPr lang="en-US" i="1">
                                              <a:latin typeface="Cambria Math"/>
                                              <a:ea typeface="Cambria Math"/>
                                            </a:rPr>
                                            <m:t>𝑛</m:t>
                                          </m:r>
                                        </m:e>
                                        <m:sub>
                                          <m:r>
                                            <a:rPr lang="en-US" b="0" i="1" smtClean="0">
                                              <a:latin typeface="Cambria Math"/>
                                              <a:ea typeface="Cambria Math"/>
                                            </a:rPr>
                                            <m:t>2</m:t>
                                          </m:r>
                                        </m:sub>
                                      </m:sSub>
                                    </m:den>
                                  </m:f>
                                </m:e>
                              </m:d>
                            </m:e>
                            <m:sup>
                              <m:r>
                                <a:rPr lang="en-US" b="0" i="1" smtClean="0">
                                  <a:latin typeface="Cambria Math"/>
                                  <a:ea typeface="Cambria Math"/>
                                </a:rPr>
                                <m:t>2</m:t>
                              </m:r>
                            </m:sup>
                          </m:sSup>
                        </m:num>
                        <m:den>
                          <m:f>
                            <m:fPr>
                              <m:ctrlPr>
                                <a:rPr lang="en-US" b="0" i="1" smtClean="0">
                                  <a:latin typeface="Cambria Math" panose="02040503050406030204" pitchFamily="18" charset="0"/>
                                  <a:ea typeface="Cambria Math"/>
                                </a:rPr>
                              </m:ctrlPr>
                            </m:fPr>
                            <m:num>
                              <m:sSup>
                                <m:sSupPr>
                                  <m:ctrlPr>
                                    <a:rPr lang="en-US" b="0" i="1" smtClean="0">
                                      <a:latin typeface="Cambria Math" panose="02040503050406030204" pitchFamily="18" charset="0"/>
                                      <a:ea typeface="Cambria Math"/>
                                    </a:rPr>
                                  </m:ctrlPr>
                                </m:sSupPr>
                                <m:e>
                                  <m:d>
                                    <m:dPr>
                                      <m:ctrlPr>
                                        <a:rPr lang="en-US" b="0" i="1" smtClean="0">
                                          <a:latin typeface="Cambria Math" panose="02040503050406030204" pitchFamily="18" charset="0"/>
                                          <a:ea typeface="Cambria Math"/>
                                        </a:rPr>
                                      </m:ctrlPr>
                                    </m:dPr>
                                    <m:e>
                                      <m:f>
                                        <m:fPr>
                                          <m:type m:val="lin"/>
                                          <m:ctrlPr>
                                            <a:rPr lang="en-US" b="0" i="1" smtClean="0">
                                              <a:latin typeface="Cambria Math" panose="02040503050406030204" pitchFamily="18" charset="0"/>
                                              <a:ea typeface="Cambria Math"/>
                                            </a:rPr>
                                          </m:ctrlPr>
                                        </m:fPr>
                                        <m:num>
                                          <m:sSubSup>
                                            <m:sSubSupPr>
                                              <m:ctrlPr>
                                                <a:rPr lang="en-US" b="0" i="1" smtClean="0">
                                                  <a:latin typeface="Cambria Math" panose="02040503050406030204" pitchFamily="18" charset="0"/>
                                                  <a:ea typeface="Cambria Math"/>
                                                </a:rPr>
                                              </m:ctrlPr>
                                            </m:sSubSupPr>
                                            <m:e>
                                              <m:r>
                                                <a:rPr lang="en-US" b="0" i="1" smtClean="0">
                                                  <a:latin typeface="Cambria Math"/>
                                                  <a:ea typeface="Cambria Math"/>
                                                </a:rPr>
                                                <m:t>𝑠</m:t>
                                              </m:r>
                                            </m:e>
                                            <m:sub>
                                              <m:r>
                                                <a:rPr lang="en-US" b="0" i="1" smtClean="0">
                                                  <a:latin typeface="Cambria Math"/>
                                                  <a:ea typeface="Cambria Math"/>
                                                </a:rPr>
                                                <m:t>1</m:t>
                                              </m:r>
                                            </m:sub>
                                            <m:sup>
                                              <m:r>
                                                <a:rPr lang="en-US" b="0" i="1" smtClean="0">
                                                  <a:latin typeface="Cambria Math"/>
                                                  <a:ea typeface="Cambria Math"/>
                                                </a:rPr>
                                                <m:t>2</m:t>
                                              </m:r>
                                            </m:sup>
                                          </m:sSubSup>
                                        </m:num>
                                        <m:den>
                                          <m:sSub>
                                            <m:sSubPr>
                                              <m:ctrlPr>
                                                <a:rPr lang="en-US" b="0" i="1" smtClean="0">
                                                  <a:latin typeface="Cambria Math" panose="02040503050406030204" pitchFamily="18" charset="0"/>
                                                  <a:ea typeface="Cambria Math"/>
                                                </a:rPr>
                                              </m:ctrlPr>
                                            </m:sSubPr>
                                            <m:e>
                                              <m:r>
                                                <a:rPr lang="en-US" b="0" i="1" smtClean="0">
                                                  <a:latin typeface="Cambria Math"/>
                                                  <a:ea typeface="Cambria Math"/>
                                                </a:rPr>
                                                <m:t>𝑛</m:t>
                                              </m:r>
                                            </m:e>
                                            <m:sub>
                                              <m:r>
                                                <a:rPr lang="en-US" b="0" i="1" smtClean="0">
                                                  <a:latin typeface="Cambria Math"/>
                                                  <a:ea typeface="Cambria Math"/>
                                                </a:rPr>
                                                <m:t>1</m:t>
                                              </m:r>
                                            </m:sub>
                                          </m:sSub>
                                        </m:den>
                                      </m:f>
                                    </m:e>
                                  </m:d>
                                </m:e>
                                <m:sup>
                                  <m:r>
                                    <a:rPr lang="en-US" b="0" i="1" smtClean="0">
                                      <a:latin typeface="Cambria Math"/>
                                      <a:ea typeface="Cambria Math"/>
                                    </a:rPr>
                                    <m:t>2</m:t>
                                  </m:r>
                                </m:sup>
                              </m:sSup>
                            </m:num>
                            <m:den>
                              <m:sSub>
                                <m:sSubPr>
                                  <m:ctrlPr>
                                    <a:rPr lang="en-US" b="0" i="1" smtClean="0">
                                      <a:latin typeface="Cambria Math" panose="02040503050406030204" pitchFamily="18" charset="0"/>
                                      <a:ea typeface="Cambria Math"/>
                                    </a:rPr>
                                  </m:ctrlPr>
                                </m:sSubPr>
                                <m:e>
                                  <m:r>
                                    <a:rPr lang="en-US" b="0" i="1" smtClean="0">
                                      <a:latin typeface="Cambria Math"/>
                                      <a:ea typeface="Cambria Math"/>
                                    </a:rPr>
                                    <m:t>𝑛</m:t>
                                  </m:r>
                                </m:e>
                                <m:sub>
                                  <m:r>
                                    <a:rPr lang="en-US" b="0" i="1" smtClean="0">
                                      <a:latin typeface="Cambria Math"/>
                                      <a:ea typeface="Cambria Math"/>
                                    </a:rPr>
                                    <m:t>1</m:t>
                                  </m:r>
                                </m:sub>
                              </m:sSub>
                              <m:r>
                                <a:rPr lang="en-US" b="0" i="1" smtClean="0">
                                  <a:latin typeface="Cambria Math"/>
                                  <a:ea typeface="Cambria Math"/>
                                </a:rPr>
                                <m:t>−1</m:t>
                              </m:r>
                            </m:den>
                          </m:f>
                          <m:r>
                            <a:rPr lang="en-US" b="0" i="1" smtClean="0">
                              <a:latin typeface="Cambria Math"/>
                              <a:ea typeface="Cambria Math"/>
                            </a:rPr>
                            <m:t>+</m:t>
                          </m:r>
                          <m:f>
                            <m:fPr>
                              <m:ctrlPr>
                                <a:rPr lang="en-US" i="1">
                                  <a:latin typeface="Cambria Math" panose="02040503050406030204" pitchFamily="18" charset="0"/>
                                  <a:ea typeface="Cambria Math"/>
                                </a:rPr>
                              </m:ctrlPr>
                            </m:fPr>
                            <m:num>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f>
                                        <m:fPr>
                                          <m:type m:val="lin"/>
                                          <m:ctrlPr>
                                            <a:rPr lang="en-US" i="1">
                                              <a:latin typeface="Cambria Math" panose="02040503050406030204" pitchFamily="18" charset="0"/>
                                              <a:ea typeface="Cambria Math"/>
                                            </a:rPr>
                                          </m:ctrlPr>
                                        </m:fPr>
                                        <m:num>
                                          <m:sSubSup>
                                            <m:sSubSupPr>
                                              <m:ctrlPr>
                                                <a:rPr lang="en-US" i="1">
                                                  <a:latin typeface="Cambria Math" panose="02040503050406030204" pitchFamily="18" charset="0"/>
                                                  <a:ea typeface="Cambria Math"/>
                                                </a:rPr>
                                              </m:ctrlPr>
                                            </m:sSubSupPr>
                                            <m:e>
                                              <m:r>
                                                <a:rPr lang="en-US" i="1">
                                                  <a:latin typeface="Cambria Math"/>
                                                  <a:ea typeface="Cambria Math"/>
                                                </a:rPr>
                                                <m:t>𝑠</m:t>
                                              </m:r>
                                            </m:e>
                                            <m:sub>
                                              <m:r>
                                                <a:rPr lang="en-US" b="0" i="1" smtClean="0">
                                                  <a:latin typeface="Cambria Math"/>
                                                  <a:ea typeface="Cambria Math"/>
                                                </a:rPr>
                                                <m:t>2</m:t>
                                              </m:r>
                                            </m:sub>
                                            <m:sup>
                                              <m:r>
                                                <a:rPr lang="en-US" i="1">
                                                  <a:latin typeface="Cambria Math"/>
                                                  <a:ea typeface="Cambria Math"/>
                                                </a:rPr>
                                                <m:t>2</m:t>
                                              </m:r>
                                            </m:sup>
                                          </m:sSubSup>
                                        </m:num>
                                        <m:den>
                                          <m:sSub>
                                            <m:sSubPr>
                                              <m:ctrlPr>
                                                <a:rPr lang="en-US" i="1">
                                                  <a:latin typeface="Cambria Math" panose="02040503050406030204" pitchFamily="18" charset="0"/>
                                                  <a:ea typeface="Cambria Math"/>
                                                </a:rPr>
                                              </m:ctrlPr>
                                            </m:sSubPr>
                                            <m:e>
                                              <m:r>
                                                <a:rPr lang="en-US" i="1">
                                                  <a:latin typeface="Cambria Math"/>
                                                  <a:ea typeface="Cambria Math"/>
                                                </a:rPr>
                                                <m:t>𝑛</m:t>
                                              </m:r>
                                            </m:e>
                                            <m:sub>
                                              <m:r>
                                                <a:rPr lang="en-US" b="0" i="1" smtClean="0">
                                                  <a:latin typeface="Cambria Math"/>
                                                  <a:ea typeface="Cambria Math"/>
                                                </a:rPr>
                                                <m:t>2</m:t>
                                              </m:r>
                                            </m:sub>
                                          </m:sSub>
                                        </m:den>
                                      </m:f>
                                    </m:e>
                                  </m:d>
                                </m:e>
                                <m:sup>
                                  <m:r>
                                    <a:rPr lang="en-US" i="1">
                                      <a:latin typeface="Cambria Math"/>
                                      <a:ea typeface="Cambria Math"/>
                                    </a:rPr>
                                    <m:t>2</m:t>
                                  </m:r>
                                </m:sup>
                              </m:sSup>
                            </m:num>
                            <m:den>
                              <m:sSub>
                                <m:sSubPr>
                                  <m:ctrlPr>
                                    <a:rPr lang="en-US" i="1">
                                      <a:latin typeface="Cambria Math" panose="02040503050406030204" pitchFamily="18" charset="0"/>
                                      <a:ea typeface="Cambria Math"/>
                                    </a:rPr>
                                  </m:ctrlPr>
                                </m:sSubPr>
                                <m:e>
                                  <m:r>
                                    <a:rPr lang="en-US" i="1">
                                      <a:latin typeface="Cambria Math"/>
                                      <a:ea typeface="Cambria Math"/>
                                    </a:rPr>
                                    <m:t>𝑛</m:t>
                                  </m:r>
                                </m:e>
                                <m:sub>
                                  <m:r>
                                    <a:rPr lang="en-US" b="0" i="1" smtClean="0">
                                      <a:latin typeface="Cambria Math"/>
                                      <a:ea typeface="Cambria Math"/>
                                    </a:rPr>
                                    <m:t>2</m:t>
                                  </m:r>
                                </m:sub>
                              </m:sSub>
                              <m:r>
                                <a:rPr lang="en-US" i="1">
                                  <a:latin typeface="Cambria Math"/>
                                  <a:ea typeface="Cambria Math"/>
                                </a:rPr>
                                <m:t>−1</m:t>
                              </m:r>
                            </m:den>
                          </m:f>
                        </m:den>
                      </m:f>
                      <m:r>
                        <a:rPr lang="en-US" b="0" i="1" smtClean="0">
                          <a:latin typeface="Cambria Math"/>
                          <a:ea typeface="Cambria Math"/>
                        </a:rPr>
                        <m:t>=</m:t>
                      </m:r>
                      <m:f>
                        <m:fPr>
                          <m:ctrlPr>
                            <a:rPr lang="en-US" b="0" i="1" smtClean="0">
                              <a:latin typeface="Cambria Math" panose="02040503050406030204" pitchFamily="18" charset="0"/>
                              <a:ea typeface="Cambria Math"/>
                            </a:rPr>
                          </m:ctrlPr>
                        </m:fPr>
                        <m:num>
                          <m:sSup>
                            <m:sSupPr>
                              <m:ctrlPr>
                                <a:rPr lang="en-US" b="0" i="1" smtClean="0">
                                  <a:latin typeface="Cambria Math" panose="02040503050406030204" pitchFamily="18" charset="0"/>
                                  <a:ea typeface="Cambria Math"/>
                                </a:rPr>
                              </m:ctrlPr>
                            </m:sSupPr>
                            <m:e>
                              <m:d>
                                <m:dPr>
                                  <m:ctrlPr>
                                    <a:rPr lang="en-US" b="0" i="1" smtClean="0">
                                      <a:latin typeface="Cambria Math" panose="02040503050406030204" pitchFamily="18" charset="0"/>
                                      <a:ea typeface="Cambria Math"/>
                                    </a:rPr>
                                  </m:ctrlPr>
                                </m:dPr>
                                <m:e>
                                  <m:sSubSup>
                                    <m:sSubSupPr>
                                      <m:ctrlPr>
                                        <a:rPr lang="en-US" b="0" i="1" smtClean="0">
                                          <a:latin typeface="Cambria Math" panose="02040503050406030204" pitchFamily="18" charset="0"/>
                                          <a:ea typeface="Cambria Math"/>
                                        </a:rPr>
                                      </m:ctrlPr>
                                    </m:sSubSupPr>
                                    <m:e>
                                      <m:r>
                                        <a:rPr lang="en-US" b="0" i="1" smtClean="0">
                                          <a:latin typeface="Cambria Math"/>
                                          <a:ea typeface="Cambria Math"/>
                                        </a:rPr>
                                        <m:t>𝑠𝑒</m:t>
                                      </m:r>
                                    </m:e>
                                    <m:sub>
                                      <m:r>
                                        <a:rPr lang="en-US" b="0" i="1" smtClean="0">
                                          <a:latin typeface="Cambria Math"/>
                                          <a:ea typeface="Cambria Math"/>
                                        </a:rPr>
                                        <m:t>1</m:t>
                                      </m:r>
                                    </m:sub>
                                    <m:sup>
                                      <m:r>
                                        <a:rPr lang="en-US" b="0" i="1" smtClean="0">
                                          <a:latin typeface="Cambria Math"/>
                                          <a:ea typeface="Cambria Math"/>
                                        </a:rPr>
                                        <m:t>2</m:t>
                                      </m:r>
                                    </m:sup>
                                  </m:sSubSup>
                                  <m:r>
                                    <a:rPr lang="en-US" b="0" i="1" smtClean="0">
                                      <a:latin typeface="Cambria Math"/>
                                      <a:ea typeface="Cambria Math"/>
                                    </a:rPr>
                                    <m:t>+</m:t>
                                  </m:r>
                                  <m:sSubSup>
                                    <m:sSubSupPr>
                                      <m:ctrlPr>
                                        <a:rPr lang="en-US" i="1">
                                          <a:latin typeface="Cambria Math" panose="02040503050406030204" pitchFamily="18" charset="0"/>
                                          <a:ea typeface="Cambria Math"/>
                                        </a:rPr>
                                      </m:ctrlPr>
                                    </m:sSubSupPr>
                                    <m:e>
                                      <m:r>
                                        <a:rPr lang="en-US" i="1">
                                          <a:latin typeface="Cambria Math"/>
                                          <a:ea typeface="Cambria Math"/>
                                        </a:rPr>
                                        <m:t>𝑠𝑒</m:t>
                                      </m:r>
                                    </m:e>
                                    <m:sub>
                                      <m:r>
                                        <a:rPr lang="en-US" b="0" i="1" smtClean="0">
                                          <a:latin typeface="Cambria Math"/>
                                          <a:ea typeface="Cambria Math"/>
                                        </a:rPr>
                                        <m:t>2</m:t>
                                      </m:r>
                                    </m:sub>
                                    <m:sup>
                                      <m:r>
                                        <a:rPr lang="en-US" i="1">
                                          <a:latin typeface="Cambria Math"/>
                                          <a:ea typeface="Cambria Math"/>
                                        </a:rPr>
                                        <m:t>2</m:t>
                                      </m:r>
                                    </m:sup>
                                  </m:sSubSup>
                                </m:e>
                              </m:d>
                            </m:e>
                            <m:sup>
                              <m:r>
                                <a:rPr lang="en-US" b="0" i="1" smtClean="0">
                                  <a:latin typeface="Cambria Math"/>
                                  <a:ea typeface="Cambria Math"/>
                                </a:rPr>
                                <m:t>2</m:t>
                              </m:r>
                            </m:sup>
                          </m:sSup>
                        </m:num>
                        <m:den>
                          <m:f>
                            <m:fPr>
                              <m:ctrlPr>
                                <a:rPr lang="en-US" b="0" i="1" smtClean="0">
                                  <a:latin typeface="Cambria Math" panose="02040503050406030204" pitchFamily="18" charset="0"/>
                                  <a:ea typeface="Cambria Math"/>
                                </a:rPr>
                              </m:ctrlPr>
                            </m:fPr>
                            <m:num>
                              <m:sSubSup>
                                <m:sSubSupPr>
                                  <m:ctrlPr>
                                    <a:rPr lang="en-US" b="0" i="1" smtClean="0">
                                      <a:latin typeface="Cambria Math" panose="02040503050406030204" pitchFamily="18" charset="0"/>
                                      <a:ea typeface="Cambria Math"/>
                                    </a:rPr>
                                  </m:ctrlPr>
                                </m:sSubSupPr>
                                <m:e>
                                  <m:r>
                                    <a:rPr lang="en-US" b="0" i="1" smtClean="0">
                                      <a:latin typeface="Cambria Math"/>
                                      <a:ea typeface="Cambria Math"/>
                                    </a:rPr>
                                    <m:t>𝑠𝑒</m:t>
                                  </m:r>
                                </m:e>
                                <m:sub>
                                  <m:r>
                                    <a:rPr lang="en-US" b="0" i="1" smtClean="0">
                                      <a:latin typeface="Cambria Math"/>
                                      <a:ea typeface="Cambria Math"/>
                                    </a:rPr>
                                    <m:t>1</m:t>
                                  </m:r>
                                </m:sub>
                                <m:sup>
                                  <m:r>
                                    <a:rPr lang="en-US" b="0" i="1" smtClean="0">
                                      <a:latin typeface="Cambria Math"/>
                                      <a:ea typeface="Cambria Math"/>
                                    </a:rPr>
                                    <m:t>4</m:t>
                                  </m:r>
                                </m:sup>
                              </m:sSubSup>
                            </m:num>
                            <m:den>
                              <m:sSub>
                                <m:sSubPr>
                                  <m:ctrlPr>
                                    <a:rPr lang="en-US" b="0" i="1" smtClean="0">
                                      <a:latin typeface="Cambria Math" panose="02040503050406030204" pitchFamily="18" charset="0"/>
                                      <a:ea typeface="Cambria Math"/>
                                    </a:rPr>
                                  </m:ctrlPr>
                                </m:sSubPr>
                                <m:e>
                                  <m:r>
                                    <a:rPr lang="en-US" b="0" i="1" smtClean="0">
                                      <a:latin typeface="Cambria Math"/>
                                      <a:ea typeface="Cambria Math"/>
                                    </a:rPr>
                                    <m:t>𝑛</m:t>
                                  </m:r>
                                </m:e>
                                <m:sub>
                                  <m:r>
                                    <a:rPr lang="en-US" b="0" i="1" smtClean="0">
                                      <a:latin typeface="Cambria Math"/>
                                      <a:ea typeface="Cambria Math"/>
                                    </a:rPr>
                                    <m:t>1</m:t>
                                  </m:r>
                                </m:sub>
                              </m:sSub>
                              <m:r>
                                <a:rPr lang="en-US" b="0" i="1" smtClean="0">
                                  <a:latin typeface="Cambria Math"/>
                                  <a:ea typeface="Cambria Math"/>
                                </a:rPr>
                                <m:t>−1</m:t>
                              </m:r>
                            </m:den>
                          </m:f>
                          <m:r>
                            <a:rPr lang="en-US" b="0" i="1" smtClean="0">
                              <a:latin typeface="Cambria Math"/>
                              <a:ea typeface="Cambria Math"/>
                            </a:rPr>
                            <m:t>+</m:t>
                          </m:r>
                          <m:f>
                            <m:fPr>
                              <m:ctrlPr>
                                <a:rPr lang="en-US" i="1">
                                  <a:latin typeface="Cambria Math" panose="02040503050406030204" pitchFamily="18" charset="0"/>
                                  <a:ea typeface="Cambria Math"/>
                                </a:rPr>
                              </m:ctrlPr>
                            </m:fPr>
                            <m:num>
                              <m:sSubSup>
                                <m:sSubSupPr>
                                  <m:ctrlPr>
                                    <a:rPr lang="en-US" i="1">
                                      <a:latin typeface="Cambria Math" panose="02040503050406030204" pitchFamily="18" charset="0"/>
                                      <a:ea typeface="Cambria Math"/>
                                    </a:rPr>
                                  </m:ctrlPr>
                                </m:sSubSupPr>
                                <m:e>
                                  <m:r>
                                    <a:rPr lang="en-US" i="1">
                                      <a:latin typeface="Cambria Math"/>
                                      <a:ea typeface="Cambria Math"/>
                                    </a:rPr>
                                    <m:t>𝑠𝑒</m:t>
                                  </m:r>
                                </m:e>
                                <m:sub>
                                  <m:r>
                                    <a:rPr lang="en-US" b="0" i="1" smtClean="0">
                                      <a:latin typeface="Cambria Math"/>
                                      <a:ea typeface="Cambria Math"/>
                                    </a:rPr>
                                    <m:t>2</m:t>
                                  </m:r>
                                </m:sub>
                                <m:sup>
                                  <m:r>
                                    <a:rPr lang="en-US" i="1">
                                      <a:latin typeface="Cambria Math"/>
                                      <a:ea typeface="Cambria Math"/>
                                    </a:rPr>
                                    <m:t>4</m:t>
                                  </m:r>
                                </m:sup>
                              </m:sSubSup>
                            </m:num>
                            <m:den>
                              <m:sSub>
                                <m:sSubPr>
                                  <m:ctrlPr>
                                    <a:rPr lang="en-US" i="1">
                                      <a:latin typeface="Cambria Math" panose="02040503050406030204" pitchFamily="18" charset="0"/>
                                      <a:ea typeface="Cambria Math"/>
                                    </a:rPr>
                                  </m:ctrlPr>
                                </m:sSubPr>
                                <m:e>
                                  <m:r>
                                    <a:rPr lang="en-US" i="1">
                                      <a:latin typeface="Cambria Math"/>
                                      <a:ea typeface="Cambria Math"/>
                                    </a:rPr>
                                    <m:t>𝑛</m:t>
                                  </m:r>
                                </m:e>
                                <m:sub>
                                  <m:r>
                                    <a:rPr lang="en-US" b="0" i="1" smtClean="0">
                                      <a:latin typeface="Cambria Math"/>
                                      <a:ea typeface="Cambria Math"/>
                                    </a:rPr>
                                    <m:t>2</m:t>
                                  </m:r>
                                </m:sub>
                              </m:sSub>
                              <m:r>
                                <a:rPr lang="en-US" i="1">
                                  <a:latin typeface="Cambria Math"/>
                                  <a:ea typeface="Cambria Math"/>
                                </a:rPr>
                                <m:t>−1</m:t>
                              </m:r>
                            </m:den>
                          </m:f>
                        </m:den>
                      </m:f>
                    </m:oMath>
                  </m:oMathPara>
                </a14:m>
                <a:endParaRPr lang="en-US" dirty="0" smtClean="0"/>
              </a:p>
              <a:p>
                <a:pPr marL="0" indent="0">
                  <a:buNone/>
                </a:pPr>
                <a:r>
                  <a:rPr lang="en-US" dirty="0" smtClean="0"/>
                  <a:t>where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𝑠𝑒</m:t>
                          </m:r>
                        </m:e>
                        <m:sub>
                          <m:r>
                            <a:rPr lang="en-US" b="0" i="1" smtClean="0">
                              <a:latin typeface="Cambria Math"/>
                            </a:rPr>
                            <m:t>1</m:t>
                          </m:r>
                        </m:sub>
                      </m:sSub>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1</m:t>
                              </m:r>
                            </m:sub>
                          </m:sSub>
                        </m:num>
                        <m:den>
                          <m:rad>
                            <m:radPr>
                              <m:degHide m:val="on"/>
                              <m:ctrlPr>
                                <a:rPr lang="en-US" b="0"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1</m:t>
                                  </m:r>
                                </m:sub>
                              </m:sSub>
                            </m:e>
                          </m:rad>
                        </m:den>
                      </m:f>
                      <m:r>
                        <a:rPr lang="en-US" b="0" i="1" smtClean="0">
                          <a:latin typeface="Cambria Math"/>
                        </a:rPr>
                        <m:t>, </m:t>
                      </m:r>
                      <m:sSub>
                        <m:sSubPr>
                          <m:ctrlPr>
                            <a:rPr lang="en-US" i="1">
                              <a:latin typeface="Cambria Math" panose="02040503050406030204" pitchFamily="18" charset="0"/>
                            </a:rPr>
                          </m:ctrlPr>
                        </m:sSubPr>
                        <m:e>
                          <m:r>
                            <a:rPr lang="en-US" i="1">
                              <a:latin typeface="Cambria Math"/>
                            </a:rPr>
                            <m:t>𝑠𝑒</m:t>
                          </m:r>
                        </m:e>
                        <m:sub>
                          <m:r>
                            <a:rPr lang="en-US" b="0" i="1" smtClean="0">
                              <a:latin typeface="Cambria Math"/>
                            </a:rPr>
                            <m:t>2</m:t>
                          </m:r>
                        </m:sub>
                      </m:sSub>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2</m:t>
                              </m:r>
                            </m:sub>
                          </m:sSub>
                        </m:num>
                        <m:den>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a:rPr>
                                    <m:t>𝑛</m:t>
                                  </m:r>
                                </m:e>
                                <m:sub>
                                  <m:r>
                                    <a:rPr lang="en-US" b="0" i="1" smtClean="0">
                                      <a:latin typeface="Cambria Math"/>
                                    </a:rPr>
                                    <m:t>2</m:t>
                                  </m:r>
                                </m:sub>
                              </m:sSub>
                            </m:e>
                          </m:rad>
                        </m:den>
                      </m:f>
                    </m:oMath>
                  </m:oMathPara>
                </a14:m>
                <a:endParaRPr lang="en-US" dirty="0" smtClean="0"/>
              </a:p>
              <a:p>
                <a:pPr marL="0" indent="0">
                  <a:buNone/>
                </a:pPr>
                <a:r>
                  <a:rPr lang="en-US" dirty="0" smtClean="0"/>
                  <a:t>round </a:t>
                </a:r>
                <a:r>
                  <a:rPr lang="en-US" dirty="0" smtClean="0">
                    <a:sym typeface="Symbol"/>
                  </a:rPr>
                  <a:t> down to the nearest integer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915400" cy="4525963"/>
              </a:xfrm>
              <a:blipFill rotWithShape="1">
                <a:blip r:embed="rId2"/>
                <a:stretch>
                  <a:fillRect l="-1709" b="-2156"/>
                </a:stretch>
              </a:blipFill>
            </p:spPr>
            <p:txBody>
              <a:bodyPr/>
              <a:lstStyle/>
              <a:p>
                <a:r>
                  <a:rPr lang="en-US">
                    <a:noFill/>
                  </a:rPr>
                  <a:t> </a:t>
                </a:r>
              </a:p>
            </p:txBody>
          </p:sp>
        </mc:Fallback>
      </mc:AlternateContent>
    </p:spTree>
    <p:extLst>
      <p:ext uri="{BB962C8B-B14F-4D97-AF65-F5344CB8AC3E}">
        <p14:creationId xmlns:p14="http://schemas.microsoft.com/office/powerpoint/2010/main" val="3535402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14124</TotalTime>
  <Words>1436</Words>
  <Application>Microsoft Office PowerPoint</Application>
  <PresentationFormat>On-screen Show (4:3)</PresentationFormat>
  <Paragraphs>231</Paragraphs>
  <Slides>28</Slides>
  <Notes>1</Notes>
  <HiddenSlides>3</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Cambria Math</vt:lpstr>
      <vt:lpstr>Symbol</vt:lpstr>
      <vt:lpstr>Office Theme</vt:lpstr>
      <vt:lpstr>Equation</vt:lpstr>
      <vt:lpstr>PowerPoint Presentation</vt:lpstr>
      <vt:lpstr>Two-sample z tests: Assumptions</vt:lpstr>
      <vt:lpstr>2-Sample z-test; known variances: Summary</vt:lpstr>
      <vt:lpstr>β(Δ’) Summary</vt:lpstr>
      <vt:lpstr>Example 9.3: Difference, z-test, known σ</vt:lpstr>
      <vt:lpstr> calculation (cont)</vt:lpstr>
      <vt:lpstr>Calculation of n</vt:lpstr>
      <vt:lpstr>Two-sample t tests: Assumptions</vt:lpstr>
      <vt:lpstr>Two-sample t-test: df</vt:lpstr>
      <vt:lpstr>2-Sample t-test: Summary</vt:lpstr>
      <vt:lpstr>Example: Difference, t-test, CI</vt:lpstr>
      <vt:lpstr>Paired t-test</vt:lpstr>
      <vt:lpstr>Paired two-sample t tests: Assumptions</vt:lpstr>
      <vt:lpstr>Paired t-test: Summary</vt:lpstr>
      <vt:lpstr>Example: Paired t test</vt:lpstr>
      <vt:lpstr>PowerPoint Presentation</vt:lpstr>
      <vt:lpstr>Example: Paired t-test</vt:lpstr>
      <vt:lpstr>Paired vs. Unpaired</vt:lpstr>
      <vt:lpstr>2-Sample z test: large sample size</vt:lpstr>
      <vt:lpstr>2-Sample z test: large sample size</vt:lpstr>
      <vt:lpstr>2-Sample z-test; large sample, proportions: Summary</vt:lpstr>
      <vt:lpstr>Example: Large Sample Proportion Test</vt:lpstr>
      <vt:lpstr>β(p1,p2) Summary</vt:lpstr>
      <vt:lpstr>n for large sample proportions</vt:lpstr>
      <vt:lpstr>Example: Large Sample Proportion Test</vt:lpstr>
      <vt:lpstr>F distribution</vt:lpstr>
      <vt:lpstr>F curve and critical value</vt:lpstr>
      <vt:lpstr>Table A.8 Critical Values for the F Distribution</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Leonore Anne Findsen</cp:lastModifiedBy>
  <cp:revision>921</cp:revision>
  <dcterms:created xsi:type="dcterms:W3CDTF">2010-01-11T21:36:57Z</dcterms:created>
  <dcterms:modified xsi:type="dcterms:W3CDTF">2014-07-28T21:19:26Z</dcterms:modified>
</cp:coreProperties>
</file>