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00" r:id="rId2"/>
    <p:sldId id="301" r:id="rId3"/>
    <p:sldId id="302" r:id="rId4"/>
    <p:sldId id="303" r:id="rId5"/>
    <p:sldId id="304" r:id="rId6"/>
    <p:sldId id="305" r:id="rId7"/>
    <p:sldId id="306" r:id="rId8"/>
    <p:sldId id="307" r:id="rId9"/>
    <p:sldId id="258" r:id="rId10"/>
    <p:sldId id="260" r:id="rId11"/>
    <p:sldId id="259" r:id="rId12"/>
    <p:sldId id="296" r:id="rId13"/>
    <p:sldId id="309" r:id="rId14"/>
    <p:sldId id="263" r:id="rId15"/>
    <p:sldId id="264" r:id="rId16"/>
    <p:sldId id="310" r:id="rId17"/>
    <p:sldId id="265" r:id="rId18"/>
    <p:sldId id="262" r:id="rId19"/>
    <p:sldId id="261" r:id="rId20"/>
    <p:sldId id="266" r:id="rId21"/>
    <p:sldId id="267" r:id="rId22"/>
    <p:sldId id="268" r:id="rId23"/>
    <p:sldId id="269" r:id="rId24"/>
    <p:sldId id="299" r:id="rId25"/>
    <p:sldId id="270" r:id="rId26"/>
    <p:sldId id="271" r:id="rId27"/>
    <p:sldId id="273" r:id="rId28"/>
    <p:sldId id="272" r:id="rId29"/>
    <p:sldId id="288" r:id="rId30"/>
    <p:sldId id="297" r:id="rId31"/>
    <p:sldId id="298" r:id="rId32"/>
    <p:sldId id="275" r:id="rId33"/>
    <p:sldId id="276" r:id="rId34"/>
    <p:sldId id="277" r:id="rId35"/>
    <p:sldId id="279" r:id="rId36"/>
    <p:sldId id="278" r:id="rId37"/>
    <p:sldId id="291" r:id="rId38"/>
    <p:sldId id="290" r:id="rId39"/>
    <p:sldId id="289" r:id="rId40"/>
    <p:sldId id="280" r:id="rId41"/>
    <p:sldId id="311" r:id="rId42"/>
    <p:sldId id="312" r:id="rId43"/>
    <p:sldId id="283" r:id="rId44"/>
    <p:sldId id="284" r:id="rId45"/>
    <p:sldId id="281" r:id="rId46"/>
    <p:sldId id="282" r:id="rId47"/>
    <p:sldId id="313" r:id="rId48"/>
    <p:sldId id="285" r:id="rId49"/>
    <p:sldId id="292" r:id="rId50"/>
    <p:sldId id="293" r:id="rId51"/>
    <p:sldId id="286" r:id="rId52"/>
    <p:sldId id="314" r:id="rId53"/>
    <p:sldId id="316" r:id="rId54"/>
    <p:sldId id="317" r:id="rId55"/>
    <p:sldId id="318" r:id="rId56"/>
    <p:sldId id="319" r:id="rId57"/>
    <p:sldId id="315" r:id="rId58"/>
    <p:sldId id="294" r:id="rId59"/>
    <p:sldId id="295" r:id="rId60"/>
    <p:sldId id="28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747" autoAdjust="0"/>
  </p:normalViewPr>
  <p:slideViewPr>
    <p:cSldViewPr>
      <p:cViewPr varScale="1">
        <p:scale>
          <a:sx n="72" d="100"/>
          <a:sy n="72" d="100"/>
        </p:scale>
        <p:origin x="1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6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7/24/2014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288001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9963E-30AF-43C0-ACC3-A7ED246DF069}" type="slidenum">
              <a:rPr lang="en-US" altLang="en-US"/>
              <a:pPr/>
              <a:t>1</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342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9</a:t>
            </a:fld>
            <a:endParaRPr lang="en-US"/>
          </a:p>
        </p:txBody>
      </p:sp>
    </p:spTree>
    <p:extLst>
      <p:ext uri="{BB962C8B-B14F-4D97-AF65-F5344CB8AC3E}">
        <p14:creationId xmlns:p14="http://schemas.microsoft.com/office/powerpoint/2010/main" val="217067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11</a:t>
            </a:fld>
            <a:endParaRPr lang="en-US"/>
          </a:p>
        </p:txBody>
      </p:sp>
    </p:spTree>
    <p:extLst>
      <p:ext uri="{BB962C8B-B14F-4D97-AF65-F5344CB8AC3E}">
        <p14:creationId xmlns:p14="http://schemas.microsoft.com/office/powerpoint/2010/main" val="76486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7/24/2014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33" name="Picture 5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3"/>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6082" name="Text Box 2"/>
          <p:cNvSpPr txBox="1">
            <a:spLocks noChangeArrowheads="1"/>
          </p:cNvSpPr>
          <p:nvPr/>
        </p:nvSpPr>
        <p:spPr bwMode="auto">
          <a:xfrm>
            <a:off x="2905125" y="297180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Copyright © Cengage Learning. All rights reserved.</a:t>
            </a:r>
            <a:r>
              <a:rPr lang="en-US" altLang="en-US"/>
              <a:t> </a:t>
            </a:r>
          </a:p>
        </p:txBody>
      </p:sp>
      <p:sp>
        <p:nvSpPr>
          <p:cNvPr id="46084" name="Text Box 4"/>
          <p:cNvSpPr txBox="1">
            <a:spLocks noChangeArrowheads="1"/>
          </p:cNvSpPr>
          <p:nvPr/>
        </p:nvSpPr>
        <p:spPr bwMode="auto">
          <a:xfrm>
            <a:off x="1371600" y="928826"/>
            <a:ext cx="16764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800">
                <a:solidFill>
                  <a:schemeClr val="bg1"/>
                </a:solidFill>
              </a:rPr>
              <a:t>8</a:t>
            </a:r>
          </a:p>
        </p:txBody>
      </p:sp>
      <p:sp>
        <p:nvSpPr>
          <p:cNvPr id="46086" name="Text Box 6"/>
          <p:cNvSpPr txBox="1">
            <a:spLocks noChangeArrowheads="1"/>
          </p:cNvSpPr>
          <p:nvPr/>
        </p:nvSpPr>
        <p:spPr bwMode="auto">
          <a:xfrm>
            <a:off x="2676525" y="779601"/>
            <a:ext cx="5943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algn="ctr">
              <a:spcBef>
                <a:spcPct val="50000"/>
              </a:spcBef>
            </a:pPr>
            <a:r>
              <a:rPr lang="en-US" altLang="en-US" sz="4000" b="1">
                <a:solidFill>
                  <a:schemeClr val="bg1"/>
                </a:solidFill>
              </a:rPr>
              <a:t>Tests of Hypotheses Based on a Single Sample</a:t>
            </a:r>
          </a:p>
        </p:txBody>
      </p:sp>
      <p:pic>
        <p:nvPicPr>
          <p:cNvPr id="6" name="Picture 5"/>
          <p:cNvPicPr>
            <a:picLocks noChangeAspect="1" noChangeArrowheads="1"/>
          </p:cNvPicPr>
          <p:nvPr/>
        </p:nvPicPr>
        <p:blipFill>
          <a:blip r:embed="rId4"/>
          <a:srcRect/>
          <a:stretch>
            <a:fillRect/>
          </a:stretch>
        </p:blipFill>
        <p:spPr bwMode="auto">
          <a:xfrm>
            <a:off x="2640082" y="3463563"/>
            <a:ext cx="3083340" cy="2954270"/>
          </a:xfrm>
          <a:prstGeom prst="rect">
            <a:avLst/>
          </a:prstGeom>
          <a:noFill/>
          <a:ln w="9525">
            <a:noFill/>
            <a:miter lim="800000"/>
            <a:headEnd/>
            <a:tailEnd/>
          </a:ln>
          <a:effectLst/>
        </p:spPr>
      </p:pic>
      <p:pic>
        <p:nvPicPr>
          <p:cNvPr id="7" name="Picture 6"/>
          <p:cNvPicPr>
            <a:picLocks noChangeAspect="1" noChangeArrowheads="1"/>
          </p:cNvPicPr>
          <p:nvPr/>
        </p:nvPicPr>
        <p:blipFill>
          <a:blip r:embed="rId5"/>
          <a:srcRect/>
          <a:stretch>
            <a:fillRect/>
          </a:stretch>
        </p:blipFill>
        <p:spPr bwMode="auto">
          <a:xfrm>
            <a:off x="33174" y="3665659"/>
            <a:ext cx="2643351" cy="2725670"/>
          </a:xfrm>
          <a:prstGeom prst="rect">
            <a:avLst/>
          </a:prstGeom>
          <a:noFill/>
          <a:ln w="9525">
            <a:noFill/>
            <a:miter lim="800000"/>
            <a:headEnd/>
            <a:tailEnd/>
          </a:ln>
          <a:effectLst/>
        </p:spPr>
      </p:pic>
      <p:sp>
        <p:nvSpPr>
          <p:cNvPr id="2" name="Rectangle 1"/>
          <p:cNvSpPr/>
          <p:nvPr/>
        </p:nvSpPr>
        <p:spPr>
          <a:xfrm>
            <a:off x="33174" y="6447363"/>
            <a:ext cx="6291426" cy="369332"/>
          </a:xfrm>
          <a:prstGeom prst="rect">
            <a:avLst/>
          </a:prstGeom>
        </p:spPr>
        <p:txBody>
          <a:bodyPr wrap="square">
            <a:spAutoFit/>
          </a:bodyPr>
          <a:lstStyle/>
          <a:p>
            <a:r>
              <a:rPr lang="en-US" dirty="0"/>
              <a:t>http://www.rmower.com/statistics/Stat_HW/0801HW_sol.htm</a:t>
            </a:r>
          </a:p>
        </p:txBody>
      </p:sp>
    </p:spTree>
    <p:extLst>
      <p:ext uri="{BB962C8B-B14F-4D97-AF65-F5344CB8AC3E}">
        <p14:creationId xmlns:p14="http://schemas.microsoft.com/office/powerpoint/2010/main" val="180649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8.2: Type I/II Errors</a:t>
            </a:r>
            <a:endParaRPr lang="en-US" dirty="0"/>
          </a:p>
        </p:txBody>
      </p:sp>
      <p:sp>
        <p:nvSpPr>
          <p:cNvPr id="3" name="Content Placeholder 2"/>
          <p:cNvSpPr>
            <a:spLocks noGrp="1"/>
          </p:cNvSpPr>
          <p:nvPr>
            <p:ph idx="1"/>
          </p:nvPr>
        </p:nvSpPr>
        <p:spPr>
          <a:xfrm>
            <a:off x="228600" y="914400"/>
            <a:ext cx="8915400" cy="5943600"/>
          </a:xfrm>
        </p:spPr>
        <p:txBody>
          <a:bodyPr>
            <a:normAutofit/>
          </a:bodyPr>
          <a:lstStyle/>
          <a:p>
            <a:pPr>
              <a:buNone/>
            </a:pPr>
            <a:r>
              <a:rPr lang="en-US" dirty="0" smtClean="0"/>
              <a:t>The drying time of paint under a specified test conditions is known to be normally distributed with mean value 75 min and standard deviation 9 min. Chemists have proposed a new additive designed to decrease average drying time. It is believed that the new drying time will still be normally distributed with the same σ = 9 min.  </a:t>
            </a:r>
          </a:p>
          <a:p>
            <a:pPr>
              <a:buNone/>
            </a:pPr>
            <a:r>
              <a:rPr lang="en-US" dirty="0" smtClean="0"/>
              <a:t>a) What are the null and alternative hypotheses?</a:t>
            </a:r>
          </a:p>
          <a:p>
            <a:pPr>
              <a:buNone/>
            </a:pPr>
            <a:r>
              <a:rPr lang="en-US" dirty="0" smtClean="0"/>
              <a:t>b) If the sample size is 25 and the rejection region is average mean </a:t>
            </a:r>
            <a:r>
              <a:rPr lang="en-US" dirty="0" smtClean="0">
                <a:sym typeface="Symbol"/>
              </a:rPr>
              <a:t></a:t>
            </a:r>
            <a:r>
              <a:rPr lang="en-US" dirty="0" smtClean="0"/>
              <a:t> 70.8, what is α? </a:t>
            </a:r>
          </a:p>
          <a:p>
            <a:pPr>
              <a:buNone/>
            </a:pPr>
            <a:r>
              <a:rPr lang="en-US" dirty="0" smtClean="0"/>
              <a:t>c) What is β if μ = 72? </a:t>
            </a:r>
            <a:r>
              <a:rPr lang="en-US" dirty="0"/>
              <a:t>I</a:t>
            </a:r>
            <a:r>
              <a:rPr lang="en-US" dirty="0" smtClean="0"/>
              <a:t>f μ = 70?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3600" dirty="0" smtClean="0"/>
              <a:t>Type I and Type II errors</a:t>
            </a:r>
            <a:endParaRPr lang="en-US" sz="3600" dirty="0"/>
          </a:p>
        </p:txBody>
      </p:sp>
      <p:pic>
        <p:nvPicPr>
          <p:cNvPr id="6" name="Content Placeholder 5" descr="Fig. 8.1.tif"/>
          <p:cNvPicPr>
            <a:picLocks noGrp="1" noChangeAspect="1"/>
          </p:cNvPicPr>
          <p:nvPr>
            <p:ph idx="1"/>
          </p:nvPr>
        </p:nvPicPr>
        <p:blipFill>
          <a:blip r:embed="rId3" cstate="print">
            <a:clrChange>
              <a:clrFrom>
                <a:srgbClr val="FFFFFF"/>
              </a:clrFrom>
              <a:clrTo>
                <a:srgbClr val="FFFFFF">
                  <a:alpha val="0"/>
                </a:srgbClr>
              </a:clrTo>
            </a:clrChange>
          </a:blip>
          <a:srcRect l="32570" t="31989" r="8603" b="22553"/>
          <a:stretch>
            <a:fillRect/>
          </a:stretch>
        </p:blipFill>
        <p:spPr>
          <a:xfrm>
            <a:off x="1600200" y="914400"/>
            <a:ext cx="5791200" cy="57912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8.2: Type I/II Errors</a:t>
            </a:r>
            <a:endParaRPr lang="en-US" dirty="0"/>
          </a:p>
        </p:txBody>
      </p:sp>
      <p:sp>
        <p:nvSpPr>
          <p:cNvPr id="3" name="Content Placeholder 2"/>
          <p:cNvSpPr>
            <a:spLocks noGrp="1"/>
          </p:cNvSpPr>
          <p:nvPr>
            <p:ph idx="1"/>
          </p:nvPr>
        </p:nvSpPr>
        <p:spPr>
          <a:xfrm>
            <a:off x="228600" y="914400"/>
            <a:ext cx="8915400" cy="5943600"/>
          </a:xfrm>
        </p:spPr>
        <p:txBody>
          <a:bodyPr>
            <a:normAutofit lnSpcReduction="10000"/>
          </a:bodyPr>
          <a:lstStyle/>
          <a:p>
            <a:pPr>
              <a:buNone/>
            </a:pPr>
            <a:r>
              <a:rPr lang="en-US" dirty="0" smtClean="0"/>
              <a:t>The drying time of paint under a specified test conditions is known to be normally distributed with mean value 75 min and standard deviation 9 min. Chemists have proposed a new additive designed to decrease average drying time. It is believed that the new drying time will still be normally distributed with the same σ = 9 min.  </a:t>
            </a:r>
          </a:p>
          <a:p>
            <a:pPr>
              <a:buNone/>
            </a:pPr>
            <a:r>
              <a:rPr lang="en-US" dirty="0" smtClean="0">
                <a:solidFill>
                  <a:schemeClr val="bg1">
                    <a:lumMod val="50000"/>
                  </a:schemeClr>
                </a:solidFill>
              </a:rPr>
              <a:t>a) What are the null and alternative hypotheses?</a:t>
            </a:r>
          </a:p>
          <a:p>
            <a:pPr>
              <a:buNone/>
            </a:pPr>
            <a:r>
              <a:rPr lang="en-US" dirty="0" smtClean="0">
                <a:solidFill>
                  <a:schemeClr val="bg1">
                    <a:lumMod val="50000"/>
                  </a:schemeClr>
                </a:solidFill>
              </a:rPr>
              <a:t>b) If the sample size is 25 and the rejection region is average mean </a:t>
            </a:r>
            <a:r>
              <a:rPr lang="en-US" dirty="0" smtClean="0">
                <a:solidFill>
                  <a:schemeClr val="bg1">
                    <a:lumMod val="50000"/>
                  </a:schemeClr>
                </a:solidFill>
                <a:sym typeface="Symbol"/>
              </a:rPr>
              <a:t></a:t>
            </a:r>
            <a:r>
              <a:rPr lang="en-US" dirty="0" smtClean="0">
                <a:solidFill>
                  <a:schemeClr val="bg1">
                    <a:lumMod val="50000"/>
                  </a:schemeClr>
                </a:solidFill>
              </a:rPr>
              <a:t> 70.8, what is α? </a:t>
            </a:r>
          </a:p>
          <a:p>
            <a:pPr>
              <a:buNone/>
            </a:pPr>
            <a:r>
              <a:rPr lang="en-US" dirty="0" smtClean="0">
                <a:solidFill>
                  <a:schemeClr val="bg1">
                    <a:lumMod val="50000"/>
                  </a:schemeClr>
                </a:solidFill>
              </a:rPr>
              <a:t>c) What is β if μ = 72 if μ = 70? </a:t>
            </a:r>
          </a:p>
          <a:p>
            <a:pPr>
              <a:buNone/>
            </a:pPr>
            <a:r>
              <a:rPr lang="en-US" dirty="0" smtClean="0"/>
              <a:t>d) What are α, β(72), β(70) if c = 72?</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 vs. Type II errors </a:t>
            </a:r>
            <a:r>
              <a:rPr lang="en-US" dirty="0" smtClean="0"/>
              <a:t>(4)</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100" y="1143000"/>
            <a:ext cx="9105900" cy="4362450"/>
          </a:xfrm>
          <a:prstGeom prst="rect">
            <a:avLst/>
          </a:prstGeom>
        </p:spPr>
      </p:pic>
    </p:spTree>
    <p:extLst>
      <p:ext uri="{BB962C8B-B14F-4D97-AF65-F5344CB8AC3E}">
        <p14:creationId xmlns:p14="http://schemas.microsoft.com/office/powerpoint/2010/main" val="346749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Testing about a  Parameter: Procedure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514350" indent="-514350">
              <a:buNone/>
            </a:pPr>
            <a:r>
              <a:rPr lang="en-US" dirty="0" smtClean="0"/>
              <a:t>To be done BEFORE analyzing the data.</a:t>
            </a:r>
          </a:p>
          <a:p>
            <a:pPr marL="514350" indent="-514350">
              <a:buAutoNum type="arabicPeriod"/>
            </a:pPr>
            <a:r>
              <a:rPr lang="en-US" dirty="0" smtClean="0"/>
              <a:t>Identify the parameter of interest and describe it in the context of the problem situation.</a:t>
            </a:r>
          </a:p>
          <a:p>
            <a:pPr marL="508000" indent="-508000">
              <a:buAutoNum type="arabicPeriod"/>
              <a:tabLst>
                <a:tab pos="466725" algn="l"/>
              </a:tabLst>
            </a:pPr>
            <a:r>
              <a:rPr lang="en-US" dirty="0" smtClean="0"/>
              <a:t>Determine the null value and state the </a:t>
            </a:r>
            <a:r>
              <a:rPr lang="en-US" dirty="0"/>
              <a:t>null </a:t>
            </a:r>
            <a:r>
              <a:rPr lang="en-US" dirty="0" smtClean="0"/>
              <a:t>hypothesis (2 </a:t>
            </a:r>
            <a:r>
              <a:rPr lang="en-US" dirty="0"/>
              <a:t>in the book</a:t>
            </a:r>
            <a:r>
              <a:rPr lang="en-US" dirty="0" smtClean="0"/>
              <a:t>) </a:t>
            </a:r>
            <a:r>
              <a:rPr lang="en-US" dirty="0"/>
              <a:t>and alternative hypothesis (3 in the </a:t>
            </a:r>
            <a:r>
              <a:rPr lang="en-US" dirty="0" smtClean="0"/>
              <a:t>book).</a:t>
            </a:r>
          </a:p>
          <a:p>
            <a:pPr marL="514350" indent="-514350">
              <a:buAutoNum type="arabicPeriod"/>
            </a:pPr>
            <a:r>
              <a:rPr lang="en-US" dirty="0" smtClean="0"/>
              <a:t>Select the significance level </a:t>
            </a:r>
            <a:r>
              <a:rPr lang="el-GR" dirty="0" smtClean="0"/>
              <a:t>α</a:t>
            </a:r>
            <a:r>
              <a:rPr lang="en-US" dirty="0" smtClean="0"/>
              <a:t>.</a:t>
            </a:r>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Testing about a  Parameter: Procedure (cont)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514350" indent="-514350">
              <a:buNone/>
            </a:pPr>
            <a:r>
              <a:rPr lang="en-US" dirty="0" smtClean="0"/>
              <a:t>To be done AFTER obtaining the data.</a:t>
            </a:r>
          </a:p>
          <a:p>
            <a:pPr marL="514350" indent="-514350">
              <a:buFont typeface="+mj-lt"/>
              <a:buAutoNum type="arabicPeriod" startAt="4"/>
            </a:pPr>
            <a:r>
              <a:rPr lang="en-US" dirty="0" smtClean="0"/>
              <a:t>Give the formula for the computed value of the test statistic  (4 in the book) and substitute in the values (6 in the book).</a:t>
            </a:r>
          </a:p>
          <a:p>
            <a:pPr marL="514350" indent="-514350">
              <a:buAutoNum type="arabicPeriod" startAt="4"/>
            </a:pPr>
            <a:r>
              <a:rPr lang="en-US" dirty="0" smtClean="0"/>
              <a:t>Determine the rejection region.</a:t>
            </a:r>
          </a:p>
          <a:p>
            <a:pPr marL="514350" indent="-514350">
              <a:buAutoNum type="arabicPeriod" startAt="4"/>
            </a:pPr>
            <a:r>
              <a:rPr lang="en-US" dirty="0"/>
              <a:t>Decide whether H</a:t>
            </a:r>
            <a:r>
              <a:rPr lang="en-US" baseline="-25000" dirty="0"/>
              <a:t>0</a:t>
            </a:r>
            <a:r>
              <a:rPr lang="en-US" dirty="0"/>
              <a:t> should be </a:t>
            </a:r>
            <a:r>
              <a:rPr lang="en-US" dirty="0" smtClean="0"/>
              <a:t>rejected (7 in the book) and why.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Testing about a  Parameter: Procedure (cont)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514350" indent="-514350">
              <a:buFont typeface="+mj-lt"/>
              <a:buAutoNum type="arabicPeriod" startAt="7"/>
            </a:pPr>
            <a:r>
              <a:rPr lang="en-US" dirty="0" smtClean="0"/>
              <a:t>State this conclusion in the problem context. (7 in the book).</a:t>
            </a:r>
          </a:p>
          <a:p>
            <a:pPr marL="0" indent="0">
              <a:buNone/>
            </a:pPr>
            <a:r>
              <a:rPr lang="en-US" dirty="0" smtClean="0"/>
              <a:t>The </a:t>
            </a:r>
            <a:r>
              <a:rPr lang="en-US" dirty="0"/>
              <a:t>data does </a:t>
            </a:r>
            <a:r>
              <a:rPr lang="en-US" dirty="0" smtClean="0"/>
              <a:t>[</a:t>
            </a:r>
            <a:r>
              <a:rPr lang="en-US" dirty="0" smtClean="0">
                <a:solidFill>
                  <a:srgbClr val="FF0000"/>
                </a:solidFill>
              </a:rPr>
              <a:t>not</a:t>
            </a:r>
            <a:r>
              <a:rPr lang="en-US" dirty="0" smtClean="0"/>
              <a:t>] </a:t>
            </a:r>
            <a:r>
              <a:rPr lang="en-US" dirty="0"/>
              <a:t>give strong support to the claim that the </a:t>
            </a:r>
            <a:r>
              <a:rPr lang="en-US" dirty="0" smtClean="0"/>
              <a:t>[</a:t>
            </a:r>
            <a:r>
              <a:rPr lang="en-US" dirty="0" smtClean="0">
                <a:solidFill>
                  <a:srgbClr val="FF0000"/>
                </a:solidFill>
              </a:rPr>
              <a:t>statement of H</a:t>
            </a:r>
            <a:r>
              <a:rPr lang="en-US" baseline="-25000" dirty="0" smtClean="0">
                <a:solidFill>
                  <a:srgbClr val="FF0000"/>
                </a:solidFill>
              </a:rPr>
              <a:t>a </a:t>
            </a:r>
            <a:r>
              <a:rPr lang="en-US" dirty="0" smtClean="0">
                <a:solidFill>
                  <a:srgbClr val="FF0000"/>
                </a:solidFill>
              </a:rPr>
              <a:t>in words</a:t>
            </a:r>
            <a:r>
              <a:rPr lang="en-US" dirty="0" smtClean="0"/>
              <a:t>].</a:t>
            </a:r>
          </a:p>
        </p:txBody>
      </p:sp>
    </p:spTree>
    <p:extLst>
      <p:ext uri="{BB962C8B-B14F-4D97-AF65-F5344CB8AC3E}">
        <p14:creationId xmlns:p14="http://schemas.microsoft.com/office/powerpoint/2010/main" val="2652543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18" y="1"/>
            <a:ext cx="8229600" cy="1143000"/>
          </a:xfrm>
        </p:spPr>
        <p:txBody>
          <a:bodyPr/>
          <a:lstStyle/>
          <a:p>
            <a:r>
              <a:rPr lang="en-US" dirty="0" smtClean="0"/>
              <a:t>Rejection Regions:</a:t>
            </a:r>
            <a:endParaRPr lang="en-US" dirty="0"/>
          </a:p>
        </p:txBody>
      </p:sp>
      <p:sp>
        <p:nvSpPr>
          <p:cNvPr id="7" name="Freeform 6"/>
          <p:cNvSpPr/>
          <p:nvPr/>
        </p:nvSpPr>
        <p:spPr>
          <a:xfrm>
            <a:off x="2362200" y="2133600"/>
            <a:ext cx="1617126" cy="1447800"/>
          </a:xfrm>
          <a:custGeom>
            <a:avLst/>
            <a:gdLst>
              <a:gd name="connsiteX0" fmla="*/ 1275792 w 1388526"/>
              <a:gd name="connsiteY0" fmla="*/ 0 h 1260719"/>
              <a:gd name="connsiteX1" fmla="*/ 1250739 w 1388526"/>
              <a:gd name="connsiteY1" fmla="*/ 75156 h 1260719"/>
              <a:gd name="connsiteX2" fmla="*/ 1175583 w 1388526"/>
              <a:gd name="connsiteY2" fmla="*/ 125260 h 1260719"/>
              <a:gd name="connsiteX3" fmla="*/ 1138005 w 1388526"/>
              <a:gd name="connsiteY3" fmla="*/ 150312 h 1260719"/>
              <a:gd name="connsiteX4" fmla="*/ 1062849 w 1388526"/>
              <a:gd name="connsiteY4" fmla="*/ 175364 h 1260719"/>
              <a:gd name="connsiteX5" fmla="*/ 987693 w 1388526"/>
              <a:gd name="connsiteY5" fmla="*/ 200416 h 1260719"/>
              <a:gd name="connsiteX6" fmla="*/ 950115 w 1388526"/>
              <a:gd name="connsiteY6" fmla="*/ 212942 h 1260719"/>
              <a:gd name="connsiteX7" fmla="*/ 912537 w 1388526"/>
              <a:gd name="connsiteY7" fmla="*/ 250520 h 1260719"/>
              <a:gd name="connsiteX8" fmla="*/ 837381 w 1388526"/>
              <a:gd name="connsiteY8" fmla="*/ 300624 h 1260719"/>
              <a:gd name="connsiteX9" fmla="*/ 812328 w 1388526"/>
              <a:gd name="connsiteY9" fmla="*/ 325676 h 1260719"/>
              <a:gd name="connsiteX10" fmla="*/ 674542 w 1388526"/>
              <a:gd name="connsiteY10" fmla="*/ 363254 h 1260719"/>
              <a:gd name="connsiteX11" fmla="*/ 611912 w 1388526"/>
              <a:gd name="connsiteY11" fmla="*/ 400833 h 1260719"/>
              <a:gd name="connsiteX12" fmla="*/ 536756 w 1388526"/>
              <a:gd name="connsiteY12" fmla="*/ 450937 h 1260719"/>
              <a:gd name="connsiteX13" fmla="*/ 449074 w 1388526"/>
              <a:gd name="connsiteY13" fmla="*/ 538619 h 1260719"/>
              <a:gd name="connsiteX14" fmla="*/ 424022 w 1388526"/>
              <a:gd name="connsiteY14" fmla="*/ 576197 h 1260719"/>
              <a:gd name="connsiteX15" fmla="*/ 386444 w 1388526"/>
              <a:gd name="connsiteY15" fmla="*/ 613775 h 1260719"/>
              <a:gd name="connsiteX16" fmla="*/ 424022 w 1388526"/>
              <a:gd name="connsiteY16" fmla="*/ 801665 h 1260719"/>
              <a:gd name="connsiteX17" fmla="*/ 411496 w 1388526"/>
              <a:gd name="connsiteY17" fmla="*/ 901874 h 1260719"/>
              <a:gd name="connsiteX18" fmla="*/ 336339 w 1388526"/>
              <a:gd name="connsiteY18" fmla="*/ 926926 h 1260719"/>
              <a:gd name="connsiteX19" fmla="*/ 60767 w 1388526"/>
              <a:gd name="connsiteY19" fmla="*/ 939452 h 1260719"/>
              <a:gd name="connsiteX20" fmla="*/ 35715 w 1388526"/>
              <a:gd name="connsiteY20" fmla="*/ 977030 h 1260719"/>
              <a:gd name="connsiteX21" fmla="*/ 35715 w 1388526"/>
              <a:gd name="connsiteY21" fmla="*/ 1227550 h 1260719"/>
              <a:gd name="connsiteX22" fmla="*/ 73293 w 1388526"/>
              <a:gd name="connsiteY22" fmla="*/ 1252602 h 1260719"/>
              <a:gd name="connsiteX23" fmla="*/ 1388526 w 1388526"/>
              <a:gd name="connsiteY23" fmla="*/ 1252602 h 126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8526" h="1260719">
                <a:moveTo>
                  <a:pt x="1275792" y="0"/>
                </a:moveTo>
                <a:cubicBezTo>
                  <a:pt x="1267441" y="25052"/>
                  <a:pt x="1272711" y="60508"/>
                  <a:pt x="1250739" y="75156"/>
                </a:cubicBezTo>
                <a:lnTo>
                  <a:pt x="1175583" y="125260"/>
                </a:lnTo>
                <a:cubicBezTo>
                  <a:pt x="1163057" y="133611"/>
                  <a:pt x="1152287" y="145551"/>
                  <a:pt x="1138005" y="150312"/>
                </a:cubicBezTo>
                <a:lnTo>
                  <a:pt x="1062849" y="175364"/>
                </a:lnTo>
                <a:lnTo>
                  <a:pt x="987693" y="200416"/>
                </a:lnTo>
                <a:lnTo>
                  <a:pt x="950115" y="212942"/>
                </a:lnTo>
                <a:cubicBezTo>
                  <a:pt x="937589" y="225468"/>
                  <a:pt x="926520" y="239644"/>
                  <a:pt x="912537" y="250520"/>
                </a:cubicBezTo>
                <a:cubicBezTo>
                  <a:pt x="888771" y="269005"/>
                  <a:pt x="858672" y="279334"/>
                  <a:pt x="837381" y="300624"/>
                </a:cubicBezTo>
                <a:cubicBezTo>
                  <a:pt x="829030" y="308975"/>
                  <a:pt x="822891" y="320395"/>
                  <a:pt x="812328" y="325676"/>
                </a:cubicBezTo>
                <a:cubicBezTo>
                  <a:pt x="769948" y="346866"/>
                  <a:pt x="720358" y="354091"/>
                  <a:pt x="674542" y="363254"/>
                </a:cubicBezTo>
                <a:cubicBezTo>
                  <a:pt x="618339" y="419459"/>
                  <a:pt x="685083" y="360183"/>
                  <a:pt x="611912" y="400833"/>
                </a:cubicBezTo>
                <a:cubicBezTo>
                  <a:pt x="585592" y="415455"/>
                  <a:pt x="536756" y="450937"/>
                  <a:pt x="536756" y="450937"/>
                </a:cubicBezTo>
                <a:cubicBezTo>
                  <a:pt x="479328" y="537079"/>
                  <a:pt x="515216" y="516572"/>
                  <a:pt x="449074" y="538619"/>
                </a:cubicBezTo>
                <a:cubicBezTo>
                  <a:pt x="440723" y="551145"/>
                  <a:pt x="433660" y="564632"/>
                  <a:pt x="424022" y="576197"/>
                </a:cubicBezTo>
                <a:cubicBezTo>
                  <a:pt x="412681" y="589806"/>
                  <a:pt x="388785" y="596216"/>
                  <a:pt x="386444" y="613775"/>
                </a:cubicBezTo>
                <a:cubicBezTo>
                  <a:pt x="370372" y="734317"/>
                  <a:pt x="380018" y="735659"/>
                  <a:pt x="424022" y="801665"/>
                </a:cubicBezTo>
                <a:cubicBezTo>
                  <a:pt x="419847" y="835068"/>
                  <a:pt x="430800" y="874296"/>
                  <a:pt x="411496" y="901874"/>
                </a:cubicBezTo>
                <a:cubicBezTo>
                  <a:pt x="396352" y="923508"/>
                  <a:pt x="362719" y="925727"/>
                  <a:pt x="336339" y="926926"/>
                </a:cubicBezTo>
                <a:lnTo>
                  <a:pt x="60767" y="939452"/>
                </a:lnTo>
                <a:cubicBezTo>
                  <a:pt x="52416" y="951978"/>
                  <a:pt x="42448" y="963565"/>
                  <a:pt x="35715" y="977030"/>
                </a:cubicBezTo>
                <a:cubicBezTo>
                  <a:pt x="0" y="1048460"/>
                  <a:pt x="26206" y="1182382"/>
                  <a:pt x="35715" y="1227550"/>
                </a:cubicBezTo>
                <a:cubicBezTo>
                  <a:pt x="38816" y="1242281"/>
                  <a:pt x="58241" y="1252323"/>
                  <a:pt x="73293" y="1252602"/>
                </a:cubicBezTo>
                <a:cubicBezTo>
                  <a:pt x="511629" y="1260719"/>
                  <a:pt x="950115" y="1252602"/>
                  <a:pt x="1388526" y="1252602"/>
                </a:cubicBez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descr="Picture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137" t="24846"/>
          <a:stretch/>
        </p:blipFill>
        <p:spPr bwMode="auto">
          <a:xfrm>
            <a:off x="5257800" y="1447516"/>
            <a:ext cx="3505200" cy="44294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icture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50" t="45040" r="33115" b="12879"/>
          <a:stretch/>
        </p:blipFill>
        <p:spPr bwMode="auto">
          <a:xfrm>
            <a:off x="535487" y="3776022"/>
            <a:ext cx="4366288" cy="2431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icture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59" t="338" r="16006" b="92411"/>
          <a:stretch/>
        </p:blipFill>
        <p:spPr bwMode="auto">
          <a:xfrm>
            <a:off x="702450" y="789653"/>
            <a:ext cx="7908150" cy="48933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535487" y="1261613"/>
            <a:ext cx="4303077" cy="2498170"/>
            <a:chOff x="535487" y="1261613"/>
            <a:chExt cx="4303077" cy="2498170"/>
          </a:xfrm>
        </p:grpSpPr>
        <p:pic>
          <p:nvPicPr>
            <p:cNvPr id="11" name="Picture 10" descr="Picture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856" r="51961"/>
            <a:stretch/>
          </p:blipFill>
          <p:spPr bwMode="auto">
            <a:xfrm>
              <a:off x="535487" y="1261613"/>
              <a:ext cx="4121038" cy="249817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a:xfrm>
              <a:off x="2996113" y="1394085"/>
              <a:ext cx="1842451" cy="1888761"/>
            </a:xfrm>
            <a:custGeom>
              <a:avLst/>
              <a:gdLst>
                <a:gd name="connsiteX0" fmla="*/ 1575887 w 1842451"/>
                <a:gd name="connsiteY0" fmla="*/ 0 h 1888761"/>
                <a:gd name="connsiteX1" fmla="*/ 1560897 w 1842451"/>
                <a:gd name="connsiteY1" fmla="*/ 269823 h 1888761"/>
                <a:gd name="connsiteX2" fmla="*/ 1425985 w 1842451"/>
                <a:gd name="connsiteY2" fmla="*/ 344774 h 1888761"/>
                <a:gd name="connsiteX3" fmla="*/ 1336044 w 1842451"/>
                <a:gd name="connsiteY3" fmla="*/ 374754 h 1888761"/>
                <a:gd name="connsiteX4" fmla="*/ 1291074 w 1842451"/>
                <a:gd name="connsiteY4" fmla="*/ 389745 h 1888761"/>
                <a:gd name="connsiteX5" fmla="*/ 1201133 w 1842451"/>
                <a:gd name="connsiteY5" fmla="*/ 404735 h 1888761"/>
                <a:gd name="connsiteX6" fmla="*/ 931310 w 1842451"/>
                <a:gd name="connsiteY6" fmla="*/ 419725 h 1888761"/>
                <a:gd name="connsiteX7" fmla="*/ 841369 w 1842451"/>
                <a:gd name="connsiteY7" fmla="*/ 449705 h 1888761"/>
                <a:gd name="connsiteX8" fmla="*/ 796398 w 1842451"/>
                <a:gd name="connsiteY8" fmla="*/ 464695 h 1888761"/>
                <a:gd name="connsiteX9" fmla="*/ 751428 w 1842451"/>
                <a:gd name="connsiteY9" fmla="*/ 554636 h 1888761"/>
                <a:gd name="connsiteX10" fmla="*/ 691467 w 1842451"/>
                <a:gd name="connsiteY10" fmla="*/ 659567 h 1888761"/>
                <a:gd name="connsiteX11" fmla="*/ 646497 w 1842451"/>
                <a:gd name="connsiteY11" fmla="*/ 749508 h 1888761"/>
                <a:gd name="connsiteX12" fmla="*/ 616517 w 1842451"/>
                <a:gd name="connsiteY12" fmla="*/ 779489 h 1888761"/>
                <a:gd name="connsiteX13" fmla="*/ 526576 w 1842451"/>
                <a:gd name="connsiteY13" fmla="*/ 809469 h 1888761"/>
                <a:gd name="connsiteX14" fmla="*/ 451625 w 1842451"/>
                <a:gd name="connsiteY14" fmla="*/ 869430 h 1888761"/>
                <a:gd name="connsiteX15" fmla="*/ 391664 w 1842451"/>
                <a:gd name="connsiteY15" fmla="*/ 944381 h 1888761"/>
                <a:gd name="connsiteX16" fmla="*/ 376674 w 1842451"/>
                <a:gd name="connsiteY16" fmla="*/ 1124263 h 1888761"/>
                <a:gd name="connsiteX17" fmla="*/ 346694 w 1842451"/>
                <a:gd name="connsiteY17" fmla="*/ 1169233 h 1888761"/>
                <a:gd name="connsiteX18" fmla="*/ 271743 w 1842451"/>
                <a:gd name="connsiteY18" fmla="*/ 1244184 h 1888761"/>
                <a:gd name="connsiteX19" fmla="*/ 256753 w 1842451"/>
                <a:gd name="connsiteY19" fmla="*/ 1289154 h 1888761"/>
                <a:gd name="connsiteX20" fmla="*/ 211782 w 1842451"/>
                <a:gd name="connsiteY20" fmla="*/ 1319135 h 1888761"/>
                <a:gd name="connsiteX21" fmla="*/ 166812 w 1842451"/>
                <a:gd name="connsiteY21" fmla="*/ 1364105 h 1888761"/>
                <a:gd name="connsiteX22" fmla="*/ 151821 w 1842451"/>
                <a:gd name="connsiteY22" fmla="*/ 1409076 h 1888761"/>
                <a:gd name="connsiteX23" fmla="*/ 106851 w 1842451"/>
                <a:gd name="connsiteY23" fmla="*/ 1424066 h 1888761"/>
                <a:gd name="connsiteX24" fmla="*/ 61880 w 1842451"/>
                <a:gd name="connsiteY24" fmla="*/ 1469036 h 1888761"/>
                <a:gd name="connsiteX25" fmla="*/ 46890 w 1842451"/>
                <a:gd name="connsiteY25" fmla="*/ 1514007 h 1888761"/>
                <a:gd name="connsiteX26" fmla="*/ 1920 w 1842451"/>
                <a:gd name="connsiteY26" fmla="*/ 1543987 h 1888761"/>
                <a:gd name="connsiteX27" fmla="*/ 16910 w 1842451"/>
                <a:gd name="connsiteY27" fmla="*/ 1633928 h 1888761"/>
                <a:gd name="connsiteX28" fmla="*/ 31900 w 1842451"/>
                <a:gd name="connsiteY28" fmla="*/ 1678899 h 1888761"/>
                <a:gd name="connsiteX29" fmla="*/ 46890 w 1842451"/>
                <a:gd name="connsiteY29" fmla="*/ 1738859 h 1888761"/>
                <a:gd name="connsiteX30" fmla="*/ 61880 w 1842451"/>
                <a:gd name="connsiteY30" fmla="*/ 1813810 h 1888761"/>
                <a:gd name="connsiteX31" fmla="*/ 136831 w 1842451"/>
                <a:gd name="connsiteY31" fmla="*/ 1828800 h 1888761"/>
                <a:gd name="connsiteX32" fmla="*/ 241762 w 1842451"/>
                <a:gd name="connsiteY32" fmla="*/ 1813810 h 1888761"/>
                <a:gd name="connsiteX33" fmla="*/ 316713 w 1842451"/>
                <a:gd name="connsiteY33" fmla="*/ 1768840 h 1888761"/>
                <a:gd name="connsiteX34" fmla="*/ 571546 w 1842451"/>
                <a:gd name="connsiteY34" fmla="*/ 1753849 h 1888761"/>
                <a:gd name="connsiteX35" fmla="*/ 736438 w 1842451"/>
                <a:gd name="connsiteY35" fmla="*/ 1753849 h 1888761"/>
                <a:gd name="connsiteX36" fmla="*/ 811389 w 1842451"/>
                <a:gd name="connsiteY36" fmla="*/ 1828800 h 1888761"/>
                <a:gd name="connsiteX37" fmla="*/ 931310 w 1842451"/>
                <a:gd name="connsiteY37" fmla="*/ 1873771 h 1888761"/>
                <a:gd name="connsiteX38" fmla="*/ 1006261 w 1842451"/>
                <a:gd name="connsiteY38" fmla="*/ 1888761 h 1888761"/>
                <a:gd name="connsiteX39" fmla="*/ 1396005 w 1842451"/>
                <a:gd name="connsiteY39" fmla="*/ 1858781 h 1888761"/>
                <a:gd name="connsiteX40" fmla="*/ 1500936 w 1842451"/>
                <a:gd name="connsiteY40" fmla="*/ 1828800 h 1888761"/>
                <a:gd name="connsiteX41" fmla="*/ 1575887 w 1842451"/>
                <a:gd name="connsiteY41" fmla="*/ 1813810 h 1888761"/>
                <a:gd name="connsiteX42" fmla="*/ 1710798 w 1842451"/>
                <a:gd name="connsiteY42" fmla="*/ 1768840 h 1888761"/>
                <a:gd name="connsiteX43" fmla="*/ 1755769 w 1842451"/>
                <a:gd name="connsiteY43" fmla="*/ 1753849 h 1888761"/>
                <a:gd name="connsiteX44" fmla="*/ 1800739 w 1842451"/>
                <a:gd name="connsiteY44" fmla="*/ 1738859 h 1888761"/>
                <a:gd name="connsiteX45" fmla="*/ 1815730 w 1842451"/>
                <a:gd name="connsiteY45" fmla="*/ 1693889 h 1888761"/>
                <a:gd name="connsiteX46" fmla="*/ 1815730 w 1842451"/>
                <a:gd name="connsiteY46" fmla="*/ 869430 h 1888761"/>
                <a:gd name="connsiteX47" fmla="*/ 1785749 w 1842451"/>
                <a:gd name="connsiteY47" fmla="*/ 779489 h 1888761"/>
                <a:gd name="connsiteX48" fmla="*/ 1770759 w 1842451"/>
                <a:gd name="connsiteY48" fmla="*/ 719528 h 1888761"/>
                <a:gd name="connsiteX49" fmla="*/ 1755769 w 1842451"/>
                <a:gd name="connsiteY49" fmla="*/ 614597 h 1888761"/>
                <a:gd name="connsiteX50" fmla="*/ 1725789 w 1842451"/>
                <a:gd name="connsiteY50" fmla="*/ 524656 h 1888761"/>
                <a:gd name="connsiteX51" fmla="*/ 1710798 w 1842451"/>
                <a:gd name="connsiteY51" fmla="*/ 479685 h 1888761"/>
                <a:gd name="connsiteX52" fmla="*/ 1665828 w 1842451"/>
                <a:gd name="connsiteY52" fmla="*/ 104931 h 1888761"/>
                <a:gd name="connsiteX53" fmla="*/ 1620857 w 1842451"/>
                <a:gd name="connsiteY53" fmla="*/ 74951 h 1888761"/>
                <a:gd name="connsiteX54" fmla="*/ 1575887 w 1842451"/>
                <a:gd name="connsiteY54" fmla="*/ 59961 h 1888761"/>
                <a:gd name="connsiteX55" fmla="*/ 1545907 w 1842451"/>
                <a:gd name="connsiteY55" fmla="*/ 44971 h 188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842451" h="1888761">
                  <a:moveTo>
                    <a:pt x="1575887" y="0"/>
                  </a:moveTo>
                  <a:cubicBezTo>
                    <a:pt x="1570890" y="89941"/>
                    <a:pt x="1580861" y="181983"/>
                    <a:pt x="1560897" y="269823"/>
                  </a:cubicBezTo>
                  <a:cubicBezTo>
                    <a:pt x="1545149" y="339112"/>
                    <a:pt x="1472560" y="332072"/>
                    <a:pt x="1425985" y="344774"/>
                  </a:cubicBezTo>
                  <a:cubicBezTo>
                    <a:pt x="1395496" y="353089"/>
                    <a:pt x="1366024" y="364760"/>
                    <a:pt x="1336044" y="374754"/>
                  </a:cubicBezTo>
                  <a:cubicBezTo>
                    <a:pt x="1321054" y="379751"/>
                    <a:pt x="1306660" y="387147"/>
                    <a:pt x="1291074" y="389745"/>
                  </a:cubicBezTo>
                  <a:cubicBezTo>
                    <a:pt x="1261094" y="394742"/>
                    <a:pt x="1231422" y="402211"/>
                    <a:pt x="1201133" y="404735"/>
                  </a:cubicBezTo>
                  <a:cubicBezTo>
                    <a:pt x="1111364" y="412216"/>
                    <a:pt x="1021251" y="414728"/>
                    <a:pt x="931310" y="419725"/>
                  </a:cubicBezTo>
                  <a:lnTo>
                    <a:pt x="841369" y="449705"/>
                  </a:lnTo>
                  <a:lnTo>
                    <a:pt x="796398" y="464695"/>
                  </a:lnTo>
                  <a:cubicBezTo>
                    <a:pt x="768914" y="547148"/>
                    <a:pt x="797922" y="473271"/>
                    <a:pt x="751428" y="554636"/>
                  </a:cubicBezTo>
                  <a:cubicBezTo>
                    <a:pt x="675362" y="687753"/>
                    <a:pt x="764504" y="550016"/>
                    <a:pt x="691467" y="659567"/>
                  </a:cubicBezTo>
                  <a:cubicBezTo>
                    <a:pt x="675634" y="707067"/>
                    <a:pt x="679707" y="707994"/>
                    <a:pt x="646497" y="749508"/>
                  </a:cubicBezTo>
                  <a:cubicBezTo>
                    <a:pt x="637668" y="760544"/>
                    <a:pt x="629158" y="773169"/>
                    <a:pt x="616517" y="779489"/>
                  </a:cubicBezTo>
                  <a:cubicBezTo>
                    <a:pt x="588251" y="793622"/>
                    <a:pt x="526576" y="809469"/>
                    <a:pt x="526576" y="809469"/>
                  </a:cubicBezTo>
                  <a:cubicBezTo>
                    <a:pt x="454186" y="881856"/>
                    <a:pt x="546175" y="793790"/>
                    <a:pt x="451625" y="869430"/>
                  </a:cubicBezTo>
                  <a:cubicBezTo>
                    <a:pt x="421108" y="893844"/>
                    <a:pt x="413927" y="910985"/>
                    <a:pt x="391664" y="944381"/>
                  </a:cubicBezTo>
                  <a:cubicBezTo>
                    <a:pt x="386667" y="1004342"/>
                    <a:pt x="388474" y="1065263"/>
                    <a:pt x="376674" y="1124263"/>
                  </a:cubicBezTo>
                  <a:cubicBezTo>
                    <a:pt x="373141" y="1141929"/>
                    <a:pt x="358557" y="1155675"/>
                    <a:pt x="346694" y="1169233"/>
                  </a:cubicBezTo>
                  <a:cubicBezTo>
                    <a:pt x="323428" y="1195823"/>
                    <a:pt x="271743" y="1244184"/>
                    <a:pt x="271743" y="1244184"/>
                  </a:cubicBezTo>
                  <a:cubicBezTo>
                    <a:pt x="266746" y="1259174"/>
                    <a:pt x="266624" y="1276816"/>
                    <a:pt x="256753" y="1289154"/>
                  </a:cubicBezTo>
                  <a:cubicBezTo>
                    <a:pt x="245498" y="1303222"/>
                    <a:pt x="225622" y="1307601"/>
                    <a:pt x="211782" y="1319135"/>
                  </a:cubicBezTo>
                  <a:cubicBezTo>
                    <a:pt x="195496" y="1332706"/>
                    <a:pt x="181802" y="1349115"/>
                    <a:pt x="166812" y="1364105"/>
                  </a:cubicBezTo>
                  <a:cubicBezTo>
                    <a:pt x="161815" y="1379095"/>
                    <a:pt x="162994" y="1397903"/>
                    <a:pt x="151821" y="1409076"/>
                  </a:cubicBezTo>
                  <a:cubicBezTo>
                    <a:pt x="140648" y="1420249"/>
                    <a:pt x="119998" y="1415301"/>
                    <a:pt x="106851" y="1424066"/>
                  </a:cubicBezTo>
                  <a:cubicBezTo>
                    <a:pt x="89212" y="1435825"/>
                    <a:pt x="76870" y="1454046"/>
                    <a:pt x="61880" y="1469036"/>
                  </a:cubicBezTo>
                  <a:cubicBezTo>
                    <a:pt x="56883" y="1484026"/>
                    <a:pt x="56761" y="1501668"/>
                    <a:pt x="46890" y="1514007"/>
                  </a:cubicBezTo>
                  <a:cubicBezTo>
                    <a:pt x="35636" y="1528075"/>
                    <a:pt x="6289" y="1526509"/>
                    <a:pt x="1920" y="1543987"/>
                  </a:cubicBezTo>
                  <a:cubicBezTo>
                    <a:pt x="-5452" y="1573473"/>
                    <a:pt x="10317" y="1604258"/>
                    <a:pt x="16910" y="1633928"/>
                  </a:cubicBezTo>
                  <a:cubicBezTo>
                    <a:pt x="20338" y="1649353"/>
                    <a:pt x="27559" y="1663706"/>
                    <a:pt x="31900" y="1678899"/>
                  </a:cubicBezTo>
                  <a:cubicBezTo>
                    <a:pt x="37560" y="1698708"/>
                    <a:pt x="42421" y="1718748"/>
                    <a:pt x="46890" y="1738859"/>
                  </a:cubicBezTo>
                  <a:cubicBezTo>
                    <a:pt x="52417" y="1763731"/>
                    <a:pt x="43864" y="1795794"/>
                    <a:pt x="61880" y="1813810"/>
                  </a:cubicBezTo>
                  <a:cubicBezTo>
                    <a:pt x="79896" y="1831826"/>
                    <a:pt x="111847" y="1823803"/>
                    <a:pt x="136831" y="1828800"/>
                  </a:cubicBezTo>
                  <a:cubicBezTo>
                    <a:pt x="171808" y="1823803"/>
                    <a:pt x="208243" y="1824983"/>
                    <a:pt x="241762" y="1813810"/>
                  </a:cubicBezTo>
                  <a:cubicBezTo>
                    <a:pt x="348281" y="1778304"/>
                    <a:pt x="185256" y="1781986"/>
                    <a:pt x="316713" y="1768840"/>
                  </a:cubicBezTo>
                  <a:cubicBezTo>
                    <a:pt x="401382" y="1760373"/>
                    <a:pt x="486602" y="1758846"/>
                    <a:pt x="571546" y="1753849"/>
                  </a:cubicBezTo>
                  <a:cubicBezTo>
                    <a:pt x="632215" y="1733626"/>
                    <a:pt x="658250" y="1717762"/>
                    <a:pt x="736438" y="1753849"/>
                  </a:cubicBezTo>
                  <a:cubicBezTo>
                    <a:pt x="768518" y="1768655"/>
                    <a:pt x="778584" y="1815678"/>
                    <a:pt x="811389" y="1828800"/>
                  </a:cubicBezTo>
                  <a:cubicBezTo>
                    <a:pt x="834325" y="1837975"/>
                    <a:pt x="899971" y="1865936"/>
                    <a:pt x="931310" y="1873771"/>
                  </a:cubicBezTo>
                  <a:cubicBezTo>
                    <a:pt x="956028" y="1879950"/>
                    <a:pt x="981277" y="1883764"/>
                    <a:pt x="1006261" y="1888761"/>
                  </a:cubicBezTo>
                  <a:lnTo>
                    <a:pt x="1396005" y="1858781"/>
                  </a:lnTo>
                  <a:cubicBezTo>
                    <a:pt x="1452079" y="1851772"/>
                    <a:pt x="1451159" y="1841244"/>
                    <a:pt x="1500936" y="1828800"/>
                  </a:cubicBezTo>
                  <a:cubicBezTo>
                    <a:pt x="1525654" y="1822621"/>
                    <a:pt x="1551306" y="1820514"/>
                    <a:pt x="1575887" y="1813810"/>
                  </a:cubicBezTo>
                  <a:cubicBezTo>
                    <a:pt x="1575888" y="1813810"/>
                    <a:pt x="1688312" y="1776335"/>
                    <a:pt x="1710798" y="1768840"/>
                  </a:cubicBezTo>
                  <a:lnTo>
                    <a:pt x="1755769" y="1753849"/>
                  </a:lnTo>
                  <a:lnTo>
                    <a:pt x="1800739" y="1738859"/>
                  </a:lnTo>
                  <a:cubicBezTo>
                    <a:pt x="1805736" y="1723869"/>
                    <a:pt x="1812302" y="1709314"/>
                    <a:pt x="1815730" y="1693889"/>
                  </a:cubicBezTo>
                  <a:cubicBezTo>
                    <a:pt x="1872007" y="1440648"/>
                    <a:pt x="1823059" y="1003786"/>
                    <a:pt x="1815730" y="869430"/>
                  </a:cubicBezTo>
                  <a:cubicBezTo>
                    <a:pt x="1814009" y="837875"/>
                    <a:pt x="1793414" y="810148"/>
                    <a:pt x="1785749" y="779489"/>
                  </a:cubicBezTo>
                  <a:cubicBezTo>
                    <a:pt x="1780752" y="759502"/>
                    <a:pt x="1774444" y="739798"/>
                    <a:pt x="1770759" y="719528"/>
                  </a:cubicBezTo>
                  <a:cubicBezTo>
                    <a:pt x="1764439" y="684766"/>
                    <a:pt x="1763714" y="649024"/>
                    <a:pt x="1755769" y="614597"/>
                  </a:cubicBezTo>
                  <a:cubicBezTo>
                    <a:pt x="1748663" y="583804"/>
                    <a:pt x="1735782" y="554636"/>
                    <a:pt x="1725789" y="524656"/>
                  </a:cubicBezTo>
                  <a:lnTo>
                    <a:pt x="1710798" y="479685"/>
                  </a:lnTo>
                  <a:cubicBezTo>
                    <a:pt x="1708227" y="423131"/>
                    <a:pt x="1754680" y="193783"/>
                    <a:pt x="1665828" y="104931"/>
                  </a:cubicBezTo>
                  <a:cubicBezTo>
                    <a:pt x="1653089" y="92192"/>
                    <a:pt x="1636971" y="83008"/>
                    <a:pt x="1620857" y="74951"/>
                  </a:cubicBezTo>
                  <a:cubicBezTo>
                    <a:pt x="1606724" y="67885"/>
                    <a:pt x="1590558" y="65829"/>
                    <a:pt x="1575887" y="59961"/>
                  </a:cubicBezTo>
                  <a:cubicBezTo>
                    <a:pt x="1565513" y="55811"/>
                    <a:pt x="1555900" y="49968"/>
                    <a:pt x="1545907" y="44971"/>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337608" y="4377128"/>
            <a:ext cx="1131428" cy="2263515"/>
          </a:xfrm>
          <a:custGeom>
            <a:avLst/>
            <a:gdLst>
              <a:gd name="connsiteX0" fmla="*/ 247008 w 1131428"/>
              <a:gd name="connsiteY0" fmla="*/ 0 h 2263515"/>
              <a:gd name="connsiteX1" fmla="*/ 261999 w 1131428"/>
              <a:gd name="connsiteY1" fmla="*/ 134911 h 2263515"/>
              <a:gd name="connsiteX2" fmla="*/ 306969 w 1131428"/>
              <a:gd name="connsiteY2" fmla="*/ 149902 h 2263515"/>
              <a:gd name="connsiteX3" fmla="*/ 351940 w 1131428"/>
              <a:gd name="connsiteY3" fmla="*/ 179882 h 2263515"/>
              <a:gd name="connsiteX4" fmla="*/ 516831 w 1131428"/>
              <a:gd name="connsiteY4" fmla="*/ 209862 h 2263515"/>
              <a:gd name="connsiteX5" fmla="*/ 561802 w 1131428"/>
              <a:gd name="connsiteY5" fmla="*/ 224852 h 2263515"/>
              <a:gd name="connsiteX6" fmla="*/ 771664 w 1131428"/>
              <a:gd name="connsiteY6" fmla="*/ 239842 h 2263515"/>
              <a:gd name="connsiteX7" fmla="*/ 831625 w 1131428"/>
              <a:gd name="connsiteY7" fmla="*/ 299803 h 2263515"/>
              <a:gd name="connsiteX8" fmla="*/ 891585 w 1131428"/>
              <a:gd name="connsiteY8" fmla="*/ 389744 h 2263515"/>
              <a:gd name="connsiteX9" fmla="*/ 936556 w 1131428"/>
              <a:gd name="connsiteY9" fmla="*/ 569626 h 2263515"/>
              <a:gd name="connsiteX10" fmla="*/ 951546 w 1131428"/>
              <a:gd name="connsiteY10" fmla="*/ 629587 h 2263515"/>
              <a:gd name="connsiteX11" fmla="*/ 981526 w 1131428"/>
              <a:gd name="connsiteY11" fmla="*/ 689547 h 2263515"/>
              <a:gd name="connsiteX12" fmla="*/ 1041487 w 1131428"/>
              <a:gd name="connsiteY12" fmla="*/ 779488 h 2263515"/>
              <a:gd name="connsiteX13" fmla="*/ 1056477 w 1131428"/>
              <a:gd name="connsiteY13" fmla="*/ 824459 h 2263515"/>
              <a:gd name="connsiteX14" fmla="*/ 1086458 w 1131428"/>
              <a:gd name="connsiteY14" fmla="*/ 944380 h 2263515"/>
              <a:gd name="connsiteX15" fmla="*/ 1101448 w 1131428"/>
              <a:gd name="connsiteY15" fmla="*/ 989351 h 2263515"/>
              <a:gd name="connsiteX16" fmla="*/ 1116438 w 1131428"/>
              <a:gd name="connsiteY16" fmla="*/ 1079292 h 2263515"/>
              <a:gd name="connsiteX17" fmla="*/ 1131428 w 1131428"/>
              <a:gd name="connsiteY17" fmla="*/ 1154242 h 2263515"/>
              <a:gd name="connsiteX18" fmla="*/ 1056477 w 1131428"/>
              <a:gd name="connsiteY18" fmla="*/ 1244183 h 2263515"/>
              <a:gd name="connsiteX19" fmla="*/ 981526 w 1131428"/>
              <a:gd name="connsiteY19" fmla="*/ 1289154 h 2263515"/>
              <a:gd name="connsiteX20" fmla="*/ 891585 w 1131428"/>
              <a:gd name="connsiteY20" fmla="*/ 1319134 h 2263515"/>
              <a:gd name="connsiteX21" fmla="*/ 816635 w 1131428"/>
              <a:gd name="connsiteY21" fmla="*/ 1394085 h 2263515"/>
              <a:gd name="connsiteX22" fmla="*/ 771664 w 1131428"/>
              <a:gd name="connsiteY22" fmla="*/ 1424065 h 2263515"/>
              <a:gd name="connsiteX23" fmla="*/ 711703 w 1131428"/>
              <a:gd name="connsiteY23" fmla="*/ 1484026 h 2263515"/>
              <a:gd name="connsiteX24" fmla="*/ 666733 w 1131428"/>
              <a:gd name="connsiteY24" fmla="*/ 1528997 h 2263515"/>
              <a:gd name="connsiteX25" fmla="*/ 651743 w 1131428"/>
              <a:gd name="connsiteY25" fmla="*/ 1603947 h 2263515"/>
              <a:gd name="connsiteX26" fmla="*/ 636753 w 1131428"/>
              <a:gd name="connsiteY26" fmla="*/ 1648918 h 2263515"/>
              <a:gd name="connsiteX27" fmla="*/ 621762 w 1131428"/>
              <a:gd name="connsiteY27" fmla="*/ 1963711 h 2263515"/>
              <a:gd name="connsiteX28" fmla="*/ 606772 w 1131428"/>
              <a:gd name="connsiteY28" fmla="*/ 2053652 h 2263515"/>
              <a:gd name="connsiteX29" fmla="*/ 576792 w 1131428"/>
              <a:gd name="connsiteY29" fmla="*/ 2113613 h 2263515"/>
              <a:gd name="connsiteX30" fmla="*/ 561802 w 1131428"/>
              <a:gd name="connsiteY30" fmla="*/ 2158583 h 2263515"/>
              <a:gd name="connsiteX31" fmla="*/ 501841 w 1131428"/>
              <a:gd name="connsiteY31" fmla="*/ 2248524 h 2263515"/>
              <a:gd name="connsiteX32" fmla="*/ 456871 w 1131428"/>
              <a:gd name="connsiteY32" fmla="*/ 2263515 h 2263515"/>
              <a:gd name="connsiteX33" fmla="*/ 187048 w 1131428"/>
              <a:gd name="connsiteY33" fmla="*/ 2203554 h 2263515"/>
              <a:gd name="connsiteX34" fmla="*/ 142077 w 1131428"/>
              <a:gd name="connsiteY34" fmla="*/ 2098623 h 2263515"/>
              <a:gd name="connsiteX35" fmla="*/ 97107 w 1131428"/>
              <a:gd name="connsiteY35" fmla="*/ 2023672 h 2263515"/>
              <a:gd name="connsiteX36" fmla="*/ 67126 w 1131428"/>
              <a:gd name="connsiteY36" fmla="*/ 1948721 h 2263515"/>
              <a:gd name="connsiteX37" fmla="*/ 52136 w 1131428"/>
              <a:gd name="connsiteY37" fmla="*/ 1903751 h 2263515"/>
              <a:gd name="connsiteX38" fmla="*/ 22156 w 1131428"/>
              <a:gd name="connsiteY38" fmla="*/ 1858780 h 2263515"/>
              <a:gd name="connsiteX39" fmla="*/ 22156 w 1131428"/>
              <a:gd name="connsiteY39" fmla="*/ 1004341 h 2263515"/>
              <a:gd name="connsiteX40" fmla="*/ 52136 w 1131428"/>
              <a:gd name="connsiteY40" fmla="*/ 914400 h 2263515"/>
              <a:gd name="connsiteX41" fmla="*/ 67126 w 1131428"/>
              <a:gd name="connsiteY41" fmla="*/ 809469 h 2263515"/>
              <a:gd name="connsiteX42" fmla="*/ 97107 w 1131428"/>
              <a:gd name="connsiteY42" fmla="*/ 764498 h 2263515"/>
              <a:gd name="connsiteX43" fmla="*/ 112097 w 1131428"/>
              <a:gd name="connsiteY43" fmla="*/ 614597 h 2263515"/>
              <a:gd name="connsiteX44" fmla="*/ 127087 w 1131428"/>
              <a:gd name="connsiteY44" fmla="*/ 539646 h 2263515"/>
              <a:gd name="connsiteX45" fmla="*/ 157067 w 1131428"/>
              <a:gd name="connsiteY45" fmla="*/ 329783 h 2263515"/>
              <a:gd name="connsiteX46" fmla="*/ 217028 w 1131428"/>
              <a:gd name="connsiteY46" fmla="*/ 194872 h 2263515"/>
              <a:gd name="connsiteX47" fmla="*/ 247008 w 1131428"/>
              <a:gd name="connsiteY47" fmla="*/ 104931 h 22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1428" h="2263515">
                <a:moveTo>
                  <a:pt x="247008" y="0"/>
                </a:moveTo>
                <a:cubicBezTo>
                  <a:pt x="252005" y="44970"/>
                  <a:pt x="245195" y="92900"/>
                  <a:pt x="261999" y="134911"/>
                </a:cubicBezTo>
                <a:cubicBezTo>
                  <a:pt x="267867" y="149582"/>
                  <a:pt x="292836" y="142836"/>
                  <a:pt x="306969" y="149902"/>
                </a:cubicBezTo>
                <a:cubicBezTo>
                  <a:pt x="323083" y="157959"/>
                  <a:pt x="335071" y="173556"/>
                  <a:pt x="351940" y="179882"/>
                </a:cubicBezTo>
                <a:cubicBezTo>
                  <a:pt x="371781" y="187322"/>
                  <a:pt x="503054" y="206800"/>
                  <a:pt x="516831" y="209862"/>
                </a:cubicBezTo>
                <a:cubicBezTo>
                  <a:pt x="532256" y="213290"/>
                  <a:pt x="546109" y="223006"/>
                  <a:pt x="561802" y="224852"/>
                </a:cubicBezTo>
                <a:cubicBezTo>
                  <a:pt x="631454" y="233046"/>
                  <a:pt x="701710" y="234845"/>
                  <a:pt x="771664" y="239842"/>
                </a:cubicBezTo>
                <a:cubicBezTo>
                  <a:pt x="847978" y="265281"/>
                  <a:pt x="795286" y="234391"/>
                  <a:pt x="831625" y="299803"/>
                </a:cubicBezTo>
                <a:cubicBezTo>
                  <a:pt x="849123" y="331300"/>
                  <a:pt x="891585" y="389744"/>
                  <a:pt x="891585" y="389744"/>
                </a:cubicBezTo>
                <a:lnTo>
                  <a:pt x="936556" y="569626"/>
                </a:lnTo>
                <a:cubicBezTo>
                  <a:pt x="941553" y="589613"/>
                  <a:pt x="942332" y="611160"/>
                  <a:pt x="951546" y="629587"/>
                </a:cubicBezTo>
                <a:cubicBezTo>
                  <a:pt x="961539" y="649574"/>
                  <a:pt x="970029" y="670386"/>
                  <a:pt x="981526" y="689547"/>
                </a:cubicBezTo>
                <a:cubicBezTo>
                  <a:pt x="1000064" y="720444"/>
                  <a:pt x="1041487" y="779488"/>
                  <a:pt x="1041487" y="779488"/>
                </a:cubicBezTo>
                <a:cubicBezTo>
                  <a:pt x="1046484" y="794478"/>
                  <a:pt x="1052319" y="809215"/>
                  <a:pt x="1056477" y="824459"/>
                </a:cubicBezTo>
                <a:cubicBezTo>
                  <a:pt x="1067319" y="864211"/>
                  <a:pt x="1073428" y="905290"/>
                  <a:pt x="1086458" y="944380"/>
                </a:cubicBezTo>
                <a:cubicBezTo>
                  <a:pt x="1091455" y="959370"/>
                  <a:pt x="1098020" y="973926"/>
                  <a:pt x="1101448" y="989351"/>
                </a:cubicBezTo>
                <a:cubicBezTo>
                  <a:pt x="1108041" y="1019021"/>
                  <a:pt x="1111001" y="1049388"/>
                  <a:pt x="1116438" y="1079292"/>
                </a:cubicBezTo>
                <a:cubicBezTo>
                  <a:pt x="1120996" y="1104359"/>
                  <a:pt x="1126431" y="1129259"/>
                  <a:pt x="1131428" y="1154242"/>
                </a:cubicBezTo>
                <a:cubicBezTo>
                  <a:pt x="1116848" y="1173683"/>
                  <a:pt x="1082136" y="1225855"/>
                  <a:pt x="1056477" y="1244183"/>
                </a:cubicBezTo>
                <a:cubicBezTo>
                  <a:pt x="1032768" y="1261118"/>
                  <a:pt x="1008050" y="1277098"/>
                  <a:pt x="981526" y="1289154"/>
                </a:cubicBezTo>
                <a:cubicBezTo>
                  <a:pt x="952757" y="1302231"/>
                  <a:pt x="921565" y="1309141"/>
                  <a:pt x="891585" y="1319134"/>
                </a:cubicBezTo>
                <a:cubicBezTo>
                  <a:pt x="866602" y="1344118"/>
                  <a:pt x="846033" y="1374487"/>
                  <a:pt x="816635" y="1394085"/>
                </a:cubicBezTo>
                <a:cubicBezTo>
                  <a:pt x="801645" y="1404078"/>
                  <a:pt x="785343" y="1412340"/>
                  <a:pt x="771664" y="1424065"/>
                </a:cubicBezTo>
                <a:cubicBezTo>
                  <a:pt x="750203" y="1442460"/>
                  <a:pt x="731690" y="1464039"/>
                  <a:pt x="711703" y="1484026"/>
                </a:cubicBezTo>
                <a:lnTo>
                  <a:pt x="666733" y="1528997"/>
                </a:lnTo>
                <a:cubicBezTo>
                  <a:pt x="661736" y="1553980"/>
                  <a:pt x="657922" y="1579230"/>
                  <a:pt x="651743" y="1603947"/>
                </a:cubicBezTo>
                <a:cubicBezTo>
                  <a:pt x="647911" y="1619276"/>
                  <a:pt x="638065" y="1633171"/>
                  <a:pt x="636753" y="1648918"/>
                </a:cubicBezTo>
                <a:cubicBezTo>
                  <a:pt x="628029" y="1753605"/>
                  <a:pt x="629522" y="1858948"/>
                  <a:pt x="621762" y="1963711"/>
                </a:cubicBezTo>
                <a:cubicBezTo>
                  <a:pt x="619517" y="1994022"/>
                  <a:pt x="615506" y="2024540"/>
                  <a:pt x="606772" y="2053652"/>
                </a:cubicBezTo>
                <a:cubicBezTo>
                  <a:pt x="600351" y="2075056"/>
                  <a:pt x="585594" y="2093074"/>
                  <a:pt x="576792" y="2113613"/>
                </a:cubicBezTo>
                <a:cubicBezTo>
                  <a:pt x="570568" y="2128136"/>
                  <a:pt x="568026" y="2144060"/>
                  <a:pt x="561802" y="2158583"/>
                </a:cubicBezTo>
                <a:cubicBezTo>
                  <a:pt x="549185" y="2188022"/>
                  <a:pt x="532644" y="2230042"/>
                  <a:pt x="501841" y="2248524"/>
                </a:cubicBezTo>
                <a:cubicBezTo>
                  <a:pt x="488292" y="2256654"/>
                  <a:pt x="471861" y="2258518"/>
                  <a:pt x="456871" y="2263515"/>
                </a:cubicBezTo>
                <a:cubicBezTo>
                  <a:pt x="366930" y="2243528"/>
                  <a:pt x="268664" y="2246305"/>
                  <a:pt x="187048" y="2203554"/>
                </a:cubicBezTo>
                <a:cubicBezTo>
                  <a:pt x="153339" y="2185897"/>
                  <a:pt x="159095" y="2132659"/>
                  <a:pt x="142077" y="2098623"/>
                </a:cubicBezTo>
                <a:cubicBezTo>
                  <a:pt x="129047" y="2072563"/>
                  <a:pt x="110137" y="2049732"/>
                  <a:pt x="97107" y="2023672"/>
                </a:cubicBezTo>
                <a:cubicBezTo>
                  <a:pt x="85073" y="1999604"/>
                  <a:pt x="76574" y="1973916"/>
                  <a:pt x="67126" y="1948721"/>
                </a:cubicBezTo>
                <a:cubicBezTo>
                  <a:pt x="61578" y="1933926"/>
                  <a:pt x="59202" y="1917884"/>
                  <a:pt x="52136" y="1903751"/>
                </a:cubicBezTo>
                <a:cubicBezTo>
                  <a:pt x="44079" y="1887637"/>
                  <a:pt x="32149" y="1873770"/>
                  <a:pt x="22156" y="1858780"/>
                </a:cubicBezTo>
                <a:cubicBezTo>
                  <a:pt x="-5205" y="1503086"/>
                  <a:pt x="-9489" y="1531765"/>
                  <a:pt x="22156" y="1004341"/>
                </a:cubicBezTo>
                <a:cubicBezTo>
                  <a:pt x="24049" y="972796"/>
                  <a:pt x="52136" y="914400"/>
                  <a:pt x="52136" y="914400"/>
                </a:cubicBezTo>
                <a:cubicBezTo>
                  <a:pt x="57133" y="879423"/>
                  <a:pt x="56973" y="843311"/>
                  <a:pt x="67126" y="809469"/>
                </a:cubicBezTo>
                <a:cubicBezTo>
                  <a:pt x="72303" y="792213"/>
                  <a:pt x="93056" y="782053"/>
                  <a:pt x="97107" y="764498"/>
                </a:cubicBezTo>
                <a:cubicBezTo>
                  <a:pt x="108399" y="715568"/>
                  <a:pt x="105460" y="664373"/>
                  <a:pt x="112097" y="614597"/>
                </a:cubicBezTo>
                <a:cubicBezTo>
                  <a:pt x="115464" y="589342"/>
                  <a:pt x="123484" y="564868"/>
                  <a:pt x="127087" y="539646"/>
                </a:cubicBezTo>
                <a:cubicBezTo>
                  <a:pt x="138620" y="458914"/>
                  <a:pt x="136734" y="404336"/>
                  <a:pt x="157067" y="329783"/>
                </a:cubicBezTo>
                <a:cubicBezTo>
                  <a:pt x="220077" y="98748"/>
                  <a:pt x="153937" y="336828"/>
                  <a:pt x="217028" y="194872"/>
                </a:cubicBezTo>
                <a:cubicBezTo>
                  <a:pt x="229863" y="165994"/>
                  <a:pt x="247008" y="104931"/>
                  <a:pt x="247008" y="104931"/>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I Summary (cont)</a:t>
            </a:r>
            <a:endParaRPr lang="en-US" dirty="0"/>
          </a:p>
        </p:txBody>
      </p:sp>
      <p:pic>
        <p:nvPicPr>
          <p:cNvPr id="6"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80159"/>
            <a:ext cx="8534400" cy="48594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I: Summary</a:t>
            </a:r>
            <a:endParaRPr lang="en-US" dirty="0"/>
          </a:p>
        </p:txBody>
      </p:sp>
      <p:sp>
        <p:nvSpPr>
          <p:cNvPr id="3" name="Content Placeholder 2"/>
          <p:cNvSpPr>
            <a:spLocks noGrp="1"/>
          </p:cNvSpPr>
          <p:nvPr>
            <p:ph idx="1"/>
          </p:nvPr>
        </p:nvSpPr>
        <p:spPr/>
        <p:txBody>
          <a:bodyPr/>
          <a:lstStyle/>
          <a:p>
            <a:pPr>
              <a:buNone/>
            </a:pPr>
            <a:r>
              <a:rPr lang="en-US" dirty="0" smtClean="0"/>
              <a:t>Null hypothesis: H</a:t>
            </a:r>
            <a:r>
              <a:rPr lang="en-US" baseline="-25000" dirty="0" smtClean="0"/>
              <a:t>0</a:t>
            </a:r>
            <a:r>
              <a:rPr lang="en-US" dirty="0" smtClean="0"/>
              <a:t>: </a:t>
            </a:r>
            <a:r>
              <a:rPr lang="el-GR" dirty="0" smtClean="0"/>
              <a:t>μ</a:t>
            </a:r>
            <a:r>
              <a:rPr lang="en-US" dirty="0" smtClean="0"/>
              <a:t> = </a:t>
            </a:r>
            <a:r>
              <a:rPr lang="el-GR" dirty="0" smtClean="0"/>
              <a:t>μ</a:t>
            </a:r>
            <a:r>
              <a:rPr lang="en-US" baseline="-25000" dirty="0" smtClean="0"/>
              <a:t>0</a:t>
            </a:r>
            <a:endParaRPr lang="en-US" dirty="0" smtClean="0"/>
          </a:p>
          <a:p>
            <a:pPr>
              <a:lnSpc>
                <a:spcPct val="150000"/>
              </a:lnSpc>
              <a:buNone/>
            </a:pPr>
            <a:r>
              <a:rPr lang="en-US" dirty="0" smtClean="0"/>
              <a:t>Test statistic: </a:t>
            </a:r>
            <a:endParaRPr lang="en-US" dirty="0"/>
          </a:p>
        </p:txBody>
      </p:sp>
      <p:graphicFrame>
        <p:nvGraphicFramePr>
          <p:cNvPr id="4" name="Object 3"/>
          <p:cNvGraphicFramePr>
            <a:graphicFrameLocks noChangeAspect="1"/>
          </p:cNvGraphicFramePr>
          <p:nvPr/>
        </p:nvGraphicFramePr>
        <p:xfrm>
          <a:off x="2819400" y="2209800"/>
          <a:ext cx="1485900" cy="914400"/>
        </p:xfrm>
        <a:graphic>
          <a:graphicData uri="http://schemas.openxmlformats.org/presentationml/2006/ole">
            <mc:AlternateContent xmlns:mc="http://schemas.openxmlformats.org/markup-compatibility/2006">
              <mc:Choice xmlns:v="urn:schemas-microsoft-com:vml" Requires="v">
                <p:oleObj spid="_x0000_s1063" name="Equation" r:id="rId3" imgW="1485900" imgH="914400" progId="Equation.DSMT4">
                  <p:embed/>
                </p:oleObj>
              </mc:Choice>
              <mc:Fallback>
                <p:oleObj name="Equation" r:id="rId3" imgW="1485900" imgH="91440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09800"/>
                        <a:ext cx="14859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457200" y="3429000"/>
          <a:ext cx="8382001" cy="2804160"/>
        </p:xfrm>
        <a:graphic>
          <a:graphicData uri="http://schemas.openxmlformats.org/drawingml/2006/table">
            <a:tbl>
              <a:tblPr>
                <a:tableStyleId>{5C22544A-7EE6-4342-B048-85BDC9FD1C3A}</a:tableStyleId>
              </a:tblPr>
              <a:tblGrid>
                <a:gridCol w="2286000"/>
                <a:gridCol w="2133600"/>
                <a:gridCol w="3962401"/>
              </a:tblGrid>
              <a:tr h="370840">
                <a:tc>
                  <a:txBody>
                    <a:bodyPr/>
                    <a:lstStyle/>
                    <a:p>
                      <a:endParaRPr lang="en-US" sz="3200" dirty="0"/>
                    </a:p>
                  </a:txBody>
                  <a:tcPr/>
                </a:tc>
                <a:tc>
                  <a:txBody>
                    <a:bodyPr/>
                    <a:lstStyle/>
                    <a:p>
                      <a:r>
                        <a:rPr lang="en-US" sz="3200" dirty="0" smtClean="0"/>
                        <a:t>Alternative Hypothesis</a:t>
                      </a:r>
                      <a:endParaRPr lang="en-US" sz="3200" dirty="0"/>
                    </a:p>
                  </a:txBody>
                  <a:tcPr/>
                </a:tc>
                <a:tc>
                  <a:txBody>
                    <a:bodyPr/>
                    <a:lstStyle/>
                    <a:p>
                      <a:r>
                        <a:rPr lang="en-US" sz="3200" dirty="0" smtClean="0"/>
                        <a:t>Rejection Region for Level </a:t>
                      </a:r>
                      <a:r>
                        <a:rPr lang="el-GR" sz="3200" dirty="0" smtClean="0"/>
                        <a:t>α</a:t>
                      </a:r>
                      <a:r>
                        <a:rPr lang="en-US" sz="3200" dirty="0" smtClean="0"/>
                        <a:t> Test</a:t>
                      </a:r>
                      <a:endParaRPr lang="en-US" sz="3200" dirty="0"/>
                    </a:p>
                  </a:txBody>
                  <a:tcPr/>
                </a:tc>
              </a:tr>
              <a:tr h="370840">
                <a:tc>
                  <a:txBody>
                    <a:bodyPr/>
                    <a:lstStyle/>
                    <a:p>
                      <a:r>
                        <a:rPr lang="en-US" sz="3200" dirty="0" smtClean="0"/>
                        <a:t>upper-tailed</a:t>
                      </a:r>
                      <a:endParaRPr lang="en-US" sz="3200" dirty="0"/>
                    </a:p>
                  </a:txBody>
                  <a:tcPr/>
                </a:tc>
                <a:tc>
                  <a:txBody>
                    <a:bodyPr/>
                    <a:lstStyle/>
                    <a:p>
                      <a:r>
                        <a:rPr lang="en-US" sz="3200" dirty="0" smtClean="0"/>
                        <a:t>H</a:t>
                      </a:r>
                      <a:r>
                        <a:rPr lang="en-US" sz="3200" baseline="-25000" dirty="0" smtClean="0"/>
                        <a:t>a</a:t>
                      </a:r>
                      <a:r>
                        <a:rPr lang="en-US" sz="3200" baseline="0" dirty="0" smtClean="0"/>
                        <a:t>: </a:t>
                      </a:r>
                      <a:r>
                        <a:rPr lang="el-GR" sz="3200" baseline="0" dirty="0" smtClean="0"/>
                        <a:t>μ</a:t>
                      </a:r>
                      <a:r>
                        <a:rPr lang="en-US" sz="3200" baseline="0" dirty="0" smtClean="0"/>
                        <a:t> &gt; </a:t>
                      </a:r>
                      <a:r>
                        <a:rPr lang="el-GR" sz="3200" baseline="0" dirty="0" smtClean="0"/>
                        <a:t>μ</a:t>
                      </a:r>
                      <a:r>
                        <a:rPr lang="en-US" sz="3200" baseline="-25000" dirty="0" smtClean="0"/>
                        <a:t>0</a:t>
                      </a:r>
                      <a:endParaRPr lang="en-US" sz="3200" dirty="0"/>
                    </a:p>
                  </a:txBody>
                  <a:tcPr/>
                </a:tc>
                <a:tc>
                  <a:txBody>
                    <a:bodyPr/>
                    <a:lstStyle/>
                    <a:p>
                      <a:r>
                        <a:rPr lang="en-US" sz="3200" dirty="0" smtClean="0"/>
                        <a:t>z </a:t>
                      </a:r>
                      <a:r>
                        <a:rPr lang="en-US" sz="3200" dirty="0" smtClean="0">
                          <a:sym typeface="Symbol"/>
                        </a:rPr>
                        <a:t> z</a:t>
                      </a:r>
                      <a:r>
                        <a:rPr lang="el-GR" sz="3200" baseline="-25000" dirty="0" smtClean="0">
                          <a:sym typeface="Symbol"/>
                        </a:rPr>
                        <a:t>α</a:t>
                      </a:r>
                      <a:endParaRPr lang="en-US" sz="3200" dirty="0"/>
                    </a:p>
                  </a:txBody>
                  <a:tcPr/>
                </a:tc>
              </a:tr>
              <a:tr h="370840">
                <a:tc>
                  <a:txBody>
                    <a:bodyPr/>
                    <a:lstStyle/>
                    <a:p>
                      <a:r>
                        <a:rPr lang="en-US" sz="3200" dirty="0" smtClean="0"/>
                        <a:t>lower-tailed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baseline="0" dirty="0" smtClean="0"/>
                        <a:t>μ</a:t>
                      </a:r>
                      <a:r>
                        <a:rPr lang="en-US" sz="3200" baseline="0" dirty="0" smtClean="0"/>
                        <a:t> &lt; </a:t>
                      </a:r>
                      <a:r>
                        <a:rPr lang="el-GR" sz="3200" baseline="0" dirty="0" smtClean="0"/>
                        <a:t>μ</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z </a:t>
                      </a:r>
                      <a:r>
                        <a:rPr lang="en-US" sz="3200" dirty="0" smtClean="0">
                          <a:sym typeface="Symbol"/>
                        </a:rPr>
                        <a:t> -z</a:t>
                      </a:r>
                      <a:r>
                        <a:rPr lang="el-GR" sz="3200" baseline="-25000" dirty="0" smtClean="0">
                          <a:sym typeface="Symbol"/>
                        </a:rPr>
                        <a:t>α</a:t>
                      </a:r>
                      <a:endParaRPr lang="en-US" sz="3200" dirty="0" smtClean="0"/>
                    </a:p>
                  </a:txBody>
                  <a:tcPr/>
                </a:tc>
              </a:tr>
              <a:tr h="370840">
                <a:tc>
                  <a:txBody>
                    <a:bodyPr/>
                    <a:lstStyle/>
                    <a:p>
                      <a:r>
                        <a:rPr lang="en-US" sz="3200" dirty="0" smtClean="0"/>
                        <a:t>two-tailed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baseline="0" dirty="0" smtClean="0"/>
                        <a:t>μ</a:t>
                      </a:r>
                      <a:r>
                        <a:rPr lang="en-US" sz="3200" baseline="0" dirty="0" smtClean="0"/>
                        <a:t> ≠ </a:t>
                      </a:r>
                      <a:r>
                        <a:rPr lang="el-GR" sz="3200" baseline="0" dirty="0" smtClean="0"/>
                        <a:t>μ</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z </a:t>
                      </a:r>
                      <a:r>
                        <a:rPr lang="en-US" sz="3200" dirty="0" smtClean="0">
                          <a:sym typeface="Symbol"/>
                        </a:rPr>
                        <a:t> z</a:t>
                      </a:r>
                      <a:r>
                        <a:rPr lang="el-GR" sz="3200" baseline="-25000" dirty="0" smtClean="0">
                          <a:sym typeface="Symbol"/>
                        </a:rPr>
                        <a:t>α</a:t>
                      </a:r>
                      <a:r>
                        <a:rPr lang="en-US" sz="3200" baseline="-25000" dirty="0" smtClean="0">
                          <a:sym typeface="Symbol"/>
                        </a:rPr>
                        <a:t>/2</a:t>
                      </a:r>
                      <a:r>
                        <a:rPr lang="en-US" sz="3200" baseline="0" dirty="0" smtClean="0">
                          <a:sym typeface="Symbol"/>
                        </a:rPr>
                        <a:t> OR </a:t>
                      </a:r>
                      <a:r>
                        <a:rPr lang="en-US" sz="3200" dirty="0" smtClean="0"/>
                        <a:t>z </a:t>
                      </a:r>
                      <a:r>
                        <a:rPr lang="en-US" sz="3200" dirty="0" smtClean="0">
                          <a:sym typeface="Symbol"/>
                        </a:rPr>
                        <a:t> -z</a:t>
                      </a:r>
                      <a:r>
                        <a:rPr lang="el-GR" sz="3200" baseline="-25000" dirty="0" smtClean="0">
                          <a:sym typeface="Symbol"/>
                        </a:rPr>
                        <a:t>α</a:t>
                      </a:r>
                      <a:r>
                        <a:rPr lang="en-US" sz="3200" baseline="-25000" dirty="0" smtClean="0">
                          <a:sym typeface="Symbol"/>
                        </a:rPr>
                        <a:t>/2</a:t>
                      </a:r>
                      <a:endParaRPr lang="en-US" sz="3200" dirty="0" smtClean="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17"/>
            <a:ext cx="8229600" cy="1143000"/>
          </a:xfrm>
        </p:spPr>
        <p:txBody>
          <a:bodyPr/>
          <a:lstStyle/>
          <a:p>
            <a:r>
              <a:rPr lang="en-US" dirty="0" smtClean="0"/>
              <a:t>Statistical Hypothesis</a:t>
            </a:r>
            <a:endParaRPr lang="en-US" dirty="0"/>
          </a:p>
        </p:txBody>
      </p:sp>
      <p:sp>
        <p:nvSpPr>
          <p:cNvPr id="3" name="Content Placeholder 2"/>
          <p:cNvSpPr>
            <a:spLocks noGrp="1"/>
          </p:cNvSpPr>
          <p:nvPr>
            <p:ph idx="1"/>
          </p:nvPr>
        </p:nvSpPr>
        <p:spPr>
          <a:xfrm>
            <a:off x="457200" y="1143000"/>
            <a:ext cx="8229600" cy="5715000"/>
          </a:xfrm>
        </p:spPr>
        <p:txBody>
          <a:bodyPr/>
          <a:lstStyle/>
          <a:p>
            <a:pPr marL="0" indent="0">
              <a:buNone/>
            </a:pPr>
            <a:r>
              <a:rPr lang="en-US" altLang="en-US" dirty="0"/>
              <a:t>A </a:t>
            </a:r>
            <a:r>
              <a:rPr lang="en-US" altLang="en-US" b="1" dirty="0"/>
              <a:t>statistical </a:t>
            </a:r>
            <a:r>
              <a:rPr lang="en-US" altLang="en-US" b="1" dirty="0" smtClean="0"/>
              <a:t>hypothesis </a:t>
            </a:r>
            <a:r>
              <a:rPr lang="en-US" altLang="en-US" dirty="0" smtClean="0"/>
              <a:t>is </a:t>
            </a:r>
            <a:r>
              <a:rPr lang="en-US" altLang="en-US" dirty="0"/>
              <a:t>a claim </a:t>
            </a:r>
            <a:r>
              <a:rPr lang="en-US" altLang="en-US" dirty="0" smtClean="0"/>
              <a:t>either </a:t>
            </a:r>
            <a:r>
              <a:rPr lang="en-US" altLang="en-US" dirty="0"/>
              <a:t>about the value of a single parameter (population characteristic or characteristic of a probability distribution), about the values of several parameters, or about the form of an entire probability distribution. </a:t>
            </a:r>
            <a:endParaRPr lang="en-US" altLang="en-US" dirty="0" smtClean="0"/>
          </a:p>
          <a:p>
            <a:pPr marL="0" indent="0">
              <a:buNone/>
            </a:pPr>
            <a:r>
              <a:rPr lang="en-US" altLang="en-US" dirty="0" smtClean="0"/>
              <a:t>A </a:t>
            </a:r>
            <a:r>
              <a:rPr lang="en-US" altLang="en-US" b="1" dirty="0"/>
              <a:t>test of hypotheses </a:t>
            </a:r>
            <a:r>
              <a:rPr lang="en-US" altLang="en-US" dirty="0"/>
              <a:t>is a method for using sample data to decide whether the null hypothesis should be rejected. </a:t>
            </a:r>
            <a:endParaRPr lang="en-US" altLang="en-US" dirty="0" smtClean="0"/>
          </a:p>
          <a:p>
            <a:pPr marL="0" indent="0">
              <a:buNone/>
            </a:pPr>
            <a:endParaRPr lang="en-US" altLang="en-US" dirty="0"/>
          </a:p>
        </p:txBody>
      </p:sp>
    </p:spTree>
    <p:extLst>
      <p:ext uri="{BB962C8B-B14F-4D97-AF65-F5344CB8AC3E}">
        <p14:creationId xmlns:p14="http://schemas.microsoft.com/office/powerpoint/2010/main" val="12244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8.6: Hypothesis test, known </a:t>
            </a:r>
            <a:r>
              <a:rPr lang="el-GR" dirty="0" smtClean="0"/>
              <a:t>σ</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dirty="0" smtClean="0"/>
              <a:t>A manufacturer of sprinkler systems used for fire protection in office buildings claims that the true average system-activation temperature is 130</a:t>
            </a:r>
            <a:r>
              <a:rPr lang="en-US" baseline="30000" dirty="0" smtClean="0"/>
              <a:t>o</a:t>
            </a:r>
            <a:r>
              <a:rPr lang="en-US" dirty="0" smtClean="0"/>
              <a:t>F. A sample of 9 systems, when tested, yields a sample average activation temperature of 131.08</a:t>
            </a:r>
            <a:r>
              <a:rPr lang="en-US" baseline="30000" dirty="0" smtClean="0"/>
              <a:t>o</a:t>
            </a:r>
            <a:r>
              <a:rPr lang="en-US" dirty="0" smtClean="0"/>
              <a:t>F. </a:t>
            </a:r>
          </a:p>
          <a:p>
            <a:pPr>
              <a:buNone/>
            </a:pPr>
            <a:r>
              <a:rPr lang="en-US" dirty="0" smtClean="0"/>
              <a:t>If the distribution of activation times is normal with standard deviation 1.5</a:t>
            </a:r>
            <a:r>
              <a:rPr lang="en-US" baseline="30000" dirty="0" smtClean="0"/>
              <a:t>o</a:t>
            </a:r>
            <a:r>
              <a:rPr lang="en-US" dirty="0" smtClean="0"/>
              <a:t>F, does the data contradict the manufacturer’s claim at a significance level of </a:t>
            </a:r>
            <a:r>
              <a:rPr lang="el-GR" dirty="0" smtClean="0"/>
              <a:t>α</a:t>
            </a:r>
            <a:r>
              <a:rPr lang="en-US" dirty="0" smtClean="0"/>
              <a:t> = 0.01?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Example 8.6*: Hypothesis test, known </a:t>
            </a:r>
            <a:r>
              <a:rPr lang="el-GR" dirty="0" smtClean="0"/>
              <a:t>σ</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pPr>
              <a:buNone/>
            </a:pPr>
            <a:r>
              <a:rPr lang="en-US" dirty="0" smtClean="0"/>
              <a:t>Let’s assume that the fire inspectors state that the sprinkler system is acceptable only if it will go off if the temperature </a:t>
            </a:r>
            <a:r>
              <a:rPr lang="en-US" dirty="0" smtClean="0">
                <a:solidFill>
                  <a:srgbClr val="FF0000"/>
                </a:solidFill>
              </a:rPr>
              <a:t>is less than 130</a:t>
            </a:r>
            <a:r>
              <a:rPr lang="en-US" baseline="30000" dirty="0" smtClean="0">
                <a:solidFill>
                  <a:srgbClr val="FF0000"/>
                </a:solidFill>
              </a:rPr>
              <a:t>o</a:t>
            </a:r>
            <a:r>
              <a:rPr lang="en-US" dirty="0" smtClean="0">
                <a:solidFill>
                  <a:srgbClr val="FF0000"/>
                </a:solidFill>
              </a:rPr>
              <a:t>F</a:t>
            </a:r>
            <a:r>
              <a:rPr lang="en-US" dirty="0" smtClean="0"/>
              <a:t>. Using the same data as before, n = 9, sample average activation temperature of 131.08</a:t>
            </a:r>
            <a:r>
              <a:rPr lang="en-US" baseline="30000" dirty="0" smtClean="0"/>
              <a:t>o</a:t>
            </a:r>
            <a:r>
              <a:rPr lang="en-US" dirty="0" smtClean="0"/>
              <a:t>F, normal distribution and standard deviation 1.5</a:t>
            </a:r>
            <a:r>
              <a:rPr lang="en-US" baseline="30000" dirty="0" smtClean="0"/>
              <a:t>o</a:t>
            </a:r>
            <a:r>
              <a:rPr lang="en-US" dirty="0" smtClean="0"/>
              <a:t>F, is this sprinkler system acceptable at a significance level of α = 0.01?</a:t>
            </a:r>
          </a:p>
          <a:p>
            <a:pPr>
              <a:buNone/>
            </a:pPr>
            <a:r>
              <a:rPr lang="en-US" dirty="0" smtClean="0"/>
              <a:t>If the required temperature is 129</a:t>
            </a:r>
            <a:r>
              <a:rPr lang="en-US" baseline="30000" dirty="0" smtClean="0"/>
              <a:t>o</a:t>
            </a:r>
            <a:r>
              <a:rPr lang="en-US" dirty="0" smtClean="0"/>
              <a:t>F?</a:t>
            </a:r>
          </a:p>
          <a:p>
            <a:pPr>
              <a:buNone/>
            </a:pPr>
            <a:r>
              <a:rPr lang="en-US" dirty="0" smtClean="0"/>
              <a:t>If the required temperature is 132</a:t>
            </a:r>
            <a:r>
              <a:rPr lang="en-US" baseline="30000" dirty="0" smtClean="0"/>
              <a:t>o</a:t>
            </a:r>
            <a:r>
              <a:rPr lang="en-US" dirty="0" smtClean="0"/>
              <a:t>F?</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l-GR" dirty="0" smtClean="0"/>
              <a:t>β</a:t>
            </a:r>
            <a:r>
              <a:rPr lang="en-US" dirty="0" smtClean="0"/>
              <a:t>(</a:t>
            </a:r>
            <a:r>
              <a:rPr lang="el-GR" dirty="0" smtClean="0"/>
              <a:t>μ</a:t>
            </a:r>
            <a:r>
              <a:rPr lang="en-US" dirty="0" smtClean="0"/>
              <a:t>’) Summary</a:t>
            </a:r>
            <a:endParaRPr lang="en-US" dirty="0"/>
          </a:p>
        </p:txBody>
      </p:sp>
      <p:pic>
        <p:nvPicPr>
          <p:cNvPr id="4" name="Content Placeholder 3" descr="p.298 summary.tif"/>
          <p:cNvPicPr>
            <a:picLocks noGrp="1" noChangeAspect="1"/>
          </p:cNvPicPr>
          <p:nvPr>
            <p:ph idx="1"/>
          </p:nvPr>
        </p:nvPicPr>
        <p:blipFill>
          <a:blip r:embed="rId2" cstate="print">
            <a:clrChange>
              <a:clrFrom>
                <a:srgbClr val="FFFFFF"/>
              </a:clrFrom>
              <a:clrTo>
                <a:srgbClr val="FFFFFF">
                  <a:alpha val="0"/>
                </a:srgbClr>
              </a:clrTo>
            </a:clrChange>
          </a:blip>
          <a:srcRect l="37672" t="40872" r="8603" b="26733"/>
          <a:stretch>
            <a:fillRect/>
          </a:stretch>
        </p:blipFill>
        <p:spPr>
          <a:xfrm rot="60000">
            <a:off x="660425" y="902333"/>
            <a:ext cx="7548446" cy="589024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t>Example 8.6*: Hypothesis test, known </a:t>
            </a:r>
            <a:r>
              <a:rPr lang="el-GR" dirty="0" smtClean="0"/>
              <a:t>σ</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t>A manufacturer of sprinkler systems claims that the true average system-activation temperature is 130</a:t>
            </a:r>
            <a:r>
              <a:rPr lang="en-US" baseline="30000" dirty="0" smtClean="0"/>
              <a:t>o</a:t>
            </a:r>
            <a:r>
              <a:rPr lang="en-US" dirty="0" smtClean="0"/>
              <a:t>F. Using the same data as before, n = 9, sample average activation temperature of 131.08</a:t>
            </a:r>
            <a:r>
              <a:rPr lang="en-US" baseline="30000" dirty="0" smtClean="0"/>
              <a:t>o</a:t>
            </a:r>
            <a:r>
              <a:rPr lang="en-US" dirty="0" smtClean="0"/>
              <a:t>F, normal distribution and standard deviation 1.5</a:t>
            </a:r>
            <a:r>
              <a:rPr lang="en-US" baseline="30000" dirty="0" smtClean="0"/>
              <a:t>o</a:t>
            </a:r>
            <a:r>
              <a:rPr lang="en-US" dirty="0" smtClean="0"/>
              <a:t>F, significance level of α = 0.01.</a:t>
            </a:r>
          </a:p>
          <a:p>
            <a:pPr>
              <a:buNone/>
            </a:pPr>
            <a:r>
              <a:rPr lang="en-US" dirty="0" smtClean="0"/>
              <a:t>What is </a:t>
            </a:r>
            <a:r>
              <a:rPr lang="el-GR" dirty="0" smtClean="0"/>
              <a:t>β</a:t>
            </a:r>
            <a:r>
              <a:rPr lang="en-US" dirty="0" smtClean="0"/>
              <a:t>(132)?</a:t>
            </a:r>
          </a:p>
          <a:p>
            <a:pPr>
              <a:buNone/>
            </a:pPr>
            <a:r>
              <a:rPr lang="en-US" dirty="0" smtClean="0"/>
              <a:t>What value of n would also have </a:t>
            </a:r>
            <a:r>
              <a:rPr lang="el-GR" dirty="0" smtClean="0"/>
              <a:t>β</a:t>
            </a:r>
            <a:r>
              <a:rPr lang="en-US" dirty="0" smtClean="0"/>
              <a:t>(132) = 0.01?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ym typeface="Symbol"/>
              </a:rPr>
              <a:t></a:t>
            </a:r>
            <a:r>
              <a:rPr lang="en-US" dirty="0" smtClean="0"/>
              <a:t> Curve</a:t>
            </a:r>
            <a:endParaRPr lang="en-US" dirty="0"/>
          </a:p>
        </p:txBody>
      </p:sp>
      <p:pic>
        <p:nvPicPr>
          <p:cNvPr id="24578" name="Picture 2" descr="Plot of beta by muprime"/>
          <p:cNvPicPr>
            <a:picLocks noChangeAspect="1" noChangeArrowheads="1"/>
          </p:cNvPicPr>
          <p:nvPr/>
        </p:nvPicPr>
        <p:blipFill>
          <a:blip r:embed="rId2" cstate="print"/>
          <a:srcRect/>
          <a:stretch>
            <a:fillRect/>
          </a:stretch>
        </p:blipFill>
        <p:spPr bwMode="auto">
          <a:xfrm>
            <a:off x="914400" y="1143000"/>
            <a:ext cx="7620000" cy="5715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III: Summary</a:t>
            </a:r>
            <a:endParaRPr lang="en-US" dirty="0"/>
          </a:p>
        </p:txBody>
      </p:sp>
      <p:sp>
        <p:nvSpPr>
          <p:cNvPr id="3" name="Content Placeholder 2"/>
          <p:cNvSpPr>
            <a:spLocks noGrp="1"/>
          </p:cNvSpPr>
          <p:nvPr>
            <p:ph idx="1"/>
          </p:nvPr>
        </p:nvSpPr>
        <p:spPr/>
        <p:txBody>
          <a:bodyPr/>
          <a:lstStyle/>
          <a:p>
            <a:pPr>
              <a:buNone/>
            </a:pPr>
            <a:r>
              <a:rPr lang="en-US" dirty="0" smtClean="0"/>
              <a:t>Null hypothesis: H</a:t>
            </a:r>
            <a:r>
              <a:rPr lang="en-US" baseline="-25000" dirty="0" smtClean="0"/>
              <a:t>0</a:t>
            </a:r>
            <a:r>
              <a:rPr lang="en-US" dirty="0" smtClean="0"/>
              <a:t>: </a:t>
            </a:r>
            <a:r>
              <a:rPr lang="el-GR" dirty="0" smtClean="0"/>
              <a:t>μ</a:t>
            </a:r>
            <a:r>
              <a:rPr lang="en-US" dirty="0" smtClean="0"/>
              <a:t> = </a:t>
            </a:r>
            <a:r>
              <a:rPr lang="el-GR" dirty="0" smtClean="0"/>
              <a:t>μ</a:t>
            </a:r>
            <a:r>
              <a:rPr lang="en-US" baseline="-25000" dirty="0" smtClean="0"/>
              <a:t>0</a:t>
            </a:r>
            <a:endParaRPr lang="en-US" dirty="0" smtClean="0"/>
          </a:p>
          <a:p>
            <a:pPr>
              <a:lnSpc>
                <a:spcPct val="150000"/>
              </a:lnSpc>
              <a:buNone/>
            </a:pPr>
            <a:r>
              <a:rPr lang="en-US" dirty="0" smtClean="0"/>
              <a:t>Test statistic: </a:t>
            </a:r>
            <a:endParaRPr lang="en-US" dirty="0"/>
          </a:p>
        </p:txBody>
      </p:sp>
      <p:graphicFrame>
        <p:nvGraphicFramePr>
          <p:cNvPr id="4" name="Object 3"/>
          <p:cNvGraphicFramePr>
            <a:graphicFrameLocks noChangeAspect="1"/>
          </p:cNvGraphicFramePr>
          <p:nvPr/>
        </p:nvGraphicFramePr>
        <p:xfrm>
          <a:off x="2851150" y="2209800"/>
          <a:ext cx="1422400" cy="914400"/>
        </p:xfrm>
        <a:graphic>
          <a:graphicData uri="http://schemas.openxmlformats.org/presentationml/2006/ole">
            <mc:AlternateContent xmlns:mc="http://schemas.openxmlformats.org/markup-compatibility/2006">
              <mc:Choice xmlns:v="urn:schemas-microsoft-com:vml" Requires="v">
                <p:oleObj spid="_x0000_s23589" name="Equation" r:id="rId3" imgW="1422400" imgH="914400" progId="Equation.DSMT4">
                  <p:embed/>
                </p:oleObj>
              </mc:Choice>
              <mc:Fallback>
                <p:oleObj name="Equation" r:id="rId3" imgW="1422400" imgH="914400"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150" y="2209800"/>
                        <a:ext cx="1422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35498871"/>
              </p:ext>
            </p:extLst>
          </p:nvPr>
        </p:nvGraphicFramePr>
        <p:xfrm>
          <a:off x="304800" y="3429000"/>
          <a:ext cx="8610600" cy="2804160"/>
        </p:xfrm>
        <a:graphic>
          <a:graphicData uri="http://schemas.openxmlformats.org/drawingml/2006/table">
            <a:tbl>
              <a:tblPr>
                <a:tableStyleId>{5C22544A-7EE6-4342-B048-85BDC9FD1C3A}</a:tableStyleId>
              </a:tblPr>
              <a:tblGrid>
                <a:gridCol w="2348345"/>
                <a:gridCol w="2113511"/>
                <a:gridCol w="4148744"/>
              </a:tblGrid>
              <a:tr h="370840">
                <a:tc>
                  <a:txBody>
                    <a:bodyPr/>
                    <a:lstStyle/>
                    <a:p>
                      <a:endParaRPr lang="en-US" sz="3200" dirty="0"/>
                    </a:p>
                  </a:txBody>
                  <a:tcPr/>
                </a:tc>
                <a:tc>
                  <a:txBody>
                    <a:bodyPr/>
                    <a:lstStyle/>
                    <a:p>
                      <a:r>
                        <a:rPr lang="en-US" sz="3200" dirty="0" smtClean="0"/>
                        <a:t>Alternative Hypothesis</a:t>
                      </a:r>
                      <a:endParaRPr lang="en-US" sz="3200" dirty="0"/>
                    </a:p>
                  </a:txBody>
                  <a:tcPr/>
                </a:tc>
                <a:tc>
                  <a:txBody>
                    <a:bodyPr/>
                    <a:lstStyle/>
                    <a:p>
                      <a:r>
                        <a:rPr lang="en-US" sz="3200" dirty="0" smtClean="0"/>
                        <a:t>Rejection Region for Level </a:t>
                      </a:r>
                      <a:r>
                        <a:rPr lang="el-GR" sz="3200" dirty="0" smtClean="0"/>
                        <a:t>α</a:t>
                      </a:r>
                      <a:r>
                        <a:rPr lang="en-US" sz="3200" dirty="0" smtClean="0"/>
                        <a:t> Test</a:t>
                      </a:r>
                      <a:endParaRPr lang="en-US" sz="3200" dirty="0"/>
                    </a:p>
                  </a:txBody>
                  <a:tcPr/>
                </a:tc>
              </a:tr>
              <a:tr h="370840">
                <a:tc>
                  <a:txBody>
                    <a:bodyPr/>
                    <a:lstStyle/>
                    <a:p>
                      <a:r>
                        <a:rPr lang="en-US" sz="3200" dirty="0" smtClean="0"/>
                        <a:t>upper-tailed</a:t>
                      </a:r>
                      <a:endParaRPr lang="en-US" sz="3200" dirty="0"/>
                    </a:p>
                  </a:txBody>
                  <a:tcPr/>
                </a:tc>
                <a:tc>
                  <a:txBody>
                    <a:bodyPr/>
                    <a:lstStyle/>
                    <a:p>
                      <a:r>
                        <a:rPr lang="en-US" sz="3200" dirty="0" smtClean="0"/>
                        <a:t>H</a:t>
                      </a:r>
                      <a:r>
                        <a:rPr lang="en-US" sz="3200" baseline="-25000" dirty="0" smtClean="0"/>
                        <a:t>a</a:t>
                      </a:r>
                      <a:r>
                        <a:rPr lang="en-US" sz="3200" baseline="0" dirty="0" smtClean="0"/>
                        <a:t>: </a:t>
                      </a:r>
                      <a:r>
                        <a:rPr lang="el-GR" sz="3200" baseline="0" dirty="0" smtClean="0"/>
                        <a:t>μ</a:t>
                      </a:r>
                      <a:r>
                        <a:rPr lang="en-US" sz="3200" baseline="0" dirty="0" smtClean="0"/>
                        <a:t> &gt; </a:t>
                      </a:r>
                      <a:r>
                        <a:rPr lang="el-GR" sz="3200" baseline="0" dirty="0" smtClean="0"/>
                        <a:t>μ</a:t>
                      </a:r>
                      <a:r>
                        <a:rPr lang="en-US" sz="3200" baseline="-25000" dirty="0" smtClean="0"/>
                        <a:t>0</a:t>
                      </a:r>
                      <a:endParaRPr lang="en-US" sz="3200" dirty="0"/>
                    </a:p>
                  </a:txBody>
                  <a:tcPr/>
                </a:tc>
                <a:tc>
                  <a:txBody>
                    <a:bodyPr/>
                    <a:lstStyle/>
                    <a:p>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,n-1</a:t>
                      </a:r>
                      <a:endParaRPr lang="en-US" sz="3200" dirty="0"/>
                    </a:p>
                  </a:txBody>
                  <a:tcPr/>
                </a:tc>
              </a:tr>
              <a:tr h="370840">
                <a:tc>
                  <a:txBody>
                    <a:bodyPr/>
                    <a:lstStyle/>
                    <a:p>
                      <a:r>
                        <a:rPr lang="en-US" sz="3200" dirty="0" smtClean="0"/>
                        <a:t>lower-tailed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baseline="0" dirty="0" smtClean="0"/>
                        <a:t>μ</a:t>
                      </a:r>
                      <a:r>
                        <a:rPr lang="en-US" sz="3200" baseline="0" dirty="0" smtClean="0"/>
                        <a:t> &lt; </a:t>
                      </a:r>
                      <a:r>
                        <a:rPr lang="el-GR" sz="3200" baseline="0" dirty="0" smtClean="0"/>
                        <a:t>μ</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,n-1</a:t>
                      </a:r>
                      <a:endParaRPr lang="en-US" sz="3200" dirty="0" smtClean="0"/>
                    </a:p>
                  </a:txBody>
                  <a:tcPr/>
                </a:tc>
              </a:tr>
              <a:tr h="370840">
                <a:tc>
                  <a:txBody>
                    <a:bodyPr/>
                    <a:lstStyle/>
                    <a:p>
                      <a:r>
                        <a:rPr lang="en-US" sz="3200" dirty="0" smtClean="0"/>
                        <a:t>two-tailed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baseline="0" dirty="0" smtClean="0"/>
                        <a:t>μ</a:t>
                      </a:r>
                      <a:r>
                        <a:rPr lang="en-US" sz="3200" baseline="0" dirty="0" smtClean="0"/>
                        <a:t> ≠ </a:t>
                      </a:r>
                      <a:r>
                        <a:rPr lang="el-GR" sz="3200" baseline="0" dirty="0" smtClean="0"/>
                        <a:t>μ</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/2,n-1</a:t>
                      </a:r>
                      <a:r>
                        <a:rPr lang="en-US" sz="3200" baseline="0" dirty="0" smtClean="0">
                          <a:sym typeface="Symbol"/>
                        </a:rPr>
                        <a:t> OR </a:t>
                      </a:r>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/2,n-1</a:t>
                      </a:r>
                      <a:endParaRPr lang="en-US" sz="3200" dirty="0" smtClean="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Case III</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pPr>
              <a:buNone/>
            </a:pPr>
            <a:r>
              <a:rPr lang="en-US" sz="3500" dirty="0" smtClean="0"/>
              <a:t>The average diameter of ball bearings of a certain type is supposed to be 0.5 in. A new machine may result in a change of the average diameter. Also suppose that the diameters follow a normal distribution. A sample size of 9 yields: x̄ = 0.57, s=0.1. If we have a significance level of 0.05, did the average diameter change?</a:t>
            </a:r>
          </a:p>
          <a:p>
            <a:pPr>
              <a:buNone/>
            </a:pPr>
            <a:r>
              <a:rPr lang="en-US" sz="3500" dirty="0" smtClean="0"/>
              <a:t>Is the average diameter greater than 0.5 at the same significance level?</a:t>
            </a:r>
          </a:p>
          <a:p>
            <a:pPr>
              <a:buNone/>
            </a:pPr>
            <a:r>
              <a:rPr lang="en-US" sz="3500" dirty="0" smtClean="0"/>
              <a:t>If a sample size of 10,000 yields the same sample average and standard deviation. Is the average diameter greater than 0.5 at the same significance level?</a:t>
            </a: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44881"/>
          </a:xfrm>
        </p:spPr>
        <p:txBody>
          <a:bodyPr/>
          <a:lstStyle/>
          <a:p>
            <a:r>
              <a:rPr lang="el-GR" dirty="0" smtClean="0"/>
              <a:t>β</a:t>
            </a:r>
            <a:r>
              <a:rPr lang="en-US" dirty="0" smtClean="0"/>
              <a:t> curves for t-tests</a:t>
            </a:r>
            <a:endParaRPr lang="en-US" dirty="0"/>
          </a:p>
        </p:txBody>
      </p:sp>
      <p:pic>
        <p:nvPicPr>
          <p:cNvPr id="30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79" t="3444" r="4906" b="2784"/>
          <a:stretch/>
        </p:blipFill>
        <p:spPr bwMode="auto">
          <a:xfrm rot="5400000">
            <a:off x="1678472" y="226527"/>
            <a:ext cx="5939453"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900" dirty="0" smtClean="0"/>
              <a:t>Hypothesis Testing: What procedure to use?</a:t>
            </a:r>
            <a:endParaRPr lang="en-US" sz="3900" dirty="0"/>
          </a:p>
        </p:txBody>
      </p:sp>
      <p:sp>
        <p:nvSpPr>
          <p:cNvPr id="3" name="Content Placeholder 2"/>
          <p:cNvSpPr>
            <a:spLocks noGrp="1"/>
          </p:cNvSpPr>
          <p:nvPr>
            <p:ph idx="1"/>
          </p:nvPr>
        </p:nvSpPr>
        <p:spPr>
          <a:xfrm>
            <a:off x="0" y="1066800"/>
            <a:ext cx="9144000" cy="5638800"/>
          </a:xfrm>
        </p:spPr>
        <p:txBody>
          <a:bodyPr>
            <a:normAutofit fontScale="92500" lnSpcReduction="10000"/>
          </a:bodyPr>
          <a:lstStyle/>
          <a:p>
            <a:pPr marL="514350" indent="-514350">
              <a:buAutoNum type="arabicPeriod"/>
            </a:pPr>
            <a:r>
              <a:rPr lang="en-US" dirty="0" smtClean="0"/>
              <a:t>The thickness of some metal plate follows a normal distribution; average thickness is believed to be 2 mm. When checking 25 plates’ thickness, we get: x̄ = 2.4, s=1.0. Using a significance level of 0.05, test whether the average thickness is indeed 2 mm. [fail to reject H</a:t>
            </a:r>
            <a:r>
              <a:rPr lang="en-US" baseline="-25000" dirty="0" smtClean="0"/>
              <a:t>0</a:t>
            </a:r>
            <a:r>
              <a:rPr lang="en-US" dirty="0" smtClean="0"/>
              <a:t>]</a:t>
            </a:r>
          </a:p>
          <a:p>
            <a:pPr>
              <a:buNone/>
            </a:pPr>
            <a:r>
              <a:rPr lang="en-US" dirty="0" smtClean="0"/>
              <a:t>2. The thickness of some metal plate follows a normal distribution, average thickness is believed to be 2 mm and the standard deviation of this normal distribution is believed to be 1.0. When checking 25 plates’ thickness, we get: x̄ = 2.4. Using a significance level of 0.05, test whether the average thickness is indeed 2 mm. [reject H</a:t>
            </a:r>
            <a:r>
              <a:rPr lang="en-US" baseline="-25000" dirty="0" smtClean="0"/>
              <a:t>0</a:t>
            </a:r>
            <a:r>
              <a:rPr lang="en-US"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900" dirty="0" smtClean="0"/>
              <a:t>Hypothesis Testing: What procedure to use?</a:t>
            </a:r>
            <a:endParaRPr lang="en-US" sz="3900" dirty="0"/>
          </a:p>
        </p:txBody>
      </p:sp>
      <p:sp>
        <p:nvSpPr>
          <p:cNvPr id="3" name="Content Placeholder 2"/>
          <p:cNvSpPr>
            <a:spLocks noGrp="1"/>
          </p:cNvSpPr>
          <p:nvPr>
            <p:ph idx="1"/>
          </p:nvPr>
        </p:nvSpPr>
        <p:spPr>
          <a:xfrm>
            <a:off x="0" y="1066800"/>
            <a:ext cx="9144000" cy="3886200"/>
          </a:xfrm>
        </p:spPr>
        <p:txBody>
          <a:bodyPr>
            <a:normAutofit/>
          </a:bodyPr>
          <a:lstStyle/>
          <a:p>
            <a:pPr>
              <a:buNone/>
            </a:pPr>
            <a:r>
              <a:rPr lang="en-US" dirty="0" smtClean="0"/>
              <a:t>3. The thickness of some metal plate follows an unknown distribution; average thickness is believed to be 2 mm. When checking 25 plates’ thickness, we get: x̄ = 2.4, s = 1.0. Using a significance level of 0.05, test whether the average thickness is greater than 2 mm. [reject H</a:t>
            </a:r>
            <a:r>
              <a:rPr lang="en-US" baseline="-25000" dirty="0" smtClean="0"/>
              <a:t>0</a:t>
            </a:r>
            <a:r>
              <a:rPr lang="en-US"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Test Procedure</a:t>
            </a:r>
            <a:endParaRPr lang="en-US" dirty="0"/>
          </a:p>
        </p:txBody>
      </p:sp>
      <p:sp>
        <p:nvSpPr>
          <p:cNvPr id="3" name="Content Placeholder 2"/>
          <p:cNvSpPr>
            <a:spLocks noGrp="1"/>
          </p:cNvSpPr>
          <p:nvPr>
            <p:ph idx="1"/>
          </p:nvPr>
        </p:nvSpPr>
        <p:spPr>
          <a:xfrm>
            <a:off x="457200" y="1143000"/>
            <a:ext cx="8229600" cy="5715000"/>
          </a:xfrm>
        </p:spPr>
        <p:txBody>
          <a:bodyPr>
            <a:normAutofit lnSpcReduction="10000"/>
          </a:bodyPr>
          <a:lstStyle/>
          <a:p>
            <a:pPr marL="0" indent="0">
              <a:buNone/>
              <a:tabLst>
                <a:tab pos="457200" algn="l"/>
                <a:tab pos="1371600" algn="l"/>
                <a:tab pos="1547813" algn="l"/>
              </a:tabLst>
            </a:pPr>
            <a:r>
              <a:rPr lang="en-US" altLang="en-US" dirty="0"/>
              <a:t>A </a:t>
            </a:r>
            <a:r>
              <a:rPr lang="en-US" altLang="en-US" b="1" dirty="0"/>
              <a:t>test procedure </a:t>
            </a:r>
            <a:r>
              <a:rPr lang="en-US" altLang="en-US" dirty="0"/>
              <a:t>is a rule, based on sample data, for deciding whether to reject </a:t>
            </a:r>
            <a:r>
              <a:rPr lang="en-US" altLang="en-US" i="1" dirty="0"/>
              <a:t>H</a:t>
            </a:r>
            <a:r>
              <a:rPr lang="en-US" altLang="en-US" baseline="-25000" dirty="0"/>
              <a:t>0</a:t>
            </a:r>
            <a:r>
              <a:rPr lang="en-US" altLang="en-US" dirty="0"/>
              <a:t>. </a:t>
            </a:r>
            <a:endParaRPr lang="en-US" altLang="en-US" dirty="0" smtClean="0"/>
          </a:p>
          <a:p>
            <a:pPr marL="0" indent="0">
              <a:buNone/>
              <a:tabLst>
                <a:tab pos="457200" algn="l"/>
                <a:tab pos="1371600" algn="l"/>
                <a:tab pos="1547813" algn="l"/>
              </a:tabLst>
            </a:pPr>
            <a:r>
              <a:rPr lang="en-US" altLang="en-US" dirty="0" smtClean="0"/>
              <a:t>This </a:t>
            </a:r>
            <a:r>
              <a:rPr lang="en-US" altLang="en-US" dirty="0"/>
              <a:t>procedure </a:t>
            </a:r>
            <a:r>
              <a:rPr lang="en-US" altLang="en-US" dirty="0" smtClean="0"/>
              <a:t>has the following: </a:t>
            </a:r>
          </a:p>
          <a:p>
            <a:pPr marL="514350" indent="-514350">
              <a:buFont typeface="+mj-lt"/>
              <a:buAutoNum type="arabicPeriod"/>
              <a:tabLst>
                <a:tab pos="457200" algn="l"/>
                <a:tab pos="1371600" algn="l"/>
                <a:tab pos="1547813" algn="l"/>
              </a:tabLst>
            </a:pPr>
            <a:r>
              <a:rPr lang="en-US" altLang="en-US" dirty="0"/>
              <a:t>A</a:t>
            </a:r>
            <a:r>
              <a:rPr lang="en-US" altLang="en-US" dirty="0" smtClean="0"/>
              <a:t> </a:t>
            </a:r>
            <a:r>
              <a:rPr lang="en-US" altLang="en-US" b="1" dirty="0"/>
              <a:t>test statistic</a:t>
            </a:r>
            <a:r>
              <a:rPr lang="en-US" altLang="en-US" dirty="0"/>
              <a:t>,</a:t>
            </a:r>
            <a:r>
              <a:rPr lang="en-US" altLang="en-US" i="1" dirty="0"/>
              <a:t> </a:t>
            </a:r>
            <a:r>
              <a:rPr lang="en-US" altLang="en-US" dirty="0"/>
              <a:t>a function of the sample data on which </a:t>
            </a:r>
            <a:r>
              <a:rPr lang="en-US" altLang="en-US" dirty="0" smtClean="0"/>
              <a:t>the </a:t>
            </a:r>
            <a:r>
              <a:rPr lang="en-US" altLang="en-US" dirty="0"/>
              <a:t>decision (reject </a:t>
            </a:r>
            <a:r>
              <a:rPr lang="en-US" altLang="en-US" i="1" dirty="0"/>
              <a:t>H</a:t>
            </a:r>
            <a:r>
              <a:rPr lang="en-US" altLang="en-US" baseline="-25000" dirty="0"/>
              <a:t>0</a:t>
            </a:r>
            <a:r>
              <a:rPr lang="en-US" altLang="en-US" dirty="0"/>
              <a:t> or do not reject </a:t>
            </a:r>
            <a:r>
              <a:rPr lang="en-US" altLang="en-US" i="1" dirty="0"/>
              <a:t>H</a:t>
            </a:r>
            <a:r>
              <a:rPr lang="en-US" altLang="en-US" baseline="-25000" dirty="0"/>
              <a:t>0</a:t>
            </a:r>
            <a:r>
              <a:rPr lang="en-US" altLang="en-US" dirty="0"/>
              <a:t>) is to be based</a:t>
            </a:r>
          </a:p>
          <a:p>
            <a:pPr marL="514350" indent="-514350">
              <a:buFont typeface="+mj-lt"/>
              <a:buAutoNum type="arabicPeriod"/>
              <a:tabLst>
                <a:tab pos="457200" algn="l"/>
                <a:tab pos="1371600" algn="l"/>
                <a:tab pos="1547813" algn="l"/>
              </a:tabLst>
            </a:pPr>
            <a:r>
              <a:rPr lang="en-US" altLang="en-US" dirty="0" smtClean="0"/>
              <a:t>A </a:t>
            </a:r>
            <a:r>
              <a:rPr lang="en-US" altLang="en-US" b="1" dirty="0"/>
              <a:t>rejection </a:t>
            </a:r>
            <a:r>
              <a:rPr lang="en-US" altLang="en-US" b="1" dirty="0" smtClean="0"/>
              <a:t>region, </a:t>
            </a:r>
            <a:r>
              <a:rPr lang="en-US" altLang="en-US" dirty="0"/>
              <a:t>the set of all test statistic values for </a:t>
            </a:r>
            <a:r>
              <a:rPr lang="en-US" altLang="en-US" dirty="0" smtClean="0"/>
              <a:t>which </a:t>
            </a:r>
            <a:r>
              <a:rPr lang="en-US" altLang="en-US" i="1" dirty="0"/>
              <a:t>H</a:t>
            </a:r>
            <a:r>
              <a:rPr lang="en-US" altLang="en-US" baseline="-25000" dirty="0"/>
              <a:t>0</a:t>
            </a:r>
            <a:r>
              <a:rPr lang="en-US" altLang="en-US" dirty="0"/>
              <a:t> will be rejected </a:t>
            </a:r>
          </a:p>
          <a:p>
            <a:pPr marL="0" lvl="3" indent="0">
              <a:buNone/>
            </a:pPr>
            <a:r>
              <a:rPr lang="en-US" sz="3200" b="1" dirty="0"/>
              <a:t>Decision rule: </a:t>
            </a:r>
            <a:r>
              <a:rPr lang="en-US" sz="3200" dirty="0"/>
              <a:t>The null hypothesis will be rejected if and only if the observed </a:t>
            </a:r>
            <a:r>
              <a:rPr lang="en-US" sz="3200" dirty="0" smtClean="0"/>
              <a:t>or computed </a:t>
            </a:r>
            <a:r>
              <a:rPr lang="en-US" sz="3200" dirty="0"/>
              <a:t>test statistic value falls in the </a:t>
            </a:r>
            <a:r>
              <a:rPr lang="en-US" sz="3200" dirty="0" smtClean="0"/>
              <a:t>rejection region</a:t>
            </a:r>
            <a:endParaRPr lang="en-US" sz="3200" dirty="0"/>
          </a:p>
        </p:txBody>
      </p:sp>
    </p:spTree>
    <p:extLst>
      <p:ext uri="{BB962C8B-B14F-4D97-AF65-F5344CB8AC3E}">
        <p14:creationId xmlns:p14="http://schemas.microsoft.com/office/powerpoint/2010/main" val="3580483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Testing about a  Parameter: Procedure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514350" indent="-514350">
              <a:buNone/>
            </a:pPr>
            <a:r>
              <a:rPr lang="en-US" dirty="0" smtClean="0"/>
              <a:t>To be done BEFORE analyzing the data.</a:t>
            </a:r>
          </a:p>
          <a:p>
            <a:pPr marL="514350" indent="-514350">
              <a:buAutoNum type="arabicPeriod"/>
            </a:pPr>
            <a:r>
              <a:rPr lang="en-US" dirty="0" smtClean="0"/>
              <a:t>Identify the parameter of interest and describe it in the context of the problem situation.</a:t>
            </a:r>
          </a:p>
          <a:p>
            <a:pPr marL="508000" indent="-508000">
              <a:buAutoNum type="arabicPeriod"/>
              <a:tabLst>
                <a:tab pos="466725" algn="l"/>
              </a:tabLst>
            </a:pPr>
            <a:r>
              <a:rPr lang="en-US" dirty="0" smtClean="0"/>
              <a:t>Determine the null value and state the </a:t>
            </a:r>
            <a:r>
              <a:rPr lang="en-US" dirty="0"/>
              <a:t>null (2 in the book</a:t>
            </a:r>
            <a:r>
              <a:rPr lang="en-US" dirty="0" smtClean="0"/>
              <a:t>) </a:t>
            </a:r>
            <a:r>
              <a:rPr lang="en-US" dirty="0"/>
              <a:t>and alternative (3 in the </a:t>
            </a:r>
            <a:r>
              <a:rPr lang="en-US" dirty="0" smtClean="0"/>
              <a:t>book) hypothesis.</a:t>
            </a:r>
          </a:p>
          <a:p>
            <a:pPr marL="400050" lvl="1" indent="0">
              <a:buNone/>
              <a:tabLst>
                <a:tab pos="466725" algn="l"/>
              </a:tabLst>
            </a:pPr>
            <a:r>
              <a:rPr lang="en-US" sz="3200" dirty="0" smtClean="0">
                <a:solidFill>
                  <a:srgbClr val="FF0000"/>
                </a:solidFill>
              </a:rPr>
              <a:t>Normality assumption?</a:t>
            </a:r>
          </a:p>
          <a:p>
            <a:pPr marL="514350" indent="-514350">
              <a:buAutoNum type="arabicPeriod"/>
            </a:pPr>
            <a:r>
              <a:rPr lang="en-US" dirty="0" smtClean="0"/>
              <a:t>Select the significance level </a:t>
            </a:r>
            <a:r>
              <a:rPr lang="el-GR" dirty="0" smtClean="0"/>
              <a:t>α</a:t>
            </a:r>
            <a:r>
              <a:rPr lang="en-US" dirty="0" smtClean="0"/>
              <a:t>.</a:t>
            </a:r>
          </a:p>
          <a:p>
            <a:pPr marL="514350" indent="-514350">
              <a:buAutoNum type="arabicPeriod"/>
            </a:pPr>
            <a:endParaRPr lang="en-US" dirty="0"/>
          </a:p>
        </p:txBody>
      </p:sp>
    </p:spTree>
    <p:extLst>
      <p:ext uri="{BB962C8B-B14F-4D97-AF65-F5344CB8AC3E}">
        <p14:creationId xmlns:p14="http://schemas.microsoft.com/office/powerpoint/2010/main" val="1763955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Testing about a Parameter: Procedure (cont)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514350" indent="-514350">
              <a:buNone/>
            </a:pPr>
            <a:r>
              <a:rPr lang="en-US" dirty="0" smtClean="0"/>
              <a:t>To be done AFTER obtaining the data.</a:t>
            </a:r>
          </a:p>
          <a:p>
            <a:pPr marL="514350" indent="-514350">
              <a:buFont typeface="+mj-lt"/>
              <a:buAutoNum type="arabicPeriod" startAt="4"/>
            </a:pPr>
            <a:r>
              <a:rPr lang="en-US" dirty="0" smtClean="0">
                <a:solidFill>
                  <a:srgbClr val="FF0000"/>
                </a:solidFill>
              </a:rPr>
              <a:t>Give the formula for the computed value of the test statistic  (4 in the book) and substitute in the values (6 in the book).</a:t>
            </a:r>
          </a:p>
          <a:p>
            <a:pPr marL="514350" indent="-514350">
              <a:buAutoNum type="arabicPeriod" startAt="4"/>
            </a:pPr>
            <a:r>
              <a:rPr lang="en-US" dirty="0" smtClean="0"/>
              <a:t>Determine the rejection region.</a:t>
            </a:r>
          </a:p>
          <a:p>
            <a:pPr marL="514350" indent="-514350">
              <a:buAutoNum type="arabicPeriod" startAt="4"/>
            </a:pPr>
            <a:r>
              <a:rPr lang="en-US" dirty="0"/>
              <a:t>Decide whether H</a:t>
            </a:r>
            <a:r>
              <a:rPr lang="en-US" baseline="-25000" dirty="0"/>
              <a:t>0</a:t>
            </a:r>
            <a:r>
              <a:rPr lang="en-US" dirty="0"/>
              <a:t> should be </a:t>
            </a:r>
            <a:r>
              <a:rPr lang="en-US" dirty="0" smtClean="0"/>
              <a:t>rejected (7 in the book) and why.</a:t>
            </a:r>
          </a:p>
          <a:p>
            <a:pPr marL="514350" indent="-514350">
              <a:buAutoNum type="arabicPeriod" startAt="4"/>
            </a:pPr>
            <a:r>
              <a:rPr lang="en-US" dirty="0" smtClean="0"/>
              <a:t>State this conclusion in the problem context.</a:t>
            </a:r>
          </a:p>
        </p:txBody>
      </p:sp>
    </p:spTree>
    <p:extLst>
      <p:ext uri="{BB962C8B-B14F-4D97-AF65-F5344CB8AC3E}">
        <p14:creationId xmlns:p14="http://schemas.microsoft.com/office/powerpoint/2010/main" val="537814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Proportion-Large Sample Tests: Summary</a:t>
            </a:r>
            <a:endParaRPr lang="en-US" dirty="0"/>
          </a:p>
        </p:txBody>
      </p:sp>
      <p:sp>
        <p:nvSpPr>
          <p:cNvPr id="3" name="Content Placeholder 2"/>
          <p:cNvSpPr>
            <a:spLocks noGrp="1"/>
          </p:cNvSpPr>
          <p:nvPr>
            <p:ph idx="1"/>
          </p:nvPr>
        </p:nvSpPr>
        <p:spPr>
          <a:xfrm>
            <a:off x="457200" y="1524000"/>
            <a:ext cx="8229600" cy="5334000"/>
          </a:xfrm>
        </p:spPr>
        <p:txBody>
          <a:bodyPr>
            <a:normAutofit lnSpcReduction="10000"/>
          </a:bodyPr>
          <a:lstStyle/>
          <a:p>
            <a:pPr>
              <a:buNone/>
            </a:pPr>
            <a:r>
              <a:rPr lang="en-US" dirty="0" smtClean="0"/>
              <a:t>Null hypothesis: H</a:t>
            </a:r>
            <a:r>
              <a:rPr lang="en-US" baseline="-25000" dirty="0" smtClean="0"/>
              <a:t>0</a:t>
            </a:r>
            <a:r>
              <a:rPr lang="en-US" dirty="0" smtClean="0"/>
              <a:t>: p = p</a:t>
            </a:r>
            <a:r>
              <a:rPr lang="en-US" baseline="-25000" dirty="0" smtClean="0"/>
              <a:t>0</a:t>
            </a:r>
            <a:endParaRPr lang="en-US" dirty="0" smtClean="0"/>
          </a:p>
          <a:p>
            <a:pPr>
              <a:lnSpc>
                <a:spcPct val="150000"/>
              </a:lnSpc>
              <a:buNone/>
            </a:pPr>
            <a:r>
              <a:rPr lang="en-US" dirty="0" smtClean="0"/>
              <a:t>Test statistic:</a:t>
            </a:r>
          </a:p>
          <a:p>
            <a:pPr>
              <a:lnSpc>
                <a:spcPct val="150000"/>
              </a:lnSpc>
              <a:buNone/>
            </a:pPr>
            <a:endParaRPr lang="en-US" dirty="0" smtClean="0"/>
          </a:p>
          <a:p>
            <a:pPr>
              <a:lnSpc>
                <a:spcPct val="150000"/>
              </a:lnSpc>
              <a:buNone/>
            </a:pPr>
            <a:endParaRPr lang="en-US" dirty="0" smtClean="0"/>
          </a:p>
          <a:p>
            <a:pPr>
              <a:lnSpc>
                <a:spcPct val="150000"/>
              </a:lnSpc>
              <a:buNone/>
            </a:pPr>
            <a:endParaRPr lang="en-US" dirty="0" smtClean="0"/>
          </a:p>
          <a:p>
            <a:pPr>
              <a:lnSpc>
                <a:spcPct val="150000"/>
              </a:lnSpc>
              <a:buNone/>
            </a:pPr>
            <a:r>
              <a:rPr lang="en-US" dirty="0" smtClean="0"/>
              <a:t> </a:t>
            </a:r>
          </a:p>
          <a:p>
            <a:pPr>
              <a:lnSpc>
                <a:spcPct val="150000"/>
              </a:lnSpc>
              <a:buNone/>
            </a:pPr>
            <a:r>
              <a:rPr lang="en-US" dirty="0" smtClean="0"/>
              <a:t>               (np</a:t>
            </a:r>
            <a:r>
              <a:rPr lang="en-US" baseline="-25000" dirty="0" smtClean="0"/>
              <a:t>0</a:t>
            </a:r>
            <a:r>
              <a:rPr lang="en-US" dirty="0" smtClean="0"/>
              <a:t> </a:t>
            </a:r>
            <a:r>
              <a:rPr lang="en-US" dirty="0" smtClean="0">
                <a:sym typeface="Symbol"/>
              </a:rPr>
              <a:t> 10 and n(1 – p</a:t>
            </a:r>
            <a:r>
              <a:rPr lang="en-US" baseline="-25000" dirty="0" smtClean="0">
                <a:sym typeface="Symbol"/>
              </a:rPr>
              <a:t>0</a:t>
            </a:r>
            <a:r>
              <a:rPr lang="en-US" dirty="0" smtClean="0">
                <a:sym typeface="Symbol"/>
              </a:rPr>
              <a:t>)  10)</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61079177"/>
              </p:ext>
            </p:extLst>
          </p:nvPr>
        </p:nvGraphicFramePr>
        <p:xfrm>
          <a:off x="2895600" y="2057400"/>
          <a:ext cx="2514600" cy="977900"/>
        </p:xfrm>
        <a:graphic>
          <a:graphicData uri="http://schemas.openxmlformats.org/presentationml/2006/ole">
            <mc:AlternateContent xmlns:mc="http://schemas.openxmlformats.org/markup-compatibility/2006">
              <mc:Choice xmlns:v="urn:schemas-microsoft-com:vml" Requires="v">
                <p:oleObj spid="_x0000_s29734" name="Equation" r:id="rId3" imgW="2514600" imgH="977900" progId="Equation.DSMT4">
                  <p:embed/>
                </p:oleObj>
              </mc:Choice>
              <mc:Fallback>
                <p:oleObj name="Equation" r:id="rId3" imgW="2514600" imgH="97790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057400"/>
                        <a:ext cx="25146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381000" y="3352800"/>
          <a:ext cx="8382001" cy="2804160"/>
        </p:xfrm>
        <a:graphic>
          <a:graphicData uri="http://schemas.openxmlformats.org/drawingml/2006/table">
            <a:tbl>
              <a:tblPr>
                <a:tableStyleId>{5C22544A-7EE6-4342-B048-85BDC9FD1C3A}</a:tableStyleId>
              </a:tblPr>
              <a:tblGrid>
                <a:gridCol w="2286000"/>
                <a:gridCol w="2133600"/>
                <a:gridCol w="3962401"/>
              </a:tblGrid>
              <a:tr h="370840">
                <a:tc>
                  <a:txBody>
                    <a:bodyPr/>
                    <a:lstStyle/>
                    <a:p>
                      <a:endParaRPr lang="en-US" sz="3200" dirty="0"/>
                    </a:p>
                  </a:txBody>
                  <a:tcPr/>
                </a:tc>
                <a:tc>
                  <a:txBody>
                    <a:bodyPr/>
                    <a:lstStyle/>
                    <a:p>
                      <a:r>
                        <a:rPr lang="en-US" sz="3200" dirty="0" smtClean="0"/>
                        <a:t>Alternative Hypothesis</a:t>
                      </a:r>
                      <a:endParaRPr lang="en-US" sz="3200" dirty="0"/>
                    </a:p>
                  </a:txBody>
                  <a:tcPr/>
                </a:tc>
                <a:tc>
                  <a:txBody>
                    <a:bodyPr/>
                    <a:lstStyle/>
                    <a:p>
                      <a:r>
                        <a:rPr lang="en-US" sz="3200" dirty="0" smtClean="0"/>
                        <a:t>Rejection Region for Level </a:t>
                      </a:r>
                      <a:r>
                        <a:rPr lang="el-GR" sz="3200" dirty="0" smtClean="0"/>
                        <a:t>α</a:t>
                      </a:r>
                      <a:r>
                        <a:rPr lang="en-US" sz="3200" dirty="0" smtClean="0"/>
                        <a:t> Test</a:t>
                      </a:r>
                      <a:endParaRPr lang="en-US" sz="3200" dirty="0"/>
                    </a:p>
                  </a:txBody>
                  <a:tcPr/>
                </a:tc>
              </a:tr>
              <a:tr h="370840">
                <a:tc>
                  <a:txBody>
                    <a:bodyPr/>
                    <a:lstStyle/>
                    <a:p>
                      <a:r>
                        <a:rPr lang="en-US" sz="3200" dirty="0" smtClean="0"/>
                        <a:t>upper-tailed</a:t>
                      </a:r>
                      <a:endParaRPr lang="en-US" sz="3200" dirty="0"/>
                    </a:p>
                  </a:txBody>
                  <a:tcPr/>
                </a:tc>
                <a:tc>
                  <a:txBody>
                    <a:bodyPr/>
                    <a:lstStyle/>
                    <a:p>
                      <a:r>
                        <a:rPr lang="en-US" sz="3200" dirty="0" smtClean="0"/>
                        <a:t>H</a:t>
                      </a:r>
                      <a:r>
                        <a:rPr lang="en-US" sz="3200" baseline="-25000" dirty="0" smtClean="0"/>
                        <a:t>a</a:t>
                      </a:r>
                      <a:r>
                        <a:rPr lang="en-US" sz="3200" baseline="0" dirty="0" smtClean="0"/>
                        <a:t>: p &gt; p</a:t>
                      </a:r>
                      <a:r>
                        <a:rPr lang="en-US" sz="3200" baseline="-25000" dirty="0" smtClean="0"/>
                        <a:t>0</a:t>
                      </a:r>
                      <a:endParaRPr lang="en-US" sz="3200" dirty="0"/>
                    </a:p>
                  </a:txBody>
                  <a:tcPr/>
                </a:tc>
                <a:tc>
                  <a:txBody>
                    <a:bodyPr/>
                    <a:lstStyle/>
                    <a:p>
                      <a:r>
                        <a:rPr lang="en-US" sz="3200" dirty="0" smtClean="0"/>
                        <a:t>z </a:t>
                      </a:r>
                      <a:r>
                        <a:rPr lang="en-US" sz="3200" dirty="0" smtClean="0">
                          <a:sym typeface="Symbol"/>
                        </a:rPr>
                        <a:t> z</a:t>
                      </a:r>
                      <a:r>
                        <a:rPr lang="el-GR" sz="3200" baseline="-25000" dirty="0" smtClean="0">
                          <a:sym typeface="Symbol"/>
                        </a:rPr>
                        <a:t>α</a:t>
                      </a:r>
                      <a:endParaRPr lang="en-US" sz="3200" dirty="0"/>
                    </a:p>
                  </a:txBody>
                  <a:tcPr/>
                </a:tc>
              </a:tr>
              <a:tr h="370840">
                <a:tc>
                  <a:txBody>
                    <a:bodyPr/>
                    <a:lstStyle/>
                    <a:p>
                      <a:r>
                        <a:rPr lang="en-US" sz="3200" dirty="0" smtClean="0"/>
                        <a:t>lower-tailed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p &lt; p</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ym typeface="Symbol"/>
                        </a:rPr>
                        <a:t>z</a:t>
                      </a:r>
                      <a:r>
                        <a:rPr lang="en-US" sz="3200" baseline="0" dirty="0" smtClean="0">
                          <a:sym typeface="Symbol"/>
                        </a:rPr>
                        <a:t> </a:t>
                      </a:r>
                      <a:r>
                        <a:rPr lang="en-US" sz="3200" dirty="0" smtClean="0">
                          <a:sym typeface="Symbol"/>
                        </a:rPr>
                        <a:t> -z</a:t>
                      </a:r>
                      <a:r>
                        <a:rPr lang="el-GR" sz="3200" baseline="-25000" dirty="0" smtClean="0">
                          <a:sym typeface="Symbol"/>
                        </a:rPr>
                        <a:t>α</a:t>
                      </a:r>
                      <a:endParaRPr lang="en-US" sz="3200" dirty="0" smtClean="0"/>
                    </a:p>
                  </a:txBody>
                  <a:tcPr/>
                </a:tc>
              </a:tr>
              <a:tr h="370840">
                <a:tc>
                  <a:txBody>
                    <a:bodyPr/>
                    <a:lstStyle/>
                    <a:p>
                      <a:r>
                        <a:rPr lang="en-US" sz="3200" dirty="0" smtClean="0"/>
                        <a:t>two-tailed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p ≠ p</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ym typeface="Symbol"/>
                        </a:rPr>
                        <a:t>z</a:t>
                      </a:r>
                      <a:r>
                        <a:rPr lang="en-US" sz="3200" baseline="0" dirty="0" smtClean="0">
                          <a:sym typeface="Symbol"/>
                        </a:rPr>
                        <a:t> </a:t>
                      </a:r>
                      <a:r>
                        <a:rPr lang="en-US" sz="3200" dirty="0" smtClean="0">
                          <a:sym typeface="Symbol"/>
                        </a:rPr>
                        <a:t> z</a:t>
                      </a:r>
                      <a:r>
                        <a:rPr lang="el-GR" sz="3200" baseline="-25000" dirty="0" smtClean="0">
                          <a:sym typeface="Symbol"/>
                        </a:rPr>
                        <a:t>α</a:t>
                      </a:r>
                      <a:r>
                        <a:rPr lang="en-US" sz="3200" baseline="-25000" dirty="0" smtClean="0">
                          <a:sym typeface="Symbol"/>
                        </a:rPr>
                        <a:t>/2</a:t>
                      </a:r>
                      <a:r>
                        <a:rPr lang="en-US" sz="3200" baseline="0" dirty="0" smtClean="0">
                          <a:sym typeface="Symbol"/>
                        </a:rPr>
                        <a:t> OR z </a:t>
                      </a:r>
                      <a:r>
                        <a:rPr lang="en-US" sz="3200" dirty="0" smtClean="0">
                          <a:sym typeface="Symbol"/>
                        </a:rPr>
                        <a:t> -z</a:t>
                      </a:r>
                      <a:r>
                        <a:rPr lang="el-GR" sz="3200" baseline="-25000" dirty="0" smtClean="0">
                          <a:sym typeface="Symbol"/>
                        </a:rPr>
                        <a:t>α</a:t>
                      </a:r>
                      <a:r>
                        <a:rPr lang="en-US" sz="3200" baseline="-25000" dirty="0" smtClean="0">
                          <a:sym typeface="Symbol"/>
                        </a:rPr>
                        <a:t>/2</a:t>
                      </a:r>
                      <a:endParaRPr lang="en-US" sz="3200" dirty="0" smtClean="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Large Sample Proportion</a:t>
            </a:r>
            <a:endParaRPr lang="en-US" dirty="0"/>
          </a:p>
        </p:txBody>
      </p:sp>
      <p:sp>
        <p:nvSpPr>
          <p:cNvPr id="3" name="Content Placeholder 2"/>
          <p:cNvSpPr>
            <a:spLocks noGrp="1"/>
          </p:cNvSpPr>
          <p:nvPr>
            <p:ph idx="1"/>
          </p:nvPr>
        </p:nvSpPr>
        <p:spPr/>
        <p:txBody>
          <a:bodyPr/>
          <a:lstStyle/>
          <a:p>
            <a:pPr>
              <a:buNone/>
            </a:pPr>
            <a:r>
              <a:rPr lang="en-US" dirty="0" smtClean="0"/>
              <a:t>A machine in a certain factory must be repaired if it produces more than 10% defectives among the large lot of items it produces in a day. A random sample of 100 items from the day’s production contains 15 defectives, and the foreman says that the machine must be repaired. Does the sample evidence support his decision at the 0.01 significance level?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l-GR" dirty="0" smtClean="0"/>
              <a:t>β</a:t>
            </a:r>
            <a:r>
              <a:rPr lang="en-US" dirty="0" smtClean="0"/>
              <a:t>(p’) Summary</a:t>
            </a:r>
            <a:endParaRPr lang="en-US" dirty="0"/>
          </a:p>
        </p:txBody>
      </p:sp>
      <p:pic>
        <p:nvPicPr>
          <p:cNvPr id="6" name="Content Placeholder 5" descr="p.308 summary.tif"/>
          <p:cNvPicPr>
            <a:picLocks noGrp="1" noChangeAspect="1"/>
          </p:cNvPicPr>
          <p:nvPr>
            <p:ph idx="1"/>
          </p:nvPr>
        </p:nvPicPr>
        <p:blipFill>
          <a:blip r:embed="rId2" cstate="print">
            <a:clrChange>
              <a:clrFrom>
                <a:srgbClr val="FFFFFF"/>
              </a:clrFrom>
              <a:clrTo>
                <a:srgbClr val="FFFFFF">
                  <a:alpha val="0"/>
                </a:srgbClr>
              </a:clrTo>
            </a:clrChange>
          </a:blip>
          <a:srcRect l="36299" t="43289" r="11742" b="23752"/>
          <a:stretch>
            <a:fillRect/>
          </a:stretch>
        </p:blipFill>
        <p:spPr>
          <a:xfrm>
            <a:off x="1219200" y="838200"/>
            <a:ext cx="7054735" cy="5791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A.1 (abbreviated)</a:t>
            </a:r>
            <a:endParaRPr lang="en-US" dirty="0"/>
          </a:p>
        </p:txBody>
      </p:sp>
      <p:pic>
        <p:nvPicPr>
          <p:cNvPr id="4" name="Content Placeholder 3" descr="Table A.1.tif"/>
          <p:cNvPicPr>
            <a:picLocks noGrp="1" noChangeAspect="1"/>
          </p:cNvPicPr>
          <p:nvPr>
            <p:ph idx="1"/>
          </p:nvPr>
        </p:nvPicPr>
        <p:blipFill>
          <a:blip r:embed="rId2" cstate="print">
            <a:clrChange>
              <a:clrFrom>
                <a:srgbClr val="FFFFFF"/>
              </a:clrFrom>
              <a:clrTo>
                <a:srgbClr val="FFFFFF">
                  <a:alpha val="0"/>
                </a:srgbClr>
              </a:clrTo>
            </a:clrChange>
          </a:blip>
          <a:srcRect l="9790" t="27681" r="12701" b="46963"/>
          <a:stretch>
            <a:fillRect/>
          </a:stretch>
        </p:blipFill>
        <p:spPr>
          <a:xfrm rot="120000">
            <a:off x="365216" y="1595545"/>
            <a:ext cx="8529908" cy="3611182"/>
          </a:xfrm>
        </p:spPr>
      </p:pic>
      <p:sp>
        <p:nvSpPr>
          <p:cNvPr id="5" name="Rectangle 4"/>
          <p:cNvSpPr/>
          <p:nvPr/>
        </p:nvSpPr>
        <p:spPr>
          <a:xfrm>
            <a:off x="3962400" y="2209800"/>
            <a:ext cx="5334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63000" y="65532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Example: Small Sample Tests</a:t>
            </a:r>
            <a:endParaRPr lang="en-US" dirty="0"/>
          </a:p>
        </p:txBody>
      </p:sp>
      <p:sp>
        <p:nvSpPr>
          <p:cNvPr id="3" name="Content Placeholder 2"/>
          <p:cNvSpPr>
            <a:spLocks noGrp="1"/>
          </p:cNvSpPr>
          <p:nvPr>
            <p:ph idx="1"/>
          </p:nvPr>
        </p:nvSpPr>
        <p:spPr>
          <a:xfrm>
            <a:off x="0" y="838200"/>
            <a:ext cx="9144000" cy="6019800"/>
          </a:xfrm>
        </p:spPr>
        <p:txBody>
          <a:bodyPr>
            <a:normAutofit lnSpcReduction="10000"/>
          </a:bodyPr>
          <a:lstStyle/>
          <a:p>
            <a:pPr>
              <a:buNone/>
            </a:pPr>
            <a:r>
              <a:rPr lang="en-US" dirty="0" smtClean="0"/>
              <a:t>We believe that the ratio that some machine components last over 10 hours is 30%. We will randomly select 10 of the components. Let X be the number of machine components that last over 10 hours. </a:t>
            </a:r>
          </a:p>
          <a:p>
            <a:pPr>
              <a:buNone/>
            </a:pPr>
            <a:r>
              <a:rPr lang="en-US" dirty="0" smtClean="0"/>
              <a:t>a) Using a significance level of 0.1 and assuming that we determined that X = 1, do we need to change the manufacturing process? That is do less than 30% last over 10 hours?</a:t>
            </a:r>
          </a:p>
          <a:p>
            <a:pPr>
              <a:buNone/>
            </a:pPr>
            <a:r>
              <a:rPr lang="en-US" dirty="0" smtClean="0"/>
              <a:t>b) Using a significance level of 0.1 and assuming that we determined that X = 5, do we want to lengthen the time of the warranty? That is do more than 30% last over 10 hours?</a:t>
            </a:r>
          </a:p>
          <a:p>
            <a:pPr>
              <a:buNone/>
            </a:pPr>
            <a:endParaRPr lang="en-US" dirty="0"/>
          </a:p>
        </p:txBody>
      </p:sp>
      <p:sp>
        <p:nvSpPr>
          <p:cNvPr id="4" name="TextBox 3"/>
          <p:cNvSpPr txBox="1"/>
          <p:nvPr/>
        </p:nvSpPr>
        <p:spPr>
          <a:xfrm>
            <a:off x="8763000" y="65532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A.1 (abbreviated)</a:t>
            </a:r>
            <a:endParaRPr lang="en-US" dirty="0"/>
          </a:p>
        </p:txBody>
      </p:sp>
      <p:pic>
        <p:nvPicPr>
          <p:cNvPr id="4" name="Content Placeholder 3" descr="Table A.1.tif"/>
          <p:cNvPicPr>
            <a:picLocks noGrp="1" noChangeAspect="1"/>
          </p:cNvPicPr>
          <p:nvPr>
            <p:ph idx="1"/>
          </p:nvPr>
        </p:nvPicPr>
        <p:blipFill>
          <a:blip r:embed="rId2" cstate="print">
            <a:clrChange>
              <a:clrFrom>
                <a:srgbClr val="FFFFFF"/>
              </a:clrFrom>
              <a:clrTo>
                <a:srgbClr val="FFFFFF">
                  <a:alpha val="0"/>
                </a:srgbClr>
              </a:clrTo>
            </a:clrChange>
          </a:blip>
          <a:srcRect l="9790" t="27681" r="12701" b="46963"/>
          <a:stretch>
            <a:fillRect/>
          </a:stretch>
        </p:blipFill>
        <p:spPr>
          <a:xfrm rot="120000">
            <a:off x="365216" y="1595545"/>
            <a:ext cx="8529908" cy="3611182"/>
          </a:xfrm>
        </p:spPr>
      </p:pic>
      <p:sp>
        <p:nvSpPr>
          <p:cNvPr id="5" name="Rectangle 4"/>
          <p:cNvSpPr/>
          <p:nvPr/>
        </p:nvSpPr>
        <p:spPr>
          <a:xfrm>
            <a:off x="3962400" y="2209800"/>
            <a:ext cx="5334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63000" y="65532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Small Sample Tests</a:t>
            </a:r>
            <a:endParaRPr lang="en-US" dirty="0"/>
          </a:p>
        </p:txBody>
      </p:sp>
      <p:sp>
        <p:nvSpPr>
          <p:cNvPr id="3" name="Content Placeholder 2"/>
          <p:cNvSpPr>
            <a:spLocks noGrp="1"/>
          </p:cNvSpPr>
          <p:nvPr>
            <p:ph idx="1"/>
          </p:nvPr>
        </p:nvSpPr>
        <p:spPr>
          <a:xfrm>
            <a:off x="0" y="990600"/>
            <a:ext cx="9144000" cy="5867400"/>
          </a:xfrm>
        </p:spPr>
        <p:txBody>
          <a:bodyPr>
            <a:normAutofit/>
          </a:bodyPr>
          <a:lstStyle/>
          <a:p>
            <a:pPr>
              <a:buNone/>
            </a:pPr>
            <a:r>
              <a:rPr lang="en-US" dirty="0" smtClean="0"/>
              <a:t>We believe that the ratio that some machine components last over 10 hours is 30%. We will randomly select 10 of the components. Let X be the number of machine components that last over 10 hours. </a:t>
            </a:r>
          </a:p>
          <a:p>
            <a:pPr>
              <a:buNone/>
            </a:pPr>
            <a:r>
              <a:rPr lang="en-US" dirty="0" smtClean="0"/>
              <a:t>c) Using a significance level of 0.1 and assuming that we determined that X = 5, is the manufacturers claim correct? That is, is percentage that last over 10 hours 30%?</a:t>
            </a:r>
            <a:endParaRPr lang="en-US" dirty="0"/>
          </a:p>
        </p:txBody>
      </p:sp>
      <p:sp>
        <p:nvSpPr>
          <p:cNvPr id="4" name="TextBox 3"/>
          <p:cNvSpPr txBox="1"/>
          <p:nvPr/>
        </p:nvSpPr>
        <p:spPr>
          <a:xfrm>
            <a:off x="8763000" y="65532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A.1 (abbreviated)</a:t>
            </a:r>
            <a:endParaRPr lang="en-US" dirty="0"/>
          </a:p>
        </p:txBody>
      </p:sp>
      <p:pic>
        <p:nvPicPr>
          <p:cNvPr id="4" name="Content Placeholder 3" descr="Table A.1.tif"/>
          <p:cNvPicPr>
            <a:picLocks noGrp="1" noChangeAspect="1"/>
          </p:cNvPicPr>
          <p:nvPr>
            <p:ph idx="1"/>
          </p:nvPr>
        </p:nvPicPr>
        <p:blipFill>
          <a:blip r:embed="rId2" cstate="print">
            <a:clrChange>
              <a:clrFrom>
                <a:srgbClr val="FFFFFF"/>
              </a:clrFrom>
              <a:clrTo>
                <a:srgbClr val="FFFFFF">
                  <a:alpha val="0"/>
                </a:srgbClr>
              </a:clrTo>
            </a:clrChange>
          </a:blip>
          <a:srcRect l="9790" t="27681" r="12701" b="46963"/>
          <a:stretch>
            <a:fillRect/>
          </a:stretch>
        </p:blipFill>
        <p:spPr>
          <a:xfrm rot="120000">
            <a:off x="365216" y="1595545"/>
            <a:ext cx="8529908" cy="3611182"/>
          </a:xfrm>
        </p:spPr>
      </p:pic>
      <p:sp>
        <p:nvSpPr>
          <p:cNvPr id="5" name="Rectangle 4"/>
          <p:cNvSpPr/>
          <p:nvPr/>
        </p:nvSpPr>
        <p:spPr>
          <a:xfrm>
            <a:off x="3962400" y="2209800"/>
            <a:ext cx="5334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63000" y="65532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vs. Type II errors (1)</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062" y="1312819"/>
            <a:ext cx="8905875" cy="4762500"/>
          </a:xfrm>
          <a:prstGeom prst="rect">
            <a:avLst/>
          </a:prstGeom>
        </p:spPr>
      </p:pic>
    </p:spTree>
    <p:extLst>
      <p:ext uri="{BB962C8B-B14F-4D97-AF65-F5344CB8AC3E}">
        <p14:creationId xmlns:p14="http://schemas.microsoft.com/office/powerpoint/2010/main" val="3427041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P-Values: Justification</a:t>
            </a:r>
            <a:endParaRPr lang="en-US" dirty="0"/>
          </a:p>
        </p:txBody>
      </p:sp>
      <p:sp>
        <p:nvSpPr>
          <p:cNvPr id="5" name="TextBox 4"/>
          <p:cNvSpPr txBox="1"/>
          <p:nvPr/>
        </p:nvSpPr>
        <p:spPr>
          <a:xfrm>
            <a:off x="457200" y="3657600"/>
            <a:ext cx="1497526" cy="584775"/>
          </a:xfrm>
          <a:prstGeom prst="rect">
            <a:avLst/>
          </a:prstGeom>
          <a:noFill/>
        </p:spPr>
        <p:txBody>
          <a:bodyPr wrap="none" rtlCol="0">
            <a:spAutoFit/>
          </a:bodyPr>
          <a:lstStyle/>
          <a:p>
            <a:r>
              <a:rPr lang="en-US" sz="3200" dirty="0" smtClean="0"/>
              <a:t>z = 2.10</a:t>
            </a:r>
            <a:endParaRPr lang="en-US" sz="3200" dirty="0"/>
          </a:p>
        </p:txBody>
      </p:sp>
      <p:pic>
        <p:nvPicPr>
          <p:cNvPr id="7" name="Picture 9" descr="Picture1"/>
          <p:cNvPicPr>
            <a:picLocks noChangeAspect="1" noChangeArrowheads="1"/>
          </p:cNvPicPr>
          <p:nvPr/>
        </p:nvPicPr>
        <p:blipFill>
          <a:blip r:embed="rId2" cstate="print"/>
          <a:srcRect/>
          <a:stretch>
            <a:fillRect/>
          </a:stretch>
        </p:blipFill>
        <p:spPr bwMode="auto">
          <a:xfrm>
            <a:off x="2133600" y="3352800"/>
            <a:ext cx="5602287" cy="3492500"/>
          </a:xfrm>
          <a:prstGeom prst="rect">
            <a:avLst/>
          </a:prstGeom>
          <a:noFill/>
        </p:spPr>
      </p:pic>
      <p:graphicFrame>
        <p:nvGraphicFramePr>
          <p:cNvPr id="8" name="Table 7"/>
          <p:cNvGraphicFramePr>
            <a:graphicFrameLocks noGrp="1"/>
          </p:cNvGraphicFramePr>
          <p:nvPr/>
        </p:nvGraphicFramePr>
        <p:xfrm>
          <a:off x="1295400" y="762000"/>
          <a:ext cx="7239000" cy="2590800"/>
        </p:xfrm>
        <a:graphic>
          <a:graphicData uri="http://schemas.openxmlformats.org/drawingml/2006/table">
            <a:tbl>
              <a:tblPr>
                <a:tableStyleId>{5C22544A-7EE6-4342-B048-85BDC9FD1C3A}</a:tableStyleId>
              </a:tblPr>
              <a:tblGrid>
                <a:gridCol w="1295400"/>
                <a:gridCol w="3048000"/>
                <a:gridCol w="2895600"/>
              </a:tblGrid>
              <a:tr h="370840">
                <a:tc>
                  <a:txBody>
                    <a:bodyPr/>
                    <a:lstStyle/>
                    <a:p>
                      <a:r>
                        <a:rPr lang="en-US" sz="2800" b="1" dirty="0" smtClean="0">
                          <a:sym typeface="Symbol"/>
                        </a:rPr>
                        <a:t></a:t>
                      </a:r>
                      <a:endParaRPr lang="en-US" sz="2800" b="1" dirty="0"/>
                    </a:p>
                  </a:txBody>
                  <a:tcPr/>
                </a:tc>
                <a:tc>
                  <a:txBody>
                    <a:bodyPr/>
                    <a:lstStyle/>
                    <a:p>
                      <a:r>
                        <a:rPr lang="en-US" sz="2800" b="1" dirty="0" smtClean="0"/>
                        <a:t>Rejection</a:t>
                      </a:r>
                      <a:r>
                        <a:rPr lang="en-US" sz="2800" b="1" baseline="0" dirty="0" smtClean="0"/>
                        <a:t> Region</a:t>
                      </a:r>
                      <a:endParaRPr lang="en-US" sz="2800" b="1" dirty="0"/>
                    </a:p>
                  </a:txBody>
                  <a:tcPr/>
                </a:tc>
                <a:tc>
                  <a:txBody>
                    <a:bodyPr/>
                    <a:lstStyle/>
                    <a:p>
                      <a:r>
                        <a:rPr lang="en-US" sz="2800" b="1" dirty="0" smtClean="0"/>
                        <a:t>Conclusion</a:t>
                      </a:r>
                      <a:endParaRPr lang="en-US" sz="2800" b="1" dirty="0"/>
                    </a:p>
                  </a:txBody>
                  <a:tcPr/>
                </a:tc>
              </a:tr>
              <a:tr h="370840">
                <a:tc>
                  <a:txBody>
                    <a:bodyPr/>
                    <a:lstStyle/>
                    <a:p>
                      <a:r>
                        <a:rPr lang="en-US" sz="2800" dirty="0" smtClean="0"/>
                        <a:t>0.05</a:t>
                      </a:r>
                      <a:endParaRPr lang="en-US" sz="2800" dirty="0"/>
                    </a:p>
                  </a:txBody>
                  <a:tcPr/>
                </a:tc>
                <a:tc>
                  <a:txBody>
                    <a:bodyPr/>
                    <a:lstStyle/>
                    <a:p>
                      <a:r>
                        <a:rPr lang="en-US" sz="2800" dirty="0" smtClean="0"/>
                        <a:t>z ≥ 1.645</a:t>
                      </a:r>
                      <a:endParaRPr lang="en-US" sz="2800" dirty="0"/>
                    </a:p>
                  </a:txBody>
                  <a:tcPr/>
                </a:tc>
                <a:tc>
                  <a:txBody>
                    <a:bodyPr/>
                    <a:lstStyle/>
                    <a:p>
                      <a:r>
                        <a:rPr lang="en-US" sz="2800" dirty="0" smtClean="0"/>
                        <a:t>Reject H</a:t>
                      </a:r>
                      <a:r>
                        <a:rPr lang="en-US" sz="2800" baseline="-25000" dirty="0" smtClean="0"/>
                        <a:t>0</a:t>
                      </a:r>
                      <a:endParaRPr lang="en-US" sz="2800" dirty="0"/>
                    </a:p>
                  </a:txBody>
                  <a:tcPr/>
                </a:tc>
              </a:tr>
              <a:tr h="370840">
                <a:tc>
                  <a:txBody>
                    <a:bodyPr/>
                    <a:lstStyle/>
                    <a:p>
                      <a:r>
                        <a:rPr lang="en-US" sz="2800" dirty="0" smtClean="0"/>
                        <a:t>0.025</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z ≥ 1.960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Reject H</a:t>
                      </a:r>
                      <a:r>
                        <a:rPr lang="en-US" sz="2800" baseline="-25000" dirty="0" smtClean="0"/>
                        <a:t>0</a:t>
                      </a:r>
                      <a:endParaRPr lang="en-US" sz="2800" dirty="0" smtClean="0"/>
                    </a:p>
                  </a:txBody>
                  <a:tcPr/>
                </a:tc>
              </a:tr>
              <a:tr h="370840">
                <a:tc>
                  <a:txBody>
                    <a:bodyPr/>
                    <a:lstStyle/>
                    <a:p>
                      <a:r>
                        <a:rPr lang="en-US" sz="2800" dirty="0" smtClean="0"/>
                        <a:t>0.01</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z ≥ 2.326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Do not reject H</a:t>
                      </a:r>
                      <a:r>
                        <a:rPr lang="en-US" sz="2800" baseline="-25000" dirty="0" smtClean="0"/>
                        <a:t>0</a:t>
                      </a:r>
                      <a:endParaRPr lang="en-US" sz="2800" dirty="0" smtClean="0"/>
                    </a:p>
                  </a:txBody>
                  <a:tcPr/>
                </a:tc>
              </a:tr>
              <a:tr h="370840">
                <a:tc>
                  <a:txBody>
                    <a:bodyPr/>
                    <a:lstStyle/>
                    <a:p>
                      <a:r>
                        <a:rPr lang="en-US" sz="2800" dirty="0" smtClean="0"/>
                        <a:t>0.005</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z ≥ 2.576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Do not reject H</a:t>
                      </a:r>
                      <a:r>
                        <a:rPr lang="en-US" sz="2800" baseline="-25000" dirty="0" smtClean="0"/>
                        <a:t>0</a:t>
                      </a:r>
                      <a:endParaRPr lang="en-US" sz="2800"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P-value</a:t>
            </a:r>
            <a:endParaRPr lang="en-US" dirty="0"/>
          </a:p>
        </p:txBody>
      </p:sp>
      <p:sp>
        <p:nvSpPr>
          <p:cNvPr id="3" name="Content Placeholder 2"/>
          <p:cNvSpPr>
            <a:spLocks noGrp="1"/>
          </p:cNvSpPr>
          <p:nvPr>
            <p:ph idx="1"/>
          </p:nvPr>
        </p:nvSpPr>
        <p:spPr/>
        <p:txBody>
          <a:bodyPr>
            <a:normAutofit/>
          </a:bodyPr>
          <a:lstStyle/>
          <a:p>
            <a:pPr marL="0" lvl="0" indent="0" fontAlgn="base">
              <a:spcAft>
                <a:spcPct val="0"/>
              </a:spcAft>
              <a:buNone/>
              <a:tabLst>
                <a:tab pos="457200" algn="l"/>
                <a:tab pos="1371600" algn="l"/>
                <a:tab pos="1547813" algn="l"/>
              </a:tabLst>
            </a:pPr>
            <a:r>
              <a:rPr lang="en-US" altLang="en-US" dirty="0">
                <a:solidFill>
                  <a:srgbClr val="000000"/>
                </a:solidFill>
              </a:rPr>
              <a:t>The </a:t>
            </a:r>
            <a:r>
              <a:rPr lang="en-US" altLang="en-US" b="1" i="1" dirty="0">
                <a:solidFill>
                  <a:srgbClr val="000000"/>
                </a:solidFill>
              </a:rPr>
              <a:t>P</a:t>
            </a:r>
            <a:r>
              <a:rPr lang="en-US" altLang="en-US" b="1" dirty="0">
                <a:solidFill>
                  <a:srgbClr val="000000"/>
                </a:solidFill>
              </a:rPr>
              <a:t>-value </a:t>
            </a:r>
            <a:r>
              <a:rPr lang="en-US" altLang="en-US" dirty="0">
                <a:solidFill>
                  <a:srgbClr val="000000"/>
                </a:solidFill>
              </a:rPr>
              <a:t>is the probability, calculated assuming that the null hypothesis is true, of obtaining a value of the test statistic at least as contradictory to </a:t>
            </a:r>
            <a:r>
              <a:rPr lang="en-US" altLang="en-US" i="1" dirty="0">
                <a:solidFill>
                  <a:srgbClr val="000000"/>
                </a:solidFill>
              </a:rPr>
              <a:t>H</a:t>
            </a:r>
            <a:r>
              <a:rPr lang="en-US" altLang="en-US" baseline="-25000" dirty="0">
                <a:solidFill>
                  <a:srgbClr val="000000"/>
                </a:solidFill>
              </a:rPr>
              <a:t>0</a:t>
            </a:r>
            <a:r>
              <a:rPr lang="en-US" altLang="en-US" dirty="0">
                <a:solidFill>
                  <a:srgbClr val="000000"/>
                </a:solidFill>
              </a:rPr>
              <a:t> as the value calculated from the available sample</a:t>
            </a:r>
            <a:r>
              <a:rPr lang="en-US" altLang="en-US" dirty="0" smtClean="0">
                <a:solidFill>
                  <a:srgbClr val="000000"/>
                </a:solidFill>
              </a:rPr>
              <a:t>.</a:t>
            </a:r>
            <a:endParaRPr lang="en-US" altLang="en-US" dirty="0">
              <a:solidFill>
                <a:srgbClr val="00000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7034" t="17654" r="23521" b="50179"/>
          <a:stretch/>
        </p:blipFill>
        <p:spPr>
          <a:xfrm rot="5400000">
            <a:off x="3653145" y="2438287"/>
            <a:ext cx="2142509" cy="5638800"/>
          </a:xfrm>
          <a:prstGeom prst="rect">
            <a:avLst/>
          </a:prstGeom>
        </p:spPr>
      </p:pic>
    </p:spTree>
    <p:extLst>
      <p:ext uri="{BB962C8B-B14F-4D97-AF65-F5344CB8AC3E}">
        <p14:creationId xmlns:p14="http://schemas.microsoft.com/office/powerpoint/2010/main" val="38480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7"/>
            <a:ext cx="8229600" cy="1143000"/>
          </a:xfrm>
        </p:spPr>
        <p:txBody>
          <a:bodyPr/>
          <a:lstStyle/>
          <a:p>
            <a:r>
              <a:rPr lang="en-US" dirty="0" smtClean="0"/>
              <a:t>P-Value Interpretation</a:t>
            </a:r>
            <a:endParaRPr lang="en-US" dirty="0"/>
          </a:p>
        </p:txBody>
      </p:sp>
      <p:pic>
        <p:nvPicPr>
          <p:cNvPr id="4" name="Content Placeholder 3"/>
          <p:cNvPicPr>
            <a:picLocks noGrp="1" noChangeAspect="1"/>
          </p:cNvPicPr>
          <p:nvPr>
            <p:ph idx="1"/>
          </p:nvPr>
        </p:nvPicPr>
        <p:blipFill>
          <a:blip r:embed="rId2"/>
          <a:stretch>
            <a:fillRect/>
          </a:stretch>
        </p:blipFill>
        <p:spPr>
          <a:xfrm>
            <a:off x="71693" y="990600"/>
            <a:ext cx="9000614" cy="5458893"/>
          </a:xfrm>
          <a:prstGeom prst="rect">
            <a:avLst/>
          </a:prstGeom>
        </p:spPr>
      </p:pic>
    </p:spTree>
    <p:extLst>
      <p:ext uri="{BB962C8B-B14F-4D97-AF65-F5344CB8AC3E}">
        <p14:creationId xmlns:p14="http://schemas.microsoft.com/office/powerpoint/2010/main" val="3235654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Hypothesis Testing </a:t>
            </a:r>
            <a:r>
              <a:rPr lang="en-US" dirty="0" smtClean="0">
                <a:solidFill>
                  <a:srgbClr val="FF0000"/>
                </a:solidFill>
              </a:rPr>
              <a:t>(P-value)</a:t>
            </a:r>
            <a:r>
              <a:rPr lang="en-US" dirty="0" smtClean="0"/>
              <a:t>: Procedure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514350" indent="-514350">
              <a:buNone/>
            </a:pPr>
            <a:r>
              <a:rPr lang="en-US" dirty="0" smtClean="0"/>
              <a:t>To be done BEFORE looking at the data</a:t>
            </a:r>
          </a:p>
          <a:p>
            <a:pPr marL="514350" indent="-514350">
              <a:buAutoNum type="arabicPeriod"/>
            </a:pPr>
            <a:r>
              <a:rPr lang="en-US" dirty="0" smtClean="0"/>
              <a:t>Identify the parameter of interest and describe it in the context of the problem situation (1 in the book). </a:t>
            </a:r>
            <a:r>
              <a:rPr lang="en-US" dirty="0" smtClean="0">
                <a:solidFill>
                  <a:srgbClr val="FF0000"/>
                </a:solidFill>
              </a:rPr>
              <a:t>(no change)</a:t>
            </a:r>
          </a:p>
          <a:p>
            <a:pPr marL="514350" indent="-514350">
              <a:buAutoNum type="arabicPeriod"/>
            </a:pPr>
            <a:r>
              <a:rPr lang="en-US" dirty="0" smtClean="0"/>
              <a:t>2. Determine the null value and state the null (2 in the book) and alternative (3 in the book) hypothesis. </a:t>
            </a:r>
            <a:r>
              <a:rPr lang="en-US" dirty="0" smtClean="0">
                <a:solidFill>
                  <a:srgbClr val="FF0000"/>
                </a:solidFill>
              </a:rPr>
              <a:t>(no change)</a:t>
            </a:r>
          </a:p>
          <a:p>
            <a:pPr marL="514350" indent="-514350">
              <a:buAutoNum type="arabicPeriod"/>
            </a:pPr>
            <a:r>
              <a:rPr lang="en-US" dirty="0" smtClean="0"/>
              <a:t>State the appropriate alternative hypothesis. </a:t>
            </a:r>
            <a:r>
              <a:rPr lang="en-US" dirty="0" smtClean="0">
                <a:solidFill>
                  <a:srgbClr val="FF0000"/>
                </a:solidFill>
              </a:rPr>
              <a:t>(no change)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600" dirty="0" smtClean="0"/>
              <a:t>Hypothesis Testing </a:t>
            </a:r>
            <a:r>
              <a:rPr lang="en-US" sz="3600" dirty="0" smtClean="0">
                <a:solidFill>
                  <a:srgbClr val="FF0000"/>
                </a:solidFill>
              </a:rPr>
              <a:t>(P-value)</a:t>
            </a:r>
            <a:r>
              <a:rPr lang="en-US" sz="3600" dirty="0" smtClean="0"/>
              <a:t>: Procedure (cont)</a:t>
            </a:r>
            <a:endParaRPr lang="en-US" sz="3600" dirty="0"/>
          </a:p>
        </p:txBody>
      </p:sp>
      <p:sp>
        <p:nvSpPr>
          <p:cNvPr id="3" name="Content Placeholder 2"/>
          <p:cNvSpPr>
            <a:spLocks noGrp="1"/>
          </p:cNvSpPr>
          <p:nvPr>
            <p:ph idx="1"/>
          </p:nvPr>
        </p:nvSpPr>
        <p:spPr>
          <a:xfrm>
            <a:off x="0" y="838200"/>
            <a:ext cx="9144000" cy="6019800"/>
          </a:xfrm>
        </p:spPr>
        <p:txBody>
          <a:bodyPr>
            <a:noAutofit/>
          </a:bodyPr>
          <a:lstStyle/>
          <a:p>
            <a:pPr marL="514350" indent="-514350">
              <a:spcBef>
                <a:spcPts val="0"/>
              </a:spcBef>
              <a:buNone/>
            </a:pPr>
            <a:r>
              <a:rPr lang="en-US" dirty="0" smtClean="0"/>
              <a:t>To be done AFTER looking at the data.</a:t>
            </a:r>
          </a:p>
          <a:p>
            <a:pPr marL="514350" indent="-514350">
              <a:spcBef>
                <a:spcPts val="0"/>
              </a:spcBef>
              <a:buFont typeface="+mj-lt"/>
              <a:buAutoNum type="arabicPeriod" startAt="4"/>
            </a:pPr>
            <a:r>
              <a:rPr lang="en-US" dirty="0" smtClean="0"/>
              <a:t>Give the formula for the computed value of the test statistic  (4 in the book) and substitute in the values (5 in the book) </a:t>
            </a:r>
            <a:r>
              <a:rPr lang="en-US" dirty="0" smtClean="0">
                <a:solidFill>
                  <a:srgbClr val="FF0000"/>
                </a:solidFill>
              </a:rPr>
              <a:t>and calculate P </a:t>
            </a:r>
            <a:r>
              <a:rPr lang="en-US" dirty="0" smtClean="0"/>
              <a:t>(6 in the book).</a:t>
            </a:r>
            <a:endParaRPr lang="en-US" dirty="0" smtClean="0">
              <a:solidFill>
                <a:srgbClr val="FF0000"/>
              </a:solidFill>
            </a:endParaRPr>
          </a:p>
          <a:p>
            <a:pPr marL="514350" indent="-514350">
              <a:spcBef>
                <a:spcPts val="0"/>
              </a:spcBef>
              <a:buAutoNum type="arabicPeriod" startAt="4"/>
            </a:pPr>
            <a:r>
              <a:rPr lang="en-US" dirty="0" smtClean="0"/>
              <a:t>Determine the rejection region. </a:t>
            </a:r>
            <a:r>
              <a:rPr lang="en-US" dirty="0" smtClean="0">
                <a:solidFill>
                  <a:srgbClr val="FF0000"/>
                </a:solidFill>
              </a:rPr>
              <a:t>(changed in using P)</a:t>
            </a:r>
          </a:p>
          <a:p>
            <a:pPr marL="514350" indent="-514350">
              <a:spcBef>
                <a:spcPts val="0"/>
              </a:spcBef>
              <a:buAutoNum type="arabicPeriod" startAt="4"/>
            </a:pPr>
            <a:r>
              <a:rPr lang="en-US" dirty="0" smtClean="0"/>
              <a:t>Decide whether H</a:t>
            </a:r>
            <a:r>
              <a:rPr lang="en-US" baseline="-25000" dirty="0" smtClean="0"/>
              <a:t>0</a:t>
            </a:r>
            <a:r>
              <a:rPr lang="en-US" dirty="0" smtClean="0"/>
              <a:t> should be rejected (7 in the book) and why. </a:t>
            </a:r>
            <a:r>
              <a:rPr lang="en-US" dirty="0" smtClean="0">
                <a:solidFill>
                  <a:srgbClr val="FF0000"/>
                </a:solidFill>
              </a:rPr>
              <a:t>(changed in using P)</a:t>
            </a:r>
            <a:endParaRPr lang="en-US" dirty="0" smtClean="0"/>
          </a:p>
          <a:p>
            <a:pPr marL="514350" indent="-514350">
              <a:spcBef>
                <a:spcPts val="0"/>
              </a:spcBef>
              <a:buAutoNum type="arabicPeriod" startAt="4"/>
            </a:pPr>
            <a:r>
              <a:rPr lang="en-US" dirty="0" smtClean="0"/>
              <a:t>State the conclusion in the problem context (7 in the book). </a:t>
            </a:r>
            <a:r>
              <a:rPr lang="en-US" dirty="0" smtClean="0">
                <a:solidFill>
                  <a:srgbClr val="FF0000"/>
                </a:solidFill>
              </a:rPr>
              <a:t>(changed using 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dirty="0" smtClean="0"/>
              <a:t>P-values for z tests</a:t>
            </a:r>
            <a:endParaRPr lang="en-US" dirty="0"/>
          </a:p>
        </p:txBody>
      </p:sp>
      <p:pic>
        <p:nvPicPr>
          <p:cNvPr id="8" name="Picture 14" descr="Picture4"/>
          <p:cNvPicPr>
            <a:picLocks noChangeAspect="1" noChangeArrowheads="1"/>
          </p:cNvPicPr>
          <p:nvPr/>
        </p:nvPicPr>
        <p:blipFill>
          <a:blip r:embed="rId2" cstate="print"/>
          <a:srcRect/>
          <a:stretch>
            <a:fillRect/>
          </a:stretch>
        </p:blipFill>
        <p:spPr bwMode="auto">
          <a:xfrm>
            <a:off x="1447800" y="609600"/>
            <a:ext cx="6443663" cy="1920875"/>
          </a:xfrm>
          <a:prstGeom prst="rect">
            <a:avLst/>
          </a:prstGeom>
          <a:noFill/>
        </p:spPr>
      </p:pic>
      <p:pic>
        <p:nvPicPr>
          <p:cNvPr id="9" name="Picture 15" descr="Picture5"/>
          <p:cNvPicPr>
            <a:picLocks noChangeAspect="1" noChangeArrowheads="1"/>
          </p:cNvPicPr>
          <p:nvPr/>
        </p:nvPicPr>
        <p:blipFill>
          <a:blip r:embed="rId3" cstate="print"/>
          <a:srcRect/>
          <a:stretch>
            <a:fillRect/>
          </a:stretch>
        </p:blipFill>
        <p:spPr bwMode="auto">
          <a:xfrm>
            <a:off x="1447800" y="2514600"/>
            <a:ext cx="6583363" cy="1773237"/>
          </a:xfrm>
          <a:prstGeom prst="rect">
            <a:avLst/>
          </a:prstGeom>
          <a:noFill/>
        </p:spPr>
      </p:pic>
      <p:pic>
        <p:nvPicPr>
          <p:cNvPr id="10" name="Picture 11" descr="Picture6"/>
          <p:cNvPicPr>
            <a:picLocks noChangeAspect="1" noChangeArrowheads="1"/>
          </p:cNvPicPr>
          <p:nvPr/>
        </p:nvPicPr>
        <p:blipFill>
          <a:blip r:embed="rId4" cstate="print"/>
          <a:srcRect/>
          <a:stretch>
            <a:fillRect/>
          </a:stretch>
        </p:blipFill>
        <p:spPr bwMode="auto">
          <a:xfrm>
            <a:off x="1447800" y="4319587"/>
            <a:ext cx="6827838" cy="2309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8.6: Hypothesis test, known </a:t>
            </a:r>
            <a:r>
              <a:rPr lang="el-GR" dirty="0" smtClean="0"/>
              <a:t>σ</a:t>
            </a:r>
            <a:r>
              <a:rPr lang="en-US" dirty="0" smtClean="0"/>
              <a:t/>
            </a:r>
            <a:br>
              <a:rPr lang="en-US" dirty="0" smtClean="0"/>
            </a:br>
            <a:r>
              <a:rPr lang="en-US" dirty="0" smtClean="0"/>
              <a:t>P-value method</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t>A manufacturer of sprinkler systems used for fire protection in office buildings claims that the true average system-activation temperature is 130</a:t>
            </a:r>
            <a:r>
              <a:rPr lang="en-US" baseline="30000" dirty="0" smtClean="0"/>
              <a:t>o</a:t>
            </a:r>
            <a:r>
              <a:rPr lang="en-US" dirty="0" smtClean="0"/>
              <a:t>F. A sample of 9 systems, when tested, yields a sample average activation temperature of 131.08</a:t>
            </a:r>
            <a:r>
              <a:rPr lang="en-US" baseline="30000" dirty="0" smtClean="0"/>
              <a:t>o</a:t>
            </a:r>
            <a:r>
              <a:rPr lang="en-US" dirty="0" smtClean="0"/>
              <a:t>F. If the distribution of activation times is normal with standard deviation 1.5</a:t>
            </a:r>
            <a:r>
              <a:rPr lang="en-US" baseline="30000" dirty="0" smtClean="0"/>
              <a:t>o</a:t>
            </a:r>
            <a:r>
              <a:rPr lang="en-US" dirty="0" smtClean="0"/>
              <a:t>F, does the data contradict the manufacturer’s claim at a significance level of </a:t>
            </a:r>
            <a:r>
              <a:rPr lang="el-GR" dirty="0" smtClean="0"/>
              <a:t>α</a:t>
            </a:r>
            <a:r>
              <a:rPr lang="en-US" dirty="0" smtClean="0"/>
              <a:t> = 0.01?</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8.6: Hypothesis test, known </a:t>
            </a:r>
            <a:r>
              <a:rPr lang="el-GR" dirty="0" smtClean="0"/>
              <a:t>σ</a:t>
            </a:r>
            <a:r>
              <a:rPr lang="en-US" dirty="0" smtClean="0"/>
              <a:t/>
            </a:r>
            <a:br>
              <a:rPr lang="en-US" dirty="0" smtClean="0"/>
            </a:br>
            <a:r>
              <a:rPr lang="en-US" dirty="0" smtClean="0"/>
              <a:t>P-value method (cont.)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839200" cy="5257800"/>
              </a:xfrm>
            </p:spPr>
            <p:txBody>
              <a:bodyPr>
                <a:normAutofit lnSpcReduction="10000"/>
              </a:bodyPr>
              <a:lstStyle/>
              <a:p>
                <a:pPr marL="514350" indent="-514350">
                  <a:buFont typeface="+mj-lt"/>
                  <a:buAutoNum type="arabicPeriod"/>
                </a:pPr>
                <a:r>
                  <a:rPr lang="en-US" dirty="0" smtClean="0">
                    <a:sym typeface="Symbol" panose="05050102010706020507" pitchFamily="18" charset="2"/>
                  </a:rPr>
                  <a:t> = true average activation temperature</a:t>
                </a:r>
              </a:p>
              <a:p>
                <a:pPr marL="514350" indent="-514350">
                  <a:buFont typeface="+mj-lt"/>
                  <a:buAutoNum type="arabicPeriod"/>
                </a:pPr>
                <a:r>
                  <a:rPr lang="en-US" dirty="0" smtClean="0">
                    <a:sym typeface="Symbol" panose="05050102010706020507" pitchFamily="18" charset="2"/>
                  </a:rPr>
                  <a:t>H</a:t>
                </a:r>
                <a:r>
                  <a:rPr lang="en-US" baseline="-25000" dirty="0" smtClean="0">
                    <a:sym typeface="Symbol" panose="05050102010706020507" pitchFamily="18" charset="2"/>
                  </a:rPr>
                  <a:t>0</a:t>
                </a:r>
                <a:r>
                  <a:rPr lang="en-US" dirty="0" smtClean="0">
                    <a:sym typeface="Symbol" panose="05050102010706020507" pitchFamily="18" charset="2"/>
                  </a:rPr>
                  <a:t>:  = 130, H</a:t>
                </a:r>
                <a:r>
                  <a:rPr lang="en-US" baseline="-25000" dirty="0" smtClean="0">
                    <a:sym typeface="Symbol" panose="05050102010706020507" pitchFamily="18" charset="2"/>
                  </a:rPr>
                  <a:t>a</a:t>
                </a:r>
                <a:r>
                  <a:rPr lang="en-US" dirty="0">
                    <a:sym typeface="Symbol" panose="05050102010706020507" pitchFamily="18" charset="2"/>
                  </a:rPr>
                  <a:t>:</a:t>
                </a:r>
                <a:r>
                  <a:rPr lang="en-US" dirty="0" smtClean="0">
                    <a:sym typeface="Symbol" panose="05050102010706020507" pitchFamily="18" charset="2"/>
                  </a:rPr>
                  <a:t>  ≠ 130</a:t>
                </a:r>
              </a:p>
              <a:p>
                <a:pPr marL="514350" indent="-514350">
                  <a:buFont typeface="+mj-lt"/>
                  <a:buAutoNum type="arabicPeriod"/>
                </a:pPr>
                <a:r>
                  <a:rPr lang="el-GR" dirty="0" smtClean="0">
                    <a:sym typeface="Symbol" panose="05050102010706020507" pitchFamily="18" charset="2"/>
                  </a:rPr>
                  <a:t>α</a:t>
                </a:r>
                <a:r>
                  <a:rPr lang="en-US" dirty="0" smtClean="0">
                    <a:sym typeface="Symbol" panose="05050102010706020507" pitchFamily="18" charset="2"/>
                  </a:rPr>
                  <a:t> = 0.01</a:t>
                </a:r>
              </a:p>
              <a:p>
                <a:pPr marL="514350" indent="-514350">
                  <a:buFont typeface="+mj-lt"/>
                  <a:buAutoNum type="arabicPeriod"/>
                </a:pP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𝑜</m:t>
                            </m:r>
                          </m:sub>
                        </m:sSub>
                      </m:num>
                      <m:den>
                        <m:f>
                          <m:fPr>
                            <m:type m:val="lin"/>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den>
                    </m:f>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16</m:t>
                    </m:r>
                  </m:oMath>
                </a14:m>
                <a:endParaRPr lang="en-US" dirty="0" smtClean="0"/>
              </a:p>
              <a:p>
                <a:pPr marL="514350" indent="-514350">
                  <a:buFont typeface="+mj-lt"/>
                  <a:buAutoNum type="arabicPeriod"/>
                </a:pPr>
                <a:r>
                  <a:rPr lang="en-US" dirty="0" smtClean="0"/>
                  <a:t>Changed</a:t>
                </a:r>
              </a:p>
              <a:p>
                <a:pPr marL="514350" indent="-514350">
                  <a:buFont typeface="+mj-lt"/>
                  <a:buAutoNum type="arabicPeriod"/>
                </a:pPr>
                <a:r>
                  <a:rPr lang="en-US" dirty="0" smtClean="0"/>
                  <a:t>We fail to reject H</a:t>
                </a:r>
                <a:r>
                  <a:rPr lang="en-US" baseline="-25000" dirty="0" smtClean="0"/>
                  <a:t>0</a:t>
                </a:r>
                <a:endParaRPr lang="en-US" dirty="0" smtClean="0"/>
              </a:p>
              <a:p>
                <a:pPr marL="514350" indent="-514350">
                  <a:buFont typeface="+mj-lt"/>
                  <a:buAutoNum type="arabicPeriod"/>
                </a:pPr>
                <a:r>
                  <a:rPr lang="en-US" dirty="0" smtClean="0"/>
                  <a:t>The data does not give strong support (P = 0.0308) to the claim that the true average activation temperature differs from 130</a:t>
                </a:r>
                <a:r>
                  <a:rPr lang="en-US" baseline="30000" dirty="0" smtClean="0"/>
                  <a:t>o</a:t>
                </a:r>
                <a:r>
                  <a:rPr lang="en-US" dirty="0" smtClean="0"/>
                  <a:t>F.</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839200" cy="5257800"/>
              </a:xfrm>
              <a:blipFill rotWithShape="0">
                <a:blip r:embed="rId2"/>
                <a:stretch>
                  <a:fillRect l="-1793" t="-2668"/>
                </a:stretch>
              </a:blipFill>
            </p:spPr>
            <p:txBody>
              <a:bodyPr/>
              <a:lstStyle/>
              <a:p>
                <a:r>
                  <a:rPr lang="en-US">
                    <a:noFill/>
                  </a:rPr>
                  <a:t> </a:t>
                </a:r>
              </a:p>
            </p:txBody>
          </p:sp>
        </mc:Fallback>
      </mc:AlternateContent>
    </p:spTree>
    <p:extLst>
      <p:ext uri="{BB962C8B-B14F-4D97-AF65-F5344CB8AC3E}">
        <p14:creationId xmlns:p14="http://schemas.microsoft.com/office/powerpoint/2010/main" val="11290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P-values for t tests</a:t>
            </a: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1465262" y="838200"/>
            <a:ext cx="6535738" cy="2076450"/>
          </a:xfrm>
          <a:prstGeom prst="rect">
            <a:avLst/>
          </a:prstGeom>
          <a:noFill/>
          <a:ln w="9525">
            <a:noFill/>
            <a:miter lim="800000"/>
            <a:headEnd/>
            <a:tailEnd/>
          </a:ln>
          <a:effectLst/>
        </p:spPr>
      </p:pic>
      <p:pic>
        <p:nvPicPr>
          <p:cNvPr id="7" name="Picture 7"/>
          <p:cNvPicPr>
            <a:picLocks noChangeAspect="1" noChangeArrowheads="1"/>
          </p:cNvPicPr>
          <p:nvPr/>
        </p:nvPicPr>
        <p:blipFill>
          <a:blip r:embed="rId3" cstate="print"/>
          <a:srcRect/>
          <a:stretch>
            <a:fillRect/>
          </a:stretch>
        </p:blipFill>
        <p:spPr>
          <a:xfrm>
            <a:off x="1570037" y="2944812"/>
            <a:ext cx="6326188" cy="1855788"/>
          </a:xfrm>
          <a:prstGeom prst="rect">
            <a:avLst/>
          </a:prstGeom>
          <a:noFill/>
          <a:ln/>
        </p:spPr>
      </p:pic>
      <p:pic>
        <p:nvPicPr>
          <p:cNvPr id="9" name="Picture 8"/>
          <p:cNvPicPr>
            <a:picLocks noChangeAspect="1" noChangeArrowheads="1"/>
          </p:cNvPicPr>
          <p:nvPr/>
        </p:nvPicPr>
        <p:blipFill>
          <a:blip r:embed="rId4" cstate="print"/>
          <a:srcRect/>
          <a:stretch>
            <a:fillRect/>
          </a:stretch>
        </p:blipFill>
        <p:spPr bwMode="auto">
          <a:xfrm>
            <a:off x="1478756" y="4800600"/>
            <a:ext cx="6508750" cy="198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76400" cy="3687762"/>
          </a:xfrm>
        </p:spPr>
        <p:txBody>
          <a:bodyPr/>
          <a:lstStyle/>
          <a:p>
            <a:r>
              <a:rPr lang="en-US" dirty="0" smtClean="0"/>
              <a:t>Table A.8</a:t>
            </a:r>
            <a:endParaRPr lang="en-US" dirty="0"/>
          </a:p>
        </p:txBody>
      </p:sp>
      <p:pic>
        <p:nvPicPr>
          <p:cNvPr id="4" name="Content Placeholder 3" descr="Table A.8 (1).tif"/>
          <p:cNvPicPr>
            <a:picLocks noGrp="1" noChangeAspect="1"/>
          </p:cNvPicPr>
          <p:nvPr>
            <p:ph idx="1"/>
          </p:nvPr>
        </p:nvPicPr>
        <p:blipFill>
          <a:blip r:embed="rId2" cstate="print">
            <a:clrChange>
              <a:clrFrom>
                <a:srgbClr val="FFFFFF"/>
              </a:clrFrom>
              <a:clrTo>
                <a:srgbClr val="FFFFFF">
                  <a:alpha val="0"/>
                </a:srgbClr>
              </a:clrTo>
            </a:clrChange>
          </a:blip>
          <a:srcRect l="10957" t="5961" r="7826" b="18548"/>
          <a:stretch>
            <a:fillRect/>
          </a:stretch>
        </p:blipFill>
        <p:spPr>
          <a:xfrm>
            <a:off x="3048000" y="-16565"/>
            <a:ext cx="5715000" cy="687456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 vs. Type II errors </a:t>
            </a:r>
            <a:r>
              <a:rPr lang="en-US" dirty="0" smtClean="0"/>
              <a:t>(2)</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1417638"/>
            <a:ext cx="9115425" cy="4267200"/>
          </a:xfrm>
          <a:prstGeom prst="rect">
            <a:avLst/>
          </a:prstGeom>
        </p:spPr>
      </p:pic>
    </p:spTree>
    <p:extLst>
      <p:ext uri="{BB962C8B-B14F-4D97-AF65-F5344CB8AC3E}">
        <p14:creationId xmlns:p14="http://schemas.microsoft.com/office/powerpoint/2010/main" val="3990279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1981200" cy="4297362"/>
          </a:xfrm>
        </p:spPr>
        <p:txBody>
          <a:bodyPr/>
          <a:lstStyle/>
          <a:p>
            <a:r>
              <a:rPr lang="en-US" dirty="0" smtClean="0"/>
              <a:t>Table A.8 (cont)</a:t>
            </a:r>
            <a:endParaRPr lang="en-US" dirty="0"/>
          </a:p>
        </p:txBody>
      </p:sp>
      <p:pic>
        <p:nvPicPr>
          <p:cNvPr id="4" name="Content Placeholder 3" descr="Table A.8 (2).tif"/>
          <p:cNvPicPr>
            <a:picLocks noGrp="1" noChangeAspect="1"/>
          </p:cNvPicPr>
          <p:nvPr>
            <p:ph idx="1"/>
          </p:nvPr>
        </p:nvPicPr>
        <p:blipFill>
          <a:blip r:embed="rId2" cstate="print">
            <a:clrChange>
              <a:clrFrom>
                <a:srgbClr val="FFFFFF"/>
              </a:clrFrom>
              <a:clrTo>
                <a:srgbClr val="FFFFFF">
                  <a:alpha val="0"/>
                </a:srgbClr>
              </a:clrTo>
            </a:clrChange>
          </a:blip>
          <a:srcRect l="15196" t="5051" r="3184" b="17192"/>
          <a:stretch>
            <a:fillRect/>
          </a:stretch>
        </p:blipFill>
        <p:spPr>
          <a:xfrm>
            <a:off x="3200400" y="0"/>
            <a:ext cx="5562600" cy="6858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Case III, P-value method</a:t>
            </a:r>
            <a:endParaRPr lang="en-US" dirty="0"/>
          </a:p>
        </p:txBody>
      </p:sp>
      <p:sp>
        <p:nvSpPr>
          <p:cNvPr id="3" name="Content Placeholder 2"/>
          <p:cNvSpPr>
            <a:spLocks noGrp="1"/>
          </p:cNvSpPr>
          <p:nvPr>
            <p:ph idx="1"/>
          </p:nvPr>
        </p:nvSpPr>
        <p:spPr>
          <a:xfrm>
            <a:off x="0" y="1447800"/>
            <a:ext cx="8991600" cy="5410200"/>
          </a:xfrm>
        </p:spPr>
        <p:txBody>
          <a:bodyPr>
            <a:normAutofit/>
          </a:bodyPr>
          <a:lstStyle/>
          <a:p>
            <a:pPr>
              <a:buNone/>
            </a:pPr>
            <a:r>
              <a:rPr lang="en-US" dirty="0" smtClean="0"/>
              <a:t>The average diameter of ball bearings of a certain type is supposed to be 0.5 in. A new machine may result in a change of the average diameter. Also suppose that the diameters follow a normal distribution. A sample size of 9 yields: sample average = 0.57, s = 0.1. If we have a significance level of 0.05, did the average diameter change?</a:t>
            </a:r>
          </a:p>
          <a:p>
            <a:pPr>
              <a:buNone/>
            </a:pPr>
            <a:r>
              <a:rPr lang="en-US" dirty="0" smtClean="0"/>
              <a:t>Is the average diameter greater than 0.5 at the same significance level?</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a:t>Example: Case III, P-value </a:t>
            </a:r>
            <a:r>
              <a:rPr lang="en-US" dirty="0" smtClean="0"/>
              <a:t>method (</a:t>
            </a:r>
            <a:r>
              <a:rPr lang="en-US" dirty="0" err="1" smtClean="0"/>
              <a:t>cont</a:t>
            </a:r>
            <a:r>
              <a:rPr lang="en-US" dirty="0" smtClean="0"/>
              <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8262" y="1125415"/>
                <a:ext cx="8839200" cy="5257800"/>
              </a:xfrm>
            </p:spPr>
            <p:txBody>
              <a:bodyPr>
                <a:normAutofit lnSpcReduction="10000"/>
              </a:bodyPr>
              <a:lstStyle/>
              <a:p>
                <a:pPr marL="514350" indent="-514350">
                  <a:buFont typeface="+mj-lt"/>
                  <a:buAutoNum type="arabicPeriod"/>
                </a:pPr>
                <a:r>
                  <a:rPr lang="en-US" dirty="0" smtClean="0">
                    <a:sym typeface="Symbol" panose="05050102010706020507" pitchFamily="18" charset="2"/>
                  </a:rPr>
                  <a:t> = true average diameter of ball bearings</a:t>
                </a:r>
              </a:p>
              <a:p>
                <a:pPr marL="514350" indent="-514350">
                  <a:buFont typeface="+mj-lt"/>
                  <a:buAutoNum type="arabicPeriod"/>
                </a:pPr>
                <a:r>
                  <a:rPr lang="en-US" dirty="0" smtClean="0">
                    <a:sym typeface="Symbol" panose="05050102010706020507" pitchFamily="18" charset="2"/>
                  </a:rPr>
                  <a:t>H</a:t>
                </a:r>
                <a:r>
                  <a:rPr lang="en-US" baseline="-25000" dirty="0" smtClean="0">
                    <a:sym typeface="Symbol" panose="05050102010706020507" pitchFamily="18" charset="2"/>
                  </a:rPr>
                  <a:t>0</a:t>
                </a:r>
                <a:r>
                  <a:rPr lang="en-US" dirty="0" smtClean="0">
                    <a:sym typeface="Symbol" panose="05050102010706020507" pitchFamily="18" charset="2"/>
                  </a:rPr>
                  <a:t>:  = 0.5, H</a:t>
                </a:r>
                <a:r>
                  <a:rPr lang="en-US" baseline="-25000" dirty="0" smtClean="0">
                    <a:sym typeface="Symbol" panose="05050102010706020507" pitchFamily="18" charset="2"/>
                  </a:rPr>
                  <a:t>a</a:t>
                </a:r>
                <a:r>
                  <a:rPr lang="en-US" dirty="0">
                    <a:sym typeface="Symbol" panose="05050102010706020507" pitchFamily="18" charset="2"/>
                  </a:rPr>
                  <a:t>:</a:t>
                </a:r>
                <a:r>
                  <a:rPr lang="en-US" dirty="0" smtClean="0">
                    <a:sym typeface="Symbol" panose="05050102010706020507" pitchFamily="18" charset="2"/>
                  </a:rPr>
                  <a:t>  &gt; 0.5</a:t>
                </a:r>
              </a:p>
              <a:p>
                <a:pPr marL="514350" indent="-514350">
                  <a:buFont typeface="+mj-lt"/>
                  <a:buAutoNum type="arabicPeriod"/>
                </a:pPr>
                <a:r>
                  <a:rPr lang="el-GR" dirty="0" smtClean="0">
                    <a:sym typeface="Symbol" panose="05050102010706020507" pitchFamily="18" charset="2"/>
                  </a:rPr>
                  <a:t>α</a:t>
                </a:r>
                <a:r>
                  <a:rPr lang="en-US" dirty="0" smtClean="0">
                    <a:sym typeface="Symbol" panose="05050102010706020507" pitchFamily="18" charset="2"/>
                  </a:rPr>
                  <a:t> = 0.05</a:t>
                </a:r>
              </a:p>
              <a:p>
                <a:pPr marL="514350" indent="-514350">
                  <a:buFont typeface="+mj-lt"/>
                  <a:buAutoNum type="arabicPeriod"/>
                </a:pPr>
                <a:r>
                  <a:rPr lang="en-US" b="0" dirty="0" smtClean="0"/>
                  <a:t>t</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𝑜</m:t>
                            </m:r>
                          </m:sub>
                        </m:sSub>
                      </m:num>
                      <m:den>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den>
                    </m:f>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1</m:t>
                    </m:r>
                  </m:oMath>
                </a14:m>
                <a:endParaRPr lang="en-US" dirty="0" smtClean="0"/>
              </a:p>
              <a:p>
                <a:pPr marL="514350" indent="-514350">
                  <a:buFont typeface="+mj-lt"/>
                  <a:buAutoNum type="arabicPeriod"/>
                </a:pPr>
                <a:r>
                  <a:rPr lang="en-US" dirty="0" smtClean="0"/>
                  <a:t>Changed</a:t>
                </a:r>
              </a:p>
              <a:p>
                <a:pPr marL="514350" indent="-514350">
                  <a:buFont typeface="+mj-lt"/>
                  <a:buAutoNum type="arabicPeriod"/>
                </a:pPr>
                <a:r>
                  <a:rPr lang="en-US" smtClean="0"/>
                  <a:t>We </a:t>
                </a:r>
                <a:r>
                  <a:rPr lang="en-US" dirty="0" smtClean="0"/>
                  <a:t>r</a:t>
                </a:r>
                <a:r>
                  <a:rPr lang="en-US" smtClean="0"/>
                  <a:t>eject </a:t>
                </a:r>
                <a:r>
                  <a:rPr lang="en-US" dirty="0" smtClean="0"/>
                  <a:t>H</a:t>
                </a:r>
                <a:r>
                  <a:rPr lang="en-US" baseline="-25000" dirty="0" smtClean="0"/>
                  <a:t>0</a:t>
                </a:r>
                <a:endParaRPr lang="en-US" dirty="0" smtClean="0"/>
              </a:p>
              <a:p>
                <a:pPr marL="514350" indent="-514350">
                  <a:buFont typeface="+mj-lt"/>
                  <a:buAutoNum type="arabicPeriod"/>
                </a:pPr>
                <a:r>
                  <a:rPr lang="en-US" dirty="0" smtClean="0"/>
                  <a:t>The data does </a:t>
                </a:r>
                <a:r>
                  <a:rPr lang="en-US" dirty="0" smtClean="0"/>
                  <a:t>give </a:t>
                </a:r>
                <a:r>
                  <a:rPr lang="en-US" dirty="0" smtClean="0"/>
                  <a:t>strong support (P = </a:t>
                </a:r>
                <a:r>
                  <a:rPr lang="en-US" dirty="0" smtClean="0"/>
                  <a:t>0.034) </a:t>
                </a:r>
                <a:r>
                  <a:rPr lang="en-US" dirty="0" smtClean="0"/>
                  <a:t>to the claim that the true average diameter differs from 0.5 inches.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8262" y="1125415"/>
                <a:ext cx="8839200" cy="5257800"/>
              </a:xfrm>
              <a:blipFill rotWithShape="0">
                <a:blip r:embed="rId2"/>
                <a:stretch>
                  <a:fillRect l="-1862" t="-2668" r="-69"/>
                </a:stretch>
              </a:blipFill>
            </p:spPr>
            <p:txBody>
              <a:bodyPr/>
              <a:lstStyle/>
              <a:p>
                <a:r>
                  <a:rPr lang="en-US">
                    <a:noFill/>
                  </a:rPr>
                  <a:t> </a:t>
                </a:r>
              </a:p>
            </p:txBody>
          </p:sp>
        </mc:Fallback>
      </mc:AlternateContent>
    </p:spTree>
    <p:extLst>
      <p:ext uri="{BB962C8B-B14F-4D97-AF65-F5344CB8AC3E}">
        <p14:creationId xmlns:p14="http://schemas.microsoft.com/office/powerpoint/2010/main" val="63585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dirty="0" smtClean="0"/>
              <a:t>Example: HT vs. CI (2-tailed)</a:t>
            </a:r>
            <a:endParaRPr lang="en-US" dirty="0"/>
          </a:p>
        </p:txBody>
      </p:sp>
      <p:sp>
        <p:nvSpPr>
          <p:cNvPr id="3" name="Content Placeholder 2"/>
          <p:cNvSpPr>
            <a:spLocks noGrp="1"/>
          </p:cNvSpPr>
          <p:nvPr>
            <p:ph idx="1"/>
          </p:nvPr>
        </p:nvSpPr>
        <p:spPr>
          <a:xfrm>
            <a:off x="152400" y="914400"/>
            <a:ext cx="8839200" cy="5791200"/>
          </a:xfrm>
        </p:spPr>
        <p:txBody>
          <a:bodyPr>
            <a:normAutofit fontScale="92500" lnSpcReduction="10000"/>
          </a:bodyPr>
          <a:lstStyle/>
          <a:p>
            <a:pPr marL="0" indent="0">
              <a:buNone/>
            </a:pPr>
            <a:r>
              <a:rPr lang="en-US" dirty="0"/>
              <a:t>You are in charge of quality control in your food company. You sample randomly four packs of cherry tomatoes, each labeled 1/2 lb. (227 g</a:t>
            </a:r>
            <a:r>
              <a:rPr lang="en-US" dirty="0" smtClean="0"/>
              <a:t>). The </a:t>
            </a:r>
            <a:r>
              <a:rPr lang="en-US" dirty="0"/>
              <a:t>average weight from your four boxes is 222 g. The packaging process has a known standard deviation of 5 g</a:t>
            </a:r>
            <a:r>
              <a:rPr lang="en-US" dirty="0" smtClean="0"/>
              <a:t>.</a:t>
            </a:r>
          </a:p>
          <a:p>
            <a:pPr marL="0" indent="0">
              <a:buNone/>
            </a:pPr>
            <a:endParaRPr lang="en-US" dirty="0"/>
          </a:p>
          <a:p>
            <a:pPr marL="338138" indent="-338138">
              <a:buNone/>
            </a:pPr>
            <a:r>
              <a:rPr lang="en-US" dirty="0" smtClean="0"/>
              <a:t>a) </a:t>
            </a:r>
            <a:r>
              <a:rPr lang="en-US" dirty="0"/>
              <a:t>Perform the appropriate significance test at a 0.05 significance level to determine if the calibrating machine that sorts cherry tomatoes needs to be recalibrated.</a:t>
            </a:r>
          </a:p>
          <a:p>
            <a:pPr marL="0" indent="0">
              <a:buNone/>
            </a:pPr>
            <a:r>
              <a:rPr lang="en-US" dirty="0"/>
              <a:t>b</a:t>
            </a:r>
            <a:r>
              <a:rPr lang="en-US" dirty="0" smtClean="0"/>
              <a:t>) Determine the 95% CI for the same situation.</a:t>
            </a:r>
          </a:p>
          <a:p>
            <a:pPr marL="0" indent="0">
              <a:buNone/>
            </a:pPr>
            <a:r>
              <a:rPr lang="en-US" dirty="0" smtClean="0"/>
              <a:t>c) How do the results of part a) and b) compare?</a:t>
            </a:r>
            <a:endParaRPr lang="en-US" dirty="0"/>
          </a:p>
        </p:txBody>
      </p:sp>
    </p:spTree>
    <p:extLst>
      <p:ext uri="{BB962C8B-B14F-4D97-AF65-F5344CB8AC3E}">
        <p14:creationId xmlns:p14="http://schemas.microsoft.com/office/powerpoint/2010/main" val="14208549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dirty="0"/>
              <a:t>Example: HT vs. CI (2-tailed) </a:t>
            </a:r>
            <a:r>
              <a:rPr lang="en-US" dirty="0" smtClean="0"/>
              <a:t>(</a:t>
            </a:r>
            <a:r>
              <a:rPr lang="en-US" dirty="0" err="1" smtClean="0"/>
              <a:t>cont</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8262" y="914400"/>
                <a:ext cx="8839200" cy="5943599"/>
              </a:xfrm>
            </p:spPr>
            <p:txBody>
              <a:bodyPr>
                <a:normAutofit fontScale="92500" lnSpcReduction="10000"/>
              </a:bodyPr>
              <a:lstStyle/>
              <a:p>
                <a:pPr marL="514350" indent="-514350">
                  <a:buFont typeface="+mj-lt"/>
                  <a:buAutoNum type="arabicPeriod"/>
                </a:pPr>
                <a:r>
                  <a:rPr lang="en-US" dirty="0" smtClean="0">
                    <a:sym typeface="Symbol" panose="05050102010706020507" pitchFamily="18" charset="2"/>
                  </a:rPr>
                  <a:t> = true average weight of box</a:t>
                </a:r>
              </a:p>
              <a:p>
                <a:pPr marL="514350" indent="-514350">
                  <a:buFont typeface="+mj-lt"/>
                  <a:buAutoNum type="arabicPeriod"/>
                </a:pPr>
                <a:r>
                  <a:rPr lang="en-US" dirty="0" smtClean="0">
                    <a:sym typeface="Symbol" panose="05050102010706020507" pitchFamily="18" charset="2"/>
                  </a:rPr>
                  <a:t>H</a:t>
                </a:r>
                <a:r>
                  <a:rPr lang="en-US" baseline="-25000" dirty="0" smtClean="0">
                    <a:sym typeface="Symbol" panose="05050102010706020507" pitchFamily="18" charset="2"/>
                  </a:rPr>
                  <a:t>0</a:t>
                </a:r>
                <a:r>
                  <a:rPr lang="en-US" dirty="0" smtClean="0">
                    <a:sym typeface="Symbol" panose="05050102010706020507" pitchFamily="18" charset="2"/>
                  </a:rPr>
                  <a:t>:  = 227, H</a:t>
                </a:r>
                <a:r>
                  <a:rPr lang="en-US" baseline="-25000" dirty="0" smtClean="0">
                    <a:sym typeface="Symbol" panose="05050102010706020507" pitchFamily="18" charset="2"/>
                  </a:rPr>
                  <a:t>a</a:t>
                </a:r>
                <a:r>
                  <a:rPr lang="en-US" dirty="0">
                    <a:sym typeface="Symbol" panose="05050102010706020507" pitchFamily="18" charset="2"/>
                  </a:rPr>
                  <a:t>:</a:t>
                </a:r>
                <a:r>
                  <a:rPr lang="en-US" dirty="0" smtClean="0">
                    <a:sym typeface="Symbol" panose="05050102010706020507" pitchFamily="18" charset="2"/>
                  </a:rPr>
                  <a:t>  ≠ 227</a:t>
                </a:r>
              </a:p>
              <a:p>
                <a:pPr marL="514350" indent="-514350">
                  <a:buFont typeface="+mj-lt"/>
                  <a:buAutoNum type="arabicPeriod"/>
                </a:pPr>
                <a:r>
                  <a:rPr lang="el-GR" dirty="0" smtClean="0">
                    <a:sym typeface="Symbol" panose="05050102010706020507" pitchFamily="18" charset="2"/>
                  </a:rPr>
                  <a:t>α</a:t>
                </a:r>
                <a:r>
                  <a:rPr lang="en-US" dirty="0" smtClean="0">
                    <a:sym typeface="Symbol" panose="05050102010706020507" pitchFamily="18" charset="2"/>
                  </a:rPr>
                  <a:t> = 0.05</a:t>
                </a:r>
              </a:p>
              <a:p>
                <a:pPr marL="514350" indent="-514350">
                  <a:buFont typeface="+mj-lt"/>
                  <a:buAutoNum type="arabicPeriod"/>
                </a:pPr>
                <a:r>
                  <a:rPr lang="en-US" dirty="0"/>
                  <a:t>z</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𝑜</m:t>
                            </m:r>
                          </m:sub>
                        </m:sSub>
                      </m:num>
                      <m:den>
                        <m:f>
                          <m:fPr>
                            <m:type m:val="lin"/>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den>
                    </m:f>
                    <m:r>
                      <a:rPr lang="en-US" b="0" i="1" smtClean="0">
                        <a:latin typeface="Cambria Math" panose="02040503050406030204" pitchFamily="18" charset="0"/>
                      </a:rPr>
                      <m:t>=</m:t>
                    </m:r>
                    <m:r>
                      <a:rPr lang="en-US" b="0" i="1" smtClean="0">
                        <a:latin typeface="Cambria Math" panose="02040503050406030204" pitchFamily="18" charset="0"/>
                      </a:rPr>
                      <m:t>2</m:t>
                    </m:r>
                  </m:oMath>
                </a14:m>
                <a:r>
                  <a:rPr lang="en-US" dirty="0" smtClean="0"/>
                  <a:t>, P = 2 (1 - </a:t>
                </a:r>
                <a:r>
                  <a:rPr lang="en-US" dirty="0" smtClean="0">
                    <a:sym typeface="Symbol" panose="05050102010706020507" pitchFamily="18" charset="2"/>
                  </a:rPr>
                  <a:t>(2)) = 0.0456</a:t>
                </a:r>
                <a:endParaRPr lang="en-US" dirty="0" smtClean="0"/>
              </a:p>
              <a:p>
                <a:pPr marL="514350" indent="-514350">
                  <a:buFont typeface="+mj-lt"/>
                  <a:buAutoNum type="arabicPeriod"/>
                </a:pPr>
                <a:r>
                  <a:rPr lang="en-US" dirty="0" smtClean="0"/>
                  <a:t>P-value ≤ 0.05</a:t>
                </a:r>
              </a:p>
              <a:p>
                <a:pPr marL="514350" indent="-514350">
                  <a:buFont typeface="+mj-lt"/>
                  <a:buAutoNum type="arabicPeriod"/>
                </a:pPr>
                <a:r>
                  <a:rPr lang="en-US" dirty="0" smtClean="0"/>
                  <a:t>We might reject H</a:t>
                </a:r>
                <a:r>
                  <a:rPr lang="en-US" baseline="-25000" dirty="0" smtClean="0"/>
                  <a:t>0</a:t>
                </a:r>
                <a:endParaRPr lang="en-US" dirty="0" smtClean="0"/>
              </a:p>
              <a:p>
                <a:pPr marL="514350" indent="-514350">
                  <a:buFont typeface="+mj-lt"/>
                  <a:buAutoNum type="arabicPeriod"/>
                </a:pPr>
                <a:r>
                  <a:rPr lang="en-US" dirty="0" smtClean="0"/>
                  <a:t>The data might give strong support (P = 0.0456) to the claim that the true average weight differs from 227 g.</a:t>
                </a:r>
              </a:p>
              <a:p>
                <a:pPr marL="0" indent="0">
                  <a:buNone/>
                </a:pPr>
                <a:endParaRPr lang="en-US" dirty="0" smtClean="0"/>
              </a:p>
              <a:p>
                <a:pPr marL="0" indent="0">
                  <a:buNone/>
                </a:pPr>
                <a:r>
                  <a:rPr lang="en-US" dirty="0" smtClean="0"/>
                  <a:t>95% CI is (217.1, 226.9)</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8262" y="914400"/>
                <a:ext cx="8839200" cy="5943599"/>
              </a:xfrm>
              <a:blipFill rotWithShape="0">
                <a:blip r:embed="rId2"/>
                <a:stretch>
                  <a:fillRect l="-1655" t="-2256"/>
                </a:stretch>
              </a:blipFill>
            </p:spPr>
            <p:txBody>
              <a:bodyPr/>
              <a:lstStyle/>
              <a:p>
                <a:r>
                  <a:rPr lang="en-US">
                    <a:noFill/>
                  </a:rPr>
                  <a:t> </a:t>
                </a:r>
              </a:p>
            </p:txBody>
          </p:sp>
        </mc:Fallback>
      </mc:AlternateContent>
    </p:spTree>
    <p:extLst>
      <p:ext uri="{BB962C8B-B14F-4D97-AF65-F5344CB8AC3E}">
        <p14:creationId xmlns:p14="http://schemas.microsoft.com/office/powerpoint/2010/main" val="990469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HT vs. </a:t>
            </a:r>
            <a:r>
              <a:rPr lang="en-US" dirty="0" smtClean="0"/>
              <a:t>CI (2) </a:t>
            </a:r>
            <a:endParaRPr lang="en-US" dirty="0"/>
          </a:p>
        </p:txBody>
      </p:sp>
      <p:sp>
        <p:nvSpPr>
          <p:cNvPr id="3" name="Content Placeholder 2"/>
          <p:cNvSpPr>
            <a:spLocks noGrp="1"/>
          </p:cNvSpPr>
          <p:nvPr>
            <p:ph idx="1"/>
          </p:nvPr>
        </p:nvSpPr>
        <p:spPr>
          <a:xfrm>
            <a:off x="457200" y="1143000"/>
            <a:ext cx="8229600" cy="5715000"/>
          </a:xfrm>
        </p:spPr>
        <p:txBody>
          <a:bodyPr>
            <a:normAutofit lnSpcReduction="10000"/>
          </a:bodyPr>
          <a:lstStyle/>
          <a:p>
            <a:pPr>
              <a:buNone/>
            </a:pPr>
            <a:r>
              <a:rPr lang="en-US" dirty="0" smtClean="0"/>
              <a:t>Suppose we are interested in how many credit cards that people own. Let’s obtain a SRS of 100 people who own credit cards. In this sample, the sample mean is 4 and the population standard deviation is 2. If someone claims that he thinks that μ &gt; 2, is that person correct?</a:t>
            </a:r>
          </a:p>
          <a:p>
            <a:pPr>
              <a:buNone/>
            </a:pPr>
            <a:r>
              <a:rPr lang="en-US" dirty="0" smtClean="0"/>
              <a:t>a) </a:t>
            </a:r>
            <a:r>
              <a:rPr lang="en-US" dirty="0"/>
              <a:t>Perform an appropriate hypothesis test with significance level of 0.01.</a:t>
            </a:r>
          </a:p>
          <a:p>
            <a:pPr>
              <a:buNone/>
            </a:pPr>
            <a:r>
              <a:rPr lang="en-US" dirty="0"/>
              <a:t>b</a:t>
            </a:r>
            <a:r>
              <a:rPr lang="en-US" dirty="0" smtClean="0"/>
              <a:t>) Construct the appropriate bound for </a:t>
            </a:r>
            <a:r>
              <a:rPr lang="el-GR" dirty="0" smtClean="0"/>
              <a:t>μ</a:t>
            </a:r>
            <a:r>
              <a:rPr lang="en-US" dirty="0" smtClean="0"/>
              <a:t>.</a:t>
            </a:r>
          </a:p>
          <a:p>
            <a:pPr>
              <a:buNone/>
            </a:pPr>
            <a:r>
              <a:rPr lang="en-US" dirty="0"/>
              <a:t>c) How do the results of part a) and b) compare</a:t>
            </a:r>
            <a:r>
              <a:rPr lang="en-US" dirty="0" smtClean="0"/>
              <a:t>?</a:t>
            </a:r>
            <a:endParaRPr lang="en-US" dirty="0"/>
          </a:p>
        </p:txBody>
      </p:sp>
    </p:spTree>
    <p:extLst>
      <p:ext uri="{BB962C8B-B14F-4D97-AF65-F5344CB8AC3E}">
        <p14:creationId xmlns:p14="http://schemas.microsoft.com/office/powerpoint/2010/main" val="21277965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a:t>Example: HT vs. CI </a:t>
            </a:r>
            <a:r>
              <a:rPr lang="en-US" dirty="0" smtClean="0"/>
              <a:t>(</a:t>
            </a:r>
            <a:r>
              <a:rPr lang="en-US" dirty="0"/>
              <a:t> </a:t>
            </a:r>
            <a:r>
              <a:rPr lang="en-US" dirty="0" smtClean="0"/>
              <a:t>upper tailed</a:t>
            </a:r>
            <a:r>
              <a:rPr lang="en-US" dirty="0"/>
              <a:t>) </a:t>
            </a:r>
            <a:r>
              <a:rPr lang="en-US" dirty="0" smtClean="0"/>
              <a:t>(</a:t>
            </a:r>
            <a:r>
              <a:rPr lang="en-US" dirty="0" err="1" smtClean="0"/>
              <a:t>cont</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8262" y="914400"/>
                <a:ext cx="8839200" cy="5943599"/>
              </a:xfrm>
            </p:spPr>
            <p:txBody>
              <a:bodyPr>
                <a:normAutofit fontScale="92500" lnSpcReduction="20000"/>
              </a:bodyPr>
              <a:lstStyle/>
              <a:p>
                <a:pPr marL="514350" indent="-514350">
                  <a:buFont typeface="+mj-lt"/>
                  <a:buAutoNum type="arabicPeriod"/>
                </a:pPr>
                <a:r>
                  <a:rPr lang="en-US" dirty="0" smtClean="0">
                    <a:sym typeface="Symbol" panose="05050102010706020507" pitchFamily="18" charset="2"/>
                  </a:rPr>
                  <a:t> = true average number of credit cards that a person has</a:t>
                </a:r>
              </a:p>
              <a:p>
                <a:pPr marL="514350" indent="-514350">
                  <a:buFont typeface="+mj-lt"/>
                  <a:buAutoNum type="arabicPeriod"/>
                </a:pPr>
                <a:r>
                  <a:rPr lang="en-US" dirty="0" smtClean="0">
                    <a:sym typeface="Symbol" panose="05050102010706020507" pitchFamily="18" charset="2"/>
                  </a:rPr>
                  <a:t>H</a:t>
                </a:r>
                <a:r>
                  <a:rPr lang="en-US" baseline="-25000" dirty="0" smtClean="0">
                    <a:sym typeface="Symbol" panose="05050102010706020507" pitchFamily="18" charset="2"/>
                  </a:rPr>
                  <a:t>0</a:t>
                </a:r>
                <a:r>
                  <a:rPr lang="en-US" dirty="0" smtClean="0">
                    <a:sym typeface="Symbol" panose="05050102010706020507" pitchFamily="18" charset="2"/>
                  </a:rPr>
                  <a:t>:  = 2, H</a:t>
                </a:r>
                <a:r>
                  <a:rPr lang="en-US" baseline="-25000" dirty="0" smtClean="0">
                    <a:sym typeface="Symbol" panose="05050102010706020507" pitchFamily="18" charset="2"/>
                  </a:rPr>
                  <a:t>a</a:t>
                </a:r>
                <a:r>
                  <a:rPr lang="en-US" dirty="0">
                    <a:sym typeface="Symbol" panose="05050102010706020507" pitchFamily="18" charset="2"/>
                  </a:rPr>
                  <a:t>:</a:t>
                </a:r>
                <a:r>
                  <a:rPr lang="en-US" dirty="0" smtClean="0">
                    <a:sym typeface="Symbol" panose="05050102010706020507" pitchFamily="18" charset="2"/>
                  </a:rPr>
                  <a:t>  &gt; 2</a:t>
                </a:r>
              </a:p>
              <a:p>
                <a:pPr marL="514350" indent="-514350">
                  <a:buFont typeface="+mj-lt"/>
                  <a:buAutoNum type="arabicPeriod"/>
                </a:pPr>
                <a:r>
                  <a:rPr lang="el-GR" dirty="0" smtClean="0">
                    <a:sym typeface="Symbol" panose="05050102010706020507" pitchFamily="18" charset="2"/>
                  </a:rPr>
                  <a:t>α</a:t>
                </a:r>
                <a:r>
                  <a:rPr lang="en-US" dirty="0" smtClean="0">
                    <a:sym typeface="Symbol" panose="05050102010706020507" pitchFamily="18" charset="2"/>
                  </a:rPr>
                  <a:t> = 0.01</a:t>
                </a:r>
              </a:p>
              <a:p>
                <a:pPr marL="514350" indent="-514350">
                  <a:buFont typeface="+mj-lt"/>
                  <a:buAutoNum type="arabicPeriod"/>
                </a:pPr>
                <a:r>
                  <a:rPr lang="en-US" dirty="0"/>
                  <a:t>z</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𝑜</m:t>
                            </m:r>
                          </m:sub>
                        </m:sSub>
                      </m:num>
                      <m:den>
                        <m:f>
                          <m:fPr>
                            <m:type m:val="lin"/>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den>
                    </m:f>
                    <m:r>
                      <a:rPr lang="en-US" b="0" i="1" smtClean="0">
                        <a:latin typeface="Cambria Math" panose="02040503050406030204" pitchFamily="18" charset="0"/>
                      </a:rPr>
                      <m:t>=</m:t>
                    </m:r>
                    <m:r>
                      <a:rPr lang="en-US" b="0" i="1" smtClean="0">
                        <a:latin typeface="Cambria Math" panose="02040503050406030204" pitchFamily="18" charset="0"/>
                      </a:rPr>
                      <m:t>10</m:t>
                    </m:r>
                  </m:oMath>
                </a14:m>
                <a:r>
                  <a:rPr lang="en-US" dirty="0" smtClean="0"/>
                  <a:t>, P = P(Z &gt; 10) = 0</a:t>
                </a:r>
              </a:p>
              <a:p>
                <a:pPr marL="514350" indent="-514350">
                  <a:buFont typeface="+mj-lt"/>
                  <a:buAutoNum type="arabicPeriod"/>
                </a:pPr>
                <a:r>
                  <a:rPr lang="en-US" dirty="0" smtClean="0"/>
                  <a:t>P-value ≤ 0.05</a:t>
                </a:r>
              </a:p>
              <a:p>
                <a:pPr marL="514350" indent="-514350">
                  <a:buFont typeface="+mj-lt"/>
                  <a:buAutoNum type="arabicPeriod"/>
                </a:pPr>
                <a:r>
                  <a:rPr lang="en-US" dirty="0" smtClean="0"/>
                  <a:t>We reject H</a:t>
                </a:r>
                <a:r>
                  <a:rPr lang="en-US" baseline="-25000" dirty="0" smtClean="0"/>
                  <a:t>0</a:t>
                </a:r>
                <a:endParaRPr lang="en-US" dirty="0" smtClean="0"/>
              </a:p>
              <a:p>
                <a:pPr marL="514350" indent="-514350">
                  <a:buFont typeface="+mj-lt"/>
                  <a:buAutoNum type="arabicPeriod"/>
                </a:pPr>
                <a:r>
                  <a:rPr lang="en-US" dirty="0" smtClean="0"/>
                  <a:t>The data does give strong support (P = 0) to the claim that the true average </a:t>
                </a:r>
                <a:r>
                  <a:rPr lang="en-US" dirty="0">
                    <a:sym typeface="Symbol" panose="05050102010706020507" pitchFamily="18" charset="2"/>
                  </a:rPr>
                  <a:t>number of credit cards that a person </a:t>
                </a:r>
                <a:r>
                  <a:rPr lang="en-US" dirty="0" smtClean="0">
                    <a:sym typeface="Symbol" panose="05050102010706020507" pitchFamily="18" charset="2"/>
                  </a:rPr>
                  <a:t>has is greater than 2.</a:t>
                </a:r>
                <a:endParaRPr lang="en-US" dirty="0">
                  <a:sym typeface="Symbol" panose="05050102010706020507" pitchFamily="18" charset="2"/>
                </a:endParaRPr>
              </a:p>
              <a:p>
                <a:pPr marL="0" indent="0">
                  <a:buNone/>
                </a:pPr>
                <a:endParaRPr lang="en-US" dirty="0" smtClean="0"/>
              </a:p>
              <a:p>
                <a:pPr marL="0" indent="0">
                  <a:buNone/>
                </a:pPr>
                <a:r>
                  <a:rPr lang="en-US" dirty="0" smtClean="0"/>
                  <a:t>99% upper bound: </a:t>
                </a:r>
                <a:r>
                  <a:rPr lang="en-US" dirty="0" smtClean="0">
                    <a:sym typeface="Symbol" panose="05050102010706020507" pitchFamily="18" charset="2"/>
                  </a:rPr>
                  <a:t> &gt; 3.5348</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8262" y="914400"/>
                <a:ext cx="8839200" cy="5943599"/>
              </a:xfrm>
              <a:blipFill rotWithShape="0">
                <a:blip r:embed="rId2"/>
                <a:stretch>
                  <a:fillRect l="-1655" t="-2974"/>
                </a:stretch>
              </a:blipFill>
            </p:spPr>
            <p:txBody>
              <a:bodyPr/>
              <a:lstStyle/>
              <a:p>
                <a:r>
                  <a:rPr lang="en-US">
                    <a:noFill/>
                  </a:rPr>
                  <a:t> </a:t>
                </a:r>
              </a:p>
            </p:txBody>
          </p:sp>
        </mc:Fallback>
      </mc:AlternateContent>
    </p:spTree>
    <p:extLst>
      <p:ext uri="{BB962C8B-B14F-4D97-AF65-F5344CB8AC3E}">
        <p14:creationId xmlns:p14="http://schemas.microsoft.com/office/powerpoint/2010/main" val="726414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General Procedure for Selecting a Test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Determine the question.</a:t>
            </a:r>
          </a:p>
          <a:p>
            <a:pPr marL="514350" indent="-514350">
              <a:buFont typeface="+mj-lt"/>
              <a:buAutoNum type="arabicPeriod"/>
            </a:pPr>
            <a:r>
              <a:rPr lang="en-US" dirty="0" smtClean="0"/>
              <a:t>Determine the data collection method.</a:t>
            </a:r>
          </a:p>
          <a:p>
            <a:pPr marL="514350" indent="-514350">
              <a:buFont typeface="+mj-lt"/>
              <a:buAutoNum type="arabicPeriod"/>
            </a:pPr>
            <a:r>
              <a:rPr lang="en-US" dirty="0" smtClean="0"/>
              <a:t>Determine the test.</a:t>
            </a:r>
          </a:p>
          <a:p>
            <a:pPr marL="914400" lvl="1" indent="-514350">
              <a:buFont typeface="+mj-lt"/>
              <a:buAutoNum type="alphaLcPeriod"/>
            </a:pPr>
            <a:r>
              <a:rPr lang="en-US" sz="3200" dirty="0" smtClean="0"/>
              <a:t>Specify the test statistic</a:t>
            </a:r>
          </a:p>
          <a:p>
            <a:pPr marL="914400" lvl="1" indent="-514350">
              <a:buFont typeface="+mj-lt"/>
              <a:buAutoNum type="alphaLcPeriod"/>
            </a:pPr>
            <a:r>
              <a:rPr lang="en-US" sz="3200" dirty="0" smtClean="0"/>
              <a:t>Decide on the general form of the rejection region.</a:t>
            </a:r>
          </a:p>
          <a:p>
            <a:pPr marL="914400" lvl="1" indent="-514350">
              <a:buFont typeface="+mj-lt"/>
              <a:buAutoNum type="alphaLcPeriod"/>
            </a:pPr>
            <a:r>
              <a:rPr lang="en-US" sz="3200" dirty="0" smtClean="0"/>
              <a:t>Specify the critical values.</a:t>
            </a:r>
            <a:endParaRPr lang="en-US" sz="3200" dirty="0"/>
          </a:p>
        </p:txBody>
      </p:sp>
    </p:spTree>
    <p:extLst>
      <p:ext uri="{BB962C8B-B14F-4D97-AF65-F5344CB8AC3E}">
        <p14:creationId xmlns:p14="http://schemas.microsoft.com/office/powerpoint/2010/main" val="4051327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Questions about Determining a Test</a:t>
            </a:r>
            <a:endParaRPr lang="en-US" dirty="0"/>
          </a:p>
        </p:txBody>
      </p:sp>
      <p:sp>
        <p:nvSpPr>
          <p:cNvPr id="3" name="Content Placeholder 2"/>
          <p:cNvSpPr>
            <a:spLocks noGrp="1"/>
          </p:cNvSpPr>
          <p:nvPr>
            <p:ph idx="1"/>
          </p:nvPr>
        </p:nvSpPr>
        <p:spPr>
          <a:xfrm>
            <a:off x="0" y="1371600"/>
            <a:ext cx="9144000" cy="5486400"/>
          </a:xfrm>
        </p:spPr>
        <p:txBody>
          <a:bodyPr>
            <a:noAutofit/>
          </a:bodyPr>
          <a:lstStyle/>
          <a:p>
            <a:pPr>
              <a:buNone/>
            </a:pPr>
            <a:r>
              <a:rPr lang="en-US" dirty="0" smtClean="0"/>
              <a:t>1. What are the practical implications and consequences of choosing a particular level of significance once the other aspects of a test have been determined?</a:t>
            </a:r>
          </a:p>
          <a:p>
            <a:pPr>
              <a:buNone/>
            </a:pPr>
            <a:r>
              <a:rPr lang="en-US" dirty="0" smtClean="0"/>
              <a:t>2. Does there exist a general principle, not dependent just on intuition, that can be used to obtain best or good test procedures?</a:t>
            </a:r>
          </a:p>
          <a:p>
            <a:pPr>
              <a:buNone/>
            </a:pPr>
            <a:r>
              <a:rPr lang="en-US" dirty="0" smtClean="0"/>
              <a:t>3. When two or more tests are appropriate in a given situation, how can the tests be compared to decide which should be used?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Questions about Determining a Test</a:t>
            </a:r>
            <a:endParaRPr lang="en-US" dirty="0"/>
          </a:p>
        </p:txBody>
      </p:sp>
      <p:sp>
        <p:nvSpPr>
          <p:cNvPr id="3" name="Content Placeholder 2"/>
          <p:cNvSpPr>
            <a:spLocks noGrp="1"/>
          </p:cNvSpPr>
          <p:nvPr>
            <p:ph idx="1"/>
          </p:nvPr>
        </p:nvSpPr>
        <p:spPr>
          <a:xfrm>
            <a:off x="0" y="1371600"/>
            <a:ext cx="9144000" cy="5486400"/>
          </a:xfrm>
        </p:spPr>
        <p:txBody>
          <a:bodyPr>
            <a:noAutofit/>
          </a:bodyPr>
          <a:lstStyle/>
          <a:p>
            <a:pPr>
              <a:buNone/>
            </a:pPr>
            <a:r>
              <a:rPr lang="en-US" dirty="0" smtClean="0"/>
              <a:t>4. If a test is derived under specific assumptions about the distribution of population being sampled, how will the test perform when the assumptions are violated?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 vs. Type II errors </a:t>
            </a:r>
            <a:r>
              <a:rPr lang="en-US" dirty="0" smtClean="0"/>
              <a:t>(3)</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723" y="1219200"/>
            <a:ext cx="9105900" cy="4314825"/>
          </a:xfrm>
          <a:prstGeom prst="rect">
            <a:avLst/>
          </a:prstGeom>
        </p:spPr>
      </p:pic>
    </p:spTree>
    <p:extLst>
      <p:ext uri="{BB962C8B-B14F-4D97-AF65-F5344CB8AC3E}">
        <p14:creationId xmlns:p14="http://schemas.microsoft.com/office/powerpoint/2010/main" val="2625669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vs. Practical Significance</a:t>
            </a:r>
            <a:endParaRPr lang="en-US" dirty="0"/>
          </a:p>
        </p:txBody>
      </p:sp>
      <p:pic>
        <p:nvPicPr>
          <p:cNvPr id="5" name="Picture 9" descr="1"/>
          <p:cNvPicPr>
            <a:picLocks noChangeAspect="1" noChangeArrowheads="1"/>
          </p:cNvPicPr>
          <p:nvPr/>
        </p:nvPicPr>
        <p:blipFill>
          <a:blip r:embed="rId2" cstate="print"/>
          <a:srcRect/>
          <a:stretch>
            <a:fillRect/>
          </a:stretch>
        </p:blipFill>
        <p:spPr bwMode="auto">
          <a:xfrm>
            <a:off x="304799" y="1295400"/>
            <a:ext cx="8602477" cy="2819400"/>
          </a:xfrm>
          <a:prstGeom prst="rect">
            <a:avLst/>
          </a:prstGeom>
          <a:noFill/>
        </p:spPr>
      </p:pic>
      <p:sp>
        <p:nvSpPr>
          <p:cNvPr id="7" name="Rectangle 10"/>
          <p:cNvSpPr>
            <a:spLocks noChangeArrowheads="1"/>
          </p:cNvSpPr>
          <p:nvPr/>
        </p:nvSpPr>
        <p:spPr bwMode="auto">
          <a:xfrm>
            <a:off x="228600" y="4953000"/>
            <a:ext cx="8458200" cy="1077218"/>
          </a:xfrm>
          <a:prstGeom prst="rect">
            <a:avLst/>
          </a:prstGeom>
          <a:noFill/>
          <a:ln w="9525">
            <a:noFill/>
            <a:miter lim="800000"/>
            <a:headEnd/>
            <a:tailEnd/>
          </a:ln>
          <a:effectLst/>
        </p:spPr>
        <p:txBody>
          <a:bodyPr wrap="square">
            <a:spAutoFit/>
          </a:bodyPr>
          <a:lstStyle/>
          <a:p>
            <a:r>
              <a:rPr lang="en-US" sz="3200" dirty="0"/>
              <a:t>An Illustration of the Effect of Sample Size on </a:t>
            </a:r>
            <a:r>
              <a:rPr lang="en-US" sz="3200" i="1" dirty="0"/>
              <a:t>P</a:t>
            </a:r>
            <a:r>
              <a:rPr lang="en-US" sz="3200" dirty="0"/>
              <a:t>-values and </a:t>
            </a:r>
            <a:r>
              <a:rPr lang="en-US" sz="3200" i="1" dirty="0">
                <a:sym typeface="Symbol" pitchFamily="18" charset="2"/>
              </a:rPr>
              <a:t></a:t>
            </a:r>
            <a:endParaRPr lang="en-US" sz="3200" i="1" dirty="0"/>
          </a:p>
        </p:txBody>
      </p:sp>
      <p:sp>
        <p:nvSpPr>
          <p:cNvPr id="8" name="Rectangle 11"/>
          <p:cNvSpPr>
            <a:spLocks noChangeArrowheads="1"/>
          </p:cNvSpPr>
          <p:nvPr/>
        </p:nvSpPr>
        <p:spPr bwMode="auto">
          <a:xfrm>
            <a:off x="228600" y="4419600"/>
            <a:ext cx="1518429" cy="523220"/>
          </a:xfrm>
          <a:prstGeom prst="rect">
            <a:avLst/>
          </a:prstGeom>
          <a:noFill/>
          <a:ln w="9525">
            <a:noFill/>
            <a:miter lim="800000"/>
            <a:headEnd/>
            <a:tailEnd/>
          </a:ln>
          <a:effectLst/>
        </p:spPr>
        <p:txBody>
          <a:bodyPr wrap="none">
            <a:spAutoFit/>
          </a:bodyPr>
          <a:lstStyle/>
          <a:p>
            <a:r>
              <a:rPr lang="en-US" sz="2800" b="1" dirty="0"/>
              <a:t>Table 8.1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 vs. Type II errors </a:t>
            </a:r>
            <a:r>
              <a:rPr lang="en-US" dirty="0" smtClean="0"/>
              <a:t>(4)</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100" y="1143000"/>
            <a:ext cx="9105900" cy="4362450"/>
          </a:xfrm>
          <a:prstGeom prst="rect">
            <a:avLst/>
          </a:prstGeom>
        </p:spPr>
      </p:pic>
    </p:spTree>
    <p:extLst>
      <p:ext uri="{BB962C8B-B14F-4D97-AF65-F5344CB8AC3E}">
        <p14:creationId xmlns:p14="http://schemas.microsoft.com/office/powerpoint/2010/main" val="4083822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 vs. Type II errors </a:t>
            </a:r>
            <a:r>
              <a:rPr lang="en-US" dirty="0" smtClean="0"/>
              <a:t>(5)</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021" y="1219200"/>
            <a:ext cx="9115425" cy="4276725"/>
          </a:xfrm>
          <a:prstGeom prst="rect">
            <a:avLst/>
          </a:prstGeom>
        </p:spPr>
      </p:pic>
    </p:spTree>
    <p:extLst>
      <p:ext uri="{BB962C8B-B14F-4D97-AF65-F5344CB8AC3E}">
        <p14:creationId xmlns:p14="http://schemas.microsoft.com/office/powerpoint/2010/main" val="4216219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3600" dirty="0" smtClean="0"/>
              <a:t>Type I and Type II errors</a:t>
            </a:r>
            <a:endParaRPr lang="en-US" sz="3600" dirty="0"/>
          </a:p>
        </p:txBody>
      </p:sp>
      <p:pic>
        <p:nvPicPr>
          <p:cNvPr id="6" name="Picture 5" descr="Fig. Type I II errors.tif"/>
          <p:cNvPicPr>
            <a:picLocks noChangeAspect="1"/>
          </p:cNvPicPr>
          <p:nvPr/>
        </p:nvPicPr>
        <p:blipFill>
          <a:blip r:embed="rId3" cstate="print">
            <a:clrChange>
              <a:clrFrom>
                <a:srgbClr val="FFFFFF"/>
              </a:clrFrom>
              <a:clrTo>
                <a:srgbClr val="FFFFFF">
                  <a:alpha val="0"/>
                </a:srgbClr>
              </a:clrTo>
            </a:clrChange>
          </a:blip>
          <a:srcRect l="41430" t="72917" r="23971" b="17152"/>
          <a:stretch>
            <a:fillRect/>
          </a:stretch>
        </p:blipFill>
        <p:spPr>
          <a:xfrm>
            <a:off x="228600" y="1447800"/>
            <a:ext cx="8915400" cy="3311434"/>
          </a:xfrm>
          <a:prstGeom prst="rect">
            <a:avLst/>
          </a:prstGeom>
        </p:spPr>
      </p:pic>
      <p:sp>
        <p:nvSpPr>
          <p:cNvPr id="3" name="TextBox 2"/>
          <p:cNvSpPr txBox="1"/>
          <p:nvPr/>
        </p:nvSpPr>
        <p:spPr>
          <a:xfrm>
            <a:off x="8853252" y="6444734"/>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13996</TotalTime>
  <Words>2893</Words>
  <Application>Microsoft Office PowerPoint</Application>
  <PresentationFormat>On-screen Show (4:3)</PresentationFormat>
  <Paragraphs>255</Paragraphs>
  <Slides>60</Slides>
  <Notes>3</Notes>
  <HiddenSlides>6</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Arial</vt:lpstr>
      <vt:lpstr>Calibri</vt:lpstr>
      <vt:lpstr>Cambria Math</vt:lpstr>
      <vt:lpstr>Symbol</vt:lpstr>
      <vt:lpstr>Office Theme</vt:lpstr>
      <vt:lpstr>Equation</vt:lpstr>
      <vt:lpstr>PowerPoint Presentation</vt:lpstr>
      <vt:lpstr>Statistical Hypothesis</vt:lpstr>
      <vt:lpstr>Test Procedure</vt:lpstr>
      <vt:lpstr>Type I vs. Type II errors (1)</vt:lpstr>
      <vt:lpstr>Type I vs. Type II errors (2)</vt:lpstr>
      <vt:lpstr>Type I vs. Type II errors (3)</vt:lpstr>
      <vt:lpstr>Type I vs. Type II errors (4)</vt:lpstr>
      <vt:lpstr>Type I vs. Type II errors (5)</vt:lpstr>
      <vt:lpstr>Type I and Type II errors</vt:lpstr>
      <vt:lpstr>Example 8.2: Type I/II Errors</vt:lpstr>
      <vt:lpstr>Type I and Type II errors</vt:lpstr>
      <vt:lpstr>Example 8.2: Type I/II Errors</vt:lpstr>
      <vt:lpstr>Type I vs. Type II errors (4)</vt:lpstr>
      <vt:lpstr>Hypothesis Testing about a  Parameter: Procedure</vt:lpstr>
      <vt:lpstr>Hypothesis Testing about a  Parameter: Procedure (cont)</vt:lpstr>
      <vt:lpstr>Hypothesis Testing about a  Parameter: Procedure (cont)</vt:lpstr>
      <vt:lpstr>Rejection Regions:</vt:lpstr>
      <vt:lpstr>Case I Summary (cont)</vt:lpstr>
      <vt:lpstr>Case I: Summary</vt:lpstr>
      <vt:lpstr>Example 8.6: Hypothesis test, known σ</vt:lpstr>
      <vt:lpstr>Example 8.6*: Hypothesis test, known σ</vt:lpstr>
      <vt:lpstr>β(μ’) Summary</vt:lpstr>
      <vt:lpstr>Example 8.6*: Hypothesis test, known σ</vt:lpstr>
      <vt:lpstr> Curve</vt:lpstr>
      <vt:lpstr>Case III: Summary</vt:lpstr>
      <vt:lpstr>Example: Case III</vt:lpstr>
      <vt:lpstr>β curves for t-tests</vt:lpstr>
      <vt:lpstr>Hypothesis Testing: What procedure to use?</vt:lpstr>
      <vt:lpstr>Hypothesis Testing: What procedure to use?</vt:lpstr>
      <vt:lpstr>Hypothesis Testing about a  Parameter: Procedure</vt:lpstr>
      <vt:lpstr>Hypothesis Testing about a Parameter: Procedure (cont)</vt:lpstr>
      <vt:lpstr>Population Proportion-Large Sample Tests: Summary</vt:lpstr>
      <vt:lpstr>Example: Large Sample Proportion</vt:lpstr>
      <vt:lpstr>β(p’) Summary</vt:lpstr>
      <vt:lpstr>Table A.1 (abbreviated)</vt:lpstr>
      <vt:lpstr>Example: Small Sample Tests</vt:lpstr>
      <vt:lpstr>Table A.1 (abbreviated)</vt:lpstr>
      <vt:lpstr>Example: Small Sample Tests</vt:lpstr>
      <vt:lpstr>Table A.1 (abbreviated)</vt:lpstr>
      <vt:lpstr>P-Values: Justification</vt:lpstr>
      <vt:lpstr>Definition: P-value</vt:lpstr>
      <vt:lpstr>P-Value Interpretation</vt:lpstr>
      <vt:lpstr>Hypothesis Testing (P-value): Procedure</vt:lpstr>
      <vt:lpstr>Hypothesis Testing (P-value): Procedure (cont)</vt:lpstr>
      <vt:lpstr>P-values for z tests</vt:lpstr>
      <vt:lpstr>Example 8.6: Hypothesis test, known σ P-value method</vt:lpstr>
      <vt:lpstr>Example 8.6: Hypothesis test, known σ P-value method (cont.)</vt:lpstr>
      <vt:lpstr>P-values for t tests</vt:lpstr>
      <vt:lpstr>Table A.8</vt:lpstr>
      <vt:lpstr>Table A.8 (cont)</vt:lpstr>
      <vt:lpstr>Example: Case III, P-value method</vt:lpstr>
      <vt:lpstr>Example: Case III, P-value method (cont)</vt:lpstr>
      <vt:lpstr>Example: HT vs. CI (2-tailed)</vt:lpstr>
      <vt:lpstr>Example: HT vs. CI (2-tailed) (cont)</vt:lpstr>
      <vt:lpstr>Example: HT vs. CI (2) </vt:lpstr>
      <vt:lpstr>Example: HT vs. CI ( upper tailed) (cont)</vt:lpstr>
      <vt:lpstr>General Procedure for Selecting a Test</vt:lpstr>
      <vt:lpstr>Questions about Determining a Test</vt:lpstr>
      <vt:lpstr>Questions about Determining a Test</vt:lpstr>
      <vt:lpstr>Statistical vs. Practical Significance</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Anne Findsen</cp:lastModifiedBy>
  <cp:revision>869</cp:revision>
  <dcterms:created xsi:type="dcterms:W3CDTF">2010-01-11T21:36:57Z</dcterms:created>
  <dcterms:modified xsi:type="dcterms:W3CDTF">2014-07-24T14:31:40Z</dcterms:modified>
</cp:coreProperties>
</file>