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8" r:id="rId2"/>
    <p:sldId id="258" r:id="rId3"/>
    <p:sldId id="259" r:id="rId4"/>
    <p:sldId id="260" r:id="rId5"/>
    <p:sldId id="261" r:id="rId6"/>
    <p:sldId id="262" r:id="rId7"/>
    <p:sldId id="264" r:id="rId8"/>
    <p:sldId id="263" r:id="rId9"/>
    <p:sldId id="265" r:id="rId10"/>
    <p:sldId id="280" r:id="rId11"/>
    <p:sldId id="266" r:id="rId12"/>
    <p:sldId id="282" r:id="rId13"/>
    <p:sldId id="267" r:id="rId14"/>
    <p:sldId id="268" r:id="rId15"/>
    <p:sldId id="270" r:id="rId16"/>
    <p:sldId id="269" r:id="rId17"/>
    <p:sldId id="283" r:id="rId18"/>
    <p:sldId id="284" r:id="rId19"/>
    <p:sldId id="286" r:id="rId20"/>
    <p:sldId id="289" r:id="rId21"/>
    <p:sldId id="271" r:id="rId22"/>
    <p:sldId id="272" r:id="rId23"/>
    <p:sldId id="285" r:id="rId24"/>
    <p:sldId id="273" r:id="rId25"/>
    <p:sldId id="274" r:id="rId26"/>
    <p:sldId id="275" r:id="rId27"/>
    <p:sldId id="281" r:id="rId28"/>
    <p:sldId id="276" r:id="rId29"/>
    <p:sldId id="277" r:id="rId30"/>
    <p:sldId id="278"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747" autoAdjust="0"/>
  </p:normalViewPr>
  <p:slideViewPr>
    <p:cSldViewPr>
      <p:cViewPr varScale="1">
        <p:scale>
          <a:sx n="48" d="100"/>
          <a:sy n="48" d="100"/>
        </p:scale>
        <p:origin x="9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36"/>
    </p:cViewPr>
  </p:sorterViewPr>
  <p:notesViewPr>
    <p:cSldViewPr>
      <p:cViewPr varScale="1">
        <p:scale>
          <a:sx n="54" d="100"/>
          <a:sy n="54" d="100"/>
        </p:scale>
        <p:origin x="-16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STONE.ICS.PURDUE.EDU\lfindsen\My%20Documents\Stat%20511\Figures%20for%20class%20no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Normal Q-Q Plot</a:t>
            </a:r>
            <a:endParaRPr lang="en-US" dirty="0"/>
          </a:p>
        </c:rich>
      </c:tx>
      <c:layout>
        <c:manualLayout>
          <c:xMode val="edge"/>
          <c:yMode val="edge"/>
          <c:x val="0.22286147136019777"/>
          <c:y val="2.4390243902439032E-2"/>
        </c:manualLayout>
      </c:layout>
      <c:overlay val="1"/>
    </c:title>
    <c:autoTitleDeleted val="0"/>
    <c:plotArea>
      <c:layout/>
      <c:scatterChart>
        <c:scatterStyle val="lineMarker"/>
        <c:varyColors val="0"/>
        <c:ser>
          <c:idx val="0"/>
          <c:order val="0"/>
          <c:spPr>
            <a:ln w="28575">
              <a:noFill/>
            </a:ln>
          </c:spPr>
          <c:marker>
            <c:symbol val="diamond"/>
            <c:size val="7"/>
            <c:spPr>
              <a:solidFill>
                <a:schemeClr val="tx1"/>
              </a:solidFill>
              <a:ln>
                <a:solidFill>
                  <a:prstClr val="black"/>
                </a:solidFill>
              </a:ln>
            </c:spPr>
          </c:marker>
          <c:trendline>
            <c:trendlineType val="linear"/>
            <c:dispRSqr val="0"/>
            <c:dispEq val="0"/>
          </c:trendline>
          <c:xVal>
            <c:numRef>
              <c:f>'One-Sample t CI'!$A$2:$A$11</c:f>
              <c:numCache>
                <c:formatCode>General</c:formatCode>
                <c:ptCount val="10"/>
                <c:pt idx="0">
                  <c:v>146.9</c:v>
                </c:pt>
                <c:pt idx="1">
                  <c:v>148.4</c:v>
                </c:pt>
                <c:pt idx="2">
                  <c:v>149.4</c:v>
                </c:pt>
                <c:pt idx="3">
                  <c:v>148.6</c:v>
                </c:pt>
                <c:pt idx="4">
                  <c:v>150.30000000000001</c:v>
                </c:pt>
                <c:pt idx="5">
                  <c:v>147.5</c:v>
                </c:pt>
                <c:pt idx="6">
                  <c:v>147.5</c:v>
                </c:pt>
                <c:pt idx="7">
                  <c:v>149.30000000000001</c:v>
                </c:pt>
                <c:pt idx="8">
                  <c:v>148.4</c:v>
                </c:pt>
                <c:pt idx="9">
                  <c:v>145.5</c:v>
                </c:pt>
              </c:numCache>
            </c:numRef>
          </c:xVal>
          <c:yVal>
            <c:numRef>
              <c:f>'One-Sample t CI'!$D$2:$D$11</c:f>
              <c:numCache>
                <c:formatCode>General</c:formatCode>
                <c:ptCount val="10"/>
                <c:pt idx="0">
                  <c:v>-1.0364333894937903</c:v>
                </c:pt>
                <c:pt idx="1">
                  <c:v>-0.12566134685507421</c:v>
                </c:pt>
                <c:pt idx="2">
                  <c:v>1.03643338949379</c:v>
                </c:pt>
                <c:pt idx="3">
                  <c:v>0.38532046640756878</c:v>
                </c:pt>
                <c:pt idx="4">
                  <c:v>1.6448536269514746</c:v>
                </c:pt>
                <c:pt idx="5">
                  <c:v>-0.67448975019608315</c:v>
                </c:pt>
                <c:pt idx="6">
                  <c:v>-0.67448975019608315</c:v>
                </c:pt>
                <c:pt idx="7">
                  <c:v>0.67448975019608304</c:v>
                </c:pt>
                <c:pt idx="8">
                  <c:v>-0.12566134685507421</c:v>
                </c:pt>
                <c:pt idx="9">
                  <c:v>-1.6448536269514764</c:v>
                </c:pt>
              </c:numCache>
            </c:numRef>
          </c:yVal>
          <c:smooth val="0"/>
        </c:ser>
        <c:dLbls>
          <c:showLegendKey val="0"/>
          <c:showVal val="0"/>
          <c:showCatName val="0"/>
          <c:showSerName val="0"/>
          <c:showPercent val="0"/>
          <c:showBubbleSize val="0"/>
        </c:dLbls>
        <c:axId val="399844624"/>
        <c:axId val="399844064"/>
      </c:scatterChart>
      <c:valAx>
        <c:axId val="399844624"/>
        <c:scaling>
          <c:orientation val="minMax"/>
        </c:scaling>
        <c:delete val="0"/>
        <c:axPos val="b"/>
        <c:numFmt formatCode="General" sourceLinked="1"/>
        <c:majorTickMark val="out"/>
        <c:minorTickMark val="none"/>
        <c:tickLblPos val="nextTo"/>
        <c:txPr>
          <a:bodyPr/>
          <a:lstStyle/>
          <a:p>
            <a:pPr>
              <a:defRPr sz="1800"/>
            </a:pPr>
            <a:endParaRPr lang="en-US"/>
          </a:p>
        </c:txPr>
        <c:crossAx val="399844064"/>
        <c:crosses val="autoZero"/>
        <c:crossBetween val="midCat"/>
      </c:valAx>
      <c:valAx>
        <c:axId val="399844064"/>
        <c:scaling>
          <c:orientation val="minMax"/>
          <c:min val="-2"/>
        </c:scaling>
        <c:delete val="0"/>
        <c:axPos val="l"/>
        <c:numFmt formatCode="General" sourceLinked="1"/>
        <c:majorTickMark val="out"/>
        <c:minorTickMark val="none"/>
        <c:tickLblPos val="nextTo"/>
        <c:txPr>
          <a:bodyPr/>
          <a:lstStyle/>
          <a:p>
            <a:pPr>
              <a:defRPr sz="2000"/>
            </a:pPr>
            <a:endParaRPr lang="en-US"/>
          </a:p>
        </c:txPr>
        <c:crossAx val="399844624"/>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E9E57-B026-4B5A-B3E8-8A48562FE2B8}" type="datetimeFigureOut">
              <a:rPr lang="en-US" smtClean="0"/>
              <a:pPr/>
              <a:t>7/16/2014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95F4E-C860-47AA-8D4E-D983800C9E2A}" type="slidenum">
              <a:rPr lang="en-US" smtClean="0"/>
              <a:pPr/>
              <a:t>‹#›</a:t>
            </a:fld>
            <a:endParaRPr lang="en-US"/>
          </a:p>
        </p:txBody>
      </p:sp>
    </p:spTree>
    <p:extLst>
      <p:ext uri="{BB962C8B-B14F-4D97-AF65-F5344CB8AC3E}">
        <p14:creationId xmlns:p14="http://schemas.microsoft.com/office/powerpoint/2010/main" val="1403913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63A23A-D22A-4BA9-91FE-E3CF6D548C0B}" type="slidenum">
              <a:rPr lang="en-US" altLang="en-US"/>
              <a:pPr/>
              <a:t>1</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6606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11</a:t>
            </a:fld>
            <a:endParaRPr lang="en-US"/>
          </a:p>
        </p:txBody>
      </p:sp>
    </p:spTree>
    <p:extLst>
      <p:ext uri="{BB962C8B-B14F-4D97-AF65-F5344CB8AC3E}">
        <p14:creationId xmlns:p14="http://schemas.microsoft.com/office/powerpoint/2010/main" val="161774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13</a:t>
            </a:fld>
            <a:endParaRPr lang="en-US"/>
          </a:p>
        </p:txBody>
      </p:sp>
    </p:spTree>
    <p:extLst>
      <p:ext uri="{BB962C8B-B14F-4D97-AF65-F5344CB8AC3E}">
        <p14:creationId xmlns:p14="http://schemas.microsoft.com/office/powerpoint/2010/main" val="1421086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14</a:t>
            </a:fld>
            <a:endParaRPr lang="en-US"/>
          </a:p>
        </p:txBody>
      </p:sp>
    </p:spTree>
    <p:extLst>
      <p:ext uri="{BB962C8B-B14F-4D97-AF65-F5344CB8AC3E}">
        <p14:creationId xmlns:p14="http://schemas.microsoft.com/office/powerpoint/2010/main" val="134466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15</a:t>
            </a:fld>
            <a:endParaRPr lang="en-US"/>
          </a:p>
        </p:txBody>
      </p:sp>
    </p:spTree>
    <p:extLst>
      <p:ext uri="{BB962C8B-B14F-4D97-AF65-F5344CB8AC3E}">
        <p14:creationId xmlns:p14="http://schemas.microsoft.com/office/powerpoint/2010/main" val="2692263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16</a:t>
            </a:fld>
            <a:endParaRPr lang="en-US"/>
          </a:p>
        </p:txBody>
      </p:sp>
    </p:spTree>
    <p:extLst>
      <p:ext uri="{BB962C8B-B14F-4D97-AF65-F5344CB8AC3E}">
        <p14:creationId xmlns:p14="http://schemas.microsoft.com/office/powerpoint/2010/main" val="73667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17</a:t>
            </a:fld>
            <a:endParaRPr lang="en-US"/>
          </a:p>
        </p:txBody>
      </p:sp>
    </p:spTree>
    <p:extLst>
      <p:ext uri="{BB962C8B-B14F-4D97-AF65-F5344CB8AC3E}">
        <p14:creationId xmlns:p14="http://schemas.microsoft.com/office/powerpoint/2010/main" val="2512703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18</a:t>
            </a:fld>
            <a:endParaRPr lang="en-US"/>
          </a:p>
        </p:txBody>
      </p:sp>
    </p:spTree>
    <p:extLst>
      <p:ext uri="{BB962C8B-B14F-4D97-AF65-F5344CB8AC3E}">
        <p14:creationId xmlns:p14="http://schemas.microsoft.com/office/powerpoint/2010/main" val="1622462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20</a:t>
            </a:fld>
            <a:endParaRPr lang="en-US"/>
          </a:p>
        </p:txBody>
      </p:sp>
    </p:spTree>
    <p:extLst>
      <p:ext uri="{BB962C8B-B14F-4D97-AF65-F5344CB8AC3E}">
        <p14:creationId xmlns:p14="http://schemas.microsoft.com/office/powerpoint/2010/main" val="185533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21</a:t>
            </a:fld>
            <a:endParaRPr lang="en-US"/>
          </a:p>
        </p:txBody>
      </p:sp>
    </p:spTree>
    <p:extLst>
      <p:ext uri="{BB962C8B-B14F-4D97-AF65-F5344CB8AC3E}">
        <p14:creationId xmlns:p14="http://schemas.microsoft.com/office/powerpoint/2010/main" val="277613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22</a:t>
            </a:fld>
            <a:endParaRPr lang="en-US"/>
          </a:p>
        </p:txBody>
      </p:sp>
    </p:spTree>
    <p:extLst>
      <p:ext uri="{BB962C8B-B14F-4D97-AF65-F5344CB8AC3E}">
        <p14:creationId xmlns:p14="http://schemas.microsoft.com/office/powerpoint/2010/main" val="32004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a:t>
            </a:fld>
            <a:endParaRPr lang="en-US"/>
          </a:p>
        </p:txBody>
      </p:sp>
    </p:spTree>
    <p:extLst>
      <p:ext uri="{BB962C8B-B14F-4D97-AF65-F5344CB8AC3E}">
        <p14:creationId xmlns:p14="http://schemas.microsoft.com/office/powerpoint/2010/main" val="3040927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23</a:t>
            </a:fld>
            <a:endParaRPr lang="en-US"/>
          </a:p>
        </p:txBody>
      </p:sp>
    </p:spTree>
    <p:extLst>
      <p:ext uri="{BB962C8B-B14F-4D97-AF65-F5344CB8AC3E}">
        <p14:creationId xmlns:p14="http://schemas.microsoft.com/office/powerpoint/2010/main" val="2519669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24</a:t>
            </a:fld>
            <a:endParaRPr lang="en-US"/>
          </a:p>
        </p:txBody>
      </p:sp>
    </p:spTree>
    <p:extLst>
      <p:ext uri="{BB962C8B-B14F-4D97-AF65-F5344CB8AC3E}">
        <p14:creationId xmlns:p14="http://schemas.microsoft.com/office/powerpoint/2010/main" val="952739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25</a:t>
            </a:fld>
            <a:endParaRPr lang="en-US"/>
          </a:p>
        </p:txBody>
      </p:sp>
    </p:spTree>
    <p:extLst>
      <p:ext uri="{BB962C8B-B14F-4D97-AF65-F5344CB8AC3E}">
        <p14:creationId xmlns:p14="http://schemas.microsoft.com/office/powerpoint/2010/main" val="3096337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26</a:t>
            </a:fld>
            <a:endParaRPr lang="en-US"/>
          </a:p>
        </p:txBody>
      </p:sp>
    </p:spTree>
    <p:extLst>
      <p:ext uri="{BB962C8B-B14F-4D97-AF65-F5344CB8AC3E}">
        <p14:creationId xmlns:p14="http://schemas.microsoft.com/office/powerpoint/2010/main" val="2776954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27</a:t>
            </a:fld>
            <a:endParaRPr lang="en-US"/>
          </a:p>
        </p:txBody>
      </p:sp>
    </p:spTree>
    <p:extLst>
      <p:ext uri="{BB962C8B-B14F-4D97-AF65-F5344CB8AC3E}">
        <p14:creationId xmlns:p14="http://schemas.microsoft.com/office/powerpoint/2010/main" val="4157574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28</a:t>
            </a:fld>
            <a:endParaRPr lang="en-US"/>
          </a:p>
        </p:txBody>
      </p:sp>
    </p:spTree>
    <p:extLst>
      <p:ext uri="{BB962C8B-B14F-4D97-AF65-F5344CB8AC3E}">
        <p14:creationId xmlns:p14="http://schemas.microsoft.com/office/powerpoint/2010/main" val="1394312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29</a:t>
            </a:fld>
            <a:endParaRPr lang="en-US"/>
          </a:p>
        </p:txBody>
      </p:sp>
    </p:spTree>
    <p:extLst>
      <p:ext uri="{BB962C8B-B14F-4D97-AF65-F5344CB8AC3E}">
        <p14:creationId xmlns:p14="http://schemas.microsoft.com/office/powerpoint/2010/main" val="408024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30</a:t>
            </a:fld>
            <a:endParaRPr lang="en-US"/>
          </a:p>
        </p:txBody>
      </p:sp>
    </p:spTree>
    <p:extLst>
      <p:ext uri="{BB962C8B-B14F-4D97-AF65-F5344CB8AC3E}">
        <p14:creationId xmlns:p14="http://schemas.microsoft.com/office/powerpoint/2010/main" val="2786246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31</a:t>
            </a:fld>
            <a:endParaRPr lang="en-US"/>
          </a:p>
        </p:txBody>
      </p:sp>
    </p:spTree>
    <p:extLst>
      <p:ext uri="{BB962C8B-B14F-4D97-AF65-F5344CB8AC3E}">
        <p14:creationId xmlns:p14="http://schemas.microsoft.com/office/powerpoint/2010/main" val="33535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a:t>
            </a:fld>
            <a:endParaRPr lang="en-US"/>
          </a:p>
        </p:txBody>
      </p:sp>
    </p:spTree>
    <p:extLst>
      <p:ext uri="{BB962C8B-B14F-4D97-AF65-F5344CB8AC3E}">
        <p14:creationId xmlns:p14="http://schemas.microsoft.com/office/powerpoint/2010/main" val="350949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4</a:t>
            </a:fld>
            <a:endParaRPr lang="en-US"/>
          </a:p>
        </p:txBody>
      </p:sp>
    </p:spTree>
    <p:extLst>
      <p:ext uri="{BB962C8B-B14F-4D97-AF65-F5344CB8AC3E}">
        <p14:creationId xmlns:p14="http://schemas.microsoft.com/office/powerpoint/2010/main" val="242842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5</a:t>
            </a:fld>
            <a:endParaRPr lang="en-US"/>
          </a:p>
        </p:txBody>
      </p:sp>
    </p:spTree>
    <p:extLst>
      <p:ext uri="{BB962C8B-B14F-4D97-AF65-F5344CB8AC3E}">
        <p14:creationId xmlns:p14="http://schemas.microsoft.com/office/powerpoint/2010/main" val="323986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6</a:t>
            </a:fld>
            <a:endParaRPr lang="en-US"/>
          </a:p>
        </p:txBody>
      </p:sp>
    </p:spTree>
    <p:extLst>
      <p:ext uri="{BB962C8B-B14F-4D97-AF65-F5344CB8AC3E}">
        <p14:creationId xmlns:p14="http://schemas.microsoft.com/office/powerpoint/2010/main" val="2802341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7</a:t>
            </a:fld>
            <a:endParaRPr lang="en-US"/>
          </a:p>
        </p:txBody>
      </p:sp>
    </p:spTree>
    <p:extLst>
      <p:ext uri="{BB962C8B-B14F-4D97-AF65-F5344CB8AC3E}">
        <p14:creationId xmlns:p14="http://schemas.microsoft.com/office/powerpoint/2010/main" val="123288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8</a:t>
            </a:fld>
            <a:endParaRPr lang="en-US"/>
          </a:p>
        </p:txBody>
      </p:sp>
    </p:spTree>
    <p:extLst>
      <p:ext uri="{BB962C8B-B14F-4D97-AF65-F5344CB8AC3E}">
        <p14:creationId xmlns:p14="http://schemas.microsoft.com/office/powerpoint/2010/main" val="287395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9</a:t>
            </a:fld>
            <a:endParaRPr lang="en-US"/>
          </a:p>
        </p:txBody>
      </p:sp>
    </p:spTree>
    <p:extLst>
      <p:ext uri="{BB962C8B-B14F-4D97-AF65-F5344CB8AC3E}">
        <p14:creationId xmlns:p14="http://schemas.microsoft.com/office/powerpoint/2010/main" val="126623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665B9-8681-4F57-B28C-8200AC9C629D}"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665B9-8681-4F57-B28C-8200AC9C629D}" type="datetimeFigureOut">
              <a:rPr lang="en-US" smtClean="0"/>
              <a:pPr/>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665B9-8681-4F57-B28C-8200AC9C629D}" type="datetimeFigureOut">
              <a:rPr lang="en-US" smtClean="0"/>
              <a:pPr/>
              <a:t>7/16/2014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665B9-8681-4F57-B28C-8200AC9C629D}" type="datetimeFigureOut">
              <a:rPr lang="en-US" smtClean="0"/>
              <a:pPr/>
              <a:t>7/16/2014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665B9-8681-4F57-B28C-8200AC9C629D}" type="datetimeFigureOut">
              <a:rPr lang="en-US" smtClean="0"/>
              <a:pPr/>
              <a:t>7/16/2014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65B9-8681-4F57-B28C-8200AC9C629D}" type="datetimeFigureOut">
              <a:rPr lang="en-US" smtClean="0"/>
              <a:pPr/>
              <a:t>7/16/2014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lh5.googleusercontent.com/-WWxpaNYKC34/TYMZoHfNloI/AAAAAAAACms/Wpl03nk_In4/s1600/confidence+interval+cartoon.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htsa.dot.gov/cars/testing/brakds/b.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33" name="Picture 5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 y="15875"/>
            <a:ext cx="9144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46082" name="Text Box 2"/>
          <p:cNvSpPr txBox="1">
            <a:spLocks noChangeArrowheads="1"/>
          </p:cNvSpPr>
          <p:nvPr/>
        </p:nvSpPr>
        <p:spPr bwMode="auto">
          <a:xfrm>
            <a:off x="2809461" y="3022979"/>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dirty="0"/>
              <a:t>Copyright © Cengage Learning. All rights reserved.</a:t>
            </a:r>
            <a:r>
              <a:rPr lang="en-US" altLang="en-US" dirty="0"/>
              <a:t> </a:t>
            </a:r>
          </a:p>
        </p:txBody>
      </p:sp>
      <p:sp>
        <p:nvSpPr>
          <p:cNvPr id="46084" name="Text Box 4"/>
          <p:cNvSpPr txBox="1">
            <a:spLocks noChangeArrowheads="1"/>
          </p:cNvSpPr>
          <p:nvPr/>
        </p:nvSpPr>
        <p:spPr bwMode="auto">
          <a:xfrm>
            <a:off x="1361661" y="941388"/>
            <a:ext cx="16764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800">
                <a:solidFill>
                  <a:schemeClr val="bg1"/>
                </a:solidFill>
              </a:rPr>
              <a:t>7</a:t>
            </a:r>
          </a:p>
        </p:txBody>
      </p:sp>
      <p:sp>
        <p:nvSpPr>
          <p:cNvPr id="46086" name="Text Box 6"/>
          <p:cNvSpPr txBox="1">
            <a:spLocks noChangeArrowheads="1"/>
          </p:cNvSpPr>
          <p:nvPr/>
        </p:nvSpPr>
        <p:spPr bwMode="auto">
          <a:xfrm>
            <a:off x="2809461" y="777875"/>
            <a:ext cx="5943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p>
            <a:pPr algn="ctr">
              <a:spcBef>
                <a:spcPct val="50000"/>
              </a:spcBef>
            </a:pPr>
            <a:r>
              <a:rPr lang="en-US" altLang="en-US" sz="4000" b="1">
                <a:solidFill>
                  <a:schemeClr val="bg1"/>
                </a:solidFill>
              </a:rPr>
              <a:t>Statistical Intervals Based on a Single Sample</a:t>
            </a:r>
          </a:p>
        </p:txBody>
      </p:sp>
      <p:pic>
        <p:nvPicPr>
          <p:cNvPr id="30722" name="Picture 2" descr="https://lh5.googleusercontent.com/-WWxpaNYKC34/TYMZoHfNloI/AAAAAAAACms/Wpl03nk_In4/s640/confidence+interval+cartoo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96" y="3733800"/>
            <a:ext cx="8699152"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74558" y="6547438"/>
            <a:ext cx="6575005" cy="369332"/>
          </a:xfrm>
          <a:prstGeom prst="rect">
            <a:avLst/>
          </a:prstGeom>
          <a:noFill/>
        </p:spPr>
        <p:txBody>
          <a:bodyPr wrap="none" rtlCol="0">
            <a:spAutoFit/>
          </a:bodyPr>
          <a:lstStyle/>
          <a:p>
            <a:r>
              <a:rPr lang="en-US" dirty="0"/>
              <a:t>http://pballew.blogspot.com/2011/03/100-confidence-interval.html</a:t>
            </a:r>
          </a:p>
        </p:txBody>
      </p:sp>
    </p:spTree>
    <p:extLst>
      <p:ext uri="{BB962C8B-B14F-4D97-AF65-F5344CB8AC3E}">
        <p14:creationId xmlns:p14="http://schemas.microsoft.com/office/powerpoint/2010/main" val="365412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 for population proportion</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623652" y="1143000"/>
                <a:ext cx="8229600" cy="5334000"/>
              </a:xfrm>
            </p:spPr>
            <p:txBody>
              <a:bodyPr>
                <a:normAutofit/>
              </a:bodyPr>
              <a:lstStyle/>
              <a:p>
                <a:pPr marL="0" indent="0">
                  <a:buNone/>
                </a:pPr>
                <a14:m>
                  <m:oMathPara xmlns:m="http://schemas.openxmlformats.org/officeDocument/2006/math">
                    <m:oMathParaPr>
                      <m:jc m:val="left"/>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Sub>
                      <m:f>
                        <m:fPr>
                          <m:ctrlPr>
                            <a:rPr lang="en-US" i="1">
                              <a:latin typeface="Cambria Math" panose="02040503050406030204" pitchFamily="18" charset="0"/>
                              <a:ea typeface="Cambria Math" panose="02040503050406030204" pitchFamily="18" charset="0"/>
                            </a:rPr>
                          </m:ctrlPr>
                        </m:fPr>
                        <m:num>
                          <m:rad>
                            <m:radPr>
                              <m:degHide m:val="on"/>
                              <m:ctrlPr>
                                <a:rPr lang="en-US"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𝑝</m:t>
                                      </m:r>
                                    </m:e>
                                  </m:acc>
                                  <m:acc>
                                    <m:accPr>
                                      <m:chr m:val="̂"/>
                                      <m:ctrlPr>
                                        <a:rPr lang="en-US" i="1">
                                          <a:latin typeface="Cambria Math" panose="02040503050406030204" pitchFamily="18" charset="0"/>
                                        </a:rPr>
                                      </m:ctrlPr>
                                    </m:accPr>
                                    <m:e>
                                      <m:r>
                                        <a:rPr lang="en-US" i="1">
                                          <a:latin typeface="Cambria Math" panose="02040503050406030204" pitchFamily="18" charset="0"/>
                                        </a:rPr>
                                        <m:t>𝑞</m:t>
                                      </m:r>
                                    </m:e>
                                  </m:acc>
                                </m:num>
                                <m:den>
                                  <m:r>
                                    <a:rPr lang="en-US" i="1">
                                      <a:latin typeface="Cambria Math" panose="02040503050406030204" pitchFamily="18" charset="0"/>
                                      <a:ea typeface="Cambria Math" panose="02040503050406030204" pitchFamily="18" charset="0"/>
                                    </a:rPr>
                                    <m:t>𝑛</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𝑧</m:t>
                                      </m:r>
                                    </m:e>
                                    <m: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up>
                                      <m:r>
                                        <a:rPr lang="en-US" i="1">
                                          <a:latin typeface="Cambria Math" panose="02040503050406030204" pitchFamily="18" charset="0"/>
                                          <a:ea typeface="Cambria Math" panose="02040503050406030204" pitchFamily="18" charset="0"/>
                                        </a:rPr>
                                        <m:t>2</m:t>
                                      </m:r>
                                    </m:sup>
                                  </m:sSubSup>
                                </m:num>
                                <m:den>
                                  <m:r>
                                    <a:rPr lang="en-US" i="1">
                                      <a:latin typeface="Cambria Math" panose="02040503050406030204" pitchFamily="18" charset="0"/>
                                      <a:ea typeface="Cambria Math" panose="02040503050406030204" pitchFamily="18" charset="0"/>
                                    </a:rPr>
                                    <m:t>4</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den>
                              </m:f>
                            </m:e>
                          </m:rad>
                        </m:num>
                        <m:den>
                          <m:r>
                            <a:rPr lang="en-US" i="1">
                              <a:latin typeface="Cambria Math" panose="02040503050406030204" pitchFamily="18" charset="0"/>
                              <a:ea typeface="Cambria Math" panose="02040503050406030204" pitchFamily="18" charset="0"/>
                            </a:rPr>
                            <m:t>1+</m:t>
                          </m:r>
                          <m:f>
                            <m:fPr>
                              <m:ctrlPr>
                                <a:rPr lang="en-US" i="1">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𝑧</m:t>
                                  </m:r>
                                </m:e>
                                <m: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up>
                                  <m:r>
                                    <a:rPr lang="en-US" i="1">
                                      <a:latin typeface="Cambria Math" panose="02040503050406030204" pitchFamily="18" charset="0"/>
                                      <a:ea typeface="Cambria Math" panose="02040503050406030204" pitchFamily="18" charset="0"/>
                                    </a:rPr>
                                    <m:t>2</m:t>
                                  </m:r>
                                </m:sup>
                              </m:sSubSup>
                            </m:num>
                            <m:den>
                              <m:r>
                                <a:rPr lang="en-US" i="1">
                                  <a:latin typeface="Cambria Math" panose="02040503050406030204" pitchFamily="18" charset="0"/>
                                  <a:ea typeface="Cambria Math" panose="02040503050406030204" pitchFamily="18" charset="0"/>
                                </a:rPr>
                                <m:t>𝑛</m:t>
                              </m:r>
                            </m:den>
                          </m:f>
                        </m:den>
                      </m:f>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where</m:t>
                      </m:r>
                      <m:r>
                        <a:rPr lang="en-US">
                          <a:latin typeface="Cambria Math" panose="02040503050406030204" pitchFamily="18" charset="0"/>
                          <a:ea typeface="Cambria Math" panose="02040503050406030204" pitchFamily="18" charset="0"/>
                        </a:rPr>
                        <m:t> </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𝑝</m:t>
                          </m:r>
                        </m:e>
                      </m:acc>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𝑧</m:t>
                                  </m:r>
                                </m:e>
                                <m: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up>
                                  <m:r>
                                    <a:rPr lang="en-US" i="1">
                                      <a:latin typeface="Cambria Math" panose="02040503050406030204" pitchFamily="18" charset="0"/>
                                      <a:ea typeface="Cambria Math" panose="02040503050406030204" pitchFamily="18" charset="0"/>
                                    </a:rPr>
                                    <m:t>2</m:t>
                                  </m:r>
                                </m:sup>
                              </m:sSubSup>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den>
                          </m:f>
                        </m:num>
                        <m:den>
                          <m:r>
                            <a:rPr lang="en-US" i="1">
                              <a:latin typeface="Cambria Math" panose="02040503050406030204" pitchFamily="18" charset="0"/>
                            </a:rPr>
                            <m:t>1+</m:t>
                          </m:r>
                          <m:f>
                            <m:fPr>
                              <m:ctrlPr>
                                <a:rPr lang="en-US" i="1">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𝑧</m:t>
                                  </m:r>
                                </m:e>
                                <m: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up>
                                  <m:r>
                                    <a:rPr lang="en-US" i="1">
                                      <a:latin typeface="Cambria Math" panose="02040503050406030204" pitchFamily="18" charset="0"/>
                                      <a:ea typeface="Cambria Math" panose="02040503050406030204" pitchFamily="18" charset="0"/>
                                    </a:rPr>
                                    <m:t>2</m:t>
                                  </m:r>
                                </m:sup>
                              </m:sSubSup>
                            </m:num>
                            <m:den>
                              <m:r>
                                <a:rPr lang="en-US" i="1">
                                  <a:latin typeface="Cambria Math" panose="02040503050406030204" pitchFamily="18" charset="0"/>
                                  <a:ea typeface="Cambria Math" panose="02040503050406030204" pitchFamily="18" charset="0"/>
                                </a:rPr>
                                <m:t>𝑛</m:t>
                              </m:r>
                            </m:den>
                          </m:f>
                        </m:den>
                      </m:f>
                    </m:oMath>
                  </m:oMathPara>
                </a14:m>
                <a:endParaRPr lang="en-US" dirty="0" smtClean="0"/>
              </a:p>
              <a:p>
                <a:pPr marL="0" indent="0">
                  <a:buNone/>
                </a:pPr>
                <a:endParaRPr lang="en-US" dirty="0" smtClean="0"/>
              </a:p>
              <a:p>
                <a:pPr marL="0" indent="0">
                  <a:buNone/>
                </a:pPr>
                <a14:m>
                  <m:oMathPara xmlns:m="http://schemas.openxmlformats.org/officeDocument/2006/math">
                    <m:oMathParaPr>
                      <m:jc m:val="left"/>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𝑝</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Sub>
                      <m:rad>
                        <m:radPr>
                          <m:degHide m:val="on"/>
                          <m:ctrlPr>
                            <a:rPr lang="en-US"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𝑝</m:t>
                                  </m:r>
                                </m:e>
                              </m:acc>
                              <m:acc>
                                <m:accPr>
                                  <m:chr m:val="̂"/>
                                  <m:ctrlPr>
                                    <a:rPr lang="en-US" i="1">
                                      <a:latin typeface="Cambria Math" panose="02040503050406030204" pitchFamily="18" charset="0"/>
                                    </a:rPr>
                                  </m:ctrlPr>
                                </m:accPr>
                                <m:e>
                                  <m:r>
                                    <a:rPr lang="en-US" i="1">
                                      <a:latin typeface="Cambria Math" panose="02040503050406030204" pitchFamily="18" charset="0"/>
                                    </a:rPr>
                                    <m:t>𝑞</m:t>
                                  </m:r>
                                </m:e>
                              </m:acc>
                            </m:num>
                            <m:den>
                              <m:r>
                                <a:rPr lang="en-US" i="1">
                                  <a:latin typeface="Cambria Math" panose="02040503050406030204" pitchFamily="18" charset="0"/>
                                  <a:ea typeface="Cambria Math" panose="02040503050406030204" pitchFamily="18" charset="0"/>
                                </a:rPr>
                                <m:t>𝑛</m:t>
                              </m:r>
                            </m:den>
                          </m:f>
                        </m:e>
                      </m:rad>
                    </m:oMath>
                  </m:oMathPara>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623652" y="1143000"/>
                <a:ext cx="8229600" cy="5334000"/>
              </a:xfrm>
              <a:blipFill rotWithShape="0">
                <a:blip r:embed="rId2"/>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CI for proportions</a:t>
            </a:r>
            <a:endParaRPr lang="en-US" dirty="0"/>
          </a:p>
        </p:txBody>
      </p:sp>
      <p:sp>
        <p:nvSpPr>
          <p:cNvPr id="3" name="Content Placeholder 2"/>
          <p:cNvSpPr>
            <a:spLocks noGrp="1"/>
          </p:cNvSpPr>
          <p:nvPr>
            <p:ph idx="1"/>
          </p:nvPr>
        </p:nvSpPr>
        <p:spPr>
          <a:xfrm>
            <a:off x="457200" y="1600200"/>
            <a:ext cx="8229600" cy="5257800"/>
          </a:xfrm>
        </p:spPr>
        <p:txBody>
          <a:bodyPr/>
          <a:lstStyle/>
          <a:p>
            <a:pPr>
              <a:buNone/>
            </a:pPr>
            <a:r>
              <a:rPr lang="en-US" dirty="0" smtClean="0"/>
              <a:t>Among 1000 cats in Indiana, 20% are found to be long-hairs. </a:t>
            </a:r>
          </a:p>
          <a:p>
            <a:pPr>
              <a:buNone/>
            </a:pPr>
            <a:r>
              <a:rPr lang="en-US" dirty="0" smtClean="0"/>
              <a:t>What is the 95% CI for the proportion of long-hair cats in Indiana?</a:t>
            </a:r>
          </a:p>
          <a:p>
            <a:pPr>
              <a:buNone/>
            </a:pPr>
            <a:r>
              <a:rPr lang="en-US" dirty="0" smtClean="0"/>
              <a:t>What sample size should be used if we want an interval width of 0.01?</a:t>
            </a:r>
          </a:p>
          <a:p>
            <a:pPr>
              <a:buNone/>
            </a:pPr>
            <a:r>
              <a:rPr lang="en-US" dirty="0" smtClean="0"/>
              <a:t>What sample size should be used if we want an interval width of 0.01 if the proportion was unknown?</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 one-sided vs. two-sided</a:t>
            </a:r>
            <a:endParaRPr lang="en-US" dirty="0"/>
          </a:p>
        </p:txBody>
      </p:sp>
      <p:pic>
        <p:nvPicPr>
          <p:cNvPr id="35842" name="Picture 2" descr="http://labs.geog.uvic.ca/geog226/images/Lab4/img_C_1tail.gif"/>
          <p:cNvPicPr>
            <a:picLocks noChangeAspect="1" noChangeArrowheads="1"/>
          </p:cNvPicPr>
          <p:nvPr/>
        </p:nvPicPr>
        <p:blipFill>
          <a:blip r:embed="rId2" cstate="print"/>
          <a:srcRect/>
          <a:stretch>
            <a:fillRect/>
          </a:stretch>
        </p:blipFill>
        <p:spPr bwMode="auto">
          <a:xfrm>
            <a:off x="457200" y="1295400"/>
            <a:ext cx="8153400" cy="3369672"/>
          </a:xfrm>
          <a:prstGeom prst="rect">
            <a:avLst/>
          </a:prstGeom>
          <a:noFill/>
        </p:spPr>
      </p:pic>
      <p:sp>
        <p:nvSpPr>
          <p:cNvPr id="5" name="TextBox 4"/>
          <p:cNvSpPr txBox="1"/>
          <p:nvPr/>
        </p:nvSpPr>
        <p:spPr>
          <a:xfrm>
            <a:off x="2057400" y="6019800"/>
            <a:ext cx="4474430" cy="369332"/>
          </a:xfrm>
          <a:prstGeom prst="rect">
            <a:avLst/>
          </a:prstGeom>
          <a:noFill/>
        </p:spPr>
        <p:txBody>
          <a:bodyPr wrap="none" rtlCol="0">
            <a:spAutoFit/>
          </a:bodyPr>
          <a:lstStyle/>
          <a:p>
            <a:r>
              <a:rPr lang="en-US" dirty="0" smtClean="0"/>
              <a:t>http://labs.geog.uvic.ca/geog226/frLab4.html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t-distribution</a:t>
            </a:r>
            <a:endParaRPr lang="en-US" dirty="0"/>
          </a:p>
        </p:txBody>
      </p:sp>
      <p:pic>
        <p:nvPicPr>
          <p:cNvPr id="25602" name="Picture 2"/>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1676400" y="1219200"/>
            <a:ext cx="5181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t critical value</a:t>
            </a:r>
            <a:endParaRPr lang="en-US" dirty="0"/>
          </a:p>
        </p:txBody>
      </p:sp>
      <p:pic>
        <p:nvPicPr>
          <p:cNvPr id="5" name="Picture 7"/>
          <p:cNvPicPr>
            <a:picLocks noChangeAspect="1" noChangeArrowheads="1"/>
          </p:cNvPicPr>
          <p:nvPr/>
        </p:nvPicPr>
        <p:blipFill>
          <a:blip r:embed="rId3" cstate="print"/>
          <a:srcRect/>
          <a:stretch>
            <a:fillRect/>
          </a:stretch>
        </p:blipFill>
        <p:spPr bwMode="auto">
          <a:xfrm>
            <a:off x="457200" y="1371600"/>
            <a:ext cx="8077200" cy="3840932"/>
          </a:xfrm>
          <a:prstGeom prst="rect">
            <a:avLst/>
          </a:prstGeom>
          <a:noFill/>
          <a:ln w="9525">
            <a:noFill/>
            <a:miter lim="800000"/>
            <a:headEnd/>
            <a:tailEnd/>
          </a:ln>
          <a:effectLst/>
        </p:spPr>
      </p:pic>
      <p:sp>
        <p:nvSpPr>
          <p:cNvPr id="7" name="Text Box 8"/>
          <p:cNvSpPr txBox="1">
            <a:spLocks noChangeArrowheads="1"/>
          </p:cNvSpPr>
          <p:nvPr/>
        </p:nvSpPr>
        <p:spPr bwMode="auto">
          <a:xfrm>
            <a:off x="2054409" y="5791200"/>
            <a:ext cx="2209800" cy="523220"/>
          </a:xfrm>
          <a:prstGeom prst="rect">
            <a:avLst/>
          </a:prstGeom>
          <a:noFill/>
          <a:ln w="9525">
            <a:noFill/>
            <a:miter lim="800000"/>
            <a:headEnd/>
            <a:tailEnd/>
          </a:ln>
          <a:effectLst/>
        </p:spPr>
        <p:txBody>
          <a:bodyPr wrap="square">
            <a:spAutoFit/>
          </a:bodyPr>
          <a:lstStyle/>
          <a:p>
            <a:pPr algn="ctr"/>
            <a:r>
              <a:rPr lang="en-US" sz="2800" b="1" dirty="0"/>
              <a:t>Figure 7.8</a:t>
            </a:r>
          </a:p>
        </p:txBody>
      </p:sp>
      <p:sp>
        <p:nvSpPr>
          <p:cNvPr id="8" name="Text Box 9"/>
          <p:cNvSpPr txBox="1">
            <a:spLocks noChangeArrowheads="1"/>
          </p:cNvSpPr>
          <p:nvPr/>
        </p:nvSpPr>
        <p:spPr bwMode="auto">
          <a:xfrm>
            <a:off x="914400" y="5257800"/>
            <a:ext cx="4489819" cy="523220"/>
          </a:xfrm>
          <a:prstGeom prst="rect">
            <a:avLst/>
          </a:prstGeom>
          <a:noFill/>
          <a:ln w="9525">
            <a:noFill/>
            <a:miter lim="800000"/>
            <a:headEnd/>
            <a:tailEnd/>
          </a:ln>
          <a:effectLst/>
        </p:spPr>
        <p:txBody>
          <a:bodyPr wrap="none">
            <a:spAutoFit/>
          </a:bodyPr>
          <a:lstStyle/>
          <a:p>
            <a:r>
              <a:rPr lang="en-US" sz="2800" dirty="0"/>
              <a:t>Illustration of a </a:t>
            </a:r>
            <a:r>
              <a:rPr lang="en-US" sz="2800" i="1" dirty="0"/>
              <a:t>t</a:t>
            </a:r>
            <a:r>
              <a:rPr lang="en-US" sz="2800" dirty="0"/>
              <a:t> critical value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200400" cy="3078162"/>
          </a:xfrm>
        </p:spPr>
        <p:txBody>
          <a:bodyPr/>
          <a:lstStyle/>
          <a:p>
            <a:r>
              <a:rPr lang="en-US" dirty="0" smtClean="0"/>
              <a:t>t-distribution</a:t>
            </a:r>
            <a:br>
              <a:rPr lang="en-US" dirty="0" smtClean="0"/>
            </a:br>
            <a:r>
              <a:rPr lang="en-US" dirty="0" smtClean="0"/>
              <a:t>(text book)</a:t>
            </a:r>
            <a:endParaRPr lang="en-US" dirty="0"/>
          </a:p>
        </p:txBody>
      </p:sp>
      <p:pic>
        <p:nvPicPr>
          <p:cNvPr id="5" name="Content Placeholder 4" descr="Table A-5.tif"/>
          <p:cNvPicPr>
            <a:picLocks noGrp="1" noChangeAspect="1"/>
          </p:cNvPicPr>
          <p:nvPr>
            <p:ph idx="1"/>
          </p:nvPr>
        </p:nvPicPr>
        <p:blipFill>
          <a:blip r:embed="rId3" cstate="print">
            <a:clrChange>
              <a:clrFrom>
                <a:srgbClr val="FFFFFF"/>
              </a:clrFrom>
              <a:clrTo>
                <a:srgbClr val="FFFFFF">
                  <a:alpha val="0"/>
                </a:srgbClr>
              </a:clrTo>
            </a:clrChange>
          </a:blip>
          <a:srcRect l="8881" t="5051" r="8573" b="18931"/>
          <a:stretch>
            <a:fillRect/>
          </a:stretch>
        </p:blipFill>
        <p:spPr>
          <a:xfrm>
            <a:off x="3389586" y="0"/>
            <a:ext cx="5754414" cy="685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3048000" cy="1782762"/>
          </a:xfrm>
        </p:spPr>
        <p:txBody>
          <a:bodyPr>
            <a:normAutofit fontScale="90000"/>
          </a:bodyPr>
          <a:lstStyle/>
          <a:p>
            <a:r>
              <a:rPr lang="en-US" dirty="0" smtClean="0"/>
              <a:t>t-distribution</a:t>
            </a:r>
            <a:br>
              <a:rPr lang="en-US" dirty="0" smtClean="0"/>
            </a:br>
            <a:r>
              <a:rPr lang="en-US" dirty="0" smtClean="0"/>
              <a:t>(web site)</a:t>
            </a:r>
            <a:endParaRPr lang="en-US" dirty="0"/>
          </a:p>
        </p:txBody>
      </p:sp>
      <p:pic>
        <p:nvPicPr>
          <p:cNvPr id="4" name="Content Placeholder 3" descr="t-Dist.jpg"/>
          <p:cNvPicPr>
            <a:picLocks noGrp="1" noChangeAspect="1"/>
          </p:cNvPicPr>
          <p:nvPr>
            <p:ph idx="1"/>
          </p:nvPr>
        </p:nvPicPr>
        <p:blipFill>
          <a:blip r:embed="rId3" cstate="print">
            <a:clrChange>
              <a:clrFrom>
                <a:srgbClr val="FFFFFF"/>
              </a:clrFrom>
              <a:clrTo>
                <a:srgbClr val="FFFFFF">
                  <a:alpha val="0"/>
                </a:srgbClr>
              </a:clrTo>
            </a:clrChange>
          </a:blip>
          <a:srcRect t="3680" b="1876"/>
          <a:stretch>
            <a:fillRect/>
          </a:stretch>
        </p:blipFill>
        <p:spPr>
          <a:xfrm>
            <a:off x="2743200" y="0"/>
            <a:ext cx="5486400" cy="6705600"/>
          </a:xfrm>
        </p:spPr>
      </p:pic>
      <p:sp>
        <p:nvSpPr>
          <p:cNvPr id="5" name="TextBox 4"/>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6" name="TextBox 5"/>
          <p:cNvSpPr txBox="1"/>
          <p:nvPr/>
        </p:nvSpPr>
        <p:spPr>
          <a:xfrm>
            <a:off x="8853252" y="6444734"/>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t critical value</a:t>
            </a:r>
            <a:endParaRPr lang="en-US" dirty="0"/>
          </a:p>
        </p:txBody>
      </p:sp>
      <p:pic>
        <p:nvPicPr>
          <p:cNvPr id="5" name="Picture 7"/>
          <p:cNvPicPr>
            <a:picLocks noChangeAspect="1" noChangeArrowheads="1"/>
          </p:cNvPicPr>
          <p:nvPr/>
        </p:nvPicPr>
        <p:blipFill>
          <a:blip r:embed="rId3" cstate="print"/>
          <a:srcRect/>
          <a:stretch>
            <a:fillRect/>
          </a:stretch>
        </p:blipFill>
        <p:spPr bwMode="auto">
          <a:xfrm>
            <a:off x="457200" y="1371600"/>
            <a:ext cx="8077200" cy="3840932"/>
          </a:xfrm>
          <a:prstGeom prst="rect">
            <a:avLst/>
          </a:prstGeom>
          <a:noFill/>
          <a:ln w="9525">
            <a:noFill/>
            <a:miter lim="800000"/>
            <a:headEnd/>
            <a:tailEnd/>
          </a:ln>
          <a:effectLst/>
        </p:spPr>
      </p:pic>
      <p:sp>
        <p:nvSpPr>
          <p:cNvPr id="7" name="Text Box 8"/>
          <p:cNvSpPr txBox="1">
            <a:spLocks noChangeArrowheads="1"/>
          </p:cNvSpPr>
          <p:nvPr/>
        </p:nvSpPr>
        <p:spPr bwMode="auto">
          <a:xfrm>
            <a:off x="2054409" y="5791200"/>
            <a:ext cx="2209800" cy="523220"/>
          </a:xfrm>
          <a:prstGeom prst="rect">
            <a:avLst/>
          </a:prstGeom>
          <a:noFill/>
          <a:ln w="9525">
            <a:noFill/>
            <a:miter lim="800000"/>
            <a:headEnd/>
            <a:tailEnd/>
          </a:ln>
          <a:effectLst/>
        </p:spPr>
        <p:txBody>
          <a:bodyPr wrap="square">
            <a:spAutoFit/>
          </a:bodyPr>
          <a:lstStyle/>
          <a:p>
            <a:pPr algn="ctr"/>
            <a:r>
              <a:rPr lang="en-US" sz="2800" b="1" dirty="0"/>
              <a:t>Figure 7.8</a:t>
            </a:r>
          </a:p>
        </p:txBody>
      </p:sp>
      <p:sp>
        <p:nvSpPr>
          <p:cNvPr id="8" name="Text Box 9"/>
          <p:cNvSpPr txBox="1">
            <a:spLocks noChangeArrowheads="1"/>
          </p:cNvSpPr>
          <p:nvPr/>
        </p:nvSpPr>
        <p:spPr bwMode="auto">
          <a:xfrm>
            <a:off x="914400" y="5257800"/>
            <a:ext cx="4489819" cy="523220"/>
          </a:xfrm>
          <a:prstGeom prst="rect">
            <a:avLst/>
          </a:prstGeom>
          <a:noFill/>
          <a:ln w="9525">
            <a:noFill/>
            <a:miter lim="800000"/>
            <a:headEnd/>
            <a:tailEnd/>
          </a:ln>
          <a:effectLst/>
        </p:spPr>
        <p:txBody>
          <a:bodyPr wrap="none">
            <a:spAutoFit/>
          </a:bodyPr>
          <a:lstStyle/>
          <a:p>
            <a:r>
              <a:rPr lang="en-US" sz="2800" dirty="0"/>
              <a:t>Illustration of a </a:t>
            </a:r>
            <a:r>
              <a:rPr lang="en-US" sz="2800" i="1" dirty="0"/>
              <a:t>t</a:t>
            </a:r>
            <a:r>
              <a:rPr lang="en-US" sz="2800" dirty="0"/>
              <a:t> critical value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t-distribution</a:t>
            </a:r>
            <a:endParaRPr lang="en-US" dirty="0"/>
          </a:p>
        </p:txBody>
      </p:sp>
      <p:pic>
        <p:nvPicPr>
          <p:cNvPr id="25602" name="Picture 2"/>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1676400" y="1219200"/>
            <a:ext cx="5181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t-table</a:t>
            </a:r>
            <a:endParaRPr lang="en-US" dirty="0"/>
          </a:p>
        </p:txBody>
      </p:sp>
      <p:sp>
        <p:nvSpPr>
          <p:cNvPr id="3" name="Content Placeholder 2"/>
          <p:cNvSpPr>
            <a:spLocks noGrp="1"/>
          </p:cNvSpPr>
          <p:nvPr>
            <p:ph idx="1"/>
          </p:nvPr>
        </p:nvSpPr>
        <p:spPr>
          <a:xfrm>
            <a:off x="457200" y="1371600"/>
            <a:ext cx="8229600" cy="5486400"/>
          </a:xfrm>
        </p:spPr>
        <p:txBody>
          <a:bodyPr>
            <a:normAutofit/>
          </a:bodyPr>
          <a:lstStyle/>
          <a:p>
            <a:pPr marL="514350" indent="-514350">
              <a:buAutoNum type="alphaLcParenR"/>
            </a:pPr>
            <a:r>
              <a:rPr lang="en-US" dirty="0" smtClean="0"/>
              <a:t>Find t</a:t>
            </a:r>
            <a:r>
              <a:rPr lang="en-US" baseline="-25000" dirty="0" smtClean="0"/>
              <a:t>0.1,10</a:t>
            </a:r>
          </a:p>
          <a:p>
            <a:pPr marL="514350" indent="-514350">
              <a:buFont typeface="Arial" pitchFamily="34" charset="0"/>
              <a:buAutoNum type="alphaLcParenR"/>
            </a:pPr>
            <a:r>
              <a:rPr lang="en-US" dirty="0" smtClean="0"/>
              <a:t>Find t</a:t>
            </a:r>
            <a:r>
              <a:rPr lang="en-US" baseline="-25000" dirty="0" smtClean="0"/>
              <a:t>0.005,30</a:t>
            </a:r>
          </a:p>
          <a:p>
            <a:pPr marL="514350" indent="-514350">
              <a:buFont typeface="Arial" pitchFamily="34" charset="0"/>
              <a:buAutoNum type="alphaLcParenR"/>
            </a:pPr>
            <a:r>
              <a:rPr lang="en-US" dirty="0" smtClean="0"/>
              <a:t>Find t</a:t>
            </a:r>
            <a:r>
              <a:rPr lang="en-US" baseline="-25000" dirty="0" smtClean="0"/>
              <a:t>0.5,120</a:t>
            </a:r>
          </a:p>
          <a:p>
            <a:pPr marL="514350" indent="-514350">
              <a:buFont typeface="Arial" pitchFamily="34" charset="0"/>
              <a:buAutoNum type="alphaLcParenR"/>
            </a:pPr>
            <a:r>
              <a:rPr lang="en-US" dirty="0" smtClean="0"/>
              <a:t>Determine the t critical value that will capture the desired t curve when </a:t>
            </a:r>
          </a:p>
          <a:p>
            <a:pPr marL="971550" lvl="1" indent="-571500">
              <a:buFont typeface="+mj-lt"/>
              <a:buAutoNum type="romanLcPeriod"/>
            </a:pPr>
            <a:r>
              <a:rPr lang="en-US" sz="3200" dirty="0" smtClean="0"/>
              <a:t>the central area is 0.95, </a:t>
            </a:r>
            <a:r>
              <a:rPr lang="en-US" sz="3200" dirty="0" err="1" smtClean="0"/>
              <a:t>df</a:t>
            </a:r>
            <a:r>
              <a:rPr lang="en-US" sz="3200" dirty="0" smtClean="0"/>
              <a:t> = 16.</a:t>
            </a:r>
          </a:p>
          <a:p>
            <a:pPr marL="971550" lvl="1" indent="-571500">
              <a:buFont typeface="+mj-lt"/>
              <a:buAutoNum type="romanLcPeriod"/>
            </a:pPr>
            <a:r>
              <a:rPr lang="en-US" sz="3200" dirty="0" smtClean="0"/>
              <a:t>lower tail area is 0.1, </a:t>
            </a:r>
            <a:r>
              <a:rPr lang="en-US" sz="3200" dirty="0" err="1" smtClean="0"/>
              <a:t>df</a:t>
            </a:r>
            <a:r>
              <a:rPr lang="en-US" sz="3200" dirty="0" smtClean="0"/>
              <a:t> = 16</a:t>
            </a:r>
          </a:p>
          <a:p>
            <a:pPr marL="514350" indent="-514350">
              <a:buFont typeface="Arial" pitchFamily="34" charset="0"/>
              <a:buAutoNum type="alphaLcParenR"/>
            </a:pPr>
            <a:r>
              <a:rPr lang="en-US" dirty="0" smtClean="0"/>
              <a:t>For an </a:t>
            </a:r>
            <a:r>
              <a:rPr lang="en-US" dirty="0" err="1" smtClean="0"/>
              <a:t>r.v</a:t>
            </a:r>
            <a:r>
              <a:rPr lang="en-US" dirty="0" smtClean="0"/>
              <a:t>. T which follows a t distribution, with </a:t>
            </a:r>
            <a:r>
              <a:rPr lang="en-US" dirty="0" err="1" smtClean="0"/>
              <a:t>df</a:t>
            </a:r>
            <a:r>
              <a:rPr lang="en-US" dirty="0" smtClean="0"/>
              <a:t> = n-1, what is P(-t</a:t>
            </a:r>
            <a:r>
              <a:rPr lang="en-US" baseline="-25000" dirty="0" smtClean="0">
                <a:sym typeface="Symbol"/>
              </a:rPr>
              <a:t>/2,n-1 </a:t>
            </a:r>
            <a:r>
              <a:rPr lang="en-US" dirty="0" smtClean="0">
                <a:sym typeface="Symbol"/>
              </a:rPr>
              <a:t>&lt;T &lt; t</a:t>
            </a:r>
            <a:r>
              <a:rPr lang="en-US" baseline="-25000" dirty="0" smtClean="0">
                <a:sym typeface="Symbol"/>
              </a:rPr>
              <a:t>/2,n-1</a:t>
            </a:r>
            <a:r>
              <a:rPr lang="en-US" dirty="0" smtClean="0">
                <a:sym typeface="Symbol"/>
              </a:rPr>
              <a:t>)?</a:t>
            </a:r>
            <a:endParaRPr lang="en-US" dirty="0" smtClean="0"/>
          </a:p>
          <a:p>
            <a:pPr marL="514350" indent="-514350">
              <a:buFont typeface="Arial" pitchFamily="34" charset="0"/>
              <a:buAutoNum type="alphaLcParenR"/>
            </a:pPr>
            <a:endParaRPr lang="en-US" dirty="0" smtClean="0"/>
          </a:p>
          <a:p>
            <a:pPr marL="514350" indent="-514350">
              <a:buFont typeface="Arial" pitchFamily="34" charset="0"/>
              <a:buAutoNum type="alphaLcParenR"/>
            </a:pPr>
            <a:endParaRPr lang="en-US" baseline="-25000" dirty="0" smtClean="0"/>
          </a:p>
          <a:p>
            <a:pPr marL="514350" indent="-514350">
              <a:buAutoNum type="alphaLcParenR"/>
            </a:pPr>
            <a:endParaRPr lang="en-US" baseline="-25000" dirty="0" smtClean="0"/>
          </a:p>
          <a:p>
            <a:pPr marL="514350" indent="-514350">
              <a:buAutoNum type="alphaLcParenR"/>
            </a:pPr>
            <a:endParaRPr lang="en-US" dirty="0"/>
          </a:p>
        </p:txBody>
      </p:sp>
      <p:sp>
        <p:nvSpPr>
          <p:cNvPr id="4" name="TextBox 3"/>
          <p:cNvSpPr txBox="1"/>
          <p:nvPr/>
        </p:nvSpPr>
        <p:spPr>
          <a:xfrm>
            <a:off x="8853252" y="6444734"/>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Autofit/>
          </a:bodyPr>
          <a:lstStyle/>
          <a:p>
            <a:r>
              <a:rPr lang="en-US" sz="3600" dirty="0" smtClean="0"/>
              <a:t>Example 7.1: CI</a:t>
            </a:r>
            <a:endParaRPr lang="en-US" sz="3600" dirty="0"/>
          </a:p>
        </p:txBody>
      </p:sp>
      <p:sp>
        <p:nvSpPr>
          <p:cNvPr id="4" name="Content Placeholder 3"/>
          <p:cNvSpPr>
            <a:spLocks noGrp="1"/>
          </p:cNvSpPr>
          <p:nvPr>
            <p:ph idx="1"/>
          </p:nvPr>
        </p:nvSpPr>
        <p:spPr>
          <a:xfrm>
            <a:off x="0" y="762000"/>
            <a:ext cx="9144000" cy="6096000"/>
          </a:xfrm>
        </p:spPr>
        <p:txBody>
          <a:bodyPr>
            <a:normAutofit fontScale="92500" lnSpcReduction="10000"/>
          </a:bodyPr>
          <a:lstStyle/>
          <a:p>
            <a:pPr>
              <a:buNone/>
            </a:pPr>
            <a:r>
              <a:rPr lang="en-US" dirty="0" smtClean="0"/>
              <a:t>Industrial engineers who specialize in ergonomics are concerned with designing workspace and devices operated by workers to achieve high productivity and comfort. This is a report on a study of preferred height of an experimental keyboard with large forearm-wrist support. A sample of 31 trained typists was selected, and the preferred keyboard height was determined for each typist. The resulting sample average preferred height was 80.0 cm. </a:t>
            </a:r>
          </a:p>
          <a:p>
            <a:pPr>
              <a:buNone/>
            </a:pPr>
            <a:r>
              <a:rPr lang="en-US" dirty="0" smtClean="0"/>
              <a:t>Assuming that the preferred height is normally distributed with </a:t>
            </a:r>
            <a:r>
              <a:rPr lang="en-US" dirty="0" smtClean="0">
                <a:sym typeface="Symbol"/>
              </a:rPr>
              <a:t></a:t>
            </a:r>
            <a:r>
              <a:rPr lang="en-US" dirty="0" smtClean="0"/>
              <a:t> = 2.0 cm, obtain a 95% CI for μ, the true average preferred height for the population of all experienced typists.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t-table</a:t>
            </a:r>
            <a:endParaRPr lang="en-US" dirty="0"/>
          </a:p>
        </p:txBody>
      </p:sp>
      <p:pic>
        <p:nvPicPr>
          <p:cNvPr id="6146" name="Picture 2" descr="http://www.jurgott.org/linkage/tpro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33189"/>
            <a:ext cx="5943600" cy="29184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4600" y="6172200"/>
            <a:ext cx="3949671" cy="369332"/>
          </a:xfrm>
          <a:prstGeom prst="rect">
            <a:avLst/>
          </a:prstGeom>
          <a:noFill/>
        </p:spPr>
        <p:txBody>
          <a:bodyPr wrap="none" rtlCol="0">
            <a:spAutoFit/>
          </a:bodyPr>
          <a:lstStyle/>
          <a:p>
            <a:r>
              <a:rPr lang="en-US" dirty="0"/>
              <a:t>http://www.jurgott.org/linkage/util.htm</a:t>
            </a:r>
          </a:p>
        </p:txBody>
      </p:sp>
      <p:sp>
        <p:nvSpPr>
          <p:cNvPr id="10" name="Freeform 9"/>
          <p:cNvSpPr/>
          <p:nvPr/>
        </p:nvSpPr>
        <p:spPr>
          <a:xfrm>
            <a:off x="3107094" y="4030824"/>
            <a:ext cx="513184" cy="419878"/>
          </a:xfrm>
          <a:custGeom>
            <a:avLst/>
            <a:gdLst>
              <a:gd name="connsiteX0" fmla="*/ 18661 w 513184"/>
              <a:gd name="connsiteY0" fmla="*/ 74645 h 419878"/>
              <a:gd name="connsiteX1" fmla="*/ 9330 w 513184"/>
              <a:gd name="connsiteY1" fmla="*/ 121298 h 419878"/>
              <a:gd name="connsiteX2" fmla="*/ 0 w 513184"/>
              <a:gd name="connsiteY2" fmla="*/ 158621 h 419878"/>
              <a:gd name="connsiteX3" fmla="*/ 9330 w 513184"/>
              <a:gd name="connsiteY3" fmla="*/ 242596 h 419878"/>
              <a:gd name="connsiteX4" fmla="*/ 27992 w 513184"/>
              <a:gd name="connsiteY4" fmla="*/ 270588 h 419878"/>
              <a:gd name="connsiteX5" fmla="*/ 111967 w 513184"/>
              <a:gd name="connsiteY5" fmla="*/ 335903 h 419878"/>
              <a:gd name="connsiteX6" fmla="*/ 149290 w 513184"/>
              <a:gd name="connsiteY6" fmla="*/ 354564 h 419878"/>
              <a:gd name="connsiteX7" fmla="*/ 177282 w 513184"/>
              <a:gd name="connsiteY7" fmla="*/ 373225 h 419878"/>
              <a:gd name="connsiteX8" fmla="*/ 214604 w 513184"/>
              <a:gd name="connsiteY8" fmla="*/ 382556 h 419878"/>
              <a:gd name="connsiteX9" fmla="*/ 270588 w 513184"/>
              <a:gd name="connsiteY9" fmla="*/ 401217 h 419878"/>
              <a:gd name="connsiteX10" fmla="*/ 298579 w 513184"/>
              <a:gd name="connsiteY10" fmla="*/ 410547 h 419878"/>
              <a:gd name="connsiteX11" fmla="*/ 335902 w 513184"/>
              <a:gd name="connsiteY11" fmla="*/ 419878 h 419878"/>
              <a:gd name="connsiteX12" fmla="*/ 466530 w 513184"/>
              <a:gd name="connsiteY12" fmla="*/ 410547 h 419878"/>
              <a:gd name="connsiteX13" fmla="*/ 475861 w 513184"/>
              <a:gd name="connsiteY13" fmla="*/ 382556 h 419878"/>
              <a:gd name="connsiteX14" fmla="*/ 494522 w 513184"/>
              <a:gd name="connsiteY14" fmla="*/ 354564 h 419878"/>
              <a:gd name="connsiteX15" fmla="*/ 513184 w 513184"/>
              <a:gd name="connsiteY15" fmla="*/ 298580 h 419878"/>
              <a:gd name="connsiteX16" fmla="*/ 503853 w 513184"/>
              <a:gd name="connsiteY16" fmla="*/ 223935 h 419878"/>
              <a:gd name="connsiteX17" fmla="*/ 475861 w 513184"/>
              <a:gd name="connsiteY17" fmla="*/ 195943 h 419878"/>
              <a:gd name="connsiteX18" fmla="*/ 457200 w 513184"/>
              <a:gd name="connsiteY18" fmla="*/ 167952 h 419878"/>
              <a:gd name="connsiteX19" fmla="*/ 438539 w 513184"/>
              <a:gd name="connsiteY19" fmla="*/ 149290 h 419878"/>
              <a:gd name="connsiteX20" fmla="*/ 382555 w 513184"/>
              <a:gd name="connsiteY20" fmla="*/ 65315 h 419878"/>
              <a:gd name="connsiteX21" fmla="*/ 363894 w 513184"/>
              <a:gd name="connsiteY21" fmla="*/ 37323 h 419878"/>
              <a:gd name="connsiteX22" fmla="*/ 307910 w 513184"/>
              <a:gd name="connsiteY22" fmla="*/ 9331 h 419878"/>
              <a:gd name="connsiteX23" fmla="*/ 279918 w 513184"/>
              <a:gd name="connsiteY23" fmla="*/ 0 h 419878"/>
              <a:gd name="connsiteX24" fmla="*/ 214604 w 513184"/>
              <a:gd name="connsiteY24" fmla="*/ 9331 h 419878"/>
              <a:gd name="connsiteX25" fmla="*/ 167951 w 513184"/>
              <a:gd name="connsiteY25" fmla="*/ 46654 h 419878"/>
              <a:gd name="connsiteX26" fmla="*/ 65314 w 513184"/>
              <a:gd name="connsiteY26" fmla="*/ 37323 h 419878"/>
              <a:gd name="connsiteX27" fmla="*/ 27992 w 513184"/>
              <a:gd name="connsiteY27" fmla="*/ 46654 h 419878"/>
              <a:gd name="connsiteX28" fmla="*/ 18661 w 513184"/>
              <a:gd name="connsiteY28" fmla="*/ 74645 h 4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3184" h="419878">
                <a:moveTo>
                  <a:pt x="18661" y="74645"/>
                </a:moveTo>
                <a:cubicBezTo>
                  <a:pt x="15551" y="87086"/>
                  <a:pt x="12770" y="105817"/>
                  <a:pt x="9330" y="121298"/>
                </a:cubicBezTo>
                <a:cubicBezTo>
                  <a:pt x="6548" y="133816"/>
                  <a:pt x="0" y="145797"/>
                  <a:pt x="0" y="158621"/>
                </a:cubicBezTo>
                <a:cubicBezTo>
                  <a:pt x="0" y="186785"/>
                  <a:pt x="2499" y="215273"/>
                  <a:pt x="9330" y="242596"/>
                </a:cubicBezTo>
                <a:cubicBezTo>
                  <a:pt x="12050" y="253475"/>
                  <a:pt x="20813" y="261973"/>
                  <a:pt x="27992" y="270588"/>
                </a:cubicBezTo>
                <a:cubicBezTo>
                  <a:pt x="49933" y="296917"/>
                  <a:pt x="82244" y="321042"/>
                  <a:pt x="111967" y="335903"/>
                </a:cubicBezTo>
                <a:cubicBezTo>
                  <a:pt x="124408" y="342123"/>
                  <a:pt x="137213" y="347663"/>
                  <a:pt x="149290" y="354564"/>
                </a:cubicBezTo>
                <a:cubicBezTo>
                  <a:pt x="159027" y="360128"/>
                  <a:pt x="166975" y="368808"/>
                  <a:pt x="177282" y="373225"/>
                </a:cubicBezTo>
                <a:cubicBezTo>
                  <a:pt x="189069" y="378277"/>
                  <a:pt x="202321" y="378871"/>
                  <a:pt x="214604" y="382556"/>
                </a:cubicBezTo>
                <a:cubicBezTo>
                  <a:pt x="233445" y="388208"/>
                  <a:pt x="251927" y="394997"/>
                  <a:pt x="270588" y="401217"/>
                </a:cubicBezTo>
                <a:cubicBezTo>
                  <a:pt x="279918" y="404327"/>
                  <a:pt x="289038" y="408162"/>
                  <a:pt x="298579" y="410547"/>
                </a:cubicBezTo>
                <a:lnTo>
                  <a:pt x="335902" y="419878"/>
                </a:lnTo>
                <a:cubicBezTo>
                  <a:pt x="379445" y="416768"/>
                  <a:pt x="424350" y="421795"/>
                  <a:pt x="466530" y="410547"/>
                </a:cubicBezTo>
                <a:cubicBezTo>
                  <a:pt x="476033" y="408013"/>
                  <a:pt x="471463" y="391353"/>
                  <a:pt x="475861" y="382556"/>
                </a:cubicBezTo>
                <a:cubicBezTo>
                  <a:pt x="480876" y="372526"/>
                  <a:pt x="489968" y="364811"/>
                  <a:pt x="494522" y="354564"/>
                </a:cubicBezTo>
                <a:cubicBezTo>
                  <a:pt x="502511" y="336589"/>
                  <a:pt x="513184" y="298580"/>
                  <a:pt x="513184" y="298580"/>
                </a:cubicBezTo>
                <a:cubicBezTo>
                  <a:pt x="510074" y="273698"/>
                  <a:pt x="512422" y="247501"/>
                  <a:pt x="503853" y="223935"/>
                </a:cubicBezTo>
                <a:cubicBezTo>
                  <a:pt x="499343" y="211534"/>
                  <a:pt x="484309" y="206080"/>
                  <a:pt x="475861" y="195943"/>
                </a:cubicBezTo>
                <a:cubicBezTo>
                  <a:pt x="468682" y="187328"/>
                  <a:pt x="464205" y="176708"/>
                  <a:pt x="457200" y="167952"/>
                </a:cubicBezTo>
                <a:cubicBezTo>
                  <a:pt x="451705" y="161083"/>
                  <a:pt x="443817" y="156328"/>
                  <a:pt x="438539" y="149290"/>
                </a:cubicBezTo>
                <a:cubicBezTo>
                  <a:pt x="438522" y="149267"/>
                  <a:pt x="391894" y="79323"/>
                  <a:pt x="382555" y="65315"/>
                </a:cubicBezTo>
                <a:cubicBezTo>
                  <a:pt x="376335" y="55984"/>
                  <a:pt x="374533" y="40869"/>
                  <a:pt x="363894" y="37323"/>
                </a:cubicBezTo>
                <a:cubicBezTo>
                  <a:pt x="293535" y="13869"/>
                  <a:pt x="380261" y="45507"/>
                  <a:pt x="307910" y="9331"/>
                </a:cubicBezTo>
                <a:cubicBezTo>
                  <a:pt x="299113" y="4932"/>
                  <a:pt x="289249" y="3110"/>
                  <a:pt x="279918" y="0"/>
                </a:cubicBezTo>
                <a:cubicBezTo>
                  <a:pt x="258147" y="3110"/>
                  <a:pt x="235669" y="3011"/>
                  <a:pt x="214604" y="9331"/>
                </a:cubicBezTo>
                <a:cubicBezTo>
                  <a:pt x="197787" y="14376"/>
                  <a:pt x="180033" y="34572"/>
                  <a:pt x="167951" y="46654"/>
                </a:cubicBezTo>
                <a:cubicBezTo>
                  <a:pt x="133739" y="43544"/>
                  <a:pt x="99667" y="37323"/>
                  <a:pt x="65314" y="37323"/>
                </a:cubicBezTo>
                <a:cubicBezTo>
                  <a:pt x="52490" y="37323"/>
                  <a:pt x="39462" y="40919"/>
                  <a:pt x="27992" y="46654"/>
                </a:cubicBezTo>
                <a:cubicBezTo>
                  <a:pt x="20124" y="50588"/>
                  <a:pt x="21771" y="62204"/>
                  <a:pt x="18661" y="7464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3" name="Freeform 12"/>
          <p:cNvSpPr/>
          <p:nvPr/>
        </p:nvSpPr>
        <p:spPr>
          <a:xfrm>
            <a:off x="5872707" y="4062676"/>
            <a:ext cx="513184" cy="419878"/>
          </a:xfrm>
          <a:custGeom>
            <a:avLst/>
            <a:gdLst>
              <a:gd name="connsiteX0" fmla="*/ 18661 w 513184"/>
              <a:gd name="connsiteY0" fmla="*/ 74645 h 419878"/>
              <a:gd name="connsiteX1" fmla="*/ 9330 w 513184"/>
              <a:gd name="connsiteY1" fmla="*/ 121298 h 419878"/>
              <a:gd name="connsiteX2" fmla="*/ 0 w 513184"/>
              <a:gd name="connsiteY2" fmla="*/ 158621 h 419878"/>
              <a:gd name="connsiteX3" fmla="*/ 9330 w 513184"/>
              <a:gd name="connsiteY3" fmla="*/ 242596 h 419878"/>
              <a:gd name="connsiteX4" fmla="*/ 27992 w 513184"/>
              <a:gd name="connsiteY4" fmla="*/ 270588 h 419878"/>
              <a:gd name="connsiteX5" fmla="*/ 111967 w 513184"/>
              <a:gd name="connsiteY5" fmla="*/ 335903 h 419878"/>
              <a:gd name="connsiteX6" fmla="*/ 149290 w 513184"/>
              <a:gd name="connsiteY6" fmla="*/ 354564 h 419878"/>
              <a:gd name="connsiteX7" fmla="*/ 177282 w 513184"/>
              <a:gd name="connsiteY7" fmla="*/ 373225 h 419878"/>
              <a:gd name="connsiteX8" fmla="*/ 214604 w 513184"/>
              <a:gd name="connsiteY8" fmla="*/ 382556 h 419878"/>
              <a:gd name="connsiteX9" fmla="*/ 270588 w 513184"/>
              <a:gd name="connsiteY9" fmla="*/ 401217 h 419878"/>
              <a:gd name="connsiteX10" fmla="*/ 298579 w 513184"/>
              <a:gd name="connsiteY10" fmla="*/ 410547 h 419878"/>
              <a:gd name="connsiteX11" fmla="*/ 335902 w 513184"/>
              <a:gd name="connsiteY11" fmla="*/ 419878 h 419878"/>
              <a:gd name="connsiteX12" fmla="*/ 466530 w 513184"/>
              <a:gd name="connsiteY12" fmla="*/ 410547 h 419878"/>
              <a:gd name="connsiteX13" fmla="*/ 475861 w 513184"/>
              <a:gd name="connsiteY13" fmla="*/ 382556 h 419878"/>
              <a:gd name="connsiteX14" fmla="*/ 494522 w 513184"/>
              <a:gd name="connsiteY14" fmla="*/ 354564 h 419878"/>
              <a:gd name="connsiteX15" fmla="*/ 513184 w 513184"/>
              <a:gd name="connsiteY15" fmla="*/ 298580 h 419878"/>
              <a:gd name="connsiteX16" fmla="*/ 503853 w 513184"/>
              <a:gd name="connsiteY16" fmla="*/ 223935 h 419878"/>
              <a:gd name="connsiteX17" fmla="*/ 475861 w 513184"/>
              <a:gd name="connsiteY17" fmla="*/ 195943 h 419878"/>
              <a:gd name="connsiteX18" fmla="*/ 457200 w 513184"/>
              <a:gd name="connsiteY18" fmla="*/ 167952 h 419878"/>
              <a:gd name="connsiteX19" fmla="*/ 438539 w 513184"/>
              <a:gd name="connsiteY19" fmla="*/ 149290 h 419878"/>
              <a:gd name="connsiteX20" fmla="*/ 382555 w 513184"/>
              <a:gd name="connsiteY20" fmla="*/ 65315 h 419878"/>
              <a:gd name="connsiteX21" fmla="*/ 363894 w 513184"/>
              <a:gd name="connsiteY21" fmla="*/ 37323 h 419878"/>
              <a:gd name="connsiteX22" fmla="*/ 307910 w 513184"/>
              <a:gd name="connsiteY22" fmla="*/ 9331 h 419878"/>
              <a:gd name="connsiteX23" fmla="*/ 279918 w 513184"/>
              <a:gd name="connsiteY23" fmla="*/ 0 h 419878"/>
              <a:gd name="connsiteX24" fmla="*/ 214604 w 513184"/>
              <a:gd name="connsiteY24" fmla="*/ 9331 h 419878"/>
              <a:gd name="connsiteX25" fmla="*/ 167951 w 513184"/>
              <a:gd name="connsiteY25" fmla="*/ 46654 h 419878"/>
              <a:gd name="connsiteX26" fmla="*/ 65314 w 513184"/>
              <a:gd name="connsiteY26" fmla="*/ 37323 h 419878"/>
              <a:gd name="connsiteX27" fmla="*/ 27992 w 513184"/>
              <a:gd name="connsiteY27" fmla="*/ 46654 h 419878"/>
              <a:gd name="connsiteX28" fmla="*/ 18661 w 513184"/>
              <a:gd name="connsiteY28" fmla="*/ 74645 h 4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3184" h="419878">
                <a:moveTo>
                  <a:pt x="18661" y="74645"/>
                </a:moveTo>
                <a:cubicBezTo>
                  <a:pt x="15551" y="87086"/>
                  <a:pt x="12770" y="105817"/>
                  <a:pt x="9330" y="121298"/>
                </a:cubicBezTo>
                <a:cubicBezTo>
                  <a:pt x="6548" y="133816"/>
                  <a:pt x="0" y="145797"/>
                  <a:pt x="0" y="158621"/>
                </a:cubicBezTo>
                <a:cubicBezTo>
                  <a:pt x="0" y="186785"/>
                  <a:pt x="2499" y="215273"/>
                  <a:pt x="9330" y="242596"/>
                </a:cubicBezTo>
                <a:cubicBezTo>
                  <a:pt x="12050" y="253475"/>
                  <a:pt x="20813" y="261973"/>
                  <a:pt x="27992" y="270588"/>
                </a:cubicBezTo>
                <a:cubicBezTo>
                  <a:pt x="49933" y="296917"/>
                  <a:pt x="82244" y="321042"/>
                  <a:pt x="111967" y="335903"/>
                </a:cubicBezTo>
                <a:cubicBezTo>
                  <a:pt x="124408" y="342123"/>
                  <a:pt x="137213" y="347663"/>
                  <a:pt x="149290" y="354564"/>
                </a:cubicBezTo>
                <a:cubicBezTo>
                  <a:pt x="159027" y="360128"/>
                  <a:pt x="166975" y="368808"/>
                  <a:pt x="177282" y="373225"/>
                </a:cubicBezTo>
                <a:cubicBezTo>
                  <a:pt x="189069" y="378277"/>
                  <a:pt x="202321" y="378871"/>
                  <a:pt x="214604" y="382556"/>
                </a:cubicBezTo>
                <a:cubicBezTo>
                  <a:pt x="233445" y="388208"/>
                  <a:pt x="251927" y="394997"/>
                  <a:pt x="270588" y="401217"/>
                </a:cubicBezTo>
                <a:cubicBezTo>
                  <a:pt x="279918" y="404327"/>
                  <a:pt x="289038" y="408162"/>
                  <a:pt x="298579" y="410547"/>
                </a:cubicBezTo>
                <a:lnTo>
                  <a:pt x="335902" y="419878"/>
                </a:lnTo>
                <a:cubicBezTo>
                  <a:pt x="379445" y="416768"/>
                  <a:pt x="424350" y="421795"/>
                  <a:pt x="466530" y="410547"/>
                </a:cubicBezTo>
                <a:cubicBezTo>
                  <a:pt x="476033" y="408013"/>
                  <a:pt x="471463" y="391353"/>
                  <a:pt x="475861" y="382556"/>
                </a:cubicBezTo>
                <a:cubicBezTo>
                  <a:pt x="480876" y="372526"/>
                  <a:pt x="489968" y="364811"/>
                  <a:pt x="494522" y="354564"/>
                </a:cubicBezTo>
                <a:cubicBezTo>
                  <a:pt x="502511" y="336589"/>
                  <a:pt x="513184" y="298580"/>
                  <a:pt x="513184" y="298580"/>
                </a:cubicBezTo>
                <a:cubicBezTo>
                  <a:pt x="510074" y="273698"/>
                  <a:pt x="512422" y="247501"/>
                  <a:pt x="503853" y="223935"/>
                </a:cubicBezTo>
                <a:cubicBezTo>
                  <a:pt x="499343" y="211534"/>
                  <a:pt x="484309" y="206080"/>
                  <a:pt x="475861" y="195943"/>
                </a:cubicBezTo>
                <a:cubicBezTo>
                  <a:pt x="468682" y="187328"/>
                  <a:pt x="464205" y="176708"/>
                  <a:pt x="457200" y="167952"/>
                </a:cubicBezTo>
                <a:cubicBezTo>
                  <a:pt x="451705" y="161083"/>
                  <a:pt x="443817" y="156328"/>
                  <a:pt x="438539" y="149290"/>
                </a:cubicBezTo>
                <a:cubicBezTo>
                  <a:pt x="438522" y="149267"/>
                  <a:pt x="391894" y="79323"/>
                  <a:pt x="382555" y="65315"/>
                </a:cubicBezTo>
                <a:cubicBezTo>
                  <a:pt x="376335" y="55984"/>
                  <a:pt x="374533" y="40869"/>
                  <a:pt x="363894" y="37323"/>
                </a:cubicBezTo>
                <a:cubicBezTo>
                  <a:pt x="293535" y="13869"/>
                  <a:pt x="380261" y="45507"/>
                  <a:pt x="307910" y="9331"/>
                </a:cubicBezTo>
                <a:cubicBezTo>
                  <a:pt x="299113" y="4932"/>
                  <a:pt x="289249" y="3110"/>
                  <a:pt x="279918" y="0"/>
                </a:cubicBezTo>
                <a:cubicBezTo>
                  <a:pt x="258147" y="3110"/>
                  <a:pt x="235669" y="3011"/>
                  <a:pt x="214604" y="9331"/>
                </a:cubicBezTo>
                <a:cubicBezTo>
                  <a:pt x="197787" y="14376"/>
                  <a:pt x="180033" y="34572"/>
                  <a:pt x="167951" y="46654"/>
                </a:cubicBezTo>
                <a:cubicBezTo>
                  <a:pt x="133739" y="43544"/>
                  <a:pt x="99667" y="37323"/>
                  <a:pt x="65314" y="37323"/>
                </a:cubicBezTo>
                <a:cubicBezTo>
                  <a:pt x="52490" y="37323"/>
                  <a:pt x="39462" y="40919"/>
                  <a:pt x="27992" y="46654"/>
                </a:cubicBezTo>
                <a:cubicBezTo>
                  <a:pt x="20124" y="50588"/>
                  <a:pt x="21771" y="62204"/>
                  <a:pt x="18661" y="7464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9" name="TextBox 8"/>
          <p:cNvSpPr txBox="1"/>
          <p:nvPr/>
        </p:nvSpPr>
        <p:spPr>
          <a:xfrm>
            <a:off x="2820004" y="3897779"/>
            <a:ext cx="1284326" cy="584775"/>
          </a:xfrm>
          <a:prstGeom prst="rect">
            <a:avLst/>
          </a:prstGeom>
          <a:noFill/>
        </p:spPr>
        <p:txBody>
          <a:bodyPr wrap="none" rtlCol="0">
            <a:spAutoFit/>
          </a:bodyPr>
          <a:lstStyle/>
          <a:p>
            <a:r>
              <a:rPr lang="en-US" sz="3200" dirty="0" smtClean="0"/>
              <a:t>-t</a:t>
            </a:r>
            <a:r>
              <a:rPr lang="el-GR" sz="3200" baseline="-25000" dirty="0" smtClean="0"/>
              <a:t>α</a:t>
            </a:r>
            <a:r>
              <a:rPr lang="en-US" sz="3200" baseline="-25000" dirty="0" smtClean="0"/>
              <a:t>/2,n-1</a:t>
            </a:r>
            <a:endParaRPr lang="en-US" sz="3200" dirty="0"/>
          </a:p>
        </p:txBody>
      </p:sp>
      <p:sp>
        <p:nvSpPr>
          <p:cNvPr id="11" name="TextBox 10"/>
          <p:cNvSpPr txBox="1"/>
          <p:nvPr/>
        </p:nvSpPr>
        <p:spPr>
          <a:xfrm>
            <a:off x="5806245" y="3897778"/>
            <a:ext cx="1159292" cy="584775"/>
          </a:xfrm>
          <a:prstGeom prst="rect">
            <a:avLst/>
          </a:prstGeom>
          <a:noFill/>
        </p:spPr>
        <p:txBody>
          <a:bodyPr wrap="none" rtlCol="0">
            <a:spAutoFit/>
          </a:bodyPr>
          <a:lstStyle/>
          <a:p>
            <a:r>
              <a:rPr lang="en-US" sz="3200" dirty="0" smtClean="0"/>
              <a:t>t</a:t>
            </a:r>
            <a:r>
              <a:rPr lang="el-GR" sz="3200" baseline="-25000" dirty="0" smtClean="0"/>
              <a:t>α</a:t>
            </a:r>
            <a:r>
              <a:rPr lang="en-US" sz="3200" baseline="-25000" dirty="0" smtClean="0"/>
              <a:t>/2,n-1</a:t>
            </a:r>
            <a:endParaRPr lang="en-US" sz="3200" dirty="0"/>
          </a:p>
        </p:txBody>
      </p:sp>
    </p:spTree>
    <p:extLst>
      <p:ext uri="{BB962C8B-B14F-4D97-AF65-F5344CB8AC3E}">
        <p14:creationId xmlns:p14="http://schemas.microsoft.com/office/powerpoint/2010/main" val="1154043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One-Sample t CI</a:t>
            </a:r>
            <a:endParaRPr lang="en-US" dirty="0"/>
          </a:p>
        </p:txBody>
      </p:sp>
      <p:sp>
        <p:nvSpPr>
          <p:cNvPr id="3" name="Content Placeholder 2"/>
          <p:cNvSpPr>
            <a:spLocks noGrp="1"/>
          </p:cNvSpPr>
          <p:nvPr>
            <p:ph idx="1"/>
          </p:nvPr>
        </p:nvSpPr>
        <p:spPr>
          <a:xfrm>
            <a:off x="228600" y="1600200"/>
            <a:ext cx="8686800" cy="5105400"/>
          </a:xfrm>
        </p:spPr>
        <p:txBody>
          <a:bodyPr>
            <a:normAutofit fontScale="92500" lnSpcReduction="10000"/>
          </a:bodyPr>
          <a:lstStyle/>
          <a:p>
            <a:pPr>
              <a:buNone/>
            </a:pPr>
            <a:r>
              <a:rPr lang="en-US" dirty="0" smtClean="0"/>
              <a:t>In a particular car, when the brake is applied at 62 mph, the following data give stopping distance (in feet) for 10 random trials on a dry surface. </a:t>
            </a:r>
            <a:r>
              <a:rPr lang="en-US" sz="2800" dirty="0" smtClean="0"/>
              <a:t>(http://www.nhtsa.dot.gov/cars/testing/brakds/b.pdf.)</a:t>
            </a:r>
          </a:p>
          <a:p>
            <a:pPr>
              <a:buNone/>
            </a:pPr>
            <a:endParaRPr lang="en-US" dirty="0" smtClean="0"/>
          </a:p>
          <a:p>
            <a:pPr>
              <a:buNone/>
            </a:pPr>
            <a:endParaRPr lang="en-US" dirty="0" smtClean="0"/>
          </a:p>
          <a:p>
            <a:pPr>
              <a:buNone/>
            </a:pPr>
            <a:endParaRPr lang="en-US" dirty="0" smtClean="0"/>
          </a:p>
          <a:p>
            <a:pPr>
              <a:buNone/>
            </a:pPr>
            <a:r>
              <a:rPr lang="en-US" dirty="0" smtClean="0"/>
              <a:t>a) Can we say that the data are approximately normally distributed?</a:t>
            </a:r>
          </a:p>
          <a:p>
            <a:pPr>
              <a:buNone/>
            </a:pPr>
            <a:r>
              <a:rPr lang="en-US" dirty="0" smtClean="0"/>
              <a:t>b) Find a 95% confidence interval for the population mean stopping distance, μ</a:t>
            </a:r>
            <a:endParaRPr lang="en-US" dirty="0"/>
          </a:p>
        </p:txBody>
      </p:sp>
      <p:graphicFrame>
        <p:nvGraphicFramePr>
          <p:cNvPr id="4" name="Table 3"/>
          <p:cNvGraphicFramePr>
            <a:graphicFrameLocks noGrp="1"/>
          </p:cNvGraphicFramePr>
          <p:nvPr/>
        </p:nvGraphicFramePr>
        <p:xfrm>
          <a:off x="228600" y="3429000"/>
          <a:ext cx="8458200" cy="1158240"/>
        </p:xfrm>
        <a:graphic>
          <a:graphicData uri="http://schemas.openxmlformats.org/drawingml/2006/table">
            <a:tbl>
              <a:tblPr>
                <a:tableStyleId>{5C22544A-7EE6-4342-B048-85BDC9FD1C3A}</a:tableStyleId>
              </a:tblPr>
              <a:tblGrid>
                <a:gridCol w="1691640"/>
                <a:gridCol w="1691640"/>
                <a:gridCol w="1691640"/>
                <a:gridCol w="1691640"/>
                <a:gridCol w="1691640"/>
              </a:tblGrid>
              <a:tr h="571500">
                <a:tc>
                  <a:txBody>
                    <a:bodyPr/>
                    <a:lstStyle/>
                    <a:p>
                      <a:r>
                        <a:rPr lang="en-US" sz="3200" dirty="0" smtClean="0"/>
                        <a:t>146.9</a:t>
                      </a:r>
                      <a:endParaRPr lang="en-US" sz="3200" dirty="0"/>
                    </a:p>
                  </a:txBody>
                  <a:tcPr/>
                </a:tc>
                <a:tc>
                  <a:txBody>
                    <a:bodyPr/>
                    <a:lstStyle/>
                    <a:p>
                      <a:r>
                        <a:rPr lang="en-US" sz="3200" dirty="0" smtClean="0"/>
                        <a:t>148.4</a:t>
                      </a:r>
                      <a:endParaRPr lang="en-US" sz="3200" dirty="0"/>
                    </a:p>
                  </a:txBody>
                  <a:tcPr/>
                </a:tc>
                <a:tc>
                  <a:txBody>
                    <a:bodyPr/>
                    <a:lstStyle/>
                    <a:p>
                      <a:r>
                        <a:rPr lang="en-US" sz="3200" dirty="0" smtClean="0"/>
                        <a:t>149.4</a:t>
                      </a:r>
                      <a:endParaRPr lang="en-US" sz="3200" dirty="0"/>
                    </a:p>
                  </a:txBody>
                  <a:tcPr/>
                </a:tc>
                <a:tc>
                  <a:txBody>
                    <a:bodyPr/>
                    <a:lstStyle/>
                    <a:p>
                      <a:r>
                        <a:rPr lang="en-US" sz="3200" dirty="0" smtClean="0"/>
                        <a:t>148.6</a:t>
                      </a:r>
                      <a:endParaRPr lang="en-US" sz="3200" dirty="0"/>
                    </a:p>
                  </a:txBody>
                  <a:tcPr/>
                </a:tc>
                <a:tc>
                  <a:txBody>
                    <a:bodyPr/>
                    <a:lstStyle/>
                    <a:p>
                      <a:r>
                        <a:rPr lang="en-US" sz="3200" dirty="0" smtClean="0"/>
                        <a:t>150.3</a:t>
                      </a:r>
                      <a:endParaRPr lang="en-US" sz="3200" dirty="0"/>
                    </a:p>
                  </a:txBody>
                  <a:tcPr/>
                </a:tc>
              </a:tr>
              <a:tr h="571500">
                <a:tc>
                  <a:txBody>
                    <a:bodyPr/>
                    <a:lstStyle/>
                    <a:p>
                      <a:r>
                        <a:rPr lang="en-US" sz="3200" dirty="0" smtClean="0"/>
                        <a:t>147.5</a:t>
                      </a:r>
                      <a:endParaRPr lang="en-US" sz="3200" dirty="0"/>
                    </a:p>
                  </a:txBody>
                  <a:tcPr/>
                </a:tc>
                <a:tc>
                  <a:txBody>
                    <a:bodyPr/>
                    <a:lstStyle/>
                    <a:p>
                      <a:r>
                        <a:rPr lang="en-US" sz="3200" dirty="0" smtClean="0"/>
                        <a:t>147.5</a:t>
                      </a:r>
                      <a:endParaRPr lang="en-US" sz="3200" dirty="0"/>
                    </a:p>
                  </a:txBody>
                  <a:tcPr/>
                </a:tc>
                <a:tc>
                  <a:txBody>
                    <a:bodyPr/>
                    <a:lstStyle/>
                    <a:p>
                      <a:r>
                        <a:rPr lang="en-US" sz="3200" dirty="0" smtClean="0"/>
                        <a:t>149.3</a:t>
                      </a:r>
                      <a:endParaRPr lang="en-US" sz="3200" dirty="0"/>
                    </a:p>
                  </a:txBody>
                  <a:tcPr/>
                </a:tc>
                <a:tc>
                  <a:txBody>
                    <a:bodyPr/>
                    <a:lstStyle/>
                    <a:p>
                      <a:r>
                        <a:rPr lang="en-US" sz="3200" dirty="0" smtClean="0"/>
                        <a:t>148.4</a:t>
                      </a:r>
                      <a:endParaRPr lang="en-US" sz="3200" dirty="0"/>
                    </a:p>
                  </a:txBody>
                  <a:tcPr/>
                </a:tc>
                <a:tc>
                  <a:txBody>
                    <a:bodyPr/>
                    <a:lstStyle/>
                    <a:p>
                      <a:r>
                        <a:rPr lang="en-US" sz="3200" dirty="0" smtClean="0"/>
                        <a:t>145.5</a:t>
                      </a:r>
                      <a:endParaRPr lang="en-US" sz="3200"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One-Sample t CI (cont)</a:t>
            </a:r>
            <a:endParaRPr lang="en-US" dirty="0"/>
          </a:p>
        </p:txBody>
      </p:sp>
      <p:sp>
        <p:nvSpPr>
          <p:cNvPr id="3" name="Content Placeholder 2"/>
          <p:cNvSpPr>
            <a:spLocks noGrp="1"/>
          </p:cNvSpPr>
          <p:nvPr>
            <p:ph idx="1"/>
          </p:nvPr>
        </p:nvSpPr>
        <p:spPr>
          <a:xfrm>
            <a:off x="228600" y="1600200"/>
            <a:ext cx="8686800" cy="2590800"/>
          </a:xfrm>
        </p:spPr>
        <p:txBody>
          <a:bodyPr>
            <a:normAutofit fontScale="92500" lnSpcReduction="20000"/>
          </a:bodyPr>
          <a:lstStyle/>
          <a:p>
            <a:pPr>
              <a:buNone/>
            </a:pPr>
            <a:r>
              <a:rPr lang="en-US" dirty="0" smtClean="0"/>
              <a:t>In a particular car, when the brake is applied at 62 mph, the following data give stopping distance (in feet) for 10 random trials on a dry surface. </a:t>
            </a:r>
            <a:r>
              <a:rPr lang="en-US" sz="2800" dirty="0" smtClean="0"/>
              <a:t>(</a:t>
            </a:r>
            <a:r>
              <a:rPr lang="en-US" sz="2800" dirty="0" smtClean="0">
                <a:hlinkClick r:id="rId3"/>
              </a:rPr>
              <a:t>http://www.nhtsa.dot.gov/cars/testing/brakds/b.pdf</a:t>
            </a:r>
            <a:r>
              <a:rPr lang="en-US" sz="2800" dirty="0" smtClean="0"/>
              <a:t>.)</a:t>
            </a:r>
          </a:p>
          <a:p>
            <a:pPr>
              <a:buNone/>
            </a:pPr>
            <a:r>
              <a:rPr lang="en-US" dirty="0" smtClean="0"/>
              <a:t>a) Can </a:t>
            </a:r>
            <a:r>
              <a:rPr lang="en-US" dirty="0" smtClean="0"/>
              <a:t>we say that the data are approximately normally distributed?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graphicFrame>
        <p:nvGraphicFramePr>
          <p:cNvPr id="5" name="Chart 4"/>
          <p:cNvGraphicFramePr/>
          <p:nvPr>
            <p:extLst>
              <p:ext uri="{D42A27DB-BD31-4B8C-83A1-F6EECF244321}">
                <p14:modId xmlns:p14="http://schemas.microsoft.com/office/powerpoint/2010/main" val="2949936282"/>
              </p:ext>
            </p:extLst>
          </p:nvPr>
        </p:nvGraphicFramePr>
        <p:xfrm>
          <a:off x="2590800" y="3756991"/>
          <a:ext cx="5181600" cy="3124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One-Sample t CI</a:t>
            </a:r>
            <a:endParaRPr lang="en-US" dirty="0"/>
          </a:p>
        </p:txBody>
      </p:sp>
      <p:sp>
        <p:nvSpPr>
          <p:cNvPr id="3" name="Content Placeholder 2"/>
          <p:cNvSpPr>
            <a:spLocks noGrp="1"/>
          </p:cNvSpPr>
          <p:nvPr>
            <p:ph idx="1"/>
          </p:nvPr>
        </p:nvSpPr>
        <p:spPr>
          <a:xfrm>
            <a:off x="228600" y="1600200"/>
            <a:ext cx="8686800" cy="5105400"/>
          </a:xfrm>
        </p:spPr>
        <p:txBody>
          <a:bodyPr>
            <a:normAutofit fontScale="92500" lnSpcReduction="10000"/>
          </a:bodyPr>
          <a:lstStyle/>
          <a:p>
            <a:pPr>
              <a:buNone/>
            </a:pPr>
            <a:r>
              <a:rPr lang="en-US" dirty="0" smtClean="0"/>
              <a:t>In a particular car, when the brake is applied at 62 mph, the following data give stopping distance (in feet) for 10 random trials on a dry surface. </a:t>
            </a:r>
            <a:r>
              <a:rPr lang="en-US" sz="2800" dirty="0" smtClean="0"/>
              <a:t>(http://www.nhtsa.dot.gov/cars/testing/brakds/b.pdf.)</a:t>
            </a:r>
          </a:p>
          <a:p>
            <a:pPr>
              <a:buNone/>
            </a:pPr>
            <a:endParaRPr lang="en-US" dirty="0" smtClean="0"/>
          </a:p>
          <a:p>
            <a:pPr>
              <a:buNone/>
            </a:pPr>
            <a:endParaRPr lang="en-US" dirty="0" smtClean="0"/>
          </a:p>
          <a:p>
            <a:pPr>
              <a:buNone/>
            </a:pPr>
            <a:endParaRPr lang="en-US" dirty="0" smtClean="0">
              <a:solidFill>
                <a:schemeClr val="bg1">
                  <a:lumMod val="50000"/>
                </a:schemeClr>
              </a:solidFill>
            </a:endParaRPr>
          </a:p>
          <a:p>
            <a:pPr>
              <a:buNone/>
            </a:pPr>
            <a:r>
              <a:rPr lang="en-US" dirty="0" smtClean="0">
                <a:solidFill>
                  <a:schemeClr val="bg1">
                    <a:lumMod val="50000"/>
                  </a:schemeClr>
                </a:solidFill>
              </a:rPr>
              <a:t>a) Can we say that the data are approximately normally distributed?</a:t>
            </a:r>
          </a:p>
          <a:p>
            <a:pPr>
              <a:buNone/>
            </a:pPr>
            <a:r>
              <a:rPr lang="en-US" dirty="0" smtClean="0"/>
              <a:t>b) Find a 95% confidence interval for the population mean stopping distance, μ</a:t>
            </a:r>
            <a:endParaRPr lang="en-US" dirty="0"/>
          </a:p>
        </p:txBody>
      </p:sp>
      <p:graphicFrame>
        <p:nvGraphicFramePr>
          <p:cNvPr id="4" name="Table 3"/>
          <p:cNvGraphicFramePr>
            <a:graphicFrameLocks noGrp="1"/>
          </p:cNvGraphicFramePr>
          <p:nvPr/>
        </p:nvGraphicFramePr>
        <p:xfrm>
          <a:off x="228600" y="3429000"/>
          <a:ext cx="8458200" cy="1158240"/>
        </p:xfrm>
        <a:graphic>
          <a:graphicData uri="http://schemas.openxmlformats.org/drawingml/2006/table">
            <a:tbl>
              <a:tblPr>
                <a:tableStyleId>{5C22544A-7EE6-4342-B048-85BDC9FD1C3A}</a:tableStyleId>
              </a:tblPr>
              <a:tblGrid>
                <a:gridCol w="1691640"/>
                <a:gridCol w="1691640"/>
                <a:gridCol w="1691640"/>
                <a:gridCol w="1691640"/>
                <a:gridCol w="1691640"/>
              </a:tblGrid>
              <a:tr h="571500">
                <a:tc>
                  <a:txBody>
                    <a:bodyPr/>
                    <a:lstStyle/>
                    <a:p>
                      <a:r>
                        <a:rPr lang="en-US" sz="3200" dirty="0" smtClean="0"/>
                        <a:t>146.9</a:t>
                      </a:r>
                      <a:endParaRPr lang="en-US" sz="3200" dirty="0"/>
                    </a:p>
                  </a:txBody>
                  <a:tcPr/>
                </a:tc>
                <a:tc>
                  <a:txBody>
                    <a:bodyPr/>
                    <a:lstStyle/>
                    <a:p>
                      <a:r>
                        <a:rPr lang="en-US" sz="3200" dirty="0" smtClean="0"/>
                        <a:t>148.4</a:t>
                      </a:r>
                      <a:endParaRPr lang="en-US" sz="3200" dirty="0"/>
                    </a:p>
                  </a:txBody>
                  <a:tcPr/>
                </a:tc>
                <a:tc>
                  <a:txBody>
                    <a:bodyPr/>
                    <a:lstStyle/>
                    <a:p>
                      <a:r>
                        <a:rPr lang="en-US" sz="3200" dirty="0" smtClean="0"/>
                        <a:t>149.4</a:t>
                      </a:r>
                      <a:endParaRPr lang="en-US" sz="3200" dirty="0"/>
                    </a:p>
                  </a:txBody>
                  <a:tcPr/>
                </a:tc>
                <a:tc>
                  <a:txBody>
                    <a:bodyPr/>
                    <a:lstStyle/>
                    <a:p>
                      <a:r>
                        <a:rPr lang="en-US" sz="3200" dirty="0" smtClean="0"/>
                        <a:t>148.6</a:t>
                      </a:r>
                      <a:endParaRPr lang="en-US" sz="3200" dirty="0"/>
                    </a:p>
                  </a:txBody>
                  <a:tcPr/>
                </a:tc>
                <a:tc>
                  <a:txBody>
                    <a:bodyPr/>
                    <a:lstStyle/>
                    <a:p>
                      <a:r>
                        <a:rPr lang="en-US" sz="3200" dirty="0" smtClean="0"/>
                        <a:t>150.3</a:t>
                      </a:r>
                      <a:endParaRPr lang="en-US" sz="3200" dirty="0"/>
                    </a:p>
                  </a:txBody>
                  <a:tcPr/>
                </a:tc>
              </a:tr>
              <a:tr h="571500">
                <a:tc>
                  <a:txBody>
                    <a:bodyPr/>
                    <a:lstStyle/>
                    <a:p>
                      <a:r>
                        <a:rPr lang="en-US" sz="3200" dirty="0" smtClean="0"/>
                        <a:t>147.5</a:t>
                      </a:r>
                      <a:endParaRPr lang="en-US" sz="3200" dirty="0"/>
                    </a:p>
                  </a:txBody>
                  <a:tcPr/>
                </a:tc>
                <a:tc>
                  <a:txBody>
                    <a:bodyPr/>
                    <a:lstStyle/>
                    <a:p>
                      <a:r>
                        <a:rPr lang="en-US" sz="3200" dirty="0" smtClean="0"/>
                        <a:t>147.5</a:t>
                      </a:r>
                      <a:endParaRPr lang="en-US" sz="3200" dirty="0"/>
                    </a:p>
                  </a:txBody>
                  <a:tcPr/>
                </a:tc>
                <a:tc>
                  <a:txBody>
                    <a:bodyPr/>
                    <a:lstStyle/>
                    <a:p>
                      <a:r>
                        <a:rPr lang="en-US" sz="3200" dirty="0" smtClean="0"/>
                        <a:t>149.3</a:t>
                      </a:r>
                      <a:endParaRPr lang="en-US" sz="3200" dirty="0"/>
                    </a:p>
                  </a:txBody>
                  <a:tcPr/>
                </a:tc>
                <a:tc>
                  <a:txBody>
                    <a:bodyPr/>
                    <a:lstStyle/>
                    <a:p>
                      <a:r>
                        <a:rPr lang="en-US" sz="3200" dirty="0" smtClean="0"/>
                        <a:t>148.4</a:t>
                      </a:r>
                      <a:endParaRPr lang="en-US" sz="3200" dirty="0"/>
                    </a:p>
                  </a:txBody>
                  <a:tcPr/>
                </a:tc>
                <a:tc>
                  <a:txBody>
                    <a:bodyPr/>
                    <a:lstStyle/>
                    <a:p>
                      <a:r>
                        <a:rPr lang="en-US" sz="3200" dirty="0" smtClean="0"/>
                        <a:t>145.5</a:t>
                      </a:r>
                      <a:endParaRPr lang="en-US" sz="320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One-Sample t CI – One side.</a:t>
            </a:r>
            <a:endParaRPr lang="en-US" dirty="0"/>
          </a:p>
        </p:txBody>
      </p:sp>
      <p:sp>
        <p:nvSpPr>
          <p:cNvPr id="3" name="Content Placeholder 2"/>
          <p:cNvSpPr>
            <a:spLocks noGrp="1"/>
          </p:cNvSpPr>
          <p:nvPr>
            <p:ph idx="1"/>
          </p:nvPr>
        </p:nvSpPr>
        <p:spPr>
          <a:xfrm>
            <a:off x="228600" y="1600200"/>
            <a:ext cx="8686800" cy="5257800"/>
          </a:xfrm>
        </p:spPr>
        <p:txBody>
          <a:bodyPr>
            <a:normAutofit fontScale="92500" lnSpcReduction="10000"/>
          </a:bodyPr>
          <a:lstStyle/>
          <a:p>
            <a:pPr>
              <a:buNone/>
            </a:pPr>
            <a:r>
              <a:rPr lang="en-US" dirty="0" smtClean="0"/>
              <a:t>In a particular car, when the brake is applied at 62 mph, the following data give stopping distance (in feet) for 10 random trials on a dry surface. </a:t>
            </a:r>
            <a:r>
              <a:rPr lang="en-US" sz="2800" dirty="0" smtClean="0"/>
              <a:t>(http://www.nhtsa.dot.gov/cars/testing/brakds/b.pdf.)</a:t>
            </a:r>
          </a:p>
          <a:p>
            <a:pPr>
              <a:buNone/>
            </a:pPr>
            <a:endParaRPr lang="en-US" dirty="0" smtClean="0"/>
          </a:p>
          <a:p>
            <a:pPr>
              <a:buNone/>
            </a:pPr>
            <a:endParaRPr lang="en-US" dirty="0" smtClean="0"/>
          </a:p>
          <a:p>
            <a:pPr>
              <a:buNone/>
            </a:pPr>
            <a:endParaRPr lang="en-US" dirty="0" smtClean="0"/>
          </a:p>
          <a:p>
            <a:pPr>
              <a:buNone/>
            </a:pPr>
            <a:r>
              <a:rPr lang="en-US" dirty="0" smtClean="0"/>
              <a:t>c) Find a 95% confidence interval for the upper bound of the population mean stopping distance, μ</a:t>
            </a:r>
            <a:r>
              <a:rPr lang="en-US" dirty="0" smtClean="0"/>
              <a:t>.</a:t>
            </a:r>
          </a:p>
          <a:p>
            <a:pPr>
              <a:buNone/>
            </a:pPr>
            <a:r>
              <a:rPr lang="en-US" dirty="0" smtClean="0"/>
              <a:t>d) </a:t>
            </a:r>
            <a:r>
              <a:rPr lang="en-US" dirty="0"/>
              <a:t>What sample size is necessary to ensure that the resulting 95% CI has a width of (at most) 1.5 </a:t>
            </a:r>
            <a:r>
              <a:rPr lang="en-US" dirty="0" err="1"/>
              <a:t>ft</a:t>
            </a:r>
            <a:r>
              <a:rPr lang="en-US" dirty="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48601209"/>
              </p:ext>
            </p:extLst>
          </p:nvPr>
        </p:nvGraphicFramePr>
        <p:xfrm>
          <a:off x="202096" y="3505200"/>
          <a:ext cx="8458200" cy="1158240"/>
        </p:xfrm>
        <a:graphic>
          <a:graphicData uri="http://schemas.openxmlformats.org/drawingml/2006/table">
            <a:tbl>
              <a:tblPr>
                <a:tableStyleId>{5C22544A-7EE6-4342-B048-85BDC9FD1C3A}</a:tableStyleId>
              </a:tblPr>
              <a:tblGrid>
                <a:gridCol w="1691640"/>
                <a:gridCol w="1691640"/>
                <a:gridCol w="1691640"/>
                <a:gridCol w="1691640"/>
                <a:gridCol w="1691640"/>
              </a:tblGrid>
              <a:tr h="571500">
                <a:tc>
                  <a:txBody>
                    <a:bodyPr/>
                    <a:lstStyle/>
                    <a:p>
                      <a:r>
                        <a:rPr lang="en-US" sz="3200" dirty="0" smtClean="0"/>
                        <a:t>146.9</a:t>
                      </a:r>
                      <a:endParaRPr lang="en-US" sz="3200" dirty="0"/>
                    </a:p>
                  </a:txBody>
                  <a:tcPr/>
                </a:tc>
                <a:tc>
                  <a:txBody>
                    <a:bodyPr/>
                    <a:lstStyle/>
                    <a:p>
                      <a:r>
                        <a:rPr lang="en-US" sz="3200" dirty="0" smtClean="0"/>
                        <a:t>148.4</a:t>
                      </a:r>
                      <a:endParaRPr lang="en-US" sz="3200" dirty="0"/>
                    </a:p>
                  </a:txBody>
                  <a:tcPr/>
                </a:tc>
                <a:tc>
                  <a:txBody>
                    <a:bodyPr/>
                    <a:lstStyle/>
                    <a:p>
                      <a:r>
                        <a:rPr lang="en-US" sz="3200" dirty="0" smtClean="0"/>
                        <a:t>149.4</a:t>
                      </a:r>
                      <a:endParaRPr lang="en-US" sz="3200" dirty="0"/>
                    </a:p>
                  </a:txBody>
                  <a:tcPr/>
                </a:tc>
                <a:tc>
                  <a:txBody>
                    <a:bodyPr/>
                    <a:lstStyle/>
                    <a:p>
                      <a:r>
                        <a:rPr lang="en-US" sz="3200" dirty="0" smtClean="0"/>
                        <a:t>148.6</a:t>
                      </a:r>
                      <a:endParaRPr lang="en-US" sz="3200" dirty="0"/>
                    </a:p>
                  </a:txBody>
                  <a:tcPr/>
                </a:tc>
                <a:tc>
                  <a:txBody>
                    <a:bodyPr/>
                    <a:lstStyle/>
                    <a:p>
                      <a:r>
                        <a:rPr lang="en-US" sz="3200" dirty="0" smtClean="0"/>
                        <a:t>150.3</a:t>
                      </a:r>
                      <a:endParaRPr lang="en-US" sz="3200" dirty="0"/>
                    </a:p>
                  </a:txBody>
                  <a:tcPr/>
                </a:tc>
              </a:tr>
              <a:tr h="571500">
                <a:tc>
                  <a:txBody>
                    <a:bodyPr/>
                    <a:lstStyle/>
                    <a:p>
                      <a:r>
                        <a:rPr lang="en-US" sz="3200" dirty="0" smtClean="0"/>
                        <a:t>147.5</a:t>
                      </a:r>
                      <a:endParaRPr lang="en-US" sz="3200" dirty="0"/>
                    </a:p>
                  </a:txBody>
                  <a:tcPr/>
                </a:tc>
                <a:tc>
                  <a:txBody>
                    <a:bodyPr/>
                    <a:lstStyle/>
                    <a:p>
                      <a:r>
                        <a:rPr lang="en-US" sz="3200" dirty="0" smtClean="0"/>
                        <a:t>147.5</a:t>
                      </a:r>
                      <a:endParaRPr lang="en-US" sz="3200" dirty="0"/>
                    </a:p>
                  </a:txBody>
                  <a:tcPr/>
                </a:tc>
                <a:tc>
                  <a:txBody>
                    <a:bodyPr/>
                    <a:lstStyle/>
                    <a:p>
                      <a:r>
                        <a:rPr lang="en-US" sz="3200" dirty="0" smtClean="0"/>
                        <a:t>149.3</a:t>
                      </a:r>
                      <a:endParaRPr lang="en-US" sz="3200" dirty="0"/>
                    </a:p>
                  </a:txBody>
                  <a:tcPr/>
                </a:tc>
                <a:tc>
                  <a:txBody>
                    <a:bodyPr/>
                    <a:lstStyle/>
                    <a:p>
                      <a:r>
                        <a:rPr lang="en-US" sz="3200" dirty="0" smtClean="0"/>
                        <a:t>148.4</a:t>
                      </a:r>
                      <a:endParaRPr lang="en-US" sz="3200" dirty="0"/>
                    </a:p>
                  </a:txBody>
                  <a:tcPr/>
                </a:tc>
                <a:tc>
                  <a:txBody>
                    <a:bodyPr/>
                    <a:lstStyle/>
                    <a:p>
                      <a:r>
                        <a:rPr lang="en-US" sz="3200" dirty="0" smtClean="0"/>
                        <a:t>145.5</a:t>
                      </a:r>
                      <a:endParaRPr lang="en-US" sz="32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P.I.</a:t>
            </a:r>
            <a:endParaRPr lang="en-US" dirty="0"/>
          </a:p>
        </p:txBody>
      </p:sp>
      <p:sp>
        <p:nvSpPr>
          <p:cNvPr id="3" name="Content Placeholder 2"/>
          <p:cNvSpPr>
            <a:spLocks noGrp="1"/>
          </p:cNvSpPr>
          <p:nvPr>
            <p:ph idx="1"/>
          </p:nvPr>
        </p:nvSpPr>
        <p:spPr>
          <a:xfrm>
            <a:off x="228600" y="1371600"/>
            <a:ext cx="8915400" cy="5486400"/>
          </a:xfrm>
        </p:spPr>
        <p:txBody>
          <a:bodyPr>
            <a:normAutofit/>
          </a:bodyPr>
          <a:lstStyle/>
          <a:p>
            <a:pPr>
              <a:spcBef>
                <a:spcPts val="0"/>
              </a:spcBef>
              <a:buNone/>
            </a:pPr>
            <a:r>
              <a:rPr lang="en-US" dirty="0" smtClean="0"/>
              <a:t>Ten independent observations are taken on bottles coming off a machine designed to fill them to 16 ounces. They have a sample average = 16.1 ounces and s = 0.1 ounce. Assume that the filling volume has a normal distribution. Given that t</a:t>
            </a:r>
            <a:r>
              <a:rPr lang="en-US" baseline="-25000" dirty="0" smtClean="0">
                <a:sym typeface="Symbol"/>
              </a:rPr>
              <a:t>0.025,9</a:t>
            </a:r>
            <a:r>
              <a:rPr lang="en-US" dirty="0" smtClean="0">
                <a:sym typeface="Symbol"/>
              </a:rPr>
              <a:t> = 2.262,</a:t>
            </a:r>
            <a:r>
              <a:rPr lang="en-US" dirty="0" smtClean="0"/>
              <a:t> find</a:t>
            </a:r>
          </a:p>
          <a:p>
            <a:pPr marL="514350" indent="-514350">
              <a:spcBef>
                <a:spcPts val="600"/>
              </a:spcBef>
              <a:buAutoNum type="alphaLcParenR"/>
            </a:pPr>
            <a:r>
              <a:rPr lang="en-US" dirty="0" smtClean="0"/>
              <a:t>95% C.I. for the population mean, μ.</a:t>
            </a:r>
          </a:p>
          <a:p>
            <a:pPr marL="514350" indent="-514350">
              <a:spcBef>
                <a:spcPts val="0"/>
              </a:spcBef>
              <a:buNone/>
            </a:pPr>
            <a:r>
              <a:rPr lang="en-US" dirty="0" smtClean="0"/>
              <a:t>	How do you interpret the C.I.?</a:t>
            </a:r>
          </a:p>
          <a:p>
            <a:pPr>
              <a:spcBef>
                <a:spcPts val="600"/>
              </a:spcBef>
              <a:buNone/>
            </a:pPr>
            <a:r>
              <a:rPr lang="en-US" dirty="0" smtClean="0"/>
              <a:t>b)  95% P.I. for the amount filled in the next bottle.</a:t>
            </a:r>
          </a:p>
          <a:p>
            <a:pPr>
              <a:spcBef>
                <a:spcPts val="0"/>
              </a:spcBef>
              <a:buNone/>
            </a:pPr>
            <a:r>
              <a:rPr lang="en-US" dirty="0" smtClean="0"/>
              <a:t>	  How do you interpret the P.I.?</a:t>
            </a:r>
            <a:endParaRPr lang="en-US" dirty="0"/>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5" name="TextBox 4"/>
          <p:cNvSpPr txBox="1"/>
          <p:nvPr/>
        </p:nvSpPr>
        <p:spPr>
          <a:xfrm>
            <a:off x="8853252" y="6444734"/>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2362200" cy="2514600"/>
          </a:xfrm>
        </p:spPr>
        <p:txBody>
          <a:bodyPr>
            <a:normAutofit fontScale="90000"/>
          </a:bodyPr>
          <a:lstStyle/>
          <a:p>
            <a:r>
              <a:rPr lang="en-US" dirty="0" smtClean="0"/>
              <a:t>Tolerance</a:t>
            </a:r>
            <a:br>
              <a:rPr lang="en-US" dirty="0" smtClean="0"/>
            </a:br>
            <a:r>
              <a:rPr lang="en-US" dirty="0" smtClean="0"/>
              <a:t>Critical Values</a:t>
            </a:r>
            <a:endParaRPr lang="en-US" dirty="0"/>
          </a:p>
        </p:txBody>
      </p:sp>
      <p:pic>
        <p:nvPicPr>
          <p:cNvPr id="4" name="Content Placeholder 3" descr="Table A.6.tif"/>
          <p:cNvPicPr>
            <a:picLocks noGrp="1" noChangeAspect="1"/>
          </p:cNvPicPr>
          <p:nvPr>
            <p:ph idx="1"/>
          </p:nvPr>
        </p:nvPicPr>
        <p:blipFill>
          <a:blip r:embed="rId3" cstate="print">
            <a:clrChange>
              <a:clrFrom>
                <a:srgbClr val="FFFFFF"/>
              </a:clrFrom>
              <a:clrTo>
                <a:srgbClr val="FFFFFF">
                  <a:alpha val="0"/>
                </a:srgbClr>
              </a:clrTo>
            </a:clrChange>
          </a:blip>
          <a:srcRect l="9150" t="9091" r="11111" b="17172"/>
          <a:stretch>
            <a:fillRect/>
          </a:stretch>
        </p:blipFill>
        <p:spPr>
          <a:xfrm rot="5340000">
            <a:off x="1642671" y="-423471"/>
            <a:ext cx="6629400" cy="7933541"/>
          </a:xfrm>
        </p:spPr>
      </p:pic>
      <p:sp>
        <p:nvSpPr>
          <p:cNvPr id="5" name="TextBox 4"/>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T.I.</a:t>
            </a:r>
            <a:endParaRPr lang="en-US" dirty="0"/>
          </a:p>
        </p:txBody>
      </p:sp>
      <p:sp>
        <p:nvSpPr>
          <p:cNvPr id="3" name="Content Placeholder 2"/>
          <p:cNvSpPr>
            <a:spLocks noGrp="1"/>
          </p:cNvSpPr>
          <p:nvPr>
            <p:ph idx="1"/>
          </p:nvPr>
        </p:nvSpPr>
        <p:spPr>
          <a:xfrm>
            <a:off x="228600" y="1371600"/>
            <a:ext cx="8915400" cy="5486400"/>
          </a:xfrm>
        </p:spPr>
        <p:txBody>
          <a:bodyPr>
            <a:normAutofit/>
          </a:bodyPr>
          <a:lstStyle/>
          <a:p>
            <a:pPr>
              <a:spcBef>
                <a:spcPts val="0"/>
              </a:spcBef>
              <a:buNone/>
            </a:pPr>
            <a:r>
              <a:rPr lang="en-US" dirty="0" smtClean="0"/>
              <a:t>Ten independent observations are taken on bottles coming off a machine designed to fill them to 16 ounces. They have a sample average = 16.1 ounces and s = 0.1 ounce. Assume that the filling volume has a normal distribution. Find</a:t>
            </a:r>
          </a:p>
          <a:p>
            <a:pPr marL="514350" indent="-514350">
              <a:spcBef>
                <a:spcPts val="600"/>
              </a:spcBef>
              <a:buFont typeface="+mj-lt"/>
              <a:buAutoNum type="alphaLcParenR" startAt="3"/>
            </a:pPr>
            <a:r>
              <a:rPr lang="en-US" dirty="0" smtClean="0"/>
              <a:t>a 95% tolerance level of capturing  at least 90% of the filling volumes.</a:t>
            </a:r>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Shapes of </a:t>
            </a:r>
            <a:r>
              <a:rPr lang="el-GR" dirty="0" smtClean="0"/>
              <a:t>χ</a:t>
            </a:r>
            <a:r>
              <a:rPr lang="en-US" baseline="30000" dirty="0" smtClean="0"/>
              <a:t>2</a:t>
            </a:r>
            <a:r>
              <a:rPr lang="en-US" dirty="0" smtClean="0"/>
              <a:t> Distribution</a:t>
            </a:r>
            <a:endParaRPr lang="en-US" dirty="0"/>
          </a:p>
        </p:txBody>
      </p:sp>
      <p:pic>
        <p:nvPicPr>
          <p:cNvPr id="8" name="Content Placeholder 7" descr="http://cnx.org/content/m13129/latest/chi_sq.gif"/>
          <p:cNvPicPr>
            <a:picLocks noGrp="1"/>
          </p:cNvPicPr>
          <p:nvPr>
            <p:ph idx="1"/>
          </p:nvPr>
        </p:nvPicPr>
        <p:blipFill>
          <a:blip r:embed="rId3" cstate="print">
            <a:clrChange>
              <a:clrFrom>
                <a:srgbClr val="FFFFFF"/>
              </a:clrFrom>
              <a:clrTo>
                <a:srgbClr val="FFFFFF">
                  <a:alpha val="0"/>
                </a:srgbClr>
              </a:clrTo>
            </a:clrChange>
          </a:blip>
          <a:srcRect/>
          <a:stretch>
            <a:fillRect/>
          </a:stretch>
        </p:blipFill>
        <p:spPr bwMode="auto">
          <a:xfrm>
            <a:off x="838200" y="914400"/>
            <a:ext cx="7391400" cy="5562600"/>
          </a:xfrm>
          <a:prstGeom prst="rect">
            <a:avLst/>
          </a:prstGeom>
          <a:noFill/>
          <a:ln w="9525">
            <a:noFill/>
            <a:miter lim="800000"/>
            <a:headEnd/>
            <a:tailEnd/>
          </a:ln>
        </p:spPr>
      </p:pic>
      <p:sp>
        <p:nvSpPr>
          <p:cNvPr id="10" name="TextBox 9"/>
          <p:cNvSpPr txBox="1"/>
          <p:nvPr/>
        </p:nvSpPr>
        <p:spPr>
          <a:xfrm>
            <a:off x="1905000" y="6324600"/>
            <a:ext cx="4757008" cy="369332"/>
          </a:xfrm>
          <a:prstGeom prst="rect">
            <a:avLst/>
          </a:prstGeom>
          <a:noFill/>
        </p:spPr>
        <p:txBody>
          <a:bodyPr wrap="none" rtlCol="0">
            <a:spAutoFit/>
          </a:bodyPr>
          <a:lstStyle/>
          <a:p>
            <a:r>
              <a:rPr lang="en-US" dirty="0" smtClean="0"/>
              <a:t>http://cnx.org/content/m13129/latest/chi_sq.gif</a:t>
            </a:r>
            <a:endParaRPr lang="en-US" dirty="0"/>
          </a:p>
        </p:txBody>
      </p:sp>
      <p:sp>
        <p:nvSpPr>
          <p:cNvPr id="5" name="TextBox 4"/>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Chi-squared critical value</a:t>
            </a:r>
            <a:endParaRPr lang="en-US" dirty="0"/>
          </a:p>
        </p:txBody>
      </p:sp>
      <p:pic>
        <p:nvPicPr>
          <p:cNvPr id="4" name="Content Placeholder 3" descr="Fig. 7.10.tif"/>
          <p:cNvPicPr>
            <a:picLocks noGrp="1" noChangeAspect="1"/>
          </p:cNvPicPr>
          <p:nvPr>
            <p:ph idx="1"/>
          </p:nvPr>
        </p:nvPicPr>
        <p:blipFill>
          <a:blip r:embed="rId3" cstate="print">
            <a:clrChange>
              <a:clrFrom>
                <a:srgbClr val="FFFFFF"/>
              </a:clrFrom>
              <a:clrTo>
                <a:srgbClr val="FFFFFF">
                  <a:alpha val="0"/>
                </a:srgbClr>
              </a:clrTo>
            </a:clrChange>
          </a:blip>
          <a:srcRect l="42990" t="24583" r="11251" b="58238"/>
          <a:stretch>
            <a:fillRect/>
          </a:stretch>
        </p:blipFill>
        <p:spPr>
          <a:xfrm rot="60000">
            <a:off x="791071" y="1660872"/>
            <a:ext cx="6982544" cy="3392417"/>
          </a:xfrm>
        </p:spPr>
      </p:pic>
      <p:sp>
        <p:nvSpPr>
          <p:cNvPr id="5" name="TextBox 4"/>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1706562"/>
          </a:xfrm>
        </p:spPr>
        <p:txBody>
          <a:bodyPr/>
          <a:lstStyle/>
          <a:p>
            <a:r>
              <a:rPr lang="en-US" dirty="0" smtClean="0"/>
              <a:t>Interpretation of CI</a:t>
            </a:r>
            <a:endParaRPr lang="en-US" dirty="0"/>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876" y="151873"/>
            <a:ext cx="4224124" cy="670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2895600" cy="3611562"/>
          </a:xfrm>
        </p:spPr>
        <p:txBody>
          <a:bodyPr/>
          <a:lstStyle/>
          <a:p>
            <a:r>
              <a:rPr lang="en-US" dirty="0" smtClean="0"/>
              <a:t>Critical Values for</a:t>
            </a:r>
            <a:br>
              <a:rPr lang="en-US" dirty="0" smtClean="0"/>
            </a:br>
            <a:r>
              <a:rPr lang="el-GR" dirty="0" smtClean="0"/>
              <a:t>χ</a:t>
            </a:r>
            <a:r>
              <a:rPr lang="el-GR" baseline="30000" dirty="0" smtClean="0"/>
              <a:t>2</a:t>
            </a:r>
            <a:r>
              <a:rPr lang="en-US" dirty="0" smtClean="0"/>
              <a:t> Distribution</a:t>
            </a:r>
            <a:endParaRPr lang="en-US" dirty="0"/>
          </a:p>
        </p:txBody>
      </p:sp>
      <p:pic>
        <p:nvPicPr>
          <p:cNvPr id="4" name="Content Placeholder 3" descr="Table A.7.tif"/>
          <p:cNvPicPr>
            <a:picLocks noGrp="1" noChangeAspect="1"/>
          </p:cNvPicPr>
          <p:nvPr>
            <p:ph idx="1"/>
          </p:nvPr>
        </p:nvPicPr>
        <p:blipFill>
          <a:blip r:embed="rId3" cstate="print"/>
          <a:srcRect l="12960" t="5051" r="2066" b="12452"/>
          <a:stretch>
            <a:fillRect/>
          </a:stretch>
        </p:blipFill>
        <p:spPr>
          <a:xfrm rot="60000">
            <a:off x="3023239" y="46759"/>
            <a:ext cx="5417830" cy="6807017"/>
          </a:xfrm>
        </p:spPr>
      </p:pic>
      <p:sp>
        <p:nvSpPr>
          <p:cNvPr id="5" name="TextBox 4"/>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r>
              <a:rPr lang="en-US" smtClean="0"/>
              <a:t>: One-Sample </a:t>
            </a:r>
            <a:r>
              <a:rPr lang="en-US" dirty="0" smtClean="0"/>
              <a:t>CI </a:t>
            </a:r>
            <a:r>
              <a:rPr lang="en-US" smtClean="0"/>
              <a:t>– </a:t>
            </a:r>
            <a:r>
              <a:rPr lang="en-US" dirty="0" smtClean="0"/>
              <a:t>V</a:t>
            </a:r>
            <a:r>
              <a:rPr lang="en-US" smtClean="0"/>
              <a:t>ariance</a:t>
            </a:r>
            <a:r>
              <a:rPr lang="en-US" dirty="0" smtClean="0"/>
              <a:t>.</a:t>
            </a:r>
            <a:endParaRPr lang="en-US" dirty="0"/>
          </a:p>
        </p:txBody>
      </p:sp>
      <p:sp>
        <p:nvSpPr>
          <p:cNvPr id="3" name="Content Placeholder 2"/>
          <p:cNvSpPr>
            <a:spLocks noGrp="1"/>
          </p:cNvSpPr>
          <p:nvPr>
            <p:ph idx="1"/>
          </p:nvPr>
        </p:nvSpPr>
        <p:spPr>
          <a:xfrm>
            <a:off x="228600" y="1600200"/>
            <a:ext cx="8686800" cy="4724400"/>
          </a:xfrm>
        </p:spPr>
        <p:txBody>
          <a:bodyPr>
            <a:normAutofit lnSpcReduction="10000"/>
          </a:bodyPr>
          <a:lstStyle/>
          <a:p>
            <a:pPr>
              <a:buNone/>
            </a:pPr>
            <a:r>
              <a:rPr lang="en-US" dirty="0" smtClean="0"/>
              <a:t>In a particular car, when the brake is applied at 62 mph, the following data give stopping distance (in feet) for 10 random trials on a dry surface. </a:t>
            </a:r>
            <a:r>
              <a:rPr lang="en-US" sz="2800" dirty="0" smtClean="0"/>
              <a:t>(http://www.nhtsa.dot.gov/cars/testing/brakds/b.pdf.)</a:t>
            </a:r>
          </a:p>
          <a:p>
            <a:pPr>
              <a:buNone/>
            </a:pPr>
            <a:endParaRPr lang="en-US" dirty="0" smtClean="0"/>
          </a:p>
          <a:p>
            <a:pPr>
              <a:buNone/>
            </a:pPr>
            <a:endParaRPr lang="en-US" dirty="0" smtClean="0"/>
          </a:p>
          <a:p>
            <a:pPr>
              <a:buNone/>
            </a:pPr>
            <a:endParaRPr lang="en-US" dirty="0" smtClean="0"/>
          </a:p>
          <a:p>
            <a:pPr>
              <a:buNone/>
            </a:pPr>
            <a:r>
              <a:rPr lang="en-US" dirty="0" smtClean="0"/>
              <a:t>Find a 95% confidence interval for the normal variance </a:t>
            </a:r>
            <a:r>
              <a:rPr lang="el-GR" dirty="0" smtClean="0"/>
              <a:t>σ</a:t>
            </a:r>
            <a:r>
              <a:rPr lang="en-US" baseline="30000" dirty="0" smtClean="0"/>
              <a:t>2</a:t>
            </a:r>
            <a:r>
              <a:rPr lang="en-US" dirty="0" smtClean="0"/>
              <a:t> and the standard deviation, </a:t>
            </a:r>
            <a:r>
              <a:rPr lang="el-GR" dirty="0" smtClean="0"/>
              <a:t>σ</a:t>
            </a:r>
            <a:r>
              <a:rPr lang="en-US" dirty="0" smtClean="0"/>
              <a:t>.</a:t>
            </a:r>
            <a:endParaRPr lang="en-US" dirty="0"/>
          </a:p>
        </p:txBody>
      </p:sp>
      <p:graphicFrame>
        <p:nvGraphicFramePr>
          <p:cNvPr id="4" name="Table 3"/>
          <p:cNvGraphicFramePr>
            <a:graphicFrameLocks noGrp="1"/>
          </p:cNvGraphicFramePr>
          <p:nvPr/>
        </p:nvGraphicFramePr>
        <p:xfrm>
          <a:off x="304800" y="3733800"/>
          <a:ext cx="8458200" cy="1158240"/>
        </p:xfrm>
        <a:graphic>
          <a:graphicData uri="http://schemas.openxmlformats.org/drawingml/2006/table">
            <a:tbl>
              <a:tblPr>
                <a:tableStyleId>{5C22544A-7EE6-4342-B048-85BDC9FD1C3A}</a:tableStyleId>
              </a:tblPr>
              <a:tblGrid>
                <a:gridCol w="1691640"/>
                <a:gridCol w="1691640"/>
                <a:gridCol w="1691640"/>
                <a:gridCol w="1691640"/>
                <a:gridCol w="1691640"/>
              </a:tblGrid>
              <a:tr h="571500">
                <a:tc>
                  <a:txBody>
                    <a:bodyPr/>
                    <a:lstStyle/>
                    <a:p>
                      <a:r>
                        <a:rPr lang="en-US" sz="3200" dirty="0" smtClean="0"/>
                        <a:t>146.9</a:t>
                      </a:r>
                      <a:endParaRPr lang="en-US" sz="3200" dirty="0"/>
                    </a:p>
                  </a:txBody>
                  <a:tcPr/>
                </a:tc>
                <a:tc>
                  <a:txBody>
                    <a:bodyPr/>
                    <a:lstStyle/>
                    <a:p>
                      <a:r>
                        <a:rPr lang="en-US" sz="3200" dirty="0" smtClean="0"/>
                        <a:t>148.4</a:t>
                      </a:r>
                      <a:endParaRPr lang="en-US" sz="3200" dirty="0"/>
                    </a:p>
                  </a:txBody>
                  <a:tcPr/>
                </a:tc>
                <a:tc>
                  <a:txBody>
                    <a:bodyPr/>
                    <a:lstStyle/>
                    <a:p>
                      <a:r>
                        <a:rPr lang="en-US" sz="3200" dirty="0" smtClean="0"/>
                        <a:t>149.4</a:t>
                      </a:r>
                      <a:endParaRPr lang="en-US" sz="3200" dirty="0"/>
                    </a:p>
                  </a:txBody>
                  <a:tcPr/>
                </a:tc>
                <a:tc>
                  <a:txBody>
                    <a:bodyPr/>
                    <a:lstStyle/>
                    <a:p>
                      <a:r>
                        <a:rPr lang="en-US" sz="3200" dirty="0" smtClean="0"/>
                        <a:t>148.6</a:t>
                      </a:r>
                      <a:endParaRPr lang="en-US" sz="3200" dirty="0"/>
                    </a:p>
                  </a:txBody>
                  <a:tcPr/>
                </a:tc>
                <a:tc>
                  <a:txBody>
                    <a:bodyPr/>
                    <a:lstStyle/>
                    <a:p>
                      <a:r>
                        <a:rPr lang="en-US" sz="3200" dirty="0" smtClean="0"/>
                        <a:t>150.3</a:t>
                      </a:r>
                      <a:endParaRPr lang="en-US" sz="3200" dirty="0"/>
                    </a:p>
                  </a:txBody>
                  <a:tcPr/>
                </a:tc>
              </a:tr>
              <a:tr h="571500">
                <a:tc>
                  <a:txBody>
                    <a:bodyPr/>
                    <a:lstStyle/>
                    <a:p>
                      <a:r>
                        <a:rPr lang="en-US" sz="3200" dirty="0" smtClean="0"/>
                        <a:t>147.5</a:t>
                      </a:r>
                      <a:endParaRPr lang="en-US" sz="3200" dirty="0"/>
                    </a:p>
                  </a:txBody>
                  <a:tcPr/>
                </a:tc>
                <a:tc>
                  <a:txBody>
                    <a:bodyPr/>
                    <a:lstStyle/>
                    <a:p>
                      <a:r>
                        <a:rPr lang="en-US" sz="3200" dirty="0" smtClean="0"/>
                        <a:t>147.5</a:t>
                      </a:r>
                      <a:endParaRPr lang="en-US" sz="3200" dirty="0"/>
                    </a:p>
                  </a:txBody>
                  <a:tcPr/>
                </a:tc>
                <a:tc>
                  <a:txBody>
                    <a:bodyPr/>
                    <a:lstStyle/>
                    <a:p>
                      <a:r>
                        <a:rPr lang="en-US" sz="3200" dirty="0" smtClean="0"/>
                        <a:t>149.3</a:t>
                      </a:r>
                      <a:endParaRPr lang="en-US" sz="3200" dirty="0"/>
                    </a:p>
                  </a:txBody>
                  <a:tcPr/>
                </a:tc>
                <a:tc>
                  <a:txBody>
                    <a:bodyPr/>
                    <a:lstStyle/>
                    <a:p>
                      <a:r>
                        <a:rPr lang="en-US" sz="3200" dirty="0" smtClean="0"/>
                        <a:t>148.4</a:t>
                      </a:r>
                      <a:endParaRPr lang="en-US" sz="3200" dirty="0"/>
                    </a:p>
                  </a:txBody>
                  <a:tcPr/>
                </a:tc>
                <a:tc>
                  <a:txBody>
                    <a:bodyPr/>
                    <a:lstStyle/>
                    <a:p>
                      <a:r>
                        <a:rPr lang="en-US" sz="3200" dirty="0" smtClean="0"/>
                        <a:t>145.5</a:t>
                      </a:r>
                      <a:endParaRPr lang="en-US" sz="3200" dirty="0"/>
                    </a:p>
                  </a:txBody>
                  <a:tcPr/>
                </a:tc>
              </a:tr>
            </a:tbl>
          </a:graphicData>
        </a:graphic>
      </p:graphicFrame>
      <p:sp>
        <p:nvSpPr>
          <p:cNvPr id="5" name="TextBox 4"/>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Levels of Confidence</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722671" y="1371600"/>
            <a:ext cx="7964129" cy="3733800"/>
          </a:xfrm>
          <a:prstGeom prst="rect">
            <a:avLst/>
          </a:prstGeom>
          <a:noFill/>
          <a:ln w="9525">
            <a:noFill/>
            <a:miter lim="800000"/>
            <a:headEnd/>
            <a:tailEnd/>
          </a:ln>
          <a:effectLst/>
        </p:spPr>
      </p:pic>
      <p:sp>
        <p:nvSpPr>
          <p:cNvPr id="7" name="Text Box 5"/>
          <p:cNvSpPr txBox="1">
            <a:spLocks noChangeArrowheads="1"/>
          </p:cNvSpPr>
          <p:nvPr/>
        </p:nvSpPr>
        <p:spPr bwMode="auto">
          <a:xfrm>
            <a:off x="3124200" y="5638800"/>
            <a:ext cx="2216150" cy="523220"/>
          </a:xfrm>
          <a:prstGeom prst="rect">
            <a:avLst/>
          </a:prstGeom>
          <a:noFill/>
          <a:ln w="9525">
            <a:noFill/>
            <a:miter lim="800000"/>
            <a:headEnd/>
            <a:tailEnd/>
          </a:ln>
          <a:effectLst/>
        </p:spPr>
        <p:txBody>
          <a:bodyPr wrap="square">
            <a:spAutoFit/>
          </a:bodyPr>
          <a:lstStyle/>
          <a:p>
            <a:pPr algn="ctr"/>
            <a:r>
              <a:rPr lang="en-US" sz="2800" b="1" dirty="0"/>
              <a:t>Figure 7.4</a:t>
            </a:r>
          </a:p>
        </p:txBody>
      </p:sp>
      <p:sp>
        <p:nvSpPr>
          <p:cNvPr id="8" name="Text Box 6"/>
          <p:cNvSpPr txBox="1">
            <a:spLocks noChangeArrowheads="1"/>
          </p:cNvSpPr>
          <p:nvPr/>
        </p:nvSpPr>
        <p:spPr bwMode="auto">
          <a:xfrm>
            <a:off x="2438400" y="4953000"/>
            <a:ext cx="3829895" cy="523220"/>
          </a:xfrm>
          <a:prstGeom prst="rect">
            <a:avLst/>
          </a:prstGeom>
          <a:noFill/>
          <a:ln w="9525">
            <a:noFill/>
            <a:miter lim="800000"/>
            <a:headEnd/>
            <a:tailEnd/>
          </a:ln>
          <a:effectLst/>
        </p:spPr>
        <p:txBody>
          <a:bodyPr wrap="none">
            <a:spAutoFit/>
          </a:bodyPr>
          <a:lstStyle/>
          <a:p>
            <a:r>
              <a:rPr lang="en-US" sz="2800" i="1" dirty="0"/>
              <a:t>P</a:t>
            </a:r>
            <a:r>
              <a:rPr lang="en-US" sz="2800" dirty="0"/>
              <a:t>(–</a:t>
            </a:r>
            <a:r>
              <a:rPr lang="en-US" sz="2800" i="1" dirty="0"/>
              <a:t>z</a:t>
            </a:r>
            <a:r>
              <a:rPr lang="en-US" sz="2800" baseline="-25000" dirty="0">
                <a:sym typeface="Symbol" pitchFamily="18" charset="2"/>
              </a:rPr>
              <a:t>/2</a:t>
            </a:r>
            <a:r>
              <a:rPr lang="en-US" sz="2800" dirty="0">
                <a:sym typeface="Symbol" pitchFamily="18" charset="2"/>
              </a:rPr>
              <a:t> </a:t>
            </a:r>
            <a:r>
              <a:rPr lang="en-US" sz="2800" b="1" dirty="0">
                <a:sym typeface="Symbol" pitchFamily="18" charset="2"/>
              </a:rPr>
              <a:t></a:t>
            </a:r>
            <a:r>
              <a:rPr lang="en-US" sz="2800" dirty="0">
                <a:sym typeface="Symbol" pitchFamily="18" charset="2"/>
              </a:rPr>
              <a:t> </a:t>
            </a:r>
            <a:r>
              <a:rPr lang="en-US" sz="2800" i="1" dirty="0">
                <a:sym typeface="Symbol" pitchFamily="18" charset="2"/>
              </a:rPr>
              <a:t>Z</a:t>
            </a:r>
            <a:r>
              <a:rPr lang="en-US" sz="2800" dirty="0">
                <a:sym typeface="Symbol" pitchFamily="18" charset="2"/>
              </a:rPr>
              <a:t> &lt; </a:t>
            </a:r>
            <a:r>
              <a:rPr lang="en-US" sz="2800" dirty="0"/>
              <a:t>z</a:t>
            </a:r>
            <a:r>
              <a:rPr lang="en-US" sz="2800" baseline="-25000" dirty="0">
                <a:sym typeface="Symbol" pitchFamily="18" charset="2"/>
              </a:rPr>
              <a:t>/2</a:t>
            </a:r>
            <a:r>
              <a:rPr lang="en-US" sz="2800" dirty="0">
                <a:sym typeface="Symbol" pitchFamily="18" charset="2"/>
              </a:rPr>
              <a:t>) = 1 – </a:t>
            </a:r>
            <a:r>
              <a:rPr lang="en-US" sz="2800" i="1" dirty="0">
                <a:sym typeface="Symbol" pitchFamily="18" charset="2"/>
              </a:rPr>
              <a:t></a:t>
            </a:r>
            <a:r>
              <a:rPr lang="en-US" sz="2800"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7.3*: CI</a:t>
            </a:r>
            <a:endParaRPr lang="en-US" dirty="0"/>
          </a:p>
        </p:txBody>
      </p:sp>
      <p:sp>
        <p:nvSpPr>
          <p:cNvPr id="3" name="Content Placeholder 2"/>
          <p:cNvSpPr>
            <a:spLocks noGrp="1"/>
          </p:cNvSpPr>
          <p:nvPr>
            <p:ph idx="1"/>
          </p:nvPr>
        </p:nvSpPr>
        <p:spPr>
          <a:xfrm>
            <a:off x="228600" y="1295400"/>
            <a:ext cx="8610600" cy="5562600"/>
          </a:xfrm>
        </p:spPr>
        <p:txBody>
          <a:bodyPr>
            <a:normAutofit lnSpcReduction="10000"/>
          </a:bodyPr>
          <a:lstStyle/>
          <a:p>
            <a:pPr>
              <a:buNone/>
            </a:pPr>
            <a:r>
              <a:rPr lang="en-US" dirty="0" smtClean="0"/>
              <a:t>A production process for engine control housing units of a particular type has recently been modified. Prior to this modification, the data suggested that the standard deviation of the hole diameters was 0.100 mm. It is believed that the modification did not change the standard deviation, but the value of the mean diameter may have changed. A sample of 40 housing units is selected and the hole diameter is determined for each one, resulting in a sample mean diameter of 5.426 mm.</a:t>
            </a:r>
          </a:p>
          <a:p>
            <a:pPr>
              <a:buNone/>
            </a:pPr>
            <a:r>
              <a:rPr lang="en-US" dirty="0" smtClean="0"/>
              <a:t>What is the 99% CI of the new hole diameter?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Confidence Level &amp; Precision</a:t>
            </a:r>
            <a:endParaRPr lang="en-US" dirty="0"/>
          </a:p>
        </p:txBody>
      </p:sp>
      <p:sp>
        <p:nvSpPr>
          <p:cNvPr id="3" name="Content Placeholder 2"/>
          <p:cNvSpPr>
            <a:spLocks noGrp="1"/>
          </p:cNvSpPr>
          <p:nvPr>
            <p:ph idx="1"/>
          </p:nvPr>
        </p:nvSpPr>
        <p:spPr>
          <a:xfrm>
            <a:off x="457200" y="1600200"/>
            <a:ext cx="8229600" cy="4953000"/>
          </a:xfrm>
        </p:spPr>
        <p:txBody>
          <a:bodyPr/>
          <a:lstStyle/>
          <a:p>
            <a:pPr>
              <a:buNone/>
            </a:pPr>
            <a:r>
              <a:rPr lang="en-US" dirty="0" smtClean="0"/>
              <a:t>Assuming a normal population with unknown mean μ and has a standard deviation σ = 2.0. Using a sample size of 25, we obtain x̄ = 1.0</a:t>
            </a:r>
          </a:p>
          <a:p>
            <a:pPr>
              <a:buNone/>
            </a:pPr>
            <a:r>
              <a:rPr lang="en-US" dirty="0" smtClean="0"/>
              <a:t>What are the 100%, 99%, 95%, 90% C.I. for μ.</a:t>
            </a:r>
          </a:p>
          <a:p>
            <a:pPr marL="752475" indent="-752475">
              <a:buNone/>
            </a:pPr>
            <a:r>
              <a:rPr lang="en-US" dirty="0" smtClean="0"/>
              <a:t>Suppose that a sample size of 100 also yields x̄</a:t>
            </a:r>
            <a:r>
              <a:rPr lang="en-US" dirty="0"/>
              <a:t> </a:t>
            </a:r>
            <a:r>
              <a:rPr lang="en-US" dirty="0" smtClean="0"/>
              <a:t>=</a:t>
            </a:r>
            <a:r>
              <a:rPr lang="en-US" dirty="0"/>
              <a:t> </a:t>
            </a:r>
            <a:r>
              <a:rPr lang="en-US" dirty="0" smtClean="0"/>
              <a:t>1.0. What is the 99% C.I?</a:t>
            </a:r>
          </a:p>
          <a:p>
            <a:pPr>
              <a:buNone/>
            </a:pPr>
            <a:r>
              <a:rPr lang="en-US" dirty="0" smtClean="0"/>
              <a:t>Which of these intervals is the narrowest?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Confidence Level &amp; Precision</a:t>
            </a:r>
            <a:endParaRPr lang="en-US" dirty="0"/>
          </a:p>
        </p:txBody>
      </p:sp>
      <p:sp>
        <p:nvSpPr>
          <p:cNvPr id="3" name="Content Placeholder 2"/>
          <p:cNvSpPr>
            <a:spLocks noGrp="1"/>
          </p:cNvSpPr>
          <p:nvPr>
            <p:ph idx="1"/>
          </p:nvPr>
        </p:nvSpPr>
        <p:spPr>
          <a:xfrm>
            <a:off x="457200" y="1600200"/>
            <a:ext cx="8229600" cy="4953000"/>
          </a:xfrm>
        </p:spPr>
        <p:txBody>
          <a:bodyPr/>
          <a:lstStyle/>
          <a:p>
            <a:pPr>
              <a:buNone/>
            </a:pPr>
            <a:r>
              <a:rPr lang="en-US" dirty="0" smtClean="0"/>
              <a:t>Assuming a normal population with unknown μ, the 90% and 95% C.I.’s give (-0.30, 6.30) and    (-0.82, 6.82). Which one is the 95% C.I.?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7.4: Calculating n</a:t>
            </a:r>
            <a:endParaRPr lang="en-US" dirty="0"/>
          </a:p>
        </p:txBody>
      </p:sp>
      <p:sp>
        <p:nvSpPr>
          <p:cNvPr id="3" name="Content Placeholder 2"/>
          <p:cNvSpPr>
            <a:spLocks noGrp="1"/>
          </p:cNvSpPr>
          <p:nvPr>
            <p:ph idx="1"/>
          </p:nvPr>
        </p:nvSpPr>
        <p:spPr>
          <a:xfrm>
            <a:off x="304800" y="1600200"/>
            <a:ext cx="8534400" cy="5029200"/>
          </a:xfrm>
        </p:spPr>
        <p:txBody>
          <a:bodyPr>
            <a:normAutofit lnSpcReduction="10000"/>
          </a:bodyPr>
          <a:lstStyle/>
          <a:p>
            <a:pPr>
              <a:buNone/>
            </a:pPr>
            <a:r>
              <a:rPr lang="en-US" dirty="0" smtClean="0"/>
              <a:t>Extensive monitoring of a computer time-sharing system has suggested that response time to a particular editing command is normally distributed with standard deviation of 25 msec. A new operating system has been installed, and we wish to estimate the true average respond time μ for the new environment. Assuming that the response time is still normally distributed with σ = 25, what sample size is necessary to ensure that the resulting 95% CI has a width of (at most) 10?</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CI with large n</a:t>
            </a:r>
            <a:endParaRPr lang="en-US" dirty="0"/>
          </a:p>
        </p:txBody>
      </p:sp>
      <p:sp>
        <p:nvSpPr>
          <p:cNvPr id="3" name="Content Placeholder 2"/>
          <p:cNvSpPr>
            <a:spLocks noGrp="1"/>
          </p:cNvSpPr>
          <p:nvPr>
            <p:ph idx="1"/>
          </p:nvPr>
        </p:nvSpPr>
        <p:spPr/>
        <p:txBody>
          <a:bodyPr/>
          <a:lstStyle/>
          <a:p>
            <a:pPr>
              <a:buNone/>
            </a:pPr>
            <a:r>
              <a:rPr lang="en-US" dirty="0" smtClean="0"/>
              <a:t>An experimenter is measuring the lifetime of a battery.  The distribution of the lifetimes is positively skewed similar to an exponential with unknown mean μ and standard deviation σ. A sample of size 196 produces     = 2.268 and s = 1.935. For a 95% confidence level, find the C.I.</a:t>
            </a:r>
            <a:endParaRPr lang="en-US" dirty="0"/>
          </a:p>
        </p:txBody>
      </p:sp>
      <p:graphicFrame>
        <p:nvGraphicFramePr>
          <p:cNvPr id="5122" name="Object 2"/>
          <p:cNvGraphicFramePr>
            <a:graphicFrameLocks noChangeAspect="1"/>
          </p:cNvGraphicFramePr>
          <p:nvPr/>
        </p:nvGraphicFramePr>
        <p:xfrm>
          <a:off x="6407258" y="3657600"/>
          <a:ext cx="298342" cy="381000"/>
        </p:xfrm>
        <a:graphic>
          <a:graphicData uri="http://schemas.openxmlformats.org/presentationml/2006/ole">
            <mc:AlternateContent xmlns:mc="http://schemas.openxmlformats.org/markup-compatibility/2006">
              <mc:Choice xmlns:v="urn:schemas-microsoft-com:vml" Requires="v">
                <p:oleObj spid="_x0000_s5138" name="Equation" r:id="rId4" imgW="228600" imgH="291960" progId="Equation.DSMT4">
                  <p:embed/>
                </p:oleObj>
              </mc:Choice>
              <mc:Fallback>
                <p:oleObj name="Equation" r:id="rId4" imgW="228600" imgH="2919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258" y="3657600"/>
                        <a:ext cx="29834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6" name="TextBox 5"/>
          <p:cNvSpPr txBox="1"/>
          <p:nvPr/>
        </p:nvSpPr>
        <p:spPr>
          <a:xfrm>
            <a:off x="8853252" y="6444734"/>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10677</TotalTime>
  <Words>1314</Words>
  <Application>Microsoft Office PowerPoint</Application>
  <PresentationFormat>On-screen Show (4:3)</PresentationFormat>
  <Paragraphs>191</Paragraphs>
  <Slides>31</Slides>
  <Notes>28</Notes>
  <HiddenSlides>9</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Cambria Math</vt:lpstr>
      <vt:lpstr>Symbol</vt:lpstr>
      <vt:lpstr>Office Theme</vt:lpstr>
      <vt:lpstr>Equation</vt:lpstr>
      <vt:lpstr>PowerPoint Presentation</vt:lpstr>
      <vt:lpstr>Example 7.1: CI</vt:lpstr>
      <vt:lpstr>Interpretation of CI</vt:lpstr>
      <vt:lpstr>Other Levels of Confidence</vt:lpstr>
      <vt:lpstr>Example 7.3*: CI</vt:lpstr>
      <vt:lpstr>Example: Confidence Level &amp; Precision</vt:lpstr>
      <vt:lpstr>Example: Confidence Level &amp; Precision</vt:lpstr>
      <vt:lpstr>Example 7.4: Calculating n</vt:lpstr>
      <vt:lpstr>Example: CI with large n</vt:lpstr>
      <vt:lpstr>CI for population proportion</vt:lpstr>
      <vt:lpstr>Example: CI for proportions</vt:lpstr>
      <vt:lpstr>CI: one-sided vs. two-sided</vt:lpstr>
      <vt:lpstr>Shape of t-distribution</vt:lpstr>
      <vt:lpstr>Definition of t critical value</vt:lpstr>
      <vt:lpstr>t-distribution (text book)</vt:lpstr>
      <vt:lpstr>t-distribution (web site)</vt:lpstr>
      <vt:lpstr>Definition of t critical value</vt:lpstr>
      <vt:lpstr>Shape of t-distribution</vt:lpstr>
      <vt:lpstr>Examples: t-table</vt:lpstr>
      <vt:lpstr>Examples: t-table</vt:lpstr>
      <vt:lpstr>Example: One-Sample t CI</vt:lpstr>
      <vt:lpstr>Example: One-Sample t CI (cont)</vt:lpstr>
      <vt:lpstr>Example: One-Sample t CI</vt:lpstr>
      <vt:lpstr>Example: One-Sample t CI – One side.</vt:lpstr>
      <vt:lpstr>Example: P.I.</vt:lpstr>
      <vt:lpstr>Tolerance Critical Values</vt:lpstr>
      <vt:lpstr>Example: T.I.</vt:lpstr>
      <vt:lpstr>Shapes of χ2 Distribution</vt:lpstr>
      <vt:lpstr>Chi-squared critical value</vt:lpstr>
      <vt:lpstr>Critical Values for χ2 Distribution</vt:lpstr>
      <vt:lpstr>Example: One-Sample CI – Variance.</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Leonore Anne Findsen</cp:lastModifiedBy>
  <cp:revision>683</cp:revision>
  <dcterms:created xsi:type="dcterms:W3CDTF">2010-01-11T21:36:57Z</dcterms:created>
  <dcterms:modified xsi:type="dcterms:W3CDTF">2014-07-16T12:29:13Z</dcterms:modified>
</cp:coreProperties>
</file>