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8" r:id="rId3"/>
    <p:sldId id="279" r:id="rId4"/>
    <p:sldId id="280" r:id="rId5"/>
    <p:sldId id="258" r:id="rId6"/>
    <p:sldId id="259" r:id="rId7"/>
    <p:sldId id="271" r:id="rId8"/>
    <p:sldId id="272" r:id="rId9"/>
    <p:sldId id="260" r:id="rId10"/>
    <p:sldId id="261" r:id="rId11"/>
    <p:sldId id="28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3" r:id="rId20"/>
    <p:sldId id="274" r:id="rId21"/>
    <p:sldId id="269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747" autoAdjust="0"/>
  </p:normalViewPr>
  <p:slideViewPr>
    <p:cSldViewPr>
      <p:cViewPr>
        <p:scale>
          <a:sx n="48" d="100"/>
          <a:sy n="48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3DC75-21B7-47F8-A246-0B8094BE63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33" name="Picture 5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24809" y="3052452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dirty="0"/>
              <a:t>Copyright © Cengage Learning. All rights reserved.</a:t>
            </a:r>
            <a:r>
              <a:rPr lang="en-US" altLang="en-US" sz="1800" dirty="0"/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936626"/>
            <a:ext cx="1676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362200" y="1306513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Point Estimation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4" r="29565" b="20175"/>
          <a:stretch/>
        </p:blipFill>
        <p:spPr>
          <a:xfrm>
            <a:off x="3213348" y="3657600"/>
            <a:ext cx="3035051" cy="32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Estimators with Minimum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23" y="1371600"/>
            <a:ext cx="81576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20349" y="48006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Figure 6.3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6562" y="4191000"/>
            <a:ext cx="8360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Graphs of the </a:t>
            </a:r>
            <a:r>
              <a:rPr lang="en-US" sz="2800" dirty="0" err="1"/>
              <a:t>pdf’s</a:t>
            </a:r>
            <a:r>
              <a:rPr lang="en-US" sz="2800" dirty="0"/>
              <a:t> of two different unbiased estimators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of Minimum Variance Unbiased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4" indent="0">
                  <a:buNone/>
                </a:pPr>
                <a:r>
                  <a:rPr lang="en-US" sz="3200" dirty="0"/>
                  <a:t>Among all estimators of </a:t>
                </a:r>
                <a:r>
                  <a:rPr lang="en-US" sz="3200" dirty="0">
                    <a:sym typeface="Symbol"/>
                  </a:rPr>
                  <a:t></a:t>
                </a:r>
                <a:r>
                  <a:rPr lang="en-US" sz="3200" dirty="0"/>
                  <a:t> that are unbiased, choose the one that has minimum variance. The resulting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𝜃</m:t>
                        </m:r>
                      </m:e>
                    </m:acc>
                  </m:oMath>
                </a14:m>
                <a:r>
                  <a:rPr lang="en-US" sz="3200" dirty="0"/>
                  <a:t> is called the </a:t>
                </a:r>
                <a:r>
                  <a:rPr lang="en-US" sz="3200" b="1" dirty="0"/>
                  <a:t>minimum variance unbiased estimator</a:t>
                </a:r>
                <a:r>
                  <a:rPr lang="en-US" sz="3200" dirty="0"/>
                  <a:t> (MVUE) of </a:t>
                </a:r>
                <a:r>
                  <a:rPr lang="en-US" sz="3200" dirty="0" smtClean="0">
                    <a:sym typeface="Symbol"/>
                  </a:rPr>
                  <a:t>.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2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2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Estimators with Minimum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a biased estimator always the best estimator?</a:t>
            </a:r>
          </a:p>
        </p:txBody>
      </p:sp>
      <p:pic>
        <p:nvPicPr>
          <p:cNvPr id="5" name="Picture 4" descr="Fig. 6.4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02" t="43302" r="16956" b="46288"/>
          <a:stretch>
            <a:fillRect/>
          </a:stretch>
        </p:blipFill>
        <p:spPr>
          <a:xfrm rot="60000">
            <a:off x="563646" y="2583581"/>
            <a:ext cx="7935779" cy="353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Estimators for </a:t>
            </a:r>
            <a:r>
              <a:rPr lang="el-GR" dirty="0" smtClean="0"/>
              <a:t>μ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65980"/>
          <a:ext cx="9144001" cy="529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1"/>
                <a:gridCol w="3200400"/>
                <a:gridCol w="2362200"/>
                <a:gridCol w="19812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Distr</a:t>
                      </a:r>
                      <a:endParaRPr lang="en-US" sz="3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cdf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Best Estimator</a:t>
                      </a:r>
                      <a:endParaRPr lang="en-US" sz="3200" dirty="0"/>
                    </a:p>
                  </a:txBody>
                  <a:tcPr anchor="ctr"/>
                </a:tc>
              </a:tr>
              <a:tr h="120389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Normal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smtClean="0">
                          <a:sym typeface="Symbol"/>
                        </a:rPr>
                        <a:t></a:t>
                      </a:r>
                      <a:r>
                        <a:rPr lang="en-US" sz="3200" dirty="0" smtClean="0"/>
                        <a:t> &lt; x &lt; </a:t>
                      </a:r>
                      <a:r>
                        <a:rPr lang="en-US" sz="3200" dirty="0" smtClean="0">
                          <a:sym typeface="Symbol"/>
                        </a:rPr>
                        <a:t>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120389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Cauchy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smtClean="0">
                          <a:sym typeface="Symbol"/>
                        </a:rPr>
                        <a:t> &lt; x &lt; 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832520">
                <a:tc rowSpan="2">
                  <a:txBody>
                    <a:bodyPr/>
                    <a:lstStyle/>
                    <a:p>
                      <a:r>
                        <a:rPr lang="en-US" sz="3200" dirty="0" smtClean="0"/>
                        <a:t>Uniform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-c </a:t>
                      </a:r>
                      <a:r>
                        <a:rPr lang="en-US" sz="3200" dirty="0" smtClean="0">
                          <a:sym typeface="Symbol"/>
                        </a:rPr>
                        <a:t> x – </a:t>
                      </a:r>
                      <a:r>
                        <a:rPr lang="el-GR" sz="3200" dirty="0" smtClean="0">
                          <a:sym typeface="Symbol"/>
                        </a:rPr>
                        <a:t>μ</a:t>
                      </a:r>
                      <a:r>
                        <a:rPr lang="en-US" sz="3200" dirty="0" smtClean="0">
                          <a:sym typeface="Symbol"/>
                        </a:rPr>
                        <a:t> </a:t>
                      </a:r>
                      <a:r>
                        <a:rPr lang="el-GR" sz="3200" dirty="0" smtClean="0">
                          <a:sym typeface="Symbol"/>
                        </a:rPr>
                        <a:t></a:t>
                      </a:r>
                      <a:r>
                        <a:rPr lang="en-US" sz="3200" dirty="0" smtClean="0">
                          <a:sym typeface="Symbol"/>
                        </a:rPr>
                        <a:t> c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832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0" y="2895600"/>
          <a:ext cx="495300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95600"/>
                        <a:ext cx="495300" cy="853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96200" y="4114800"/>
          <a:ext cx="4953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49530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696200" y="5562600"/>
          <a:ext cx="714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" imgW="330120" imgH="419040" progId="Equation.DSMT4">
                  <p:embed/>
                </p:oleObj>
              </mc:Choice>
              <mc:Fallback>
                <p:oleObj name="Equation" r:id="rId7" imgW="3301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62600"/>
                        <a:ext cx="7143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00200" y="3048000"/>
          <a:ext cx="317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9" imgW="3174840" imgH="888840" progId="Equation.DSMT4">
                  <p:embed/>
                </p:oleObj>
              </mc:Choice>
              <mc:Fallback>
                <p:oleObj name="Equation" r:id="rId9" imgW="317484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3175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6400" y="41910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1" imgW="2806560" imgH="901440" progId="Equation.DSMT4">
                  <p:embed/>
                </p:oleObj>
              </mc:Choice>
              <mc:Fallback>
                <p:oleObj name="Equation" r:id="rId11" imgW="2806560" imgH="901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71800" y="5181600"/>
          <a:ext cx="40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3" imgW="406080" imgH="838080" progId="Equation.DSMT4">
                  <p:embed/>
                </p:oleObj>
              </mc:Choice>
              <mc:Fallback>
                <p:oleObj name="Equation" r:id="rId13" imgW="4060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1600"/>
                        <a:ext cx="40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6.9( 6.2): Estimate of error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Assume the dielectric breakdown voltage for pieces of epoxy resin is normally distributed. Here </a:t>
            </a:r>
            <a:r>
              <a:rPr lang="en-US" dirty="0" smtClean="0">
                <a:sym typeface="Symbol"/>
              </a:rPr>
              <a:t>s = 1.462, n = 20.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What is the standard error of the best estimator of μ?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6.12: Moment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represent a random sample of service times of n customers at a certain facility, where the underlying distribution is assumed exponential with parameter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Estimate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Moment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 …., X</a:t>
            </a:r>
            <a:r>
              <a:rPr lang="en-US" baseline="-25000" dirty="0" smtClean="0"/>
              <a:t>10</a:t>
            </a:r>
            <a:r>
              <a:rPr lang="en-US" dirty="0" smtClean="0"/>
              <a:t> represent a random sample of measurement errors of size 10 where the underlying distribution is assumed to be normal. If the observed values of the random sample are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moment estimates of μ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191000"/>
          <a:ext cx="5257801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990600"/>
                <a:gridCol w="990600"/>
                <a:gridCol w="990600"/>
                <a:gridCol w="1143001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3.89</a:t>
                      </a:r>
                      <a:endParaRPr lang="en-US" sz="32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4.09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3.58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Moment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dirty="0" smtClean="0"/>
              <a:t>Let X</a:t>
            </a:r>
            <a:r>
              <a:rPr lang="en-US" baseline="-25000" dirty="0" smtClean="0"/>
              <a:t>1, …., </a:t>
            </a:r>
            <a:r>
              <a:rPr lang="en-US" dirty="0" smtClean="0"/>
              <a:t>X</a:t>
            </a:r>
            <a:r>
              <a:rPr lang="en-US" baseline="-25000" dirty="0" smtClean="0"/>
              <a:t>5</a:t>
            </a:r>
            <a:r>
              <a:rPr lang="en-US" dirty="0" smtClean="0"/>
              <a:t> represent a random sample of bus wait times of size 5 where the underlying distribution is assumed to be uniform. The</a:t>
            </a:r>
          </a:p>
          <a:p>
            <a:pPr>
              <a:spcBef>
                <a:spcPts val="1000"/>
              </a:spcBef>
              <a:buNone/>
            </a:pPr>
            <a:r>
              <a:rPr lang="en-US" dirty="0" smtClean="0"/>
              <a:t>    observed values give ,                         , </a:t>
            </a:r>
          </a:p>
          <a:p>
            <a:pPr>
              <a:spcBef>
                <a:spcPts val="1000"/>
              </a:spcBef>
              <a:buNone/>
            </a:pPr>
            <a:r>
              <a:rPr lang="en-US" dirty="0" smtClean="0"/>
              <a:t>                           .</a:t>
            </a:r>
          </a:p>
          <a:p>
            <a:pPr>
              <a:spcBef>
                <a:spcPts val="2000"/>
              </a:spcBef>
              <a:buNone/>
            </a:pPr>
            <a:r>
              <a:rPr lang="en-US" dirty="0" smtClean="0"/>
              <a:t>Find the moment estimates of a and b.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95800" y="32004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3" imgW="2158920" imgH="838080" progId="Equation.DSMT4">
                  <p:embed/>
                </p:oleObj>
              </mc:Choice>
              <mc:Fallback>
                <p:oleObj name="Equation" r:id="rId3" imgW="21589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00400"/>
                        <a:ext cx="2159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3733800"/>
          <a:ext cx="2108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5" imgW="2108160" imgH="876240" progId="Equation.DSMT4">
                  <p:embed/>
                </p:oleObj>
              </mc:Choice>
              <mc:Fallback>
                <p:oleObj name="Equation" r:id="rId5" imgW="21081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2108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6.15: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sample of ten new bike helmets manufactured by a certain company is obtained. Let X</a:t>
            </a:r>
            <a:r>
              <a:rPr lang="en-US" baseline="-25000" dirty="0" smtClean="0"/>
              <a:t>i</a:t>
            </a:r>
            <a:r>
              <a:rPr lang="en-US" dirty="0" smtClean="0"/>
              <a:t> = 1 if the </a:t>
            </a:r>
            <a:r>
              <a:rPr lang="en-US" dirty="0" err="1" smtClean="0"/>
              <a:t>ith</a:t>
            </a:r>
            <a:r>
              <a:rPr lang="en-US" dirty="0" smtClean="0"/>
              <a:t> helmet is flawed, X</a:t>
            </a:r>
            <a:r>
              <a:rPr lang="en-US" baseline="-25000" dirty="0" smtClean="0"/>
              <a:t>i</a:t>
            </a:r>
            <a:r>
              <a:rPr lang="en-US" dirty="0" smtClean="0"/>
              <a:t> = 0 if the </a:t>
            </a:r>
            <a:r>
              <a:rPr lang="en-US" dirty="0" err="1" smtClean="0"/>
              <a:t>ith</a:t>
            </a:r>
            <a:r>
              <a:rPr lang="en-US" dirty="0" smtClean="0"/>
              <a:t> helmet is not flawed. Assume that X</a:t>
            </a:r>
            <a:r>
              <a:rPr lang="en-US" baseline="-25000" dirty="0" smtClean="0"/>
              <a:t>i</a:t>
            </a:r>
            <a:r>
              <a:rPr lang="en-US" dirty="0" smtClean="0"/>
              <a:t>’s are independent. </a:t>
            </a:r>
          </a:p>
          <a:p>
            <a:pPr>
              <a:buNone/>
            </a:pPr>
            <a:r>
              <a:rPr lang="en-US" dirty="0" smtClean="0"/>
              <a:t>    p = P(a helmet is flawed) = P(X</a:t>
            </a:r>
            <a:r>
              <a:rPr lang="en-US" baseline="-25000" dirty="0" smtClean="0"/>
              <a:t>i</a:t>
            </a:r>
            <a:r>
              <a:rPr lang="en-US" dirty="0" smtClean="0"/>
              <a:t> = 1). </a:t>
            </a:r>
          </a:p>
          <a:p>
            <a:pPr>
              <a:buNone/>
            </a:pPr>
            <a:r>
              <a:rPr lang="en-US" dirty="0" smtClean="0"/>
              <a:t>	The observed values of x = {1,0,1,0,0,0,0,0,0,1}</a:t>
            </a:r>
          </a:p>
          <a:p>
            <a:pPr>
              <a:buNone/>
            </a:pPr>
            <a:r>
              <a:rPr lang="en-US" dirty="0" smtClean="0"/>
              <a:t>What is an estimate of 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6.16: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a random sample from an exponential distribution with parameter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. You are given the observed values 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Find the maximum likelihood estimate of </a:t>
            </a:r>
            <a:r>
              <a:rPr lang="en-US" dirty="0" smtClean="0">
                <a:sym typeface="Symbol"/>
              </a:rPr>
              <a:t>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Suppose that we want to find the proportion, p, of bolts that are substandard in a large manufacturing plant. To test the bolt, you destroy the bolt so you do not want to check all of the bolts to see if they fail.</a:t>
            </a:r>
          </a:p>
          <a:p>
            <a:pPr>
              <a:buNone/>
            </a:pPr>
            <a:r>
              <a:rPr lang="en-US" dirty="0"/>
              <a:t>What is a good point estimator of p, p̂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6.17: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a random sample from a normal distribution with mean μ and variance </a:t>
            </a:r>
            <a:r>
              <a:rPr lang="en-US" dirty="0" smtClean="0">
                <a:sym typeface="Symbol"/>
              </a:rPr>
              <a:t></a:t>
            </a:r>
            <a:r>
              <a:rPr lang="en-US" baseline="30000" dirty="0" smtClean="0"/>
              <a:t>2</a:t>
            </a:r>
            <a:r>
              <a:rPr lang="en-US" dirty="0" smtClean="0"/>
              <a:t>. You are given the observed values of x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Find the maximum likelihood estimate of μ and </a:t>
            </a:r>
            <a:r>
              <a:rPr lang="en-US" dirty="0" smtClean="0">
                <a:sym typeface="Symbol"/>
              </a:rPr>
              <a:t>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6.18*: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that an ecologist selects 5 </a:t>
            </a:r>
            <a:r>
              <a:rPr lang="en-US" dirty="0" err="1" smtClean="0"/>
              <a:t>nonoverlapping</a:t>
            </a:r>
            <a:r>
              <a:rPr lang="en-US" dirty="0" smtClean="0"/>
              <a:t> regions and counts the number of plants of a certain species found in each region. Assume that all of the regions have the same area and we will set that to be ‘1’ in some units. This is a random sample of size 5 from a Poisson distribution with parameter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observed number of plants are 2, 4, 6, 9 ,9.</a:t>
            </a:r>
          </a:p>
          <a:p>
            <a:pPr>
              <a:buNone/>
            </a:pPr>
            <a:r>
              <a:rPr lang="en-US" dirty="0" smtClean="0"/>
              <a:t> Find the MLE of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6.20: Estimating Functions of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 normal case, the MLE’s of </a:t>
            </a:r>
            <a:r>
              <a:rPr lang="el-GR" dirty="0" smtClean="0"/>
              <a:t>μ</a:t>
            </a:r>
            <a:r>
              <a:rPr lang="en-US" dirty="0" smtClean="0"/>
              <a:t> and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are</a:t>
            </a:r>
          </a:p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dirty="0" smtClean="0"/>
              <a:t>           and                               .</a:t>
            </a:r>
          </a:p>
          <a:p>
            <a:pPr>
              <a:spcBef>
                <a:spcPts val="2160"/>
              </a:spcBef>
              <a:buNone/>
            </a:pPr>
            <a:r>
              <a:rPr lang="en-US" dirty="0" smtClean="0"/>
              <a:t>What is the MLE of the standard deviation, </a:t>
            </a:r>
            <a:r>
              <a:rPr lang="el-GR" dirty="0" smtClean="0"/>
              <a:t>σ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2438400"/>
          <a:ext cx="92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3" imgW="927000" imgH="482400" progId="Equation.DSMT4">
                  <p:embed/>
                </p:oleObj>
              </mc:Choice>
              <mc:Fallback>
                <p:oleObj name="Equation" r:id="rId3" imgW="9270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927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2146300"/>
          <a:ext cx="2679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5" imgW="2679480" imgH="1054080" progId="Equation.DSMT4">
                  <p:embed/>
                </p:oleObj>
              </mc:Choice>
              <mc:Fallback>
                <p:oleObj name="Equation" r:id="rId5" imgW="267948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46300"/>
                        <a:ext cx="26797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Procedure: </a:t>
            </a:r>
            <a:r>
              <a:rPr lang="en-US" dirty="0"/>
              <a:t>Point </a:t>
            </a:r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</a:t>
            </a:r>
            <a:r>
              <a:rPr lang="en-US" dirty="0" err="1" smtClean="0"/>
              <a:t>r.v</a:t>
            </a:r>
            <a:r>
              <a:rPr lang="en-US" dirty="0" smtClean="0"/>
              <a:t>. and determine its distribution (random sample).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parameter of interest, determine the appropriate statistic and its formula (estimator),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statistic from the data (estimate).</a:t>
            </a:r>
          </a:p>
          <a:p>
            <a:pPr marL="0" indent="0">
              <a:buNone/>
            </a:pPr>
            <a:r>
              <a:rPr lang="en-US" dirty="0"/>
              <a:t>Suppose that bolt numbers 5, 13, 24 are </a:t>
            </a:r>
            <a:r>
              <a:rPr lang="en-US" dirty="0" smtClean="0"/>
              <a:t>substandard out of 25 bolts, </a:t>
            </a:r>
            <a:r>
              <a:rPr lang="en-US" dirty="0"/>
              <a:t>what is the value of p̂?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/>
              <a:t>Point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b="1" dirty="0"/>
                  <a:t>point estimate </a:t>
                </a:r>
                <a:r>
                  <a:rPr lang="en-US" dirty="0"/>
                  <a:t>of a parameter θ is a single number that can be regarded as a sensible value for θ. A point estimate is obtained by selecting a suitable statistic and computing its value from the given sample data. </a:t>
                </a: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selected </a:t>
                </a:r>
                <a:r>
                  <a:rPr lang="en-US" dirty="0" smtClean="0"/>
                  <a:t>statistic,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called the </a:t>
                </a:r>
                <a:r>
                  <a:rPr lang="en-US" b="1" dirty="0"/>
                  <a:t>point </a:t>
                </a:r>
                <a:r>
                  <a:rPr lang="en-US" b="1" dirty="0" smtClean="0"/>
                  <a:t>estimator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6.2: Point Estimation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Assume the dielectric breakdown voltage for pieces of epoxy resin is normally distributed. We want to estimate the mean μ of the breakdown voltage. We randomly check 20 breakdown voltages (below).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Which point estimators could be used to estimate μ?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743200"/>
          <a:ext cx="731520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24.46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25.61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26.25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26.42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26.66</a:t>
                      </a:r>
                      <a:endParaRPr lang="en-US" sz="3200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27.15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27.31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27.54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27.74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27.94</a:t>
                      </a:r>
                      <a:endParaRPr lang="en-US" sz="3200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27.98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28.04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28.28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28.49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28.50</a:t>
                      </a:r>
                      <a:endParaRPr lang="en-US" sz="3200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28.87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29.11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29.13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29.50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30.88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igur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143000"/>
            <a:ext cx="678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710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http://www.weibull.com/DOEWeb/unbiased_and_biased_estimators.htm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1667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59457" y="4724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Figure 6.1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4857" y="36576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pdf’s</a:t>
            </a:r>
            <a:r>
              <a:rPr lang="en-US" sz="2800" dirty="0"/>
              <a:t> of a biased estimator </a:t>
            </a:r>
            <a:r>
              <a:rPr lang="en-US" sz="2800" dirty="0" smtClean="0"/>
              <a:t> and </a:t>
            </a:r>
            <a:r>
              <a:rPr lang="en-US" sz="2800" dirty="0"/>
              <a:t>an unbiased </a:t>
            </a:r>
            <a:r>
              <a:rPr lang="en-US" sz="2800" dirty="0" smtClean="0"/>
              <a:t>estimator for </a:t>
            </a:r>
            <a:r>
              <a:rPr lang="en-US" sz="2800" dirty="0"/>
              <a:t>a parameter </a:t>
            </a:r>
            <a:r>
              <a:rPr lang="en-US" sz="2800" i="1" dirty="0">
                <a:sym typeface="Symbol" pitchFamily="18" charset="2"/>
              </a:rPr>
              <a:t>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Examples: Point Estimation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a binomial distribution with parameters n and p with p unknown,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the estimator of the sample proportion           ,  an unbiased estimator of p?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normal distribution with mean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 and variance </a:t>
            </a:r>
            <a:r>
              <a:rPr lang="en-US" dirty="0" smtClean="0">
                <a:sym typeface="Symbol"/>
              </a:rPr>
              <a:t></a:t>
            </a:r>
            <a:r>
              <a:rPr lang="en-US" baseline="30000" dirty="0" smtClean="0"/>
              <a:t>2</a:t>
            </a:r>
            <a:r>
              <a:rPr lang="en-US" dirty="0" smtClean="0"/>
              <a:t>, given a random sample of size n, X</a:t>
            </a:r>
            <a:r>
              <a:rPr lang="en-US" baseline="-25000" dirty="0" smtClean="0"/>
              <a:t>1</a:t>
            </a:r>
            <a:r>
              <a:rPr lang="en-US" dirty="0" smtClean="0"/>
              <a:t>, ….,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  <a:p>
            <a:pPr>
              <a:spcBef>
                <a:spcPts val="1440"/>
              </a:spcBef>
              <a:buNone/>
            </a:pPr>
            <a:r>
              <a:rPr lang="en-US" dirty="0" smtClean="0"/>
              <a:t>Is the sample mean                            , an unbiased estimator of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15200" y="1676400"/>
          <a:ext cx="901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4" imgW="901440" imgH="952200" progId="Equation.DSMT4">
                  <p:embed/>
                </p:oleObj>
              </mc:Choice>
              <mc:Fallback>
                <p:oleObj name="Equation" r:id="rId4" imgW="90144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76400"/>
                        <a:ext cx="901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57600" y="4533900"/>
          <a:ext cx="2552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6" imgW="2552400" imgH="952200" progId="Equation.DSMT4">
                  <p:embed/>
                </p:oleObj>
              </mc:Choice>
              <mc:Fallback>
                <p:oleObj name="Equation" r:id="rId6" imgW="255240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33900"/>
                        <a:ext cx="25527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6.4: Point Estimation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that X, the reaction time to a certain stimulus, has a uniform distribution on the interval from 0 to an unknown upper limit, θ (so the density function of X is rectangular in shape, with height 1/θ for 0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x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θ). It is desired to estimate θ on the basis of a random sample     X</a:t>
            </a:r>
            <a:r>
              <a:rPr lang="en-US" baseline="-25000" dirty="0" smtClean="0"/>
              <a:t>1</a:t>
            </a:r>
            <a:r>
              <a:rPr lang="en-US" dirty="0" smtClean="0"/>
              <a:t>, ….,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of reaction times.</a:t>
            </a:r>
          </a:p>
          <a:p>
            <a:pPr>
              <a:buNone/>
            </a:pPr>
            <a:r>
              <a:rPr lang="en-US" dirty="0" smtClean="0"/>
              <a:t>Is max(X</a:t>
            </a:r>
            <a:r>
              <a:rPr lang="en-US" baseline="-25000" dirty="0" smtClean="0"/>
              <a:t>1</a:t>
            </a:r>
            <a:r>
              <a:rPr lang="en-US" dirty="0" smtClean="0"/>
              <a:t>, ….,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 unbiased estimator?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1020</Words>
  <Application>Microsoft Office PowerPoint</Application>
  <PresentationFormat>On-screen Show (4:3)</PresentationFormat>
  <Paragraphs>138</Paragraphs>
  <Slides>22</Slides>
  <Notes>5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Example: Point Estimation</vt:lpstr>
      <vt:lpstr>Procedure: Point Estimation</vt:lpstr>
      <vt:lpstr>Definition: Point Estimation</vt:lpstr>
      <vt:lpstr>Example 6.2: Point Estimation</vt:lpstr>
      <vt:lpstr>Unbiased Estimators</vt:lpstr>
      <vt:lpstr>Unbiased estimator</vt:lpstr>
      <vt:lpstr>Examples: Point Estimation</vt:lpstr>
      <vt:lpstr>Example 6.4: Point Estimation</vt:lpstr>
      <vt:lpstr>Estimators with Minimum Variance</vt:lpstr>
      <vt:lpstr>Principal of Minimum Variance Unbiased Estimation</vt:lpstr>
      <vt:lpstr>Estimators with Minimum Variance</vt:lpstr>
      <vt:lpstr>Best Estimators for μ</vt:lpstr>
      <vt:lpstr>Example 6.9( 6.2): Estimate of error</vt:lpstr>
      <vt:lpstr>Example 6.12: Moment Estimates</vt:lpstr>
      <vt:lpstr>Example: Moment Estimates</vt:lpstr>
      <vt:lpstr>Example: Moment Estimates</vt:lpstr>
      <vt:lpstr>Example 6.15: MLE</vt:lpstr>
      <vt:lpstr>Example 6.16: MLE</vt:lpstr>
      <vt:lpstr>Example 6.17: MLE</vt:lpstr>
      <vt:lpstr>Example 6.18*: MLE</vt:lpstr>
      <vt:lpstr>Example 6.20: Estimating Functions of Parameters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Findsen</cp:lastModifiedBy>
  <cp:revision>598</cp:revision>
  <dcterms:created xsi:type="dcterms:W3CDTF">2010-01-11T21:36:57Z</dcterms:created>
  <dcterms:modified xsi:type="dcterms:W3CDTF">2014-07-13T20:43:18Z</dcterms:modified>
</cp:coreProperties>
</file>