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xml" ContentType="application/vnd.openxmlformats-officedocument.drawingml.chart+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9"/>
  </p:notesMasterIdLst>
  <p:sldIdLst>
    <p:sldId id="319" r:id="rId3"/>
    <p:sldId id="258" r:id="rId4"/>
    <p:sldId id="259" r:id="rId5"/>
    <p:sldId id="260" r:id="rId6"/>
    <p:sldId id="261" r:id="rId7"/>
    <p:sldId id="262" r:id="rId8"/>
    <p:sldId id="304" r:id="rId9"/>
    <p:sldId id="264" r:id="rId10"/>
    <p:sldId id="305" r:id="rId11"/>
    <p:sldId id="306" r:id="rId12"/>
    <p:sldId id="267" r:id="rId13"/>
    <p:sldId id="268" r:id="rId14"/>
    <p:sldId id="269" r:id="rId15"/>
    <p:sldId id="320" r:id="rId16"/>
    <p:sldId id="271" r:id="rId17"/>
    <p:sldId id="307" r:id="rId18"/>
    <p:sldId id="308" r:id="rId19"/>
    <p:sldId id="310" r:id="rId20"/>
    <p:sldId id="321" r:id="rId21"/>
    <p:sldId id="311" r:id="rId22"/>
    <p:sldId id="277" r:id="rId23"/>
    <p:sldId id="322" r:id="rId24"/>
    <p:sldId id="278" r:id="rId25"/>
    <p:sldId id="323" r:id="rId26"/>
    <p:sldId id="312" r:id="rId27"/>
    <p:sldId id="280" r:id="rId28"/>
    <p:sldId id="281" r:id="rId29"/>
    <p:sldId id="324" r:id="rId30"/>
    <p:sldId id="325" r:id="rId31"/>
    <p:sldId id="313" r:id="rId32"/>
    <p:sldId id="284" r:id="rId33"/>
    <p:sldId id="326" r:id="rId34"/>
    <p:sldId id="286" r:id="rId35"/>
    <p:sldId id="314" r:id="rId36"/>
    <p:sldId id="288" r:id="rId37"/>
    <p:sldId id="315" r:id="rId38"/>
    <p:sldId id="289" r:id="rId39"/>
    <p:sldId id="316" r:id="rId40"/>
    <p:sldId id="290" r:id="rId41"/>
    <p:sldId id="291" r:id="rId42"/>
    <p:sldId id="327" r:id="rId43"/>
    <p:sldId id="293" r:id="rId44"/>
    <p:sldId id="292" r:id="rId45"/>
    <p:sldId id="329" r:id="rId46"/>
    <p:sldId id="294" r:id="rId47"/>
    <p:sldId id="295" r:id="rId48"/>
    <p:sldId id="296" r:id="rId49"/>
    <p:sldId id="297" r:id="rId50"/>
    <p:sldId id="298" r:id="rId51"/>
    <p:sldId id="299" r:id="rId52"/>
    <p:sldId id="330" r:id="rId53"/>
    <p:sldId id="317" r:id="rId54"/>
    <p:sldId id="318" r:id="rId55"/>
    <p:sldId id="300" r:id="rId56"/>
    <p:sldId id="301" r:id="rId57"/>
    <p:sldId id="302"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a:srgbClr val="1E27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5" autoAdjust="0"/>
    <p:restoredTop sz="94747" autoAdjust="0"/>
  </p:normalViewPr>
  <p:slideViewPr>
    <p:cSldViewPr>
      <p:cViewPr>
        <p:scale>
          <a:sx n="48" d="100"/>
          <a:sy n="48" d="100"/>
        </p:scale>
        <p:origin x="-102" y="-3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4" d="100"/>
          <a:sy n="54" d="100"/>
        </p:scale>
        <p:origin x="-168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ROSETTA.ICS.PURDUE.EDU\lfindsen\My%20Documents\Stat%20511\Figures%20for%20class%20not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spPr>
            <a:ln w="50800"/>
          </c:spPr>
          <c:marker>
            <c:symbol val="none"/>
          </c:marker>
          <c:xVal>
            <c:numRef>
              <c:f>'ch.5 correlation'!$A$2:$A$22</c:f>
              <c:numCache>
                <c:formatCode>General</c:formatCode>
                <c:ptCount val="21"/>
                <c:pt idx="0">
                  <c:v>-1</c:v>
                </c:pt>
                <c:pt idx="1">
                  <c:v>-0.9</c:v>
                </c:pt>
                <c:pt idx="2">
                  <c:v>-0.8</c:v>
                </c:pt>
                <c:pt idx="3">
                  <c:v>-0.70000000000000062</c:v>
                </c:pt>
                <c:pt idx="4">
                  <c:v>-0.60000000000000064</c:v>
                </c:pt>
                <c:pt idx="5">
                  <c:v>-0.5</c:v>
                </c:pt>
                <c:pt idx="6">
                  <c:v>-0.4</c:v>
                </c:pt>
                <c:pt idx="7">
                  <c:v>-0.30000000000000032</c:v>
                </c:pt>
                <c:pt idx="8">
                  <c:v>-0.2</c:v>
                </c:pt>
                <c:pt idx="9">
                  <c:v>-0.1</c:v>
                </c:pt>
                <c:pt idx="10">
                  <c:v>0</c:v>
                </c:pt>
                <c:pt idx="11">
                  <c:v>0.1</c:v>
                </c:pt>
                <c:pt idx="12">
                  <c:v>0.2</c:v>
                </c:pt>
                <c:pt idx="13">
                  <c:v>0.30000000000000032</c:v>
                </c:pt>
                <c:pt idx="14">
                  <c:v>0.4</c:v>
                </c:pt>
                <c:pt idx="15">
                  <c:v>0.5</c:v>
                </c:pt>
                <c:pt idx="16">
                  <c:v>0.60000000000000064</c:v>
                </c:pt>
                <c:pt idx="17">
                  <c:v>0.70000000000000062</c:v>
                </c:pt>
                <c:pt idx="18">
                  <c:v>0.8</c:v>
                </c:pt>
                <c:pt idx="19">
                  <c:v>0.9</c:v>
                </c:pt>
                <c:pt idx="20">
                  <c:v>1</c:v>
                </c:pt>
              </c:numCache>
            </c:numRef>
          </c:xVal>
          <c:yVal>
            <c:numRef>
              <c:f>'ch.5 correlation'!$B$2:$B$22</c:f>
              <c:numCache>
                <c:formatCode>General</c:formatCode>
                <c:ptCount val="21"/>
                <c:pt idx="0">
                  <c:v>1</c:v>
                </c:pt>
                <c:pt idx="1">
                  <c:v>0.81</c:v>
                </c:pt>
                <c:pt idx="2">
                  <c:v>0.64000000000000101</c:v>
                </c:pt>
                <c:pt idx="3">
                  <c:v>0.49000000000000032</c:v>
                </c:pt>
                <c:pt idx="4">
                  <c:v>0.36000000000000032</c:v>
                </c:pt>
                <c:pt idx="5">
                  <c:v>0.25</c:v>
                </c:pt>
                <c:pt idx="6">
                  <c:v>0.16000000000000003</c:v>
                </c:pt>
                <c:pt idx="7">
                  <c:v>9.0000000000000024E-2</c:v>
                </c:pt>
                <c:pt idx="8">
                  <c:v>4.0000000000000022E-2</c:v>
                </c:pt>
                <c:pt idx="9">
                  <c:v>1.0000000000000005E-2</c:v>
                </c:pt>
                <c:pt idx="10">
                  <c:v>0</c:v>
                </c:pt>
                <c:pt idx="11">
                  <c:v>1.0000000000000005E-2</c:v>
                </c:pt>
                <c:pt idx="12">
                  <c:v>4.0000000000000022E-2</c:v>
                </c:pt>
                <c:pt idx="13">
                  <c:v>9.0000000000000024E-2</c:v>
                </c:pt>
                <c:pt idx="14">
                  <c:v>0.16000000000000003</c:v>
                </c:pt>
                <c:pt idx="15">
                  <c:v>0.25</c:v>
                </c:pt>
                <c:pt idx="16">
                  <c:v>0.36000000000000032</c:v>
                </c:pt>
                <c:pt idx="17">
                  <c:v>0.49000000000000032</c:v>
                </c:pt>
                <c:pt idx="18">
                  <c:v>0.64000000000000101</c:v>
                </c:pt>
                <c:pt idx="19">
                  <c:v>0.81</c:v>
                </c:pt>
                <c:pt idx="20">
                  <c:v>1</c:v>
                </c:pt>
              </c:numCache>
            </c:numRef>
          </c:yVal>
          <c:smooth val="1"/>
        </c:ser>
        <c:dLbls>
          <c:showLegendKey val="0"/>
          <c:showVal val="0"/>
          <c:showCatName val="0"/>
          <c:showSerName val="0"/>
          <c:showPercent val="0"/>
          <c:showBubbleSize val="0"/>
        </c:dLbls>
        <c:axId val="95692672"/>
        <c:axId val="95694208"/>
      </c:scatterChart>
      <c:valAx>
        <c:axId val="95692672"/>
        <c:scaling>
          <c:orientation val="minMax"/>
        </c:scaling>
        <c:delete val="0"/>
        <c:axPos val="b"/>
        <c:numFmt formatCode="General" sourceLinked="1"/>
        <c:majorTickMark val="out"/>
        <c:minorTickMark val="none"/>
        <c:tickLblPos val="nextTo"/>
        <c:txPr>
          <a:bodyPr/>
          <a:lstStyle/>
          <a:p>
            <a:pPr>
              <a:defRPr sz="2500" baseline="0"/>
            </a:pPr>
            <a:endParaRPr lang="en-US"/>
          </a:p>
        </c:txPr>
        <c:crossAx val="95694208"/>
        <c:crosses val="autoZero"/>
        <c:crossBetween val="midCat"/>
      </c:valAx>
      <c:valAx>
        <c:axId val="95694208"/>
        <c:scaling>
          <c:orientation val="minMax"/>
          <c:max val="1"/>
        </c:scaling>
        <c:delete val="0"/>
        <c:axPos val="l"/>
        <c:numFmt formatCode="General" sourceLinked="1"/>
        <c:majorTickMark val="out"/>
        <c:minorTickMark val="none"/>
        <c:tickLblPos val="nextTo"/>
        <c:txPr>
          <a:bodyPr/>
          <a:lstStyle/>
          <a:p>
            <a:pPr>
              <a:defRPr sz="2500" baseline="0"/>
            </a:pPr>
            <a:endParaRPr lang="en-US"/>
          </a:p>
        </c:txPr>
        <c:crossAx val="95692672"/>
        <c:crosses val="autoZero"/>
        <c:crossBetween val="midCat"/>
      </c:valAx>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4E9E57-B026-4B5A-B3E8-8A48562FE2B8}" type="datetimeFigureOut">
              <a:rPr lang="en-US" smtClean="0"/>
              <a:pPr/>
              <a:t>7/14/2014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995F4E-C860-47AA-8D4E-D983800C9E2A}" type="slidenum">
              <a:rPr lang="en-US" smtClean="0"/>
              <a:pPr/>
              <a:t>‹#›</a:t>
            </a:fld>
            <a:endParaRPr lang="en-US"/>
          </a:p>
        </p:txBody>
      </p:sp>
    </p:spTree>
    <p:extLst>
      <p:ext uri="{BB962C8B-B14F-4D97-AF65-F5344CB8AC3E}">
        <p14:creationId xmlns:p14="http://schemas.microsoft.com/office/powerpoint/2010/main" val="2988612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E09744-9D80-44D1-8997-4AA3E4AA33C3}" type="slidenum">
              <a:rPr lang="en-US" altLang="en-US"/>
              <a:pPr/>
              <a:t>1</a:t>
            </a:fld>
            <a:endParaRPr lang="en-US" altLang="en-US"/>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0477305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995F4E-C860-47AA-8D4E-D983800C9E2A}" type="slidenum">
              <a:rPr lang="en-US" smtClean="0"/>
              <a:pPr/>
              <a:t>10</a:t>
            </a:fld>
            <a:endParaRPr lang="en-US"/>
          </a:p>
        </p:txBody>
      </p:sp>
    </p:spTree>
    <p:extLst>
      <p:ext uri="{BB962C8B-B14F-4D97-AF65-F5344CB8AC3E}">
        <p14:creationId xmlns:p14="http://schemas.microsoft.com/office/powerpoint/2010/main" val="12954514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995F4E-C860-47AA-8D4E-D983800C9E2A}" type="slidenum">
              <a:rPr lang="en-US" smtClean="0"/>
              <a:pPr/>
              <a:t>11</a:t>
            </a:fld>
            <a:endParaRPr lang="en-US"/>
          </a:p>
        </p:txBody>
      </p:sp>
    </p:spTree>
    <p:extLst>
      <p:ext uri="{BB962C8B-B14F-4D97-AF65-F5344CB8AC3E}">
        <p14:creationId xmlns:p14="http://schemas.microsoft.com/office/powerpoint/2010/main" val="8148742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995F4E-C860-47AA-8D4E-D983800C9E2A}" type="slidenum">
              <a:rPr lang="en-US" smtClean="0"/>
              <a:pPr/>
              <a:t>12</a:t>
            </a:fld>
            <a:endParaRPr lang="en-US"/>
          </a:p>
        </p:txBody>
      </p:sp>
    </p:spTree>
    <p:extLst>
      <p:ext uri="{BB962C8B-B14F-4D97-AF65-F5344CB8AC3E}">
        <p14:creationId xmlns:p14="http://schemas.microsoft.com/office/powerpoint/2010/main" val="5157422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995F4E-C860-47AA-8D4E-D983800C9E2A}" type="slidenum">
              <a:rPr lang="en-US" smtClean="0"/>
              <a:pPr/>
              <a:t>13</a:t>
            </a:fld>
            <a:endParaRPr lang="en-US"/>
          </a:p>
        </p:txBody>
      </p:sp>
    </p:spTree>
    <p:extLst>
      <p:ext uri="{BB962C8B-B14F-4D97-AF65-F5344CB8AC3E}">
        <p14:creationId xmlns:p14="http://schemas.microsoft.com/office/powerpoint/2010/main" val="40408078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995F4E-C860-47AA-8D4E-D983800C9E2A}" type="slidenum">
              <a:rPr lang="en-US" smtClean="0"/>
              <a:pPr/>
              <a:t>15</a:t>
            </a:fld>
            <a:endParaRPr lang="en-US"/>
          </a:p>
        </p:txBody>
      </p:sp>
    </p:spTree>
    <p:extLst>
      <p:ext uri="{BB962C8B-B14F-4D97-AF65-F5344CB8AC3E}">
        <p14:creationId xmlns:p14="http://schemas.microsoft.com/office/powerpoint/2010/main" val="24034540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995F4E-C860-47AA-8D4E-D983800C9E2A}" type="slidenum">
              <a:rPr lang="en-US" smtClean="0"/>
              <a:pPr/>
              <a:t>16</a:t>
            </a:fld>
            <a:endParaRPr lang="en-US"/>
          </a:p>
        </p:txBody>
      </p:sp>
    </p:spTree>
    <p:extLst>
      <p:ext uri="{BB962C8B-B14F-4D97-AF65-F5344CB8AC3E}">
        <p14:creationId xmlns:p14="http://schemas.microsoft.com/office/powerpoint/2010/main" val="13442081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995F4E-C860-47AA-8D4E-D983800C9E2A}" type="slidenum">
              <a:rPr lang="en-US" smtClean="0"/>
              <a:pPr/>
              <a:t>17</a:t>
            </a:fld>
            <a:endParaRPr lang="en-US"/>
          </a:p>
        </p:txBody>
      </p:sp>
    </p:spTree>
    <p:extLst>
      <p:ext uri="{BB962C8B-B14F-4D97-AF65-F5344CB8AC3E}">
        <p14:creationId xmlns:p14="http://schemas.microsoft.com/office/powerpoint/2010/main" val="19974985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995F4E-C860-47AA-8D4E-D983800C9E2A}" type="slidenum">
              <a:rPr lang="en-US" smtClean="0"/>
              <a:pPr/>
              <a:t>18</a:t>
            </a:fld>
            <a:endParaRPr lang="en-US"/>
          </a:p>
        </p:txBody>
      </p:sp>
    </p:spTree>
    <p:extLst>
      <p:ext uri="{BB962C8B-B14F-4D97-AF65-F5344CB8AC3E}">
        <p14:creationId xmlns:p14="http://schemas.microsoft.com/office/powerpoint/2010/main" val="14387552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995F4E-C860-47AA-8D4E-D983800C9E2A}" type="slidenum">
              <a:rPr lang="en-US" smtClean="0"/>
              <a:pPr/>
              <a:t>20</a:t>
            </a:fld>
            <a:endParaRPr lang="en-US"/>
          </a:p>
        </p:txBody>
      </p:sp>
    </p:spTree>
    <p:extLst>
      <p:ext uri="{BB962C8B-B14F-4D97-AF65-F5344CB8AC3E}">
        <p14:creationId xmlns:p14="http://schemas.microsoft.com/office/powerpoint/2010/main" val="33838862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995F4E-C860-47AA-8D4E-D983800C9E2A}" type="slidenum">
              <a:rPr lang="en-US" smtClean="0"/>
              <a:pPr/>
              <a:t>21</a:t>
            </a:fld>
            <a:endParaRPr lang="en-US"/>
          </a:p>
        </p:txBody>
      </p:sp>
    </p:spTree>
    <p:extLst>
      <p:ext uri="{BB962C8B-B14F-4D97-AF65-F5344CB8AC3E}">
        <p14:creationId xmlns:p14="http://schemas.microsoft.com/office/powerpoint/2010/main" val="101187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995F4E-C860-47AA-8D4E-D983800C9E2A}" type="slidenum">
              <a:rPr lang="en-US" smtClean="0"/>
              <a:pPr/>
              <a:t>2</a:t>
            </a:fld>
            <a:endParaRPr lang="en-US"/>
          </a:p>
        </p:txBody>
      </p:sp>
    </p:spTree>
    <p:extLst>
      <p:ext uri="{BB962C8B-B14F-4D97-AF65-F5344CB8AC3E}">
        <p14:creationId xmlns:p14="http://schemas.microsoft.com/office/powerpoint/2010/main" val="11302104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995F4E-C860-47AA-8D4E-D983800C9E2A}" type="slidenum">
              <a:rPr lang="en-US" smtClean="0"/>
              <a:pPr/>
              <a:t>23</a:t>
            </a:fld>
            <a:endParaRPr lang="en-US"/>
          </a:p>
        </p:txBody>
      </p:sp>
    </p:spTree>
    <p:extLst>
      <p:ext uri="{BB962C8B-B14F-4D97-AF65-F5344CB8AC3E}">
        <p14:creationId xmlns:p14="http://schemas.microsoft.com/office/powerpoint/2010/main" val="29264520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995F4E-C860-47AA-8D4E-D983800C9E2A}" type="slidenum">
              <a:rPr lang="en-US" smtClean="0"/>
              <a:pPr/>
              <a:t>25</a:t>
            </a:fld>
            <a:endParaRPr lang="en-US"/>
          </a:p>
        </p:txBody>
      </p:sp>
    </p:spTree>
    <p:extLst>
      <p:ext uri="{BB962C8B-B14F-4D97-AF65-F5344CB8AC3E}">
        <p14:creationId xmlns:p14="http://schemas.microsoft.com/office/powerpoint/2010/main" val="35286159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995F4E-C860-47AA-8D4E-D983800C9E2A}" type="slidenum">
              <a:rPr lang="en-US" smtClean="0"/>
              <a:pPr/>
              <a:t>26</a:t>
            </a:fld>
            <a:endParaRPr lang="en-US"/>
          </a:p>
        </p:txBody>
      </p:sp>
    </p:spTree>
    <p:extLst>
      <p:ext uri="{BB962C8B-B14F-4D97-AF65-F5344CB8AC3E}">
        <p14:creationId xmlns:p14="http://schemas.microsoft.com/office/powerpoint/2010/main" val="6511006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995F4E-C860-47AA-8D4E-D983800C9E2A}" type="slidenum">
              <a:rPr lang="en-US" smtClean="0"/>
              <a:pPr/>
              <a:t>27</a:t>
            </a:fld>
            <a:endParaRPr lang="en-US"/>
          </a:p>
        </p:txBody>
      </p:sp>
    </p:spTree>
    <p:extLst>
      <p:ext uri="{BB962C8B-B14F-4D97-AF65-F5344CB8AC3E}">
        <p14:creationId xmlns:p14="http://schemas.microsoft.com/office/powerpoint/2010/main" val="42575598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995F4E-C860-47AA-8D4E-D983800C9E2A}" type="slidenum">
              <a:rPr lang="en-US" smtClean="0"/>
              <a:pPr/>
              <a:t>30</a:t>
            </a:fld>
            <a:endParaRPr lang="en-US"/>
          </a:p>
        </p:txBody>
      </p:sp>
    </p:spTree>
    <p:extLst>
      <p:ext uri="{BB962C8B-B14F-4D97-AF65-F5344CB8AC3E}">
        <p14:creationId xmlns:p14="http://schemas.microsoft.com/office/powerpoint/2010/main" val="16805379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995F4E-C860-47AA-8D4E-D983800C9E2A}" type="slidenum">
              <a:rPr lang="en-US" smtClean="0"/>
              <a:pPr/>
              <a:t>31</a:t>
            </a:fld>
            <a:endParaRPr lang="en-US"/>
          </a:p>
        </p:txBody>
      </p:sp>
    </p:spTree>
    <p:extLst>
      <p:ext uri="{BB962C8B-B14F-4D97-AF65-F5344CB8AC3E}">
        <p14:creationId xmlns:p14="http://schemas.microsoft.com/office/powerpoint/2010/main" val="33800584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995F4E-C860-47AA-8D4E-D983800C9E2A}" type="slidenum">
              <a:rPr lang="en-US" smtClean="0"/>
              <a:pPr/>
              <a:t>32</a:t>
            </a:fld>
            <a:endParaRPr lang="en-US"/>
          </a:p>
        </p:txBody>
      </p:sp>
    </p:spTree>
    <p:extLst>
      <p:ext uri="{BB962C8B-B14F-4D97-AF65-F5344CB8AC3E}">
        <p14:creationId xmlns:p14="http://schemas.microsoft.com/office/powerpoint/2010/main" val="12382219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995F4E-C860-47AA-8D4E-D983800C9E2A}" type="slidenum">
              <a:rPr lang="en-US" smtClean="0"/>
              <a:pPr/>
              <a:t>33</a:t>
            </a:fld>
            <a:endParaRPr lang="en-US"/>
          </a:p>
        </p:txBody>
      </p:sp>
    </p:spTree>
    <p:extLst>
      <p:ext uri="{BB962C8B-B14F-4D97-AF65-F5344CB8AC3E}">
        <p14:creationId xmlns:p14="http://schemas.microsoft.com/office/powerpoint/2010/main" val="1315050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995F4E-C860-47AA-8D4E-D983800C9E2A}" type="slidenum">
              <a:rPr lang="en-US" smtClean="0"/>
              <a:pPr/>
              <a:t>48</a:t>
            </a:fld>
            <a:endParaRPr lang="en-US"/>
          </a:p>
        </p:txBody>
      </p:sp>
    </p:spTree>
    <p:extLst>
      <p:ext uri="{BB962C8B-B14F-4D97-AF65-F5344CB8AC3E}">
        <p14:creationId xmlns:p14="http://schemas.microsoft.com/office/powerpoint/2010/main" val="8180590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995F4E-C860-47AA-8D4E-D983800C9E2A}" type="slidenum">
              <a:rPr lang="en-US" smtClean="0"/>
              <a:pPr/>
              <a:t>49</a:t>
            </a:fld>
            <a:endParaRPr lang="en-US"/>
          </a:p>
        </p:txBody>
      </p:sp>
    </p:spTree>
    <p:extLst>
      <p:ext uri="{BB962C8B-B14F-4D97-AF65-F5344CB8AC3E}">
        <p14:creationId xmlns:p14="http://schemas.microsoft.com/office/powerpoint/2010/main" val="1972568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995F4E-C860-47AA-8D4E-D983800C9E2A}" type="slidenum">
              <a:rPr lang="en-US" smtClean="0"/>
              <a:pPr/>
              <a:t>3</a:t>
            </a:fld>
            <a:endParaRPr lang="en-US"/>
          </a:p>
        </p:txBody>
      </p:sp>
    </p:spTree>
    <p:extLst>
      <p:ext uri="{BB962C8B-B14F-4D97-AF65-F5344CB8AC3E}">
        <p14:creationId xmlns:p14="http://schemas.microsoft.com/office/powerpoint/2010/main" val="28616955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995F4E-C860-47AA-8D4E-D983800C9E2A}" type="slidenum">
              <a:rPr lang="en-US" smtClean="0"/>
              <a:pPr/>
              <a:t>50</a:t>
            </a:fld>
            <a:endParaRPr lang="en-US"/>
          </a:p>
        </p:txBody>
      </p:sp>
    </p:spTree>
    <p:extLst>
      <p:ext uri="{BB962C8B-B14F-4D97-AF65-F5344CB8AC3E}">
        <p14:creationId xmlns:p14="http://schemas.microsoft.com/office/powerpoint/2010/main" val="1309998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995F4E-C860-47AA-8D4E-D983800C9E2A}" type="slidenum">
              <a:rPr lang="en-US" smtClean="0"/>
              <a:pPr/>
              <a:t>4</a:t>
            </a:fld>
            <a:endParaRPr lang="en-US"/>
          </a:p>
        </p:txBody>
      </p:sp>
    </p:spTree>
    <p:extLst>
      <p:ext uri="{BB962C8B-B14F-4D97-AF65-F5344CB8AC3E}">
        <p14:creationId xmlns:p14="http://schemas.microsoft.com/office/powerpoint/2010/main" val="2516048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995F4E-C860-47AA-8D4E-D983800C9E2A}" type="slidenum">
              <a:rPr lang="en-US" smtClean="0"/>
              <a:pPr/>
              <a:t>5</a:t>
            </a:fld>
            <a:endParaRPr lang="en-US"/>
          </a:p>
        </p:txBody>
      </p:sp>
    </p:spTree>
    <p:extLst>
      <p:ext uri="{BB962C8B-B14F-4D97-AF65-F5344CB8AC3E}">
        <p14:creationId xmlns:p14="http://schemas.microsoft.com/office/powerpoint/2010/main" val="1530924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995F4E-C860-47AA-8D4E-D983800C9E2A}" type="slidenum">
              <a:rPr lang="en-US" smtClean="0"/>
              <a:pPr/>
              <a:t>6</a:t>
            </a:fld>
            <a:endParaRPr lang="en-US"/>
          </a:p>
        </p:txBody>
      </p:sp>
    </p:spTree>
    <p:extLst>
      <p:ext uri="{BB962C8B-B14F-4D97-AF65-F5344CB8AC3E}">
        <p14:creationId xmlns:p14="http://schemas.microsoft.com/office/powerpoint/2010/main" val="2156002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995F4E-C860-47AA-8D4E-D983800C9E2A}" type="slidenum">
              <a:rPr lang="en-US" smtClean="0"/>
              <a:pPr/>
              <a:t>7</a:t>
            </a:fld>
            <a:endParaRPr lang="en-US"/>
          </a:p>
        </p:txBody>
      </p:sp>
    </p:spTree>
    <p:extLst>
      <p:ext uri="{BB962C8B-B14F-4D97-AF65-F5344CB8AC3E}">
        <p14:creationId xmlns:p14="http://schemas.microsoft.com/office/powerpoint/2010/main" val="34598053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995F4E-C860-47AA-8D4E-D983800C9E2A}" type="slidenum">
              <a:rPr lang="en-US" smtClean="0"/>
              <a:pPr/>
              <a:t>8</a:t>
            </a:fld>
            <a:endParaRPr lang="en-US"/>
          </a:p>
        </p:txBody>
      </p:sp>
    </p:spTree>
    <p:extLst>
      <p:ext uri="{BB962C8B-B14F-4D97-AF65-F5344CB8AC3E}">
        <p14:creationId xmlns:p14="http://schemas.microsoft.com/office/powerpoint/2010/main" val="13388335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995F4E-C860-47AA-8D4E-D983800C9E2A}" type="slidenum">
              <a:rPr lang="en-US" smtClean="0"/>
              <a:pPr/>
              <a:t>9</a:t>
            </a:fld>
            <a:endParaRPr lang="en-US"/>
          </a:p>
        </p:txBody>
      </p:sp>
    </p:spTree>
    <p:extLst>
      <p:ext uri="{BB962C8B-B14F-4D97-AF65-F5344CB8AC3E}">
        <p14:creationId xmlns:p14="http://schemas.microsoft.com/office/powerpoint/2010/main" val="872328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F665B9-8681-4F57-B28C-8200AC9C629D}" type="datetimeFigureOut">
              <a:rPr lang="en-US" smtClean="0"/>
              <a:pPr/>
              <a:t>7/14/2014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D01E0-4520-4710-81AB-3D8832D7391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F665B9-8681-4F57-B28C-8200AC9C629D}" type="datetimeFigureOut">
              <a:rPr lang="en-US" smtClean="0"/>
              <a:pPr/>
              <a:t>7/14/2014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D01E0-4520-4710-81AB-3D8832D7391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F665B9-8681-4F57-B28C-8200AC9C629D}" type="datetimeFigureOut">
              <a:rPr lang="en-US" smtClean="0"/>
              <a:pPr/>
              <a:t>7/14/2014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D01E0-4520-4710-81AB-3D8832D7391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endParaRPr lang="en-US" altLang="en-US">
              <a:solidFill>
                <a:srgbClr val="000000"/>
              </a:solidFill>
            </a:endParaRPr>
          </a:p>
        </p:txBody>
      </p:sp>
    </p:spTree>
    <p:extLst>
      <p:ext uri="{BB962C8B-B14F-4D97-AF65-F5344CB8AC3E}">
        <p14:creationId xmlns:p14="http://schemas.microsoft.com/office/powerpoint/2010/main" val="394072752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endParaRPr lang="en-US" altLang="en-US">
              <a:solidFill>
                <a:srgbClr val="000000"/>
              </a:solidFill>
            </a:endParaRPr>
          </a:p>
        </p:txBody>
      </p:sp>
    </p:spTree>
    <p:extLst>
      <p:ext uri="{BB962C8B-B14F-4D97-AF65-F5344CB8AC3E}">
        <p14:creationId xmlns:p14="http://schemas.microsoft.com/office/powerpoint/2010/main" val="12972389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endParaRPr lang="en-US" altLang="en-US">
              <a:solidFill>
                <a:srgbClr val="000000"/>
              </a:solidFill>
            </a:endParaRPr>
          </a:p>
        </p:txBody>
      </p:sp>
    </p:spTree>
    <p:extLst>
      <p:ext uri="{BB962C8B-B14F-4D97-AF65-F5344CB8AC3E}">
        <p14:creationId xmlns:p14="http://schemas.microsoft.com/office/powerpoint/2010/main" val="267833634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462088"/>
            <a:ext cx="4038600" cy="5256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62088"/>
            <a:ext cx="4038600" cy="5256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endParaRPr lang="en-US" altLang="en-US">
              <a:solidFill>
                <a:srgbClr val="000000"/>
              </a:solidFill>
            </a:endParaRPr>
          </a:p>
        </p:txBody>
      </p:sp>
    </p:spTree>
    <p:extLst>
      <p:ext uri="{BB962C8B-B14F-4D97-AF65-F5344CB8AC3E}">
        <p14:creationId xmlns:p14="http://schemas.microsoft.com/office/powerpoint/2010/main" val="3031909876"/>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endParaRPr lang="en-US" altLang="en-US">
              <a:solidFill>
                <a:srgbClr val="000000"/>
              </a:solidFill>
            </a:endParaRPr>
          </a:p>
        </p:txBody>
      </p:sp>
    </p:spTree>
    <p:extLst>
      <p:ext uri="{BB962C8B-B14F-4D97-AF65-F5344CB8AC3E}">
        <p14:creationId xmlns:p14="http://schemas.microsoft.com/office/powerpoint/2010/main" val="448993466"/>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endParaRPr lang="en-US" altLang="en-US">
              <a:solidFill>
                <a:srgbClr val="000000"/>
              </a:solidFill>
            </a:endParaRPr>
          </a:p>
        </p:txBody>
      </p:sp>
    </p:spTree>
    <p:extLst>
      <p:ext uri="{BB962C8B-B14F-4D97-AF65-F5344CB8AC3E}">
        <p14:creationId xmlns:p14="http://schemas.microsoft.com/office/powerpoint/2010/main" val="1131836485"/>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endParaRPr lang="en-US" altLang="en-US">
              <a:solidFill>
                <a:srgbClr val="000000"/>
              </a:solidFill>
            </a:endParaRPr>
          </a:p>
        </p:txBody>
      </p:sp>
    </p:spTree>
    <p:extLst>
      <p:ext uri="{BB962C8B-B14F-4D97-AF65-F5344CB8AC3E}">
        <p14:creationId xmlns:p14="http://schemas.microsoft.com/office/powerpoint/2010/main" val="1177306449"/>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endParaRPr lang="en-US" altLang="en-US">
              <a:solidFill>
                <a:srgbClr val="000000"/>
              </a:solidFill>
            </a:endParaRPr>
          </a:p>
        </p:txBody>
      </p:sp>
    </p:spTree>
    <p:extLst>
      <p:ext uri="{BB962C8B-B14F-4D97-AF65-F5344CB8AC3E}">
        <p14:creationId xmlns:p14="http://schemas.microsoft.com/office/powerpoint/2010/main" val="332778924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F665B9-8681-4F57-B28C-8200AC9C629D}" type="datetimeFigureOut">
              <a:rPr lang="en-US" smtClean="0"/>
              <a:pPr/>
              <a:t>7/14/2014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D01E0-4520-4710-81AB-3D8832D73914}"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endParaRPr lang="en-US" altLang="en-US">
              <a:solidFill>
                <a:srgbClr val="000000"/>
              </a:solidFill>
            </a:endParaRPr>
          </a:p>
        </p:txBody>
      </p:sp>
    </p:spTree>
    <p:extLst>
      <p:ext uri="{BB962C8B-B14F-4D97-AF65-F5344CB8AC3E}">
        <p14:creationId xmlns:p14="http://schemas.microsoft.com/office/powerpoint/2010/main" val="642030378"/>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endParaRPr lang="en-US" altLang="en-US">
              <a:solidFill>
                <a:srgbClr val="000000"/>
              </a:solidFill>
            </a:endParaRPr>
          </a:p>
        </p:txBody>
      </p:sp>
    </p:spTree>
    <p:extLst>
      <p:ext uri="{BB962C8B-B14F-4D97-AF65-F5344CB8AC3E}">
        <p14:creationId xmlns:p14="http://schemas.microsoft.com/office/powerpoint/2010/main" val="1136525550"/>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4000" y="228600"/>
            <a:ext cx="2082800" cy="6489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55600" y="228600"/>
            <a:ext cx="6096000" cy="6489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endParaRPr lang="en-US" altLang="en-US">
              <a:solidFill>
                <a:srgbClr val="000000"/>
              </a:solidFill>
            </a:endParaRPr>
          </a:p>
        </p:txBody>
      </p:sp>
    </p:spTree>
    <p:extLst>
      <p:ext uri="{BB962C8B-B14F-4D97-AF65-F5344CB8AC3E}">
        <p14:creationId xmlns:p14="http://schemas.microsoft.com/office/powerpoint/2010/main" val="70271367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F665B9-8681-4F57-B28C-8200AC9C629D}" type="datetimeFigureOut">
              <a:rPr lang="en-US" smtClean="0"/>
              <a:pPr/>
              <a:t>7/14/2014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D01E0-4520-4710-81AB-3D8832D7391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F665B9-8681-4F57-B28C-8200AC9C629D}" type="datetimeFigureOut">
              <a:rPr lang="en-US" smtClean="0"/>
              <a:pPr/>
              <a:t>7/14/2014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5D01E0-4520-4710-81AB-3D8832D7391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F665B9-8681-4F57-B28C-8200AC9C629D}" type="datetimeFigureOut">
              <a:rPr lang="en-US" smtClean="0"/>
              <a:pPr/>
              <a:t>7/14/2014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5D01E0-4520-4710-81AB-3D8832D7391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F665B9-8681-4F57-B28C-8200AC9C629D}" type="datetimeFigureOut">
              <a:rPr lang="en-US" smtClean="0"/>
              <a:pPr/>
              <a:t>7/14/2014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5D01E0-4520-4710-81AB-3D8832D7391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F665B9-8681-4F57-B28C-8200AC9C629D}" type="datetimeFigureOut">
              <a:rPr lang="en-US" smtClean="0"/>
              <a:pPr/>
              <a:t>7/14/2014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5D01E0-4520-4710-81AB-3D8832D7391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F665B9-8681-4F57-B28C-8200AC9C629D}" type="datetimeFigureOut">
              <a:rPr lang="en-US" smtClean="0"/>
              <a:pPr/>
              <a:t>7/14/2014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5D01E0-4520-4710-81AB-3D8832D7391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F665B9-8681-4F57-B28C-8200AC9C629D}" type="datetimeFigureOut">
              <a:rPr lang="en-US" smtClean="0"/>
              <a:pPr/>
              <a:t>7/14/2014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5D01E0-4520-4710-81AB-3D8832D7391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F665B9-8681-4F57-B28C-8200AC9C629D}" type="datetimeFigureOut">
              <a:rPr lang="en-US" smtClean="0"/>
              <a:pPr/>
              <a:t>7/14/2014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5D01E0-4520-4710-81AB-3D8832D7391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159" name="Picture 63" descr="45"/>
          <p:cNvPicPr>
            <a:picLocks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90488" y="381000"/>
            <a:ext cx="8902700" cy="838200"/>
          </a:xfrm>
          <a:prstGeom prst="rect">
            <a:avLst/>
          </a:prstGeom>
          <a:noFill/>
          <a:extLst>
            <a:ext uri="{909E8E84-426E-40DD-AFC4-6F175D3DCCD1}">
              <a14:hiddenFill xmlns:a14="http://schemas.microsoft.com/office/drawing/2010/main">
                <a:solidFill>
                  <a:srgbClr val="FFFFFF"/>
                </a:solidFill>
              </a14:hiddenFill>
            </a:ext>
          </a:extLst>
        </p:spPr>
      </p:pic>
      <p:sp>
        <p:nvSpPr>
          <p:cNvPr id="4104" name="Text Box 8"/>
          <p:cNvSpPr txBox="1">
            <a:spLocks noChangeArrowheads="1"/>
          </p:cNvSpPr>
          <p:nvPr/>
        </p:nvSpPr>
        <p:spPr bwMode="auto">
          <a:xfrm>
            <a:off x="7391400" y="6019800"/>
            <a:ext cx="1219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fontAlgn="base">
              <a:spcBef>
                <a:spcPct val="50000"/>
              </a:spcBef>
              <a:spcAft>
                <a:spcPct val="0"/>
              </a:spcAft>
            </a:pPr>
            <a:endParaRPr lang="en-US" altLang="en-US">
              <a:solidFill>
                <a:srgbClr val="000000"/>
              </a:solidFill>
            </a:endParaRPr>
          </a:p>
        </p:txBody>
      </p:sp>
      <p:sp>
        <p:nvSpPr>
          <p:cNvPr id="4109" name="Rectangle 13"/>
          <p:cNvSpPr>
            <a:spLocks noGrp="1" noChangeArrowheads="1"/>
          </p:cNvSpPr>
          <p:nvPr>
            <p:ph type="body" idx="1"/>
          </p:nvPr>
        </p:nvSpPr>
        <p:spPr bwMode="auto">
          <a:xfrm>
            <a:off x="457200" y="1462088"/>
            <a:ext cx="8229600" cy="5256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p:txBody>
      </p:sp>
      <p:sp>
        <p:nvSpPr>
          <p:cNvPr id="4110" name="Rectangle 1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en-US">
              <a:solidFill>
                <a:srgbClr val="000000"/>
              </a:solidFill>
            </a:endParaRPr>
          </a:p>
        </p:txBody>
      </p:sp>
      <p:sp>
        <p:nvSpPr>
          <p:cNvPr id="4111" name="Rectangle 1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en-US">
              <a:solidFill>
                <a:srgbClr val="000000"/>
              </a:solidFill>
            </a:endParaRPr>
          </a:p>
        </p:txBody>
      </p:sp>
      <p:sp>
        <p:nvSpPr>
          <p:cNvPr id="4114" name="Text Box 18"/>
          <p:cNvSpPr txBox="1">
            <a:spLocks noChangeArrowheads="1"/>
          </p:cNvSpPr>
          <p:nvPr/>
        </p:nvSpPr>
        <p:spPr bwMode="auto">
          <a:xfrm>
            <a:off x="8496300" y="6388100"/>
            <a:ext cx="6477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fld id="{00B14097-28F7-45C0-A3A5-1BB7DE0F1122}" type="slidenum">
              <a:rPr lang="en-US" altLang="en-US">
                <a:solidFill>
                  <a:srgbClr val="000000"/>
                </a:solidFill>
              </a:rPr>
              <a:pPr fontAlgn="base">
                <a:spcBef>
                  <a:spcPct val="50000"/>
                </a:spcBef>
                <a:spcAft>
                  <a:spcPct val="0"/>
                </a:spcAft>
              </a:pPr>
              <a:t>‹#›</a:t>
            </a:fld>
            <a:endParaRPr lang="en-US" altLang="en-US">
              <a:solidFill>
                <a:srgbClr val="000000"/>
              </a:solidFill>
            </a:endParaRPr>
          </a:p>
        </p:txBody>
      </p:sp>
      <p:sp>
        <p:nvSpPr>
          <p:cNvPr id="4115" name="Rectangle 19"/>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endParaRPr lang="en-US" altLang="en-US">
              <a:solidFill>
                <a:srgbClr val="000000"/>
              </a:solidFill>
            </a:endParaRPr>
          </a:p>
        </p:txBody>
      </p:sp>
      <p:sp>
        <p:nvSpPr>
          <p:cNvPr id="4108" name="Rectangle 12"/>
          <p:cNvSpPr>
            <a:spLocks noGrp="1" noChangeArrowheads="1"/>
          </p:cNvSpPr>
          <p:nvPr>
            <p:ph type="title"/>
          </p:nvPr>
        </p:nvSpPr>
        <p:spPr bwMode="auto">
          <a:xfrm>
            <a:off x="355600" y="228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Tree>
    <p:extLst>
      <p:ext uri="{BB962C8B-B14F-4D97-AF65-F5344CB8AC3E}">
        <p14:creationId xmlns:p14="http://schemas.microsoft.com/office/powerpoint/2010/main" val="39622857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nLst>
      <p:par>
        <p:cTn id="1" dur="indefinite" restart="never" nodeType="tmRoot"/>
      </p:par>
    </p:tnLst>
  </p:timing>
  <p:txStyles>
    <p:titleStyle>
      <a:lvl1pPr algn="l" rtl="0" fontAlgn="base">
        <a:spcBef>
          <a:spcPct val="0"/>
        </a:spcBef>
        <a:spcAft>
          <a:spcPct val="0"/>
        </a:spcAft>
        <a:defRPr sz="4000">
          <a:solidFill>
            <a:schemeClr val="tx1"/>
          </a:solidFill>
          <a:latin typeface="+mj-lt"/>
          <a:ea typeface="+mj-ea"/>
          <a:cs typeface="+mj-cs"/>
        </a:defRPr>
      </a:lvl1pPr>
      <a:lvl2pPr algn="l" rtl="0" fontAlgn="base">
        <a:spcBef>
          <a:spcPct val="0"/>
        </a:spcBef>
        <a:spcAft>
          <a:spcPct val="0"/>
        </a:spcAft>
        <a:defRPr sz="4000">
          <a:solidFill>
            <a:schemeClr val="tx1"/>
          </a:solidFill>
          <a:latin typeface="Arial" charset="0"/>
        </a:defRPr>
      </a:lvl2pPr>
      <a:lvl3pPr algn="l" rtl="0" fontAlgn="base">
        <a:spcBef>
          <a:spcPct val="0"/>
        </a:spcBef>
        <a:spcAft>
          <a:spcPct val="0"/>
        </a:spcAft>
        <a:defRPr sz="4000">
          <a:solidFill>
            <a:schemeClr val="tx1"/>
          </a:solidFill>
          <a:latin typeface="Arial" charset="0"/>
        </a:defRPr>
      </a:lvl3pPr>
      <a:lvl4pPr algn="l" rtl="0" fontAlgn="base">
        <a:spcBef>
          <a:spcPct val="0"/>
        </a:spcBef>
        <a:spcAft>
          <a:spcPct val="0"/>
        </a:spcAft>
        <a:defRPr sz="4000">
          <a:solidFill>
            <a:schemeClr val="tx1"/>
          </a:solidFill>
          <a:latin typeface="Arial" charset="0"/>
        </a:defRPr>
      </a:lvl4pPr>
      <a:lvl5pPr algn="l" rtl="0" fontAlgn="base">
        <a:spcBef>
          <a:spcPct val="0"/>
        </a:spcBef>
        <a:spcAft>
          <a:spcPct val="0"/>
        </a:spcAft>
        <a:defRPr sz="4000">
          <a:solidFill>
            <a:schemeClr val="tx1"/>
          </a:solidFill>
          <a:latin typeface="Arial" charset="0"/>
        </a:defRPr>
      </a:lvl5pPr>
      <a:lvl6pPr marL="457200" algn="l" rtl="0" fontAlgn="base">
        <a:spcBef>
          <a:spcPct val="0"/>
        </a:spcBef>
        <a:spcAft>
          <a:spcPct val="0"/>
        </a:spcAft>
        <a:defRPr sz="4000">
          <a:solidFill>
            <a:schemeClr val="tx1"/>
          </a:solidFill>
          <a:latin typeface="Arial" charset="0"/>
        </a:defRPr>
      </a:lvl6pPr>
      <a:lvl7pPr marL="914400" algn="l" rtl="0" fontAlgn="base">
        <a:spcBef>
          <a:spcPct val="0"/>
        </a:spcBef>
        <a:spcAft>
          <a:spcPct val="0"/>
        </a:spcAft>
        <a:defRPr sz="4000">
          <a:solidFill>
            <a:schemeClr val="tx1"/>
          </a:solidFill>
          <a:latin typeface="Arial" charset="0"/>
        </a:defRPr>
      </a:lvl7pPr>
      <a:lvl8pPr marL="1371600" algn="l" rtl="0" fontAlgn="base">
        <a:spcBef>
          <a:spcPct val="0"/>
        </a:spcBef>
        <a:spcAft>
          <a:spcPct val="0"/>
        </a:spcAft>
        <a:defRPr sz="4000">
          <a:solidFill>
            <a:schemeClr val="tx1"/>
          </a:solidFill>
          <a:latin typeface="Arial" charset="0"/>
        </a:defRPr>
      </a:lvl8pPr>
      <a:lvl9pPr marL="1828800" algn="l" rtl="0" fontAlgn="base">
        <a:spcBef>
          <a:spcPct val="0"/>
        </a:spcBef>
        <a:spcAft>
          <a:spcPct val="0"/>
        </a:spcAft>
        <a:defRPr sz="4000">
          <a:solidFill>
            <a:schemeClr val="tx1"/>
          </a:solidFill>
          <a:latin typeface="Arial" charset="0"/>
        </a:defRPr>
      </a:lvl9pPr>
    </p:titleStyle>
    <p:bodyStyle>
      <a:lvl1pPr algn="l" rtl="0" fontAlgn="base">
        <a:spcBef>
          <a:spcPct val="20000"/>
        </a:spcBef>
        <a:spcAft>
          <a:spcPct val="0"/>
        </a:spcAft>
        <a:defRPr sz="24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Font typeface="Arial" charset="0"/>
        <a:buChar char="–"/>
        <a:defRPr sz="2400">
          <a:solidFill>
            <a:srgbClr val="0073AE"/>
          </a:solidFill>
          <a:latin typeface="+mn-lt"/>
        </a:defRPr>
      </a:lvl3pPr>
      <a:lvl4pPr marL="1600200" indent="-228600" algn="l" rtl="0" fontAlgn="base">
        <a:spcBef>
          <a:spcPct val="20000"/>
        </a:spcBef>
        <a:spcAft>
          <a:spcPct val="0"/>
        </a:spcAft>
        <a:buFont typeface="Arial" charset="0"/>
        <a:buChar char="•"/>
        <a:defRPr sz="2000">
          <a:solidFill>
            <a:schemeClr val="tx1"/>
          </a:solidFill>
          <a:latin typeface="+mn-lt"/>
        </a:defRPr>
      </a:lvl4pPr>
      <a:lvl5pPr marL="2057400" indent="-228600" algn="l" rtl="0" fontAlgn="base">
        <a:spcBef>
          <a:spcPct val="20000"/>
        </a:spcBef>
        <a:spcAft>
          <a:spcPct val="0"/>
        </a:spcAft>
        <a:buFont typeface="Arial" charset="0"/>
        <a:buChar char="–"/>
        <a:defRPr sz="2000">
          <a:solidFill>
            <a:srgbClr val="0073AE"/>
          </a:solidFill>
          <a:latin typeface="+mn-lt"/>
        </a:defRPr>
      </a:lvl5pPr>
      <a:lvl6pPr marL="2514600" indent="-228600" algn="l" rtl="0" fontAlgn="base">
        <a:spcBef>
          <a:spcPct val="20000"/>
        </a:spcBef>
        <a:spcAft>
          <a:spcPct val="0"/>
        </a:spcAft>
        <a:buFont typeface="Arial" charset="0"/>
        <a:buChar char="–"/>
        <a:defRPr sz="2000">
          <a:solidFill>
            <a:srgbClr val="0073AE"/>
          </a:solidFill>
          <a:latin typeface="+mn-lt"/>
        </a:defRPr>
      </a:lvl6pPr>
      <a:lvl7pPr marL="2971800" indent="-228600" algn="l" rtl="0" fontAlgn="base">
        <a:spcBef>
          <a:spcPct val="20000"/>
        </a:spcBef>
        <a:spcAft>
          <a:spcPct val="0"/>
        </a:spcAft>
        <a:buFont typeface="Arial" charset="0"/>
        <a:buChar char="–"/>
        <a:defRPr sz="2000">
          <a:solidFill>
            <a:srgbClr val="0073AE"/>
          </a:solidFill>
          <a:latin typeface="+mn-lt"/>
        </a:defRPr>
      </a:lvl7pPr>
      <a:lvl8pPr marL="3429000" indent="-228600" algn="l" rtl="0" fontAlgn="base">
        <a:spcBef>
          <a:spcPct val="20000"/>
        </a:spcBef>
        <a:spcAft>
          <a:spcPct val="0"/>
        </a:spcAft>
        <a:buFont typeface="Arial" charset="0"/>
        <a:buChar char="–"/>
        <a:defRPr sz="2000">
          <a:solidFill>
            <a:srgbClr val="0073AE"/>
          </a:solidFill>
          <a:latin typeface="+mn-lt"/>
        </a:defRPr>
      </a:lvl8pPr>
      <a:lvl9pPr marL="3886200" indent="-228600" algn="l" rtl="0" fontAlgn="base">
        <a:spcBef>
          <a:spcPct val="20000"/>
        </a:spcBef>
        <a:spcAft>
          <a:spcPct val="0"/>
        </a:spcAft>
        <a:buFont typeface="Arial" charset="0"/>
        <a:buChar char="–"/>
        <a:defRPr sz="2000">
          <a:solidFill>
            <a:srgbClr val="0073AE"/>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5.wmf"/><Relationship Id="rId4" Type="http://schemas.openxmlformats.org/officeDocument/2006/relationships/oleObject" Target="../embeddings/oleObject5.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5.wmf"/><Relationship Id="rId4" Type="http://schemas.openxmlformats.org/officeDocument/2006/relationships/oleObject" Target="../embeddings/oleObject6.bin"/></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7.wmf"/><Relationship Id="rId4" Type="http://schemas.openxmlformats.org/officeDocument/2006/relationships/oleObject" Target="../embeddings/oleObject7.bin"/></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7.wmf"/><Relationship Id="rId5" Type="http://schemas.openxmlformats.org/officeDocument/2006/relationships/oleObject" Target="../embeddings/oleObject8.bin"/><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7.wmf"/><Relationship Id="rId4" Type="http://schemas.openxmlformats.org/officeDocument/2006/relationships/oleObject" Target="../embeddings/oleObject9.bin"/></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9.wmf"/><Relationship Id="rId5" Type="http://schemas.openxmlformats.org/officeDocument/2006/relationships/oleObject" Target="../embeddings/oleObject10.bin"/><Relationship Id="rId4" Type="http://schemas.openxmlformats.org/officeDocument/2006/relationships/image" Target="../media/image10.tif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12.wmf"/><Relationship Id="rId5" Type="http://schemas.openxmlformats.org/officeDocument/2006/relationships/oleObject" Target="../embeddings/oleObject12.bin"/><Relationship Id="rId4" Type="http://schemas.openxmlformats.org/officeDocument/2006/relationships/image" Target="../media/image11.wmf"/></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image" Target="../media/image19.tiff"/><Relationship Id="rId1" Type="http://schemas.openxmlformats.org/officeDocument/2006/relationships/slideLayout" Target="../slideLayouts/slideLayout2.xml"/><Relationship Id="rId5" Type="http://schemas.openxmlformats.org/officeDocument/2006/relationships/image" Target="../media/image22.wmf"/><Relationship Id="rId4" Type="http://schemas.openxmlformats.org/officeDocument/2006/relationships/image" Target="../media/image21.w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image" Target="../media/image23.tiff"/><Relationship Id="rId1" Type="http://schemas.openxmlformats.org/officeDocument/2006/relationships/slideLayout" Target="../slideLayouts/slideLayout2.xml"/><Relationship Id="rId5" Type="http://schemas.openxmlformats.org/officeDocument/2006/relationships/image" Target="../media/image26.wmf"/><Relationship Id="rId4" Type="http://schemas.openxmlformats.org/officeDocument/2006/relationships/image" Target="../media/image25.wmf"/></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28.wmf"/><Relationship Id="rId4" Type="http://schemas.openxmlformats.org/officeDocument/2006/relationships/image" Target="../media/image27.w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29.wmf"/></Relationships>
</file>

<file path=ppt/slides/_rels/slide4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0.w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w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5.wmf"/><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6.wmf"/><Relationship Id="rId4"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5.wmf"/><Relationship Id="rId4" Type="http://schemas.openxmlformats.org/officeDocument/2006/relationships/oleObject" Target="../embeddings/oleObject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133" name="Picture 53" descr="Picture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542"/>
            <a:ext cx="9144000" cy="3505200"/>
          </a:xfrm>
          <a:prstGeom prst="rect">
            <a:avLst/>
          </a:prstGeom>
          <a:noFill/>
          <a:extLst>
            <a:ext uri="{909E8E84-426E-40DD-AFC4-6F175D3DCCD1}">
              <a14:hiddenFill xmlns:a14="http://schemas.microsoft.com/office/drawing/2010/main">
                <a:solidFill>
                  <a:srgbClr val="FFFFFF"/>
                </a:solidFill>
              </a14:hiddenFill>
            </a:ext>
          </a:extLst>
        </p:spPr>
      </p:pic>
      <p:sp>
        <p:nvSpPr>
          <p:cNvPr id="46082" name="Text Box 2"/>
          <p:cNvSpPr txBox="1">
            <a:spLocks noChangeArrowheads="1"/>
          </p:cNvSpPr>
          <p:nvPr/>
        </p:nvSpPr>
        <p:spPr bwMode="auto">
          <a:xfrm>
            <a:off x="3352800" y="2934262"/>
            <a:ext cx="5486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1400" dirty="0"/>
              <a:t>Copyright © Cengage Learning. All rights reserved.</a:t>
            </a:r>
            <a:r>
              <a:rPr lang="en-US" altLang="en-US" dirty="0"/>
              <a:t> </a:t>
            </a:r>
          </a:p>
        </p:txBody>
      </p:sp>
      <p:sp>
        <p:nvSpPr>
          <p:cNvPr id="46084" name="Text Box 4"/>
          <p:cNvSpPr txBox="1">
            <a:spLocks noChangeArrowheads="1"/>
          </p:cNvSpPr>
          <p:nvPr/>
        </p:nvSpPr>
        <p:spPr bwMode="auto">
          <a:xfrm>
            <a:off x="1371600" y="931055"/>
            <a:ext cx="1676400" cy="1433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8800">
                <a:solidFill>
                  <a:schemeClr val="bg1"/>
                </a:solidFill>
              </a:rPr>
              <a:t>5</a:t>
            </a:r>
          </a:p>
        </p:txBody>
      </p:sp>
      <p:sp>
        <p:nvSpPr>
          <p:cNvPr id="46086" name="Text Box 6"/>
          <p:cNvSpPr txBox="1">
            <a:spLocks noChangeArrowheads="1"/>
          </p:cNvSpPr>
          <p:nvPr/>
        </p:nvSpPr>
        <p:spPr bwMode="auto">
          <a:xfrm>
            <a:off x="2681288" y="789767"/>
            <a:ext cx="59436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spAutoFit/>
          </a:bodyPr>
          <a:lstStyle>
            <a:lvl1pPr>
              <a:tabLst>
                <a:tab pos="855663" algn="l"/>
                <a:tab pos="973138" algn="l"/>
              </a:tabLst>
              <a:defRPr>
                <a:solidFill>
                  <a:schemeClr val="tx1"/>
                </a:solidFill>
                <a:latin typeface="Arial" panose="020B0604020202020204" pitchFamily="34" charset="0"/>
              </a:defRPr>
            </a:lvl1pPr>
            <a:lvl2pPr>
              <a:tabLst>
                <a:tab pos="855663" algn="l"/>
                <a:tab pos="973138" algn="l"/>
              </a:tabLst>
              <a:defRPr>
                <a:solidFill>
                  <a:schemeClr val="tx1"/>
                </a:solidFill>
                <a:latin typeface="Arial" panose="020B0604020202020204" pitchFamily="34" charset="0"/>
              </a:defRPr>
            </a:lvl2pPr>
            <a:lvl3pPr>
              <a:tabLst>
                <a:tab pos="855663" algn="l"/>
                <a:tab pos="973138" algn="l"/>
              </a:tabLst>
              <a:defRPr>
                <a:solidFill>
                  <a:schemeClr val="tx1"/>
                </a:solidFill>
                <a:latin typeface="Arial" panose="020B0604020202020204" pitchFamily="34" charset="0"/>
              </a:defRPr>
            </a:lvl3pPr>
            <a:lvl4pPr>
              <a:tabLst>
                <a:tab pos="855663" algn="l"/>
                <a:tab pos="973138" algn="l"/>
              </a:tabLst>
              <a:defRPr>
                <a:solidFill>
                  <a:schemeClr val="tx1"/>
                </a:solidFill>
                <a:latin typeface="Arial" panose="020B0604020202020204" pitchFamily="34" charset="0"/>
              </a:defRPr>
            </a:lvl4pPr>
            <a:lvl5pPr>
              <a:tabLst>
                <a:tab pos="855663" algn="l"/>
                <a:tab pos="973138" algn="l"/>
              </a:tabLst>
              <a:defRPr>
                <a:solidFill>
                  <a:schemeClr val="tx1"/>
                </a:solidFill>
                <a:latin typeface="Arial" panose="020B0604020202020204" pitchFamily="34" charset="0"/>
              </a:defRPr>
            </a:lvl5pPr>
            <a:lvl6pPr fontAlgn="base">
              <a:spcBef>
                <a:spcPct val="0"/>
              </a:spcBef>
              <a:spcAft>
                <a:spcPct val="0"/>
              </a:spcAft>
              <a:tabLst>
                <a:tab pos="855663" algn="l"/>
                <a:tab pos="973138" algn="l"/>
              </a:tabLst>
              <a:defRPr>
                <a:solidFill>
                  <a:schemeClr val="tx1"/>
                </a:solidFill>
                <a:latin typeface="Arial" panose="020B0604020202020204" pitchFamily="34" charset="0"/>
              </a:defRPr>
            </a:lvl6pPr>
            <a:lvl7pPr fontAlgn="base">
              <a:spcBef>
                <a:spcPct val="0"/>
              </a:spcBef>
              <a:spcAft>
                <a:spcPct val="0"/>
              </a:spcAft>
              <a:tabLst>
                <a:tab pos="855663" algn="l"/>
                <a:tab pos="973138" algn="l"/>
              </a:tabLst>
              <a:defRPr>
                <a:solidFill>
                  <a:schemeClr val="tx1"/>
                </a:solidFill>
                <a:latin typeface="Arial" panose="020B0604020202020204" pitchFamily="34" charset="0"/>
              </a:defRPr>
            </a:lvl7pPr>
            <a:lvl8pPr fontAlgn="base">
              <a:spcBef>
                <a:spcPct val="0"/>
              </a:spcBef>
              <a:spcAft>
                <a:spcPct val="0"/>
              </a:spcAft>
              <a:tabLst>
                <a:tab pos="855663" algn="l"/>
                <a:tab pos="973138" algn="l"/>
              </a:tabLst>
              <a:defRPr>
                <a:solidFill>
                  <a:schemeClr val="tx1"/>
                </a:solidFill>
                <a:latin typeface="Arial" panose="020B0604020202020204" pitchFamily="34" charset="0"/>
              </a:defRPr>
            </a:lvl8pPr>
            <a:lvl9pPr fontAlgn="base">
              <a:spcBef>
                <a:spcPct val="0"/>
              </a:spcBef>
              <a:spcAft>
                <a:spcPct val="0"/>
              </a:spcAft>
              <a:tabLst>
                <a:tab pos="855663" algn="l"/>
                <a:tab pos="973138" algn="l"/>
              </a:tabLst>
              <a:defRPr>
                <a:solidFill>
                  <a:schemeClr val="tx1"/>
                </a:solidFill>
                <a:latin typeface="Arial" panose="020B0604020202020204" pitchFamily="34" charset="0"/>
              </a:defRPr>
            </a:lvl9pPr>
          </a:lstStyle>
          <a:p>
            <a:pPr algn="ctr">
              <a:spcBef>
                <a:spcPct val="50000"/>
              </a:spcBef>
            </a:pPr>
            <a:r>
              <a:rPr lang="en-US" altLang="en-US" sz="4000" b="1" dirty="0">
                <a:solidFill>
                  <a:schemeClr val="bg1"/>
                </a:solidFill>
              </a:rPr>
              <a:t>Joint Probability Distributions and </a:t>
            </a:r>
            <a:br>
              <a:rPr lang="en-US" altLang="en-US" sz="4000" b="1" dirty="0">
                <a:solidFill>
                  <a:schemeClr val="bg1"/>
                </a:solidFill>
              </a:rPr>
            </a:br>
            <a:r>
              <a:rPr lang="en-US" altLang="en-US" sz="4000" b="1" dirty="0">
                <a:solidFill>
                  <a:schemeClr val="bg1"/>
                </a:solidFill>
              </a:rPr>
              <a:t>Random Samples</a:t>
            </a:r>
          </a:p>
        </p:txBody>
      </p:sp>
      <p:pic>
        <p:nvPicPr>
          <p:cNvPr id="182274" name="Picture 2" descr="click to exp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 y="3632663"/>
            <a:ext cx="2362200" cy="316534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061600" y="6241265"/>
            <a:ext cx="4082400" cy="369332"/>
          </a:xfrm>
          <a:prstGeom prst="rect">
            <a:avLst/>
          </a:prstGeom>
          <a:noFill/>
        </p:spPr>
        <p:txBody>
          <a:bodyPr wrap="none" rtlCol="0">
            <a:spAutoFit/>
          </a:bodyPr>
          <a:lstStyle/>
          <a:p>
            <a:r>
              <a:rPr lang="en-US" dirty="0"/>
              <a:t>http://flylib.com/books/en/2.528.1.68/1/</a:t>
            </a:r>
          </a:p>
        </p:txBody>
      </p:sp>
    </p:spTree>
    <p:extLst>
      <p:ext uri="{BB962C8B-B14F-4D97-AF65-F5344CB8AC3E}">
        <p14:creationId xmlns:p14="http://schemas.microsoft.com/office/powerpoint/2010/main" val="8044329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563562"/>
          </a:xfrm>
        </p:spPr>
        <p:txBody>
          <a:bodyPr>
            <a:noAutofit/>
          </a:bodyPr>
          <a:lstStyle/>
          <a:p>
            <a:r>
              <a:rPr lang="en-US" sz="3600" dirty="0" smtClean="0"/>
              <a:t>Example: Independence - discrete</a:t>
            </a:r>
            <a:endParaRPr lang="en-US" sz="3600" dirty="0"/>
          </a:p>
        </p:txBody>
      </p:sp>
      <p:sp>
        <p:nvSpPr>
          <p:cNvPr id="4" name="Content Placeholder 3"/>
          <p:cNvSpPr>
            <a:spLocks noGrp="1"/>
          </p:cNvSpPr>
          <p:nvPr>
            <p:ph idx="1"/>
          </p:nvPr>
        </p:nvSpPr>
        <p:spPr>
          <a:xfrm>
            <a:off x="304800" y="1143000"/>
            <a:ext cx="8610600" cy="5486400"/>
          </a:xfrm>
        </p:spPr>
        <p:txBody>
          <a:bodyPr>
            <a:normAutofit/>
          </a:bodyPr>
          <a:lstStyle/>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dirty="0" smtClean="0"/>
              <a:t>Are X and Y independent?</a:t>
            </a:r>
          </a:p>
          <a:p>
            <a:pPr>
              <a:buNone/>
            </a:pPr>
            <a:endParaRPr lang="en-US" dirty="0" smtClean="0"/>
          </a:p>
        </p:txBody>
      </p:sp>
      <p:graphicFrame>
        <p:nvGraphicFramePr>
          <p:cNvPr id="5" name="Table 4"/>
          <p:cNvGraphicFramePr>
            <a:graphicFrameLocks noGrp="1"/>
          </p:cNvGraphicFramePr>
          <p:nvPr/>
        </p:nvGraphicFramePr>
        <p:xfrm>
          <a:off x="228601" y="914400"/>
          <a:ext cx="8610599" cy="3474720"/>
        </p:xfrm>
        <a:graphic>
          <a:graphicData uri="http://schemas.openxmlformats.org/drawingml/2006/table">
            <a:tbl>
              <a:tblPr>
                <a:tableStyleId>{5C22544A-7EE6-4342-B048-85BDC9FD1C3A}</a:tableStyleId>
              </a:tblPr>
              <a:tblGrid>
                <a:gridCol w="457199"/>
                <a:gridCol w="2438400"/>
                <a:gridCol w="2362200"/>
                <a:gridCol w="2286000"/>
                <a:gridCol w="1066800"/>
              </a:tblGrid>
              <a:tr h="508000">
                <a:tc>
                  <a:txBody>
                    <a:bodyPr/>
                    <a:lstStyle/>
                    <a:p>
                      <a:pPr algn="ctr"/>
                      <a:endParaRPr lang="en-US" sz="32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endParaRPr lang="en-US" sz="320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smtClean="0"/>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en-US" sz="3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32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70840">
                <a:tc>
                  <a:txBody>
                    <a:bodyPr/>
                    <a:lstStyle/>
                    <a:p>
                      <a:pPr algn="ctr"/>
                      <a:endParaRPr lang="en-US" sz="3200" dirty="0"/>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3200" dirty="0" smtClean="0"/>
                        <a:t>p(</a:t>
                      </a:r>
                      <a:r>
                        <a:rPr lang="en-US" sz="3200" dirty="0" err="1" smtClean="0"/>
                        <a:t>x,y</a:t>
                      </a:r>
                      <a:r>
                        <a:rPr lang="en-US" sz="3200" dirty="0" smtClean="0"/>
                        <a:t>)</a:t>
                      </a:r>
                      <a:endParaRPr lang="en-US" sz="3200" dirty="0"/>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3200" dirty="0" smtClean="0"/>
                        <a:t>Survivors</a:t>
                      </a:r>
                      <a:r>
                        <a:rPr lang="en-US" sz="3200" baseline="0" dirty="0" smtClean="0"/>
                        <a:t> (0)</a:t>
                      </a:r>
                      <a:endParaRPr lang="en-US" sz="3200" dirty="0"/>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3200" dirty="0" smtClean="0"/>
                        <a:t>Fatalities</a:t>
                      </a:r>
                      <a:r>
                        <a:rPr lang="en-US" sz="3200" baseline="0" dirty="0" smtClean="0"/>
                        <a:t> (1)</a:t>
                      </a:r>
                      <a:endParaRPr lang="en-US" sz="3200" dirty="0"/>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3200" dirty="0" smtClean="0"/>
                        <a:t>p(x)</a:t>
                      </a: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r h="370840">
                <a:tc rowSpan="3">
                  <a:txBody>
                    <a:bodyPr/>
                    <a:lstStyle/>
                    <a:p>
                      <a:pPr algn="ctr"/>
                      <a:r>
                        <a:rPr lang="en-US" sz="3200" dirty="0" smtClean="0"/>
                        <a:t>X</a:t>
                      </a:r>
                      <a:endParaRPr lang="en-US" sz="32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smtClean="0"/>
                        <a:t>no belt (0)</a:t>
                      </a:r>
                      <a:endParaRPr lang="en-US" sz="320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sz="3200" dirty="0" smtClean="0"/>
                        <a:t>0.37</a:t>
                      </a:r>
                      <a:endParaRPr lang="en-US" sz="32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3200" dirty="0" smtClean="0"/>
                        <a:t>0.17</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sz="3200" dirty="0" smtClean="0"/>
                        <a:t>0.54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70840">
                <a:tc vMerge="1">
                  <a:txBody>
                    <a:bodyPr/>
                    <a:lstStyle/>
                    <a:p>
                      <a:endParaRPr lang="en-US" sz="3200" dirty="0"/>
                    </a:p>
                  </a:txBody>
                  <a:tcPr/>
                </a:tc>
                <a:tc>
                  <a:txBody>
                    <a:bodyPr/>
                    <a:lstStyle/>
                    <a:p>
                      <a:pPr algn="ctr"/>
                      <a:r>
                        <a:rPr lang="en-US" sz="3200" dirty="0" smtClean="0"/>
                        <a:t>Adult</a:t>
                      </a:r>
                      <a:r>
                        <a:rPr lang="en-US" sz="3200" baseline="0" dirty="0" smtClean="0"/>
                        <a:t> belt (1)</a:t>
                      </a:r>
                      <a:endParaRPr lang="en-US" sz="3200" dirty="0"/>
                    </a:p>
                  </a:txBody>
                  <a:tcPr anchor="ctr">
                    <a:lnR w="12700" cap="flat" cmpd="sng" algn="ctr">
                      <a:solidFill>
                        <a:schemeClr val="tx1"/>
                      </a:solidFill>
                      <a:prstDash val="solid"/>
                      <a:round/>
                      <a:headEnd type="none" w="med" len="med"/>
                      <a:tailEnd type="none" w="med" len="med"/>
                    </a:lnR>
                  </a:tcPr>
                </a:tc>
                <a:tc>
                  <a:txBody>
                    <a:bodyPr/>
                    <a:lstStyle/>
                    <a:p>
                      <a:pPr algn="ctr"/>
                      <a:r>
                        <a:rPr lang="en-US" sz="3200" dirty="0" smtClean="0"/>
                        <a:t>0.14</a:t>
                      </a:r>
                      <a:endParaRPr lang="en-US" sz="3200" dirty="0"/>
                    </a:p>
                  </a:txBody>
                  <a:tcPr anchor="ctr">
                    <a:lnL w="12700" cap="flat" cmpd="sng" algn="ctr">
                      <a:solidFill>
                        <a:schemeClr val="tx1"/>
                      </a:solidFill>
                      <a:prstDash val="solid"/>
                      <a:round/>
                      <a:headEnd type="none" w="med" len="med"/>
                      <a:tailEnd type="none" w="med" len="med"/>
                    </a:lnL>
                  </a:tcPr>
                </a:tc>
                <a:tc>
                  <a:txBody>
                    <a:bodyPr/>
                    <a:lstStyle/>
                    <a:p>
                      <a:pPr algn="ctr"/>
                      <a:r>
                        <a:rPr lang="en-US" sz="3200" dirty="0" smtClean="0"/>
                        <a:t>0.02</a:t>
                      </a:r>
                      <a:endParaRPr lang="en-US" sz="3200" dirty="0"/>
                    </a:p>
                  </a:txBody>
                  <a:tcPr anchor="ctr">
                    <a:lnR w="12700" cap="flat" cmpd="sng" algn="ctr">
                      <a:solidFill>
                        <a:schemeClr val="tx1"/>
                      </a:solidFill>
                      <a:prstDash val="solid"/>
                      <a:round/>
                      <a:headEnd type="none" w="med" len="med"/>
                      <a:tailEnd type="none" w="med" len="med"/>
                    </a:lnR>
                  </a:tcPr>
                </a:tc>
                <a:tc>
                  <a:txBody>
                    <a:bodyPr/>
                    <a:lstStyle/>
                    <a:p>
                      <a:pPr algn="ctr"/>
                      <a:r>
                        <a:rPr lang="en-US" sz="3200" dirty="0" smtClean="0"/>
                        <a:t>0.16</a:t>
                      </a: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70840">
                <a:tc vMerge="1">
                  <a:txBody>
                    <a:bodyPr/>
                    <a:lstStyle/>
                    <a:p>
                      <a:endParaRPr lang="en-US" sz="3200" dirty="0"/>
                    </a:p>
                  </a:txBody>
                  <a:tcPr/>
                </a:tc>
                <a:tc>
                  <a:txBody>
                    <a:bodyPr/>
                    <a:lstStyle/>
                    <a:p>
                      <a:pPr algn="ctr"/>
                      <a:r>
                        <a:rPr lang="en-US" sz="3200" dirty="0" smtClean="0"/>
                        <a:t>Child</a:t>
                      </a:r>
                      <a:r>
                        <a:rPr lang="en-US" sz="3200" baseline="0" dirty="0" smtClean="0"/>
                        <a:t> Seat (2)</a:t>
                      </a:r>
                      <a:endParaRPr lang="en-US" sz="3200" dirty="0"/>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3200" dirty="0" smtClean="0"/>
                        <a:t>0.24</a:t>
                      </a:r>
                      <a:endParaRPr lang="en-US" sz="3200" dirty="0"/>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3200" dirty="0" smtClean="0"/>
                        <a:t>0.05</a:t>
                      </a:r>
                      <a:endParaRPr lang="en-US" sz="3200" dirty="0"/>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3200" dirty="0" smtClean="0"/>
                        <a:t>0.29</a:t>
                      </a: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r h="370840">
                <a:tc>
                  <a:txBody>
                    <a:bodyPr/>
                    <a:lstStyle/>
                    <a:p>
                      <a:pPr algn="ctr"/>
                      <a:endParaRPr lang="en-US" sz="32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smtClean="0"/>
                        <a:t>p(y)</a:t>
                      </a:r>
                      <a:endParaRPr lang="en-US" sz="320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smtClean="0"/>
                        <a:t>0.75</a:t>
                      </a:r>
                      <a:endParaRPr lang="en-US" sz="32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smtClean="0"/>
                        <a:t>0.24</a:t>
                      </a:r>
                      <a:endParaRPr lang="en-US" sz="320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smtClean="0"/>
                        <a:t>0.99</a:t>
                      </a: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563562"/>
          </a:xfrm>
        </p:spPr>
        <p:txBody>
          <a:bodyPr>
            <a:noAutofit/>
          </a:bodyPr>
          <a:lstStyle/>
          <a:p>
            <a:r>
              <a:rPr lang="en-US" sz="3600" dirty="0" smtClean="0"/>
              <a:t>Example: Independence - discrete</a:t>
            </a:r>
            <a:endParaRPr lang="en-US" sz="3600" dirty="0"/>
          </a:p>
        </p:txBody>
      </p:sp>
      <p:sp>
        <p:nvSpPr>
          <p:cNvPr id="4" name="Content Placeholder 3"/>
          <p:cNvSpPr>
            <a:spLocks noGrp="1"/>
          </p:cNvSpPr>
          <p:nvPr>
            <p:ph idx="1"/>
          </p:nvPr>
        </p:nvSpPr>
        <p:spPr>
          <a:xfrm>
            <a:off x="304800" y="1143000"/>
            <a:ext cx="8610600" cy="5486400"/>
          </a:xfrm>
        </p:spPr>
        <p:txBody>
          <a:bodyPr>
            <a:normAutofit/>
          </a:bodyPr>
          <a:lstStyle/>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dirty="0" smtClean="0"/>
              <a:t>Are X and Y independent?</a:t>
            </a:r>
          </a:p>
          <a:p>
            <a:pPr>
              <a:buNone/>
            </a:pPr>
            <a:endParaRPr lang="en-US" dirty="0" smtClean="0"/>
          </a:p>
        </p:txBody>
      </p:sp>
      <p:graphicFrame>
        <p:nvGraphicFramePr>
          <p:cNvPr id="5" name="Table 4"/>
          <p:cNvGraphicFramePr>
            <a:graphicFrameLocks noGrp="1"/>
          </p:cNvGraphicFramePr>
          <p:nvPr/>
        </p:nvGraphicFramePr>
        <p:xfrm>
          <a:off x="762000" y="914400"/>
          <a:ext cx="6705601" cy="4632960"/>
        </p:xfrm>
        <a:graphic>
          <a:graphicData uri="http://schemas.openxmlformats.org/drawingml/2006/table">
            <a:tbl>
              <a:tblPr>
                <a:tableStyleId>{5C22544A-7EE6-4342-B048-85BDC9FD1C3A}</a:tableStyleId>
              </a:tblPr>
              <a:tblGrid>
                <a:gridCol w="502920"/>
                <a:gridCol w="1412966"/>
                <a:gridCol w="957943"/>
                <a:gridCol w="957943"/>
                <a:gridCol w="957943"/>
                <a:gridCol w="957943"/>
                <a:gridCol w="957943"/>
              </a:tblGrid>
              <a:tr h="508000">
                <a:tc>
                  <a:txBody>
                    <a:bodyPr/>
                    <a:lstStyle/>
                    <a:p>
                      <a:pPr algn="ctr"/>
                      <a:endParaRPr lang="en-US" sz="32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endParaRPr lang="en-US" sz="320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smtClean="0"/>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en-US" sz="3200" dirty="0"/>
                    </a:p>
                  </a:txBody>
                  <a:tcPr/>
                </a:tc>
                <a:tc hMerge="1">
                  <a:txBody>
                    <a:bodyPr/>
                    <a:lstStyle/>
                    <a:p>
                      <a:endParaRPr lang="en-US" sz="3200" dirty="0"/>
                    </a:p>
                  </a:txBody>
                  <a:tcPr/>
                </a:tc>
                <a:tc hMerge="1">
                  <a:txBody>
                    <a:bodyPr/>
                    <a:lstStyle/>
                    <a:p>
                      <a:endParaRPr lang="en-US" sz="3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32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70840">
                <a:tc>
                  <a:txBody>
                    <a:bodyPr/>
                    <a:lstStyle/>
                    <a:p>
                      <a:pPr algn="ctr"/>
                      <a:endParaRPr lang="en-US" sz="3200" dirty="0"/>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3200" dirty="0" smtClean="0"/>
                        <a:t>p(</a:t>
                      </a:r>
                      <a:r>
                        <a:rPr lang="en-US" sz="3200" dirty="0" err="1" smtClean="0"/>
                        <a:t>x,y</a:t>
                      </a:r>
                      <a:r>
                        <a:rPr lang="en-US" sz="3200" dirty="0" smtClean="0"/>
                        <a:t>)</a:t>
                      </a:r>
                      <a:endParaRPr lang="en-US" sz="3200" dirty="0"/>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3200" dirty="0" smtClean="0"/>
                        <a:t>0</a:t>
                      </a:r>
                      <a:endParaRPr lang="en-US" sz="3200" dirty="0"/>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3200" dirty="0" smtClean="0"/>
                        <a:t>1</a:t>
                      </a:r>
                      <a:endParaRPr lang="en-US" sz="3200" dirty="0"/>
                    </a:p>
                  </a:txBody>
                  <a:tcPr anchor="ctr">
                    <a:lnB w="12700" cap="flat" cmpd="sng" algn="ctr">
                      <a:solidFill>
                        <a:schemeClr val="tx1"/>
                      </a:solidFill>
                      <a:prstDash val="solid"/>
                      <a:round/>
                      <a:headEnd type="none" w="med" len="med"/>
                      <a:tailEnd type="none" w="med" len="med"/>
                    </a:lnB>
                  </a:tcPr>
                </a:tc>
                <a:tc>
                  <a:txBody>
                    <a:bodyPr/>
                    <a:lstStyle/>
                    <a:p>
                      <a:pPr algn="ctr"/>
                      <a:r>
                        <a:rPr lang="en-US" sz="3200" dirty="0" smtClean="0"/>
                        <a:t>2</a:t>
                      </a:r>
                      <a:endParaRPr lang="en-US" sz="3200" dirty="0"/>
                    </a:p>
                  </a:txBody>
                  <a:tcPr anchor="ctr">
                    <a:lnB w="12700" cap="flat" cmpd="sng" algn="ctr">
                      <a:solidFill>
                        <a:schemeClr val="tx1"/>
                      </a:solidFill>
                      <a:prstDash val="solid"/>
                      <a:round/>
                      <a:headEnd type="none" w="med" len="med"/>
                      <a:tailEnd type="none" w="med" len="med"/>
                    </a:lnB>
                  </a:tcPr>
                </a:tc>
                <a:tc>
                  <a:txBody>
                    <a:bodyPr/>
                    <a:lstStyle/>
                    <a:p>
                      <a:pPr algn="ctr"/>
                      <a:r>
                        <a:rPr lang="en-US" sz="3200" dirty="0" smtClean="0"/>
                        <a:t>3</a:t>
                      </a:r>
                      <a:endParaRPr lang="en-US" sz="3200" dirty="0"/>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3200" dirty="0" smtClean="0"/>
                        <a:t>p(x)</a:t>
                      </a: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r h="370840">
                <a:tc rowSpan="5">
                  <a:txBody>
                    <a:bodyPr/>
                    <a:lstStyle/>
                    <a:p>
                      <a:pPr algn="ctr"/>
                      <a:r>
                        <a:rPr lang="en-US" sz="3200" dirty="0" smtClean="0"/>
                        <a:t>x</a:t>
                      </a:r>
                      <a:endParaRPr lang="en-US" sz="32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smtClean="0"/>
                        <a:t>0</a:t>
                      </a:r>
                      <a:endParaRPr lang="en-US" sz="320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sz="3200" dirty="0" smtClean="0"/>
                        <a:t>0.04</a:t>
                      </a:r>
                      <a:endParaRPr lang="en-US" sz="32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3200" dirty="0" smtClean="0"/>
                        <a:t>0.03</a:t>
                      </a:r>
                      <a:endParaRPr lang="en-US" sz="3200" dirty="0"/>
                    </a:p>
                  </a:txBody>
                  <a:tcPr anchor="ctr">
                    <a:lnT w="12700" cap="flat" cmpd="sng" algn="ctr">
                      <a:solidFill>
                        <a:schemeClr val="tx1"/>
                      </a:solidFill>
                      <a:prstDash val="solid"/>
                      <a:round/>
                      <a:headEnd type="none" w="med" len="med"/>
                      <a:tailEnd type="none" w="med" len="med"/>
                    </a:lnT>
                  </a:tcPr>
                </a:tc>
                <a:tc>
                  <a:txBody>
                    <a:bodyPr/>
                    <a:lstStyle/>
                    <a:p>
                      <a:pPr algn="ctr"/>
                      <a:r>
                        <a:rPr lang="en-US" sz="3200" dirty="0" smtClean="0"/>
                        <a:t>0.01</a:t>
                      </a:r>
                      <a:endParaRPr lang="en-US" sz="3200" dirty="0"/>
                    </a:p>
                  </a:txBody>
                  <a:tcPr anchor="ctr">
                    <a:lnT w="12700" cap="flat" cmpd="sng" algn="ctr">
                      <a:solidFill>
                        <a:schemeClr val="tx1"/>
                      </a:solidFill>
                      <a:prstDash val="solid"/>
                      <a:round/>
                      <a:headEnd type="none" w="med" len="med"/>
                      <a:tailEnd type="none" w="med" len="med"/>
                    </a:lnT>
                  </a:tcPr>
                </a:tc>
                <a:tc>
                  <a:txBody>
                    <a:bodyPr/>
                    <a:lstStyle/>
                    <a:p>
                      <a:pPr algn="ctr"/>
                      <a:r>
                        <a:rPr lang="en-US" sz="3200" dirty="0" smtClean="0"/>
                        <a:t>0.02</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sz="3200" dirty="0" smtClean="0"/>
                        <a:t>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70840">
                <a:tc vMerge="1">
                  <a:txBody>
                    <a:bodyPr/>
                    <a:lstStyle/>
                    <a:p>
                      <a:endParaRPr lang="en-US" sz="3200" dirty="0"/>
                    </a:p>
                  </a:txBody>
                  <a:tcPr/>
                </a:tc>
                <a:tc>
                  <a:txBody>
                    <a:bodyPr/>
                    <a:lstStyle/>
                    <a:p>
                      <a:pPr algn="ctr"/>
                      <a:r>
                        <a:rPr lang="en-US" sz="3200" dirty="0" smtClean="0"/>
                        <a:t>1</a:t>
                      </a:r>
                      <a:endParaRPr lang="en-US" sz="3200" dirty="0"/>
                    </a:p>
                  </a:txBody>
                  <a:tcPr anchor="ctr">
                    <a:lnR w="12700" cap="flat" cmpd="sng" algn="ctr">
                      <a:solidFill>
                        <a:schemeClr val="tx1"/>
                      </a:solidFill>
                      <a:prstDash val="solid"/>
                      <a:round/>
                      <a:headEnd type="none" w="med" len="med"/>
                      <a:tailEnd type="none" w="med" len="med"/>
                    </a:lnR>
                  </a:tcPr>
                </a:tc>
                <a:tc>
                  <a:txBody>
                    <a:bodyPr/>
                    <a:lstStyle/>
                    <a:p>
                      <a:pPr algn="ctr"/>
                      <a:r>
                        <a:rPr lang="en-US" sz="3200" dirty="0" smtClean="0"/>
                        <a:t>0.08</a:t>
                      </a:r>
                      <a:endParaRPr lang="en-US" sz="3200" dirty="0"/>
                    </a:p>
                  </a:txBody>
                  <a:tcPr anchor="ctr">
                    <a:lnL w="12700" cap="flat" cmpd="sng" algn="ctr">
                      <a:solidFill>
                        <a:schemeClr val="tx1"/>
                      </a:solidFill>
                      <a:prstDash val="solid"/>
                      <a:round/>
                      <a:headEnd type="none" w="med" len="med"/>
                      <a:tailEnd type="none" w="med" len="med"/>
                    </a:lnL>
                  </a:tcPr>
                </a:tc>
                <a:tc>
                  <a:txBody>
                    <a:bodyPr/>
                    <a:lstStyle/>
                    <a:p>
                      <a:pPr algn="ctr"/>
                      <a:r>
                        <a:rPr lang="en-US" sz="3200" dirty="0" smtClean="0"/>
                        <a:t>0.06</a:t>
                      </a:r>
                      <a:endParaRPr lang="en-US" sz="3200" dirty="0"/>
                    </a:p>
                  </a:txBody>
                  <a:tcPr anchor="ctr"/>
                </a:tc>
                <a:tc>
                  <a:txBody>
                    <a:bodyPr/>
                    <a:lstStyle/>
                    <a:p>
                      <a:pPr algn="ctr"/>
                      <a:r>
                        <a:rPr lang="en-US" sz="3200" dirty="0" smtClean="0"/>
                        <a:t>0.02</a:t>
                      </a:r>
                      <a:endParaRPr lang="en-US" sz="3200" dirty="0"/>
                    </a:p>
                  </a:txBody>
                  <a:tcPr anchor="ctr"/>
                </a:tc>
                <a:tc>
                  <a:txBody>
                    <a:bodyPr/>
                    <a:lstStyle/>
                    <a:p>
                      <a:pPr algn="ctr"/>
                      <a:r>
                        <a:rPr lang="en-US" sz="3200" dirty="0" smtClean="0"/>
                        <a:t>0.04</a:t>
                      </a:r>
                      <a:endParaRPr lang="en-US" sz="3200" dirty="0"/>
                    </a:p>
                  </a:txBody>
                  <a:tcPr anchor="ctr">
                    <a:lnR w="12700" cap="flat" cmpd="sng" algn="ctr">
                      <a:solidFill>
                        <a:schemeClr val="tx1"/>
                      </a:solidFill>
                      <a:prstDash val="solid"/>
                      <a:round/>
                      <a:headEnd type="none" w="med" len="med"/>
                      <a:tailEnd type="none" w="med" len="med"/>
                    </a:lnR>
                  </a:tcPr>
                </a:tc>
                <a:tc>
                  <a:txBody>
                    <a:bodyPr/>
                    <a:lstStyle/>
                    <a:p>
                      <a:pPr algn="ctr"/>
                      <a:r>
                        <a:rPr lang="en-US" sz="3200" dirty="0" smtClean="0"/>
                        <a:t>0.2</a:t>
                      </a: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70840">
                <a:tc vMerge="1">
                  <a:txBody>
                    <a:bodyPr/>
                    <a:lstStyle/>
                    <a:p>
                      <a:endParaRPr lang="en-US" sz="3200" dirty="0"/>
                    </a:p>
                  </a:txBody>
                  <a:tcPr/>
                </a:tc>
                <a:tc>
                  <a:txBody>
                    <a:bodyPr/>
                    <a:lstStyle/>
                    <a:p>
                      <a:pPr algn="ctr"/>
                      <a:r>
                        <a:rPr lang="en-US" sz="3200" dirty="0" smtClean="0"/>
                        <a:t>2</a:t>
                      </a:r>
                      <a:endParaRPr lang="en-US" sz="3200" dirty="0"/>
                    </a:p>
                  </a:txBody>
                  <a:tcPr anchor="ctr">
                    <a:lnR w="12700" cap="flat" cmpd="sng" algn="ctr">
                      <a:solidFill>
                        <a:schemeClr val="tx1"/>
                      </a:solidFill>
                      <a:prstDash val="solid"/>
                      <a:round/>
                      <a:headEnd type="none" w="med" len="med"/>
                      <a:tailEnd type="none" w="med" len="med"/>
                    </a:lnR>
                  </a:tcPr>
                </a:tc>
                <a:tc>
                  <a:txBody>
                    <a:bodyPr/>
                    <a:lstStyle/>
                    <a:p>
                      <a:pPr algn="ctr"/>
                      <a:r>
                        <a:rPr lang="en-US" sz="3200" dirty="0" smtClean="0"/>
                        <a:t>0.16</a:t>
                      </a:r>
                      <a:endParaRPr lang="en-US" sz="3200" dirty="0"/>
                    </a:p>
                  </a:txBody>
                  <a:tcPr anchor="ctr">
                    <a:lnL w="12700" cap="flat" cmpd="sng" algn="ctr">
                      <a:solidFill>
                        <a:schemeClr val="tx1"/>
                      </a:solidFill>
                      <a:prstDash val="solid"/>
                      <a:round/>
                      <a:headEnd type="none" w="med" len="med"/>
                      <a:tailEnd type="none" w="med" len="med"/>
                    </a:lnL>
                  </a:tcPr>
                </a:tc>
                <a:tc>
                  <a:txBody>
                    <a:bodyPr/>
                    <a:lstStyle/>
                    <a:p>
                      <a:pPr algn="ctr"/>
                      <a:r>
                        <a:rPr lang="en-US" sz="3200" dirty="0" smtClean="0"/>
                        <a:t>0.12</a:t>
                      </a:r>
                      <a:endParaRPr lang="en-US" sz="3200" dirty="0"/>
                    </a:p>
                  </a:txBody>
                  <a:tcPr anchor="ctr"/>
                </a:tc>
                <a:tc>
                  <a:txBody>
                    <a:bodyPr/>
                    <a:lstStyle/>
                    <a:p>
                      <a:pPr algn="ctr"/>
                      <a:r>
                        <a:rPr lang="en-US" sz="3200" dirty="0" smtClean="0"/>
                        <a:t>0.04</a:t>
                      </a:r>
                      <a:endParaRPr lang="en-US" sz="3200" dirty="0"/>
                    </a:p>
                  </a:txBody>
                  <a:tcPr anchor="ctr"/>
                </a:tc>
                <a:tc>
                  <a:txBody>
                    <a:bodyPr/>
                    <a:lstStyle/>
                    <a:p>
                      <a:pPr algn="ctr"/>
                      <a:r>
                        <a:rPr lang="en-US" sz="3200" dirty="0" smtClean="0"/>
                        <a:t>0.08</a:t>
                      </a:r>
                      <a:endParaRPr lang="en-US" sz="3200" dirty="0"/>
                    </a:p>
                  </a:txBody>
                  <a:tcPr anchor="ctr">
                    <a:lnR w="12700" cap="flat" cmpd="sng" algn="ctr">
                      <a:solidFill>
                        <a:schemeClr val="tx1"/>
                      </a:solidFill>
                      <a:prstDash val="solid"/>
                      <a:round/>
                      <a:headEnd type="none" w="med" len="med"/>
                      <a:tailEnd type="none" w="med" len="med"/>
                    </a:lnR>
                  </a:tcPr>
                </a:tc>
                <a:tc>
                  <a:txBody>
                    <a:bodyPr/>
                    <a:lstStyle/>
                    <a:p>
                      <a:pPr algn="ctr"/>
                      <a:r>
                        <a:rPr lang="en-US" sz="3200" dirty="0" smtClean="0"/>
                        <a:t>0.4</a:t>
                      </a: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70840">
                <a:tc vMerge="1">
                  <a:txBody>
                    <a:bodyPr/>
                    <a:lstStyle/>
                    <a:p>
                      <a:endParaRPr lang="en-US" sz="3200" dirty="0"/>
                    </a:p>
                  </a:txBody>
                  <a:tcPr/>
                </a:tc>
                <a:tc>
                  <a:txBody>
                    <a:bodyPr/>
                    <a:lstStyle/>
                    <a:p>
                      <a:pPr algn="ctr"/>
                      <a:r>
                        <a:rPr lang="en-US" sz="3200" dirty="0" smtClean="0"/>
                        <a:t>3</a:t>
                      </a:r>
                      <a:endParaRPr lang="en-US" sz="3200" dirty="0"/>
                    </a:p>
                  </a:txBody>
                  <a:tcPr anchor="ctr">
                    <a:lnR w="12700" cap="flat" cmpd="sng" algn="ctr">
                      <a:solidFill>
                        <a:schemeClr val="tx1"/>
                      </a:solidFill>
                      <a:prstDash val="solid"/>
                      <a:round/>
                      <a:headEnd type="none" w="med" len="med"/>
                      <a:tailEnd type="none" w="med" len="med"/>
                    </a:lnR>
                  </a:tcPr>
                </a:tc>
                <a:tc>
                  <a:txBody>
                    <a:bodyPr/>
                    <a:lstStyle/>
                    <a:p>
                      <a:pPr algn="ctr"/>
                      <a:r>
                        <a:rPr lang="en-US" sz="3200" dirty="0" smtClean="0"/>
                        <a:t>0.04</a:t>
                      </a:r>
                      <a:endParaRPr lang="en-US" sz="3200" dirty="0"/>
                    </a:p>
                  </a:txBody>
                  <a:tcPr anchor="ctr">
                    <a:lnL w="12700" cap="flat" cmpd="sng" algn="ctr">
                      <a:solidFill>
                        <a:schemeClr val="tx1"/>
                      </a:solidFill>
                      <a:prstDash val="solid"/>
                      <a:round/>
                      <a:headEnd type="none" w="med" len="med"/>
                      <a:tailEnd type="none" w="med" len="med"/>
                    </a:lnL>
                  </a:tcPr>
                </a:tc>
                <a:tc>
                  <a:txBody>
                    <a:bodyPr/>
                    <a:lstStyle/>
                    <a:p>
                      <a:pPr algn="ctr"/>
                      <a:r>
                        <a:rPr lang="en-US" sz="3200" dirty="0" smtClean="0"/>
                        <a:t>0.03</a:t>
                      </a:r>
                      <a:endParaRPr lang="en-US" sz="3200" dirty="0"/>
                    </a:p>
                  </a:txBody>
                  <a:tcPr anchor="ctr"/>
                </a:tc>
                <a:tc>
                  <a:txBody>
                    <a:bodyPr/>
                    <a:lstStyle/>
                    <a:p>
                      <a:pPr algn="ctr"/>
                      <a:r>
                        <a:rPr lang="en-US" sz="3200" dirty="0" smtClean="0"/>
                        <a:t>0.01</a:t>
                      </a:r>
                      <a:endParaRPr lang="en-US" sz="3200" dirty="0"/>
                    </a:p>
                  </a:txBody>
                  <a:tcPr anchor="ctr"/>
                </a:tc>
                <a:tc>
                  <a:txBody>
                    <a:bodyPr/>
                    <a:lstStyle/>
                    <a:p>
                      <a:pPr algn="ctr"/>
                      <a:r>
                        <a:rPr lang="en-US" sz="3200" dirty="0" smtClean="0"/>
                        <a:t>0.02</a:t>
                      </a:r>
                      <a:endParaRPr lang="en-US" sz="3200" dirty="0"/>
                    </a:p>
                  </a:txBody>
                  <a:tcPr anchor="ctr">
                    <a:lnR w="12700" cap="flat" cmpd="sng" algn="ctr">
                      <a:solidFill>
                        <a:schemeClr val="tx1"/>
                      </a:solidFill>
                      <a:prstDash val="solid"/>
                      <a:round/>
                      <a:headEnd type="none" w="med" len="med"/>
                      <a:tailEnd type="none" w="med" len="med"/>
                    </a:lnR>
                  </a:tcPr>
                </a:tc>
                <a:tc>
                  <a:txBody>
                    <a:bodyPr/>
                    <a:lstStyle/>
                    <a:p>
                      <a:pPr algn="ctr"/>
                      <a:r>
                        <a:rPr lang="en-US" sz="3200" dirty="0" smtClean="0"/>
                        <a:t>0.1</a:t>
                      </a: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70840">
                <a:tc vMerge="1">
                  <a:txBody>
                    <a:bodyPr/>
                    <a:lstStyle/>
                    <a:p>
                      <a:endParaRPr lang="en-US" sz="3200" dirty="0"/>
                    </a:p>
                  </a:txBody>
                  <a:tcPr/>
                </a:tc>
                <a:tc>
                  <a:txBody>
                    <a:bodyPr/>
                    <a:lstStyle/>
                    <a:p>
                      <a:pPr algn="ctr"/>
                      <a:r>
                        <a:rPr lang="en-US" sz="3200" dirty="0" smtClean="0"/>
                        <a:t>4</a:t>
                      </a:r>
                      <a:endParaRPr lang="en-US" sz="3200" dirty="0"/>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3200" dirty="0" smtClean="0"/>
                        <a:t>0.08</a:t>
                      </a:r>
                      <a:endParaRPr lang="en-US" sz="3200" dirty="0"/>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3200" dirty="0" smtClean="0"/>
                        <a:t>0.06</a:t>
                      </a:r>
                      <a:endParaRPr lang="en-US" sz="3200" dirty="0"/>
                    </a:p>
                  </a:txBody>
                  <a:tcPr anchor="ctr">
                    <a:lnB w="12700" cap="flat" cmpd="sng" algn="ctr">
                      <a:solidFill>
                        <a:schemeClr val="tx1"/>
                      </a:solidFill>
                      <a:prstDash val="solid"/>
                      <a:round/>
                      <a:headEnd type="none" w="med" len="med"/>
                      <a:tailEnd type="none" w="med" len="med"/>
                    </a:lnB>
                  </a:tcPr>
                </a:tc>
                <a:tc>
                  <a:txBody>
                    <a:bodyPr/>
                    <a:lstStyle/>
                    <a:p>
                      <a:pPr algn="ctr"/>
                      <a:r>
                        <a:rPr lang="en-US" sz="3200" dirty="0" smtClean="0"/>
                        <a:t>0.02</a:t>
                      </a:r>
                      <a:endParaRPr lang="en-US" sz="3200" dirty="0"/>
                    </a:p>
                  </a:txBody>
                  <a:tcPr anchor="ctr">
                    <a:lnB w="12700" cap="flat" cmpd="sng" algn="ctr">
                      <a:solidFill>
                        <a:schemeClr val="tx1"/>
                      </a:solidFill>
                      <a:prstDash val="solid"/>
                      <a:round/>
                      <a:headEnd type="none" w="med" len="med"/>
                      <a:tailEnd type="none" w="med" len="med"/>
                    </a:lnB>
                  </a:tcPr>
                </a:tc>
                <a:tc>
                  <a:txBody>
                    <a:bodyPr/>
                    <a:lstStyle/>
                    <a:p>
                      <a:pPr algn="ctr"/>
                      <a:r>
                        <a:rPr lang="en-US" sz="3200" dirty="0" smtClean="0"/>
                        <a:t>0.04</a:t>
                      </a:r>
                      <a:endParaRPr lang="en-US" sz="3200" dirty="0"/>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3200" dirty="0" smtClean="0"/>
                        <a:t>0.2</a:t>
                      </a: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r h="370840">
                <a:tc>
                  <a:txBody>
                    <a:bodyPr/>
                    <a:lstStyle/>
                    <a:p>
                      <a:pPr algn="ctr"/>
                      <a:endParaRPr lang="en-US" sz="32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smtClean="0"/>
                        <a:t>p(y)</a:t>
                      </a:r>
                      <a:endParaRPr lang="en-US" sz="320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smtClean="0"/>
                        <a:t>0.4</a:t>
                      </a:r>
                      <a:endParaRPr lang="en-US" sz="32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smtClean="0"/>
                        <a:t>0.3</a:t>
                      </a:r>
                      <a:endParaRPr lang="en-US" sz="3200"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smtClean="0"/>
                        <a:t>0.1</a:t>
                      </a:r>
                      <a:endParaRPr lang="en-US" sz="3200"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smtClean="0"/>
                        <a:t>0.2</a:t>
                      </a:r>
                      <a:endParaRPr lang="en-US" sz="320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smtClean="0"/>
                        <a:t>1.00</a:t>
                      </a: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Independence</a:t>
            </a:r>
            <a:endParaRPr lang="en-US" dirty="0"/>
          </a:p>
        </p:txBody>
      </p:sp>
      <p:sp>
        <p:nvSpPr>
          <p:cNvPr id="3" name="Content Placeholder 2"/>
          <p:cNvSpPr>
            <a:spLocks noGrp="1"/>
          </p:cNvSpPr>
          <p:nvPr>
            <p:ph idx="1"/>
          </p:nvPr>
        </p:nvSpPr>
        <p:spPr/>
        <p:txBody>
          <a:bodyPr/>
          <a:lstStyle/>
          <a:p>
            <a:pPr>
              <a:buNone/>
            </a:pPr>
            <a:r>
              <a:rPr lang="en-US" dirty="0" smtClean="0"/>
              <a:t>X follows an exponential distribution with </a:t>
            </a:r>
            <a:r>
              <a:rPr lang="en-US" dirty="0" smtClean="0">
                <a:sym typeface="Symbol"/>
              </a:rPr>
              <a:t></a:t>
            </a:r>
            <a:r>
              <a:rPr lang="en-US" dirty="0" smtClean="0"/>
              <a:t> = 2; Y follows an exponential distribution with </a:t>
            </a:r>
            <a:r>
              <a:rPr lang="en-US" dirty="0" smtClean="0">
                <a:sym typeface="Symbol"/>
              </a:rPr>
              <a:t></a:t>
            </a:r>
            <a:r>
              <a:rPr lang="en-US" dirty="0" smtClean="0"/>
              <a:t> = 3. Assume that X and Y are independent. What is f(</a:t>
            </a:r>
            <a:r>
              <a:rPr lang="en-US" dirty="0" err="1" smtClean="0"/>
              <a:t>x,y</a:t>
            </a:r>
            <a:r>
              <a:rPr lang="en-US" dirty="0" smtClean="0"/>
              <a:t>)?</a:t>
            </a:r>
          </a:p>
          <a:p>
            <a:pPr>
              <a:buNone/>
            </a:pP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Independence</a:t>
            </a:r>
            <a:endParaRPr lang="en-US" dirty="0"/>
          </a:p>
        </p:txBody>
      </p:sp>
      <p:sp>
        <p:nvSpPr>
          <p:cNvPr id="3" name="Content Placeholder 2"/>
          <p:cNvSpPr>
            <a:spLocks noGrp="1"/>
          </p:cNvSpPr>
          <p:nvPr>
            <p:ph idx="1"/>
          </p:nvPr>
        </p:nvSpPr>
        <p:spPr/>
        <p:txBody>
          <a:bodyPr/>
          <a:lstStyle/>
          <a:p>
            <a:pPr>
              <a:buNone/>
            </a:pPr>
            <a:r>
              <a:rPr lang="en-US" dirty="0" smtClean="0"/>
              <a:t>Toss a fair coin and roll a fair 4-sided die. Let X = 1 if the coin is head and X = 0 if it tails. Let Y be the outcome of the die. Assume X and Y are independent.</a:t>
            </a:r>
          </a:p>
          <a:p>
            <a:pPr marL="514350" indent="-514350">
              <a:buAutoNum type="alphaLcParenR"/>
            </a:pPr>
            <a:r>
              <a:rPr lang="en-US" dirty="0" smtClean="0"/>
              <a:t>Find p(</a:t>
            </a:r>
            <a:r>
              <a:rPr lang="en-US" dirty="0" err="1" smtClean="0"/>
              <a:t>x,y</a:t>
            </a:r>
            <a:r>
              <a:rPr lang="en-US" dirty="0" smtClean="0"/>
              <a:t>)</a:t>
            </a:r>
          </a:p>
          <a:p>
            <a:pPr marL="514350" indent="-514350">
              <a:buAutoNum type="alphaLcParenR"/>
            </a:pPr>
            <a:r>
              <a:rPr lang="en-US" dirty="0" smtClean="0"/>
              <a:t>Find the probability that the outcome of the die is greater than 2 and the coin is a head.</a:t>
            </a:r>
            <a:endParaRPr lang="en-US" dirty="0"/>
          </a:p>
        </p:txBody>
      </p:sp>
      <p:sp>
        <p:nvSpPr>
          <p:cNvPr id="4" name="TextBox 3"/>
          <p:cNvSpPr txBox="1"/>
          <p:nvPr/>
        </p:nvSpPr>
        <p:spPr>
          <a:xfrm>
            <a:off x="8832696" y="6488668"/>
            <a:ext cx="311304" cy="369332"/>
          </a:xfrm>
          <a:prstGeom prst="rect">
            <a:avLst/>
          </a:prstGeom>
          <a:noFill/>
        </p:spPr>
        <p:txBody>
          <a:bodyPr wrap="none" rtlCol="0">
            <a:spAutoFit/>
          </a:bodyPr>
          <a:lstStyle/>
          <a:p>
            <a:r>
              <a:rPr lang="en-US" b="1" dirty="0" smtClean="0">
                <a:solidFill>
                  <a:srgbClr val="FF0000"/>
                </a:solidFill>
              </a:rPr>
              <a:t>X</a:t>
            </a:r>
            <a:endParaRPr lang="en-US" b="1"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Multinomial Distribution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a:t>P(outcome </a:t>
                </a:r>
                <a:r>
                  <a:rPr lang="en-US" dirty="0" err="1"/>
                  <a:t>i</a:t>
                </a:r>
                <a:r>
                  <a:rPr lang="en-US" dirty="0"/>
                  <a:t> on any trial) = p</a:t>
                </a:r>
                <a:r>
                  <a:rPr lang="en-US" baseline="-25000" dirty="0"/>
                  <a:t>i</a:t>
                </a:r>
                <a:r>
                  <a:rPr lang="en-US" dirty="0"/>
                  <a:t> = constant</a:t>
                </a:r>
              </a:p>
              <a:p>
                <a:pPr marL="0" indent="0">
                  <a:buNone/>
                </a:pPr>
                <a:r>
                  <a:rPr lang="en-US" dirty="0"/>
                  <a:t>n independent trials</a:t>
                </a:r>
              </a:p>
              <a:p>
                <a:pPr marL="0" indent="0">
                  <a:buNone/>
                </a:pPr>
                <a:endParaRPr lang="en-US" b="0" i="1" dirty="0" smtClean="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𝑝</m:t>
                      </m:r>
                      <m:d>
                        <m:dPr>
                          <m:ctrlPr>
                            <a:rPr lang="en-US" b="0" i="1" smtClean="0">
                              <a:latin typeface="Cambria Math"/>
                            </a:rPr>
                          </m:ctrlPr>
                        </m:dPr>
                        <m:e>
                          <m:sSub>
                            <m:sSubPr>
                              <m:ctrlPr>
                                <a:rPr lang="en-US" b="0" i="1" smtClean="0">
                                  <a:latin typeface="Cambria Math"/>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𝑟</m:t>
                              </m:r>
                            </m:sub>
                          </m:sSub>
                        </m:e>
                      </m:d>
                      <m:r>
                        <a:rPr lang="en-US" b="0" i="1" smtClean="0">
                          <a:latin typeface="Cambria Math" panose="02040503050406030204" pitchFamily="18" charset="0"/>
                          <a:ea typeface="Cambria Math" panose="02040503050406030204" pitchFamily="18" charset="0"/>
                        </a:rPr>
                        <m:t>=</m:t>
                      </m:r>
                      <m:d>
                        <m:dPr>
                          <m:begChr m:val="{"/>
                          <m:endChr m:val=""/>
                          <m:ctrlPr>
                            <a:rPr lang="en-US" b="0" i="1" smtClean="0">
                              <a:latin typeface="Cambria Math"/>
                              <a:ea typeface="Cambria Math" panose="02040503050406030204" pitchFamily="18" charset="0"/>
                            </a:rPr>
                          </m:ctrlPr>
                        </m:dPr>
                        <m:e>
                          <m:m>
                            <m:mPr>
                              <m:mcs>
                                <m:mc>
                                  <m:mcPr>
                                    <m:count m:val="2"/>
                                    <m:mcJc m:val="center"/>
                                  </m:mcPr>
                                </m:mc>
                              </m:mcs>
                              <m:ctrlPr>
                                <a:rPr lang="en-US" b="0" i="1" smtClean="0">
                                  <a:latin typeface="Cambria Math"/>
                                  <a:ea typeface="Cambria Math" panose="02040503050406030204" pitchFamily="18" charset="0"/>
                                </a:rPr>
                              </m:ctrlPr>
                            </m:mPr>
                            <m:mr>
                              <m:e>
                                <m:f>
                                  <m:fPr>
                                    <m:ctrlPr>
                                      <a:rPr lang="en-US" b="0" i="1" smtClean="0">
                                        <a:latin typeface="Cambria Math"/>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m:t>
                                    </m:r>
                                  </m:num>
                                  <m:den>
                                    <m:sSub>
                                      <m:sSubPr>
                                        <m:ctrlPr>
                                          <a:rPr lang="en-US" b="0" i="1" smtClean="0">
                                            <a:latin typeface="Cambria Math"/>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1</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𝑟</m:t>
                                        </m:r>
                                      </m:sub>
                                    </m:sSub>
                                    <m:r>
                                      <a:rPr lang="en-US" b="0" i="1" smtClean="0">
                                        <a:latin typeface="Cambria Math" panose="02040503050406030204" pitchFamily="18" charset="0"/>
                                        <a:ea typeface="Cambria Math" panose="02040503050406030204" pitchFamily="18" charset="0"/>
                                      </a:rPr>
                                      <m:t>!</m:t>
                                    </m:r>
                                  </m:den>
                                </m:f>
                                <m:sSubSup>
                                  <m:sSubSupPr>
                                    <m:ctrlPr>
                                      <a:rPr lang="en-US" b="0" i="1" smtClean="0">
                                        <a:latin typeface="Cambria Math"/>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𝑝</m:t>
                                    </m:r>
                                  </m:e>
                                  <m:sub>
                                    <m:r>
                                      <a:rPr lang="en-US" b="0" i="1" smtClean="0">
                                        <a:latin typeface="Cambria Math" panose="02040503050406030204" pitchFamily="18" charset="0"/>
                                        <a:ea typeface="Cambria Math" panose="02040503050406030204" pitchFamily="18" charset="0"/>
                                      </a:rPr>
                                      <m:t>1</m:t>
                                    </m:r>
                                  </m:sub>
                                  <m:sup>
                                    <m:sSub>
                                      <m:sSubPr>
                                        <m:ctrlPr>
                                          <a:rPr lang="en-US" b="0" i="1" smtClean="0">
                                            <a:latin typeface="Cambria Math"/>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1</m:t>
                                        </m:r>
                                      </m:sub>
                                    </m:sSub>
                                  </m:sup>
                                </m:sSubSup>
                                <m:r>
                                  <m:rPr>
                                    <m:brk m:alnAt="7"/>
                                  </m:rPr>
                                  <a:rPr lang="en-US" i="1">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m:t>
                                </m:r>
                                <m:sSubSup>
                                  <m:sSubSupPr>
                                    <m:ctrlPr>
                                      <a:rPr lang="en-US" i="1" smtClean="0">
                                        <a:latin typeface="Cambria Math"/>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𝑝</m:t>
                                    </m:r>
                                  </m:e>
                                  <m:sub>
                                    <m:r>
                                      <a:rPr lang="en-US" b="0" i="1" smtClean="0">
                                        <a:latin typeface="Cambria Math" panose="02040503050406030204" pitchFamily="18" charset="0"/>
                                        <a:ea typeface="Cambria Math" panose="02040503050406030204" pitchFamily="18" charset="0"/>
                                      </a:rPr>
                                      <m:t>𝑟</m:t>
                                    </m:r>
                                  </m:sub>
                                  <m:sup>
                                    <m:sSub>
                                      <m:sSubPr>
                                        <m:ctrlPr>
                                          <a:rPr lang="en-US" i="1" smtClean="0">
                                            <a:latin typeface="Cambria Math"/>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4</m:t>
                                        </m:r>
                                      </m:sub>
                                    </m:sSub>
                                  </m:sup>
                                </m:sSubSup>
                              </m:e>
                              <m:e>
                                <m:eqArr>
                                  <m:eqArrPr>
                                    <m:ctrlPr>
                                      <a:rPr lang="en-US" b="0" i="1" smtClean="0">
                                        <a:latin typeface="Cambria Math"/>
                                        <a:ea typeface="Cambria Math" panose="02040503050406030204" pitchFamily="18" charset="0"/>
                                      </a:rPr>
                                    </m:ctrlPr>
                                  </m:eqArrPr>
                                  <m:e>
                                    <m:sSub>
                                      <m:sSubPr>
                                        <m:ctrlPr>
                                          <a:rPr lang="en-US" b="0" i="1" smtClean="0">
                                            <a:latin typeface="Cambria Math"/>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𝑖</m:t>
                                        </m:r>
                                      </m:sub>
                                    </m:sSub>
                                    <m:r>
                                      <a:rPr lang="en-US" b="0" i="1" smtClean="0">
                                        <a:latin typeface="Cambria Math" panose="02040503050406030204" pitchFamily="18" charset="0"/>
                                        <a:ea typeface="Cambria Math" panose="02040503050406030204" pitchFamily="18" charset="0"/>
                                      </a:rPr>
                                      <m:t>=0, 1, ⋯</m:t>
                                    </m:r>
                                  </m:e>
                                  <m:e>
                                    <m:sSub>
                                      <m:sSubPr>
                                        <m:ctrlPr>
                                          <a:rPr lang="en-US" b="0" i="1" smtClean="0">
                                            <a:latin typeface="Cambria Math"/>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1</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𝑟</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𝑛</m:t>
                                    </m:r>
                                  </m:e>
                                </m:eqArr>
                              </m:e>
                            </m:mr>
                            <m:mr>
                              <m:e>
                                <m:r>
                                  <a:rPr lang="en-US" b="0" i="1" smtClean="0">
                                    <a:latin typeface="Cambria Math" panose="02040503050406030204" pitchFamily="18" charset="0"/>
                                    <a:ea typeface="Cambria Math" panose="02040503050406030204" pitchFamily="18" charset="0"/>
                                  </a:rPr>
                                  <m:t>0</m:t>
                                </m:r>
                              </m:e>
                              <m:e>
                                <m:r>
                                  <a:rPr lang="en-US" b="0" i="1" smtClean="0">
                                    <a:latin typeface="Cambria Math" panose="02040503050406030204" pitchFamily="18" charset="0"/>
                                    <a:ea typeface="Cambria Math" panose="02040503050406030204" pitchFamily="18" charset="0"/>
                                  </a:rPr>
                                  <m:t>𝑒𝑙𝑠𝑒</m:t>
                                </m:r>
                              </m:e>
                            </m:mr>
                          </m:m>
                        </m:e>
                      </m:d>
                    </m:oMath>
                  </m:oMathPara>
                </a14:m>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852" t="-1752"/>
                </a:stretch>
              </a:blipFill>
            </p:spPr>
            <p:txBody>
              <a:bodyPr/>
              <a:lstStyle/>
              <a:p>
                <a:r>
                  <a:rPr lang="en-US">
                    <a:noFill/>
                  </a:rPr>
                  <a:t> </a:t>
                </a:r>
              </a:p>
            </p:txBody>
          </p:sp>
        </mc:Fallback>
      </mc:AlternateContent>
    </p:spTree>
    <p:extLst>
      <p:ext uri="{BB962C8B-B14F-4D97-AF65-F5344CB8AC3E}">
        <p14:creationId xmlns:p14="http://schemas.microsoft.com/office/powerpoint/2010/main" val="30726745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Multinomial Distribution: Example</a:t>
            </a:r>
            <a:endParaRPr lang="en-US" dirty="0"/>
          </a:p>
        </p:txBody>
      </p:sp>
      <p:sp>
        <p:nvSpPr>
          <p:cNvPr id="3" name="Content Placeholder 2"/>
          <p:cNvSpPr>
            <a:spLocks noGrp="1"/>
          </p:cNvSpPr>
          <p:nvPr>
            <p:ph idx="1"/>
          </p:nvPr>
        </p:nvSpPr>
        <p:spPr>
          <a:xfrm>
            <a:off x="228600" y="1600200"/>
            <a:ext cx="8686800" cy="5029200"/>
          </a:xfrm>
        </p:spPr>
        <p:txBody>
          <a:bodyPr>
            <a:normAutofit lnSpcReduction="10000"/>
          </a:bodyPr>
          <a:lstStyle/>
          <a:p>
            <a:pPr>
              <a:buNone/>
            </a:pPr>
            <a:r>
              <a:rPr lang="en-US" dirty="0" smtClean="0"/>
              <a:t>In a certain state, 5% of the bridges are closed, 10% of the bridges are open but have restricted access, 15% of the bridges are in fair condition and the rest of the bridges (70%) are in good condition. </a:t>
            </a:r>
          </a:p>
          <a:p>
            <a:pPr>
              <a:buNone/>
            </a:pPr>
            <a:r>
              <a:rPr lang="en-US" dirty="0" smtClean="0"/>
              <a:t>What is the probability that if 6 of the bridges in the state are selected at random, none of the bridges are closed, 1 of the bridges has restricted access, 2 of the bridges are in fair condition and the rest are in good condition?</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563562"/>
          </a:xfrm>
        </p:spPr>
        <p:txBody>
          <a:bodyPr>
            <a:noAutofit/>
          </a:bodyPr>
          <a:lstStyle/>
          <a:p>
            <a:r>
              <a:rPr lang="en-US" sz="3600" dirty="0" smtClean="0"/>
              <a:t>Example: Conditional </a:t>
            </a:r>
            <a:r>
              <a:rPr lang="en-US" sz="3600" dirty="0" err="1" smtClean="0"/>
              <a:t>pmf</a:t>
            </a:r>
            <a:endParaRPr lang="en-US" sz="3600" dirty="0"/>
          </a:p>
        </p:txBody>
      </p:sp>
      <p:sp>
        <p:nvSpPr>
          <p:cNvPr id="4" name="Content Placeholder 3"/>
          <p:cNvSpPr>
            <a:spLocks noGrp="1"/>
          </p:cNvSpPr>
          <p:nvPr>
            <p:ph idx="1"/>
          </p:nvPr>
        </p:nvSpPr>
        <p:spPr>
          <a:xfrm>
            <a:off x="304800" y="1143000"/>
            <a:ext cx="8610600" cy="5486400"/>
          </a:xfrm>
        </p:spPr>
        <p:txBody>
          <a:bodyPr>
            <a:normAutofit/>
          </a:bodyPr>
          <a:lstStyle/>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dirty="0" smtClean="0"/>
              <a:t>What is the conditional </a:t>
            </a:r>
            <a:r>
              <a:rPr lang="en-US" dirty="0" err="1" smtClean="0"/>
              <a:t>pmf</a:t>
            </a:r>
            <a:r>
              <a:rPr lang="en-US" dirty="0" smtClean="0"/>
              <a:t> of Y, given X = 1?</a:t>
            </a:r>
          </a:p>
          <a:p>
            <a:pPr>
              <a:buNone/>
            </a:pPr>
            <a:endParaRPr lang="en-US" dirty="0" smtClean="0"/>
          </a:p>
        </p:txBody>
      </p:sp>
      <p:graphicFrame>
        <p:nvGraphicFramePr>
          <p:cNvPr id="5" name="Table 4"/>
          <p:cNvGraphicFramePr>
            <a:graphicFrameLocks noGrp="1"/>
          </p:cNvGraphicFramePr>
          <p:nvPr/>
        </p:nvGraphicFramePr>
        <p:xfrm>
          <a:off x="228601" y="914400"/>
          <a:ext cx="8610599" cy="3474720"/>
        </p:xfrm>
        <a:graphic>
          <a:graphicData uri="http://schemas.openxmlformats.org/drawingml/2006/table">
            <a:tbl>
              <a:tblPr>
                <a:tableStyleId>{5C22544A-7EE6-4342-B048-85BDC9FD1C3A}</a:tableStyleId>
              </a:tblPr>
              <a:tblGrid>
                <a:gridCol w="457199"/>
                <a:gridCol w="2438400"/>
                <a:gridCol w="2362200"/>
                <a:gridCol w="2286000"/>
                <a:gridCol w="1066800"/>
              </a:tblGrid>
              <a:tr h="508000">
                <a:tc>
                  <a:txBody>
                    <a:bodyPr/>
                    <a:lstStyle/>
                    <a:p>
                      <a:pPr algn="ctr"/>
                      <a:endParaRPr lang="en-US" sz="32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endParaRPr lang="en-US" sz="320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smtClean="0"/>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en-US" sz="3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32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70840">
                <a:tc>
                  <a:txBody>
                    <a:bodyPr/>
                    <a:lstStyle/>
                    <a:p>
                      <a:pPr algn="ctr"/>
                      <a:endParaRPr lang="en-US" sz="3200" dirty="0"/>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3200" dirty="0" smtClean="0"/>
                        <a:t>p(</a:t>
                      </a:r>
                      <a:r>
                        <a:rPr lang="en-US" sz="3200" dirty="0" err="1" smtClean="0"/>
                        <a:t>x,y</a:t>
                      </a:r>
                      <a:r>
                        <a:rPr lang="en-US" sz="3200" dirty="0" smtClean="0"/>
                        <a:t>)</a:t>
                      </a:r>
                      <a:endParaRPr lang="en-US" sz="3200" dirty="0"/>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3200" dirty="0" smtClean="0"/>
                        <a:t>Survivors</a:t>
                      </a:r>
                      <a:r>
                        <a:rPr lang="en-US" sz="3200" baseline="0" dirty="0" smtClean="0"/>
                        <a:t> (0)</a:t>
                      </a:r>
                      <a:endParaRPr lang="en-US" sz="3200" dirty="0"/>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3200" dirty="0" smtClean="0"/>
                        <a:t>Fatalities</a:t>
                      </a:r>
                      <a:r>
                        <a:rPr lang="en-US" sz="3200" baseline="0" dirty="0" smtClean="0"/>
                        <a:t> (1)</a:t>
                      </a:r>
                      <a:endParaRPr lang="en-US" sz="3200" dirty="0"/>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3200" dirty="0" smtClean="0"/>
                        <a:t>p(x)</a:t>
                      </a: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r h="370840">
                <a:tc rowSpan="3">
                  <a:txBody>
                    <a:bodyPr/>
                    <a:lstStyle/>
                    <a:p>
                      <a:pPr algn="ctr"/>
                      <a:r>
                        <a:rPr lang="en-US" sz="3200" dirty="0" smtClean="0"/>
                        <a:t>X</a:t>
                      </a:r>
                      <a:endParaRPr lang="en-US" sz="32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smtClean="0"/>
                        <a:t>no belt (0)</a:t>
                      </a:r>
                      <a:endParaRPr lang="en-US" sz="320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sz="3200" dirty="0" smtClean="0"/>
                        <a:t>0.37</a:t>
                      </a:r>
                      <a:endParaRPr lang="en-US" sz="32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3200" dirty="0" smtClean="0"/>
                        <a:t>0.17</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sz="3200" dirty="0" smtClean="0"/>
                        <a:t>0.54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70840">
                <a:tc vMerge="1">
                  <a:txBody>
                    <a:bodyPr/>
                    <a:lstStyle/>
                    <a:p>
                      <a:endParaRPr lang="en-US" sz="3200" dirty="0"/>
                    </a:p>
                  </a:txBody>
                  <a:tcPr/>
                </a:tc>
                <a:tc>
                  <a:txBody>
                    <a:bodyPr/>
                    <a:lstStyle/>
                    <a:p>
                      <a:pPr algn="ctr"/>
                      <a:r>
                        <a:rPr lang="en-US" sz="3200" dirty="0" smtClean="0"/>
                        <a:t>Adult</a:t>
                      </a:r>
                      <a:r>
                        <a:rPr lang="en-US" sz="3200" baseline="0" dirty="0" smtClean="0"/>
                        <a:t> belt (1)</a:t>
                      </a:r>
                      <a:endParaRPr lang="en-US" sz="3200" dirty="0"/>
                    </a:p>
                  </a:txBody>
                  <a:tcPr anchor="ctr">
                    <a:lnR w="12700" cap="flat" cmpd="sng" algn="ctr">
                      <a:solidFill>
                        <a:schemeClr val="tx1"/>
                      </a:solidFill>
                      <a:prstDash val="solid"/>
                      <a:round/>
                      <a:headEnd type="none" w="med" len="med"/>
                      <a:tailEnd type="none" w="med" len="med"/>
                    </a:lnR>
                  </a:tcPr>
                </a:tc>
                <a:tc>
                  <a:txBody>
                    <a:bodyPr/>
                    <a:lstStyle/>
                    <a:p>
                      <a:pPr algn="ctr"/>
                      <a:r>
                        <a:rPr lang="en-US" sz="3200" dirty="0" smtClean="0"/>
                        <a:t>0.14</a:t>
                      </a:r>
                      <a:endParaRPr lang="en-US" sz="3200" dirty="0"/>
                    </a:p>
                  </a:txBody>
                  <a:tcPr anchor="ctr">
                    <a:lnL w="12700" cap="flat" cmpd="sng" algn="ctr">
                      <a:solidFill>
                        <a:schemeClr val="tx1"/>
                      </a:solidFill>
                      <a:prstDash val="solid"/>
                      <a:round/>
                      <a:headEnd type="none" w="med" len="med"/>
                      <a:tailEnd type="none" w="med" len="med"/>
                    </a:lnL>
                  </a:tcPr>
                </a:tc>
                <a:tc>
                  <a:txBody>
                    <a:bodyPr/>
                    <a:lstStyle/>
                    <a:p>
                      <a:pPr algn="ctr"/>
                      <a:r>
                        <a:rPr lang="en-US" sz="3200" dirty="0" smtClean="0"/>
                        <a:t>0.02</a:t>
                      </a:r>
                      <a:endParaRPr lang="en-US" sz="3200" dirty="0"/>
                    </a:p>
                  </a:txBody>
                  <a:tcPr anchor="ctr">
                    <a:lnR w="12700" cap="flat" cmpd="sng" algn="ctr">
                      <a:solidFill>
                        <a:schemeClr val="tx1"/>
                      </a:solidFill>
                      <a:prstDash val="solid"/>
                      <a:round/>
                      <a:headEnd type="none" w="med" len="med"/>
                      <a:tailEnd type="none" w="med" len="med"/>
                    </a:lnR>
                  </a:tcPr>
                </a:tc>
                <a:tc>
                  <a:txBody>
                    <a:bodyPr/>
                    <a:lstStyle/>
                    <a:p>
                      <a:pPr algn="ctr"/>
                      <a:r>
                        <a:rPr lang="en-US" sz="3200" dirty="0" smtClean="0"/>
                        <a:t>0.16</a:t>
                      </a: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70840">
                <a:tc vMerge="1">
                  <a:txBody>
                    <a:bodyPr/>
                    <a:lstStyle/>
                    <a:p>
                      <a:endParaRPr lang="en-US" sz="3200" dirty="0"/>
                    </a:p>
                  </a:txBody>
                  <a:tcPr/>
                </a:tc>
                <a:tc>
                  <a:txBody>
                    <a:bodyPr/>
                    <a:lstStyle/>
                    <a:p>
                      <a:pPr algn="ctr"/>
                      <a:r>
                        <a:rPr lang="en-US" sz="3200" dirty="0" smtClean="0"/>
                        <a:t>Child</a:t>
                      </a:r>
                      <a:r>
                        <a:rPr lang="en-US" sz="3200" baseline="0" dirty="0" smtClean="0"/>
                        <a:t> Seat (2)</a:t>
                      </a:r>
                      <a:endParaRPr lang="en-US" sz="3200" dirty="0"/>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3200" dirty="0" smtClean="0"/>
                        <a:t>0.24</a:t>
                      </a:r>
                      <a:endParaRPr lang="en-US" sz="3200" dirty="0"/>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3200" dirty="0" smtClean="0"/>
                        <a:t>0.05</a:t>
                      </a:r>
                      <a:endParaRPr lang="en-US" sz="3200" dirty="0"/>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3200" dirty="0" smtClean="0"/>
                        <a:t>0.29</a:t>
                      </a: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r h="370840">
                <a:tc>
                  <a:txBody>
                    <a:bodyPr/>
                    <a:lstStyle/>
                    <a:p>
                      <a:pPr algn="ctr"/>
                      <a:endParaRPr lang="en-US" sz="32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smtClean="0"/>
                        <a:t>p(y)</a:t>
                      </a:r>
                      <a:endParaRPr lang="en-US" sz="320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smtClean="0"/>
                        <a:t>0.75</a:t>
                      </a:r>
                      <a:endParaRPr lang="en-US" sz="32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smtClean="0"/>
                        <a:t>0.24</a:t>
                      </a:r>
                      <a:endParaRPr lang="en-US" sz="320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smtClean="0"/>
                        <a:t>0.99</a:t>
                      </a: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Example: Conditional </a:t>
            </a:r>
            <a:r>
              <a:rPr lang="en-US" dirty="0" err="1" smtClean="0"/>
              <a:t>pdf</a:t>
            </a:r>
            <a:r>
              <a:rPr lang="en-US" dirty="0" smtClean="0"/>
              <a:t> </a:t>
            </a:r>
            <a:endParaRPr lang="en-US" dirty="0"/>
          </a:p>
        </p:txBody>
      </p:sp>
      <p:sp>
        <p:nvSpPr>
          <p:cNvPr id="3" name="Content Placeholder 2"/>
          <p:cNvSpPr>
            <a:spLocks noGrp="1"/>
          </p:cNvSpPr>
          <p:nvPr>
            <p:ph idx="1"/>
          </p:nvPr>
        </p:nvSpPr>
        <p:spPr>
          <a:xfrm>
            <a:off x="0" y="838200"/>
            <a:ext cx="9144000" cy="6019800"/>
          </a:xfrm>
        </p:spPr>
        <p:txBody>
          <a:bodyPr>
            <a:normAutofit lnSpcReduction="10000"/>
          </a:bodyPr>
          <a:lstStyle/>
          <a:p>
            <a:pPr>
              <a:buNone/>
            </a:pPr>
            <a:r>
              <a:rPr lang="en-US" dirty="0" smtClean="0"/>
              <a:t>Let X and Y denote the proportions of time, out of one workweek, that two employees spend performing their assigned tasks. This can be modeled by the following joint </a:t>
            </a:r>
            <a:r>
              <a:rPr lang="en-US" dirty="0" err="1" smtClean="0"/>
              <a:t>pdf</a:t>
            </a:r>
            <a:r>
              <a:rPr lang="en-US" dirty="0" smtClean="0"/>
              <a:t>:</a:t>
            </a:r>
          </a:p>
          <a:p>
            <a:pPr>
              <a:buNone/>
            </a:pPr>
            <a:endParaRPr lang="en-US" dirty="0" smtClean="0"/>
          </a:p>
          <a:p>
            <a:pPr>
              <a:buNone/>
            </a:pPr>
            <a:endParaRPr lang="en-US" dirty="0" smtClean="0"/>
          </a:p>
          <a:p>
            <a:pPr marL="514350" indent="-514350">
              <a:buNone/>
            </a:pPr>
            <a:r>
              <a:rPr lang="en-US" dirty="0" err="1" smtClean="0"/>
              <a:t>f</a:t>
            </a:r>
            <a:r>
              <a:rPr lang="en-US" baseline="-25000" dirty="0" err="1" smtClean="0"/>
              <a:t>X</a:t>
            </a:r>
            <a:r>
              <a:rPr lang="en-US" dirty="0" smtClean="0"/>
              <a:t>(x) = x + 0.5, </a:t>
            </a:r>
            <a:r>
              <a:rPr lang="en-US" dirty="0" err="1" smtClean="0"/>
              <a:t>f</a:t>
            </a:r>
            <a:r>
              <a:rPr lang="en-US" baseline="-25000" dirty="0" err="1" smtClean="0"/>
              <a:t>Y</a:t>
            </a:r>
            <a:r>
              <a:rPr lang="en-US" dirty="0" smtClean="0"/>
              <a:t>(y) = y + 0.5</a:t>
            </a:r>
          </a:p>
          <a:p>
            <a:pPr marL="514350" indent="-514350">
              <a:lnSpc>
                <a:spcPct val="150000"/>
              </a:lnSpc>
              <a:buAutoNum type="alphaLcParenR"/>
            </a:pPr>
            <a:r>
              <a:rPr lang="en-US" dirty="0" smtClean="0"/>
              <a:t> What is the conditional </a:t>
            </a:r>
            <a:r>
              <a:rPr lang="en-US" dirty="0" err="1" smtClean="0"/>
              <a:t>pdf</a:t>
            </a:r>
            <a:r>
              <a:rPr lang="en-US" dirty="0" smtClean="0"/>
              <a:t> of Y given X = 0.7?</a:t>
            </a:r>
          </a:p>
          <a:p>
            <a:pPr marL="514350" indent="-514350">
              <a:buAutoNum type="alphaLcParenR"/>
            </a:pPr>
            <a:r>
              <a:rPr lang="en-US" dirty="0" smtClean="0"/>
              <a:t>What is the probability that the  proportion of time worked for employee Y is at least 0.7 given X = 0.7?</a:t>
            </a:r>
          </a:p>
          <a:p>
            <a:pPr marL="514350" indent="-514350">
              <a:buNone/>
            </a:pPr>
            <a:endParaRPr lang="en-US" dirty="0" smtClean="0"/>
          </a:p>
          <a:p>
            <a:pPr>
              <a:buNone/>
            </a:pPr>
            <a:endParaRPr lang="en-US" dirty="0"/>
          </a:p>
        </p:txBody>
      </p:sp>
      <p:graphicFrame>
        <p:nvGraphicFramePr>
          <p:cNvPr id="4" name="Object 3"/>
          <p:cNvGraphicFramePr>
            <a:graphicFrameLocks noChangeAspect="1"/>
          </p:cNvGraphicFramePr>
          <p:nvPr/>
        </p:nvGraphicFramePr>
        <p:xfrm>
          <a:off x="990600" y="2667000"/>
          <a:ext cx="5334000" cy="1148713"/>
        </p:xfrm>
        <a:graphic>
          <a:graphicData uri="http://schemas.openxmlformats.org/presentationml/2006/ole">
            <mc:AlternateContent xmlns:mc="http://schemas.openxmlformats.org/markup-compatibility/2006">
              <mc:Choice xmlns:v="urn:schemas-microsoft-com:vml" Requires="v">
                <p:oleObj spid="_x0000_s139299" name="Equation" r:id="rId4" imgW="4775200" imgH="1028700" progId="Equation.DSMT4">
                  <p:embed/>
                </p:oleObj>
              </mc:Choice>
              <mc:Fallback>
                <p:oleObj name="Equation" r:id="rId4" imgW="4775200" imgH="1028700" progId="Equation.DSMT4">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2667000"/>
                        <a:ext cx="5334000" cy="1148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Example: Conditional </a:t>
            </a:r>
            <a:r>
              <a:rPr lang="en-US" dirty="0" err="1" smtClean="0"/>
              <a:t>pdf</a:t>
            </a:r>
            <a:r>
              <a:rPr lang="en-US" dirty="0" smtClean="0"/>
              <a:t> </a:t>
            </a:r>
            <a:endParaRPr lang="en-US" dirty="0"/>
          </a:p>
        </p:txBody>
      </p:sp>
      <p:sp>
        <p:nvSpPr>
          <p:cNvPr id="3" name="Content Placeholder 2"/>
          <p:cNvSpPr>
            <a:spLocks noGrp="1"/>
          </p:cNvSpPr>
          <p:nvPr>
            <p:ph idx="1"/>
          </p:nvPr>
        </p:nvSpPr>
        <p:spPr>
          <a:xfrm>
            <a:off x="0" y="838200"/>
            <a:ext cx="9144000" cy="6019800"/>
          </a:xfrm>
        </p:spPr>
        <p:txBody>
          <a:bodyPr>
            <a:normAutofit/>
          </a:bodyPr>
          <a:lstStyle/>
          <a:p>
            <a:pPr>
              <a:buNone/>
            </a:pPr>
            <a:r>
              <a:rPr lang="en-US" dirty="0" smtClean="0"/>
              <a:t>Let X and Y denote the proportions of time, out of one workweek, that two employees spend performing their assigned tasks. This can be modeled by the following joint </a:t>
            </a:r>
            <a:r>
              <a:rPr lang="en-US" dirty="0" err="1" smtClean="0"/>
              <a:t>pdf</a:t>
            </a:r>
            <a:r>
              <a:rPr lang="en-US" dirty="0" smtClean="0"/>
              <a:t>:</a:t>
            </a:r>
          </a:p>
          <a:p>
            <a:pPr>
              <a:buNone/>
            </a:pPr>
            <a:endParaRPr lang="en-US" dirty="0" smtClean="0"/>
          </a:p>
          <a:p>
            <a:pPr>
              <a:buNone/>
            </a:pPr>
            <a:endParaRPr lang="en-US" dirty="0" smtClean="0"/>
          </a:p>
          <a:p>
            <a:pPr marL="514350" indent="-514350">
              <a:buNone/>
            </a:pPr>
            <a:endParaRPr lang="en-US" dirty="0" smtClean="0"/>
          </a:p>
          <a:p>
            <a:pPr marL="514350" indent="-514350">
              <a:buNone/>
            </a:pPr>
            <a:r>
              <a:rPr lang="en-US" dirty="0" err="1" smtClean="0"/>
              <a:t>f</a:t>
            </a:r>
            <a:r>
              <a:rPr lang="en-US" baseline="-25000" dirty="0" err="1" smtClean="0"/>
              <a:t>X</a:t>
            </a:r>
            <a:r>
              <a:rPr lang="en-US" dirty="0" smtClean="0"/>
              <a:t>(x) = x + 0.5, </a:t>
            </a:r>
            <a:r>
              <a:rPr lang="en-US" dirty="0" err="1" smtClean="0"/>
              <a:t>f</a:t>
            </a:r>
            <a:r>
              <a:rPr lang="en-US" baseline="-25000" dirty="0" err="1" smtClean="0"/>
              <a:t>Y</a:t>
            </a:r>
            <a:r>
              <a:rPr lang="en-US" dirty="0" smtClean="0"/>
              <a:t>(y) = y + 0.5</a:t>
            </a:r>
          </a:p>
          <a:p>
            <a:pPr marL="514350" indent="-514350">
              <a:buNone/>
            </a:pPr>
            <a:r>
              <a:rPr lang="en-US" dirty="0" smtClean="0"/>
              <a:t> c) What is the expected value of the proportion of time worked for the second employee given X = 0.7?</a:t>
            </a:r>
          </a:p>
          <a:p>
            <a:pPr marL="514350" indent="-514350">
              <a:buNone/>
            </a:pPr>
            <a:endParaRPr lang="en-US" dirty="0" smtClean="0"/>
          </a:p>
          <a:p>
            <a:pPr>
              <a:buNone/>
            </a:pPr>
            <a:endParaRPr lang="en-US" dirty="0"/>
          </a:p>
        </p:txBody>
      </p:sp>
      <p:graphicFrame>
        <p:nvGraphicFramePr>
          <p:cNvPr id="4" name="Object 3"/>
          <p:cNvGraphicFramePr>
            <a:graphicFrameLocks noChangeAspect="1"/>
          </p:cNvGraphicFramePr>
          <p:nvPr/>
        </p:nvGraphicFramePr>
        <p:xfrm>
          <a:off x="609600" y="3048000"/>
          <a:ext cx="5715000" cy="1230764"/>
        </p:xfrm>
        <a:graphic>
          <a:graphicData uri="http://schemas.openxmlformats.org/presentationml/2006/ole">
            <mc:AlternateContent xmlns:mc="http://schemas.openxmlformats.org/markup-compatibility/2006">
              <mc:Choice xmlns:v="urn:schemas-microsoft-com:vml" Requires="v">
                <p:oleObj spid="_x0000_s141347" name="Equation" r:id="rId4" imgW="4775200" imgH="1028700" progId="Equation.DSMT4">
                  <p:embed/>
                </p:oleObj>
              </mc:Choice>
              <mc:Fallback>
                <p:oleObj name="Equation" r:id="rId4" imgW="4775200" imgH="1028700" progId="Equation.DSMT4">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3048000"/>
                        <a:ext cx="5715000" cy="12307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Expected value of a function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1600200"/>
                <a:ext cx="9144000" cy="4525963"/>
              </a:xfrm>
            </p:spPr>
            <p:txBody>
              <a:bodyPr>
                <a:normAutofit/>
              </a:bodyPr>
              <a:lstStyle/>
              <a:p>
                <a:pPr marL="0" indent="0">
                  <a:buNone/>
                </a:pPr>
                <a14:m>
                  <m:oMathPara xmlns:m="http://schemas.openxmlformats.org/officeDocument/2006/math">
                    <m:oMathParaPr>
                      <m:jc m:val="centerGroup"/>
                    </m:oMathParaPr>
                    <m:oMath xmlns:m="http://schemas.openxmlformats.org/officeDocument/2006/math">
                      <m:r>
                        <a:rPr lang="en-US" sz="2700" b="0" i="1" smtClean="0">
                          <a:latin typeface="Cambria Math" panose="02040503050406030204" pitchFamily="18" charset="0"/>
                        </a:rPr>
                        <m:t>𝐸</m:t>
                      </m:r>
                      <m:d>
                        <m:dPr>
                          <m:begChr m:val="["/>
                          <m:endChr m:val="]"/>
                          <m:ctrlPr>
                            <a:rPr lang="en-US" sz="2700" b="0" i="1" smtClean="0">
                              <a:latin typeface="Cambria Math"/>
                            </a:rPr>
                          </m:ctrlPr>
                        </m:dPr>
                        <m:e>
                          <m:r>
                            <a:rPr lang="en-US" sz="2700" b="0" i="1" smtClean="0">
                              <a:latin typeface="Cambria Math" panose="02040503050406030204" pitchFamily="18" charset="0"/>
                            </a:rPr>
                            <m:t>h</m:t>
                          </m:r>
                          <m:d>
                            <m:dPr>
                              <m:ctrlPr>
                                <a:rPr lang="en-US" sz="2700" b="0" i="1" smtClean="0">
                                  <a:latin typeface="Cambria Math"/>
                                </a:rPr>
                              </m:ctrlPr>
                            </m:dPr>
                            <m:e>
                              <m:r>
                                <a:rPr lang="en-US" sz="2700" b="0" i="1" smtClean="0">
                                  <a:latin typeface="Cambria Math" panose="02040503050406030204" pitchFamily="18" charset="0"/>
                                </a:rPr>
                                <m:t>𝑋</m:t>
                              </m:r>
                              <m:r>
                                <a:rPr lang="en-US" sz="2700" b="0" i="1" smtClean="0">
                                  <a:latin typeface="Cambria Math" panose="02040503050406030204" pitchFamily="18" charset="0"/>
                                </a:rPr>
                                <m:t>,</m:t>
                              </m:r>
                              <m:r>
                                <a:rPr lang="en-US" sz="2700" b="0" i="1" smtClean="0">
                                  <a:latin typeface="Cambria Math" panose="02040503050406030204" pitchFamily="18" charset="0"/>
                                </a:rPr>
                                <m:t>𝑌</m:t>
                              </m:r>
                            </m:e>
                          </m:d>
                        </m:e>
                      </m:d>
                      <m:r>
                        <a:rPr lang="en-US" sz="2700" b="0" i="1" smtClean="0">
                          <a:latin typeface="Cambria Math" panose="02040503050406030204" pitchFamily="18" charset="0"/>
                        </a:rPr>
                        <m:t>=</m:t>
                      </m:r>
                      <m:d>
                        <m:dPr>
                          <m:begChr m:val="{"/>
                          <m:endChr m:val=""/>
                          <m:ctrlPr>
                            <a:rPr lang="en-US" sz="2700" b="0" i="1" smtClean="0">
                              <a:latin typeface="Cambria Math"/>
                            </a:rPr>
                          </m:ctrlPr>
                        </m:dPr>
                        <m:e>
                          <m:m>
                            <m:mPr>
                              <m:mcs>
                                <m:mc>
                                  <m:mcPr>
                                    <m:count m:val="2"/>
                                    <m:mcJc m:val="center"/>
                                  </m:mcPr>
                                </m:mc>
                              </m:mcs>
                              <m:ctrlPr>
                                <a:rPr lang="en-US" sz="2700" b="0" i="1" smtClean="0">
                                  <a:latin typeface="Cambria Math"/>
                                </a:rPr>
                              </m:ctrlPr>
                            </m:mPr>
                            <m:mr>
                              <m:e>
                                <m:nary>
                                  <m:naryPr>
                                    <m:chr m:val="∑"/>
                                    <m:supHide m:val="on"/>
                                    <m:ctrlPr>
                                      <a:rPr lang="en-US" sz="2700" b="0" i="1" smtClean="0">
                                        <a:latin typeface="Cambria Math"/>
                                      </a:rPr>
                                    </m:ctrlPr>
                                  </m:naryPr>
                                  <m:sub>
                                    <m:r>
                                      <m:rPr>
                                        <m:brk m:alnAt="7"/>
                                      </m:rPr>
                                      <a:rPr lang="en-US" sz="2700" b="0" i="1" smtClean="0">
                                        <a:latin typeface="Cambria Math" panose="02040503050406030204" pitchFamily="18" charset="0"/>
                                      </a:rPr>
                                      <m:t>𝑥</m:t>
                                    </m:r>
                                  </m:sub>
                                  <m:sup/>
                                  <m:e>
                                    <m:nary>
                                      <m:naryPr>
                                        <m:chr m:val="∑"/>
                                        <m:supHide m:val="on"/>
                                        <m:ctrlPr>
                                          <a:rPr lang="en-US" sz="2700" b="0" i="1" smtClean="0">
                                            <a:latin typeface="Cambria Math"/>
                                          </a:rPr>
                                        </m:ctrlPr>
                                      </m:naryPr>
                                      <m:sub>
                                        <m:r>
                                          <m:rPr>
                                            <m:brk m:alnAt="7"/>
                                          </m:rPr>
                                          <a:rPr lang="en-US" sz="2700" b="0" i="1" smtClean="0">
                                            <a:latin typeface="Cambria Math" panose="02040503050406030204" pitchFamily="18" charset="0"/>
                                          </a:rPr>
                                          <m:t>𝑦</m:t>
                                        </m:r>
                                      </m:sub>
                                      <m:sup/>
                                      <m:e>
                                        <m:r>
                                          <a:rPr lang="en-US" sz="2700" b="0" i="1" smtClean="0">
                                            <a:latin typeface="Cambria Math" panose="02040503050406030204" pitchFamily="18" charset="0"/>
                                          </a:rPr>
                                          <m:t>h</m:t>
                                        </m:r>
                                        <m:r>
                                          <a:rPr lang="en-US" sz="2700" b="0" i="1" smtClean="0">
                                            <a:latin typeface="Cambria Math" panose="02040503050406030204" pitchFamily="18" charset="0"/>
                                          </a:rPr>
                                          <m:t>(</m:t>
                                        </m:r>
                                        <m:r>
                                          <a:rPr lang="en-US" sz="2700" b="0" i="1" smtClean="0">
                                            <a:latin typeface="Cambria Math" panose="02040503050406030204" pitchFamily="18" charset="0"/>
                                          </a:rPr>
                                          <m:t>𝑥</m:t>
                                        </m:r>
                                        <m:r>
                                          <a:rPr lang="en-US" sz="2700" b="0" i="1" smtClean="0">
                                            <a:latin typeface="Cambria Math" panose="02040503050406030204" pitchFamily="18" charset="0"/>
                                          </a:rPr>
                                          <m:t>,</m:t>
                                        </m:r>
                                        <m:r>
                                          <a:rPr lang="en-US" sz="2700" b="0" i="1" smtClean="0">
                                            <a:latin typeface="Cambria Math" panose="02040503050406030204" pitchFamily="18" charset="0"/>
                                          </a:rPr>
                                          <m:t>𝑦</m:t>
                                        </m:r>
                                        <m:r>
                                          <a:rPr lang="en-US" sz="2700" b="0" i="1" smtClean="0">
                                            <a:latin typeface="Cambria Math" panose="02040503050406030204" pitchFamily="18" charset="0"/>
                                          </a:rPr>
                                          <m:t>)∙</m:t>
                                        </m:r>
                                        <m:r>
                                          <a:rPr lang="en-US" sz="2700" b="0" i="1" smtClean="0">
                                            <a:latin typeface="Cambria Math" panose="02040503050406030204" pitchFamily="18" charset="0"/>
                                            <a:ea typeface="Cambria Math" panose="02040503050406030204" pitchFamily="18" charset="0"/>
                                          </a:rPr>
                                          <m:t>𝑝</m:t>
                                        </m:r>
                                        <m:r>
                                          <a:rPr lang="en-US" sz="2700" b="0" i="1" smtClean="0">
                                            <a:latin typeface="Cambria Math" panose="02040503050406030204" pitchFamily="18" charset="0"/>
                                            <a:ea typeface="Cambria Math" panose="02040503050406030204" pitchFamily="18" charset="0"/>
                                          </a:rPr>
                                          <m:t>(</m:t>
                                        </m:r>
                                        <m:r>
                                          <a:rPr lang="en-US" sz="2700" b="0" i="1" smtClean="0">
                                            <a:latin typeface="Cambria Math" panose="02040503050406030204" pitchFamily="18" charset="0"/>
                                            <a:ea typeface="Cambria Math" panose="02040503050406030204" pitchFamily="18" charset="0"/>
                                          </a:rPr>
                                          <m:t>𝑥</m:t>
                                        </m:r>
                                        <m:r>
                                          <a:rPr lang="en-US" sz="2700" b="0" i="1" smtClean="0">
                                            <a:latin typeface="Cambria Math" panose="02040503050406030204" pitchFamily="18" charset="0"/>
                                            <a:ea typeface="Cambria Math" panose="02040503050406030204" pitchFamily="18" charset="0"/>
                                          </a:rPr>
                                          <m:t>,</m:t>
                                        </m:r>
                                        <m:r>
                                          <a:rPr lang="en-US" sz="2700" b="0" i="1" smtClean="0">
                                            <a:latin typeface="Cambria Math" panose="02040503050406030204" pitchFamily="18" charset="0"/>
                                            <a:ea typeface="Cambria Math" panose="02040503050406030204" pitchFamily="18" charset="0"/>
                                          </a:rPr>
                                          <m:t>𝑦</m:t>
                                        </m:r>
                                        <m:r>
                                          <a:rPr lang="en-US" sz="2700" b="0" i="1" smtClean="0">
                                            <a:latin typeface="Cambria Math" panose="02040503050406030204" pitchFamily="18" charset="0"/>
                                            <a:ea typeface="Cambria Math" panose="02040503050406030204" pitchFamily="18" charset="0"/>
                                          </a:rPr>
                                          <m:t>)</m:t>
                                        </m:r>
                                      </m:e>
                                    </m:nary>
                                  </m:e>
                                </m:nary>
                              </m:e>
                              <m:e>
                                <m:r>
                                  <a:rPr lang="en-US" sz="2700" b="0" i="1" smtClean="0">
                                    <a:latin typeface="Cambria Math" panose="02040503050406030204" pitchFamily="18" charset="0"/>
                                  </a:rPr>
                                  <m:t>𝑋</m:t>
                                </m:r>
                                <m:r>
                                  <a:rPr lang="en-US" sz="2700" b="0" i="1" smtClean="0">
                                    <a:latin typeface="Cambria Math" panose="02040503050406030204" pitchFamily="18" charset="0"/>
                                  </a:rPr>
                                  <m:t>,</m:t>
                                </m:r>
                                <m:r>
                                  <a:rPr lang="en-US" sz="2700" b="0" i="1" smtClean="0">
                                    <a:latin typeface="Cambria Math" panose="02040503050406030204" pitchFamily="18" charset="0"/>
                                  </a:rPr>
                                  <m:t>𝑌</m:t>
                                </m:r>
                                <m:r>
                                  <a:rPr lang="en-US" sz="2700" b="0" i="1" smtClean="0">
                                    <a:latin typeface="Cambria Math" panose="02040503050406030204" pitchFamily="18" charset="0"/>
                                  </a:rPr>
                                  <m:t> </m:t>
                                </m:r>
                                <m:r>
                                  <a:rPr lang="en-US" sz="2700" b="0" i="1" smtClean="0">
                                    <a:latin typeface="Cambria Math" panose="02040503050406030204" pitchFamily="18" charset="0"/>
                                  </a:rPr>
                                  <m:t>𝑑𝑖𝑠𝑐𝑟𝑒𝑡𝑒</m:t>
                                </m:r>
                              </m:e>
                            </m:mr>
                            <m:mr>
                              <m:e>
                                <m:nary>
                                  <m:naryPr>
                                    <m:ctrlPr>
                                      <a:rPr lang="en-US" sz="2700" b="0" i="1" smtClean="0">
                                        <a:latin typeface="Cambria Math"/>
                                      </a:rPr>
                                    </m:ctrlPr>
                                  </m:naryPr>
                                  <m:sub>
                                    <m:r>
                                      <m:rPr>
                                        <m:brk m:alnAt="23"/>
                                      </m:rPr>
                                      <a:rPr lang="en-US" sz="2700" b="0" i="1" smtClean="0">
                                        <a:latin typeface="Cambria Math" panose="02040503050406030204" pitchFamily="18" charset="0"/>
                                      </a:rPr>
                                      <m:t>−</m:t>
                                    </m:r>
                                    <m:r>
                                      <a:rPr lang="en-US" sz="2700" b="0" i="1" smtClean="0">
                                        <a:latin typeface="Cambria Math" panose="02040503050406030204" pitchFamily="18" charset="0"/>
                                        <a:ea typeface="Cambria Math" panose="02040503050406030204" pitchFamily="18" charset="0"/>
                                      </a:rPr>
                                      <m:t>∞</m:t>
                                    </m:r>
                                  </m:sub>
                                  <m:sup>
                                    <m:r>
                                      <a:rPr lang="en-US" sz="2700" b="0" i="1" smtClean="0">
                                        <a:latin typeface="Cambria Math" panose="02040503050406030204" pitchFamily="18" charset="0"/>
                                        <a:ea typeface="Cambria Math" panose="02040503050406030204" pitchFamily="18" charset="0"/>
                                      </a:rPr>
                                      <m:t>∞</m:t>
                                    </m:r>
                                  </m:sup>
                                  <m:e>
                                    <m:nary>
                                      <m:naryPr>
                                        <m:ctrlPr>
                                          <a:rPr lang="en-US" sz="2700" b="0" i="1" smtClean="0">
                                            <a:latin typeface="Cambria Math"/>
                                          </a:rPr>
                                        </m:ctrlPr>
                                      </m:naryPr>
                                      <m:sub>
                                        <m:r>
                                          <m:rPr>
                                            <m:brk m:alnAt="23"/>
                                          </m:rPr>
                                          <a:rPr lang="en-US" sz="2700" b="0" i="1" smtClean="0">
                                            <a:latin typeface="Cambria Math" panose="02040503050406030204" pitchFamily="18" charset="0"/>
                                          </a:rPr>
                                          <m:t>−</m:t>
                                        </m:r>
                                        <m:r>
                                          <a:rPr lang="en-US" sz="2700" b="0" i="1" smtClean="0">
                                            <a:latin typeface="Cambria Math" panose="02040503050406030204" pitchFamily="18" charset="0"/>
                                            <a:ea typeface="Cambria Math" panose="02040503050406030204" pitchFamily="18" charset="0"/>
                                          </a:rPr>
                                          <m:t>∞</m:t>
                                        </m:r>
                                      </m:sub>
                                      <m:sup>
                                        <m:r>
                                          <a:rPr lang="en-US" sz="2700" b="0" i="1" smtClean="0">
                                            <a:latin typeface="Cambria Math" panose="02040503050406030204" pitchFamily="18" charset="0"/>
                                            <a:ea typeface="Cambria Math" panose="02040503050406030204" pitchFamily="18" charset="0"/>
                                          </a:rPr>
                                          <m:t>∞</m:t>
                                        </m:r>
                                      </m:sup>
                                      <m:e>
                                        <m:r>
                                          <a:rPr lang="en-US" sz="2700" b="0" i="1" smtClean="0">
                                            <a:latin typeface="Cambria Math" panose="02040503050406030204" pitchFamily="18" charset="0"/>
                                          </a:rPr>
                                          <m:t>h</m:t>
                                        </m:r>
                                        <m:d>
                                          <m:dPr>
                                            <m:ctrlPr>
                                              <a:rPr lang="en-US" sz="2700" b="0" i="1" smtClean="0">
                                                <a:latin typeface="Cambria Math"/>
                                              </a:rPr>
                                            </m:ctrlPr>
                                          </m:dPr>
                                          <m:e>
                                            <m:r>
                                              <a:rPr lang="en-US" sz="2700" b="0" i="1" smtClean="0">
                                                <a:latin typeface="Cambria Math" panose="02040503050406030204" pitchFamily="18" charset="0"/>
                                              </a:rPr>
                                              <m:t>𝑥</m:t>
                                            </m:r>
                                            <m:r>
                                              <a:rPr lang="en-US" sz="2700" b="0" i="1" smtClean="0">
                                                <a:latin typeface="Cambria Math" panose="02040503050406030204" pitchFamily="18" charset="0"/>
                                              </a:rPr>
                                              <m:t>,</m:t>
                                            </m:r>
                                            <m:r>
                                              <a:rPr lang="en-US" sz="2700" b="0" i="1" smtClean="0">
                                                <a:latin typeface="Cambria Math" panose="02040503050406030204" pitchFamily="18" charset="0"/>
                                              </a:rPr>
                                              <m:t>𝑦</m:t>
                                            </m:r>
                                          </m:e>
                                        </m:d>
                                        <m:r>
                                          <a:rPr lang="en-US" sz="2700" b="0" i="1" smtClean="0">
                                            <a:latin typeface="Cambria Math" panose="02040503050406030204" pitchFamily="18" charset="0"/>
                                            <a:ea typeface="Cambria Math" panose="02040503050406030204" pitchFamily="18" charset="0"/>
                                          </a:rPr>
                                          <m:t>∙</m:t>
                                        </m:r>
                                        <m:r>
                                          <a:rPr lang="en-US" sz="2700" b="0" i="1" smtClean="0">
                                            <a:latin typeface="Cambria Math" panose="02040503050406030204" pitchFamily="18" charset="0"/>
                                            <a:ea typeface="Cambria Math" panose="02040503050406030204" pitchFamily="18" charset="0"/>
                                          </a:rPr>
                                          <m:t>𝑓</m:t>
                                        </m:r>
                                        <m:d>
                                          <m:dPr>
                                            <m:ctrlPr>
                                              <a:rPr lang="en-US" sz="2700" b="0" i="1" smtClean="0">
                                                <a:latin typeface="Cambria Math"/>
                                                <a:ea typeface="Cambria Math" panose="02040503050406030204" pitchFamily="18" charset="0"/>
                                              </a:rPr>
                                            </m:ctrlPr>
                                          </m:dPr>
                                          <m:e>
                                            <m:r>
                                              <a:rPr lang="en-US" sz="2700" b="0" i="1" smtClean="0">
                                                <a:latin typeface="Cambria Math" panose="02040503050406030204" pitchFamily="18" charset="0"/>
                                                <a:ea typeface="Cambria Math" panose="02040503050406030204" pitchFamily="18" charset="0"/>
                                              </a:rPr>
                                              <m:t>𝑥</m:t>
                                            </m:r>
                                            <m:r>
                                              <a:rPr lang="en-US" sz="2700" b="0" i="1" smtClean="0">
                                                <a:latin typeface="Cambria Math" panose="02040503050406030204" pitchFamily="18" charset="0"/>
                                                <a:ea typeface="Cambria Math" panose="02040503050406030204" pitchFamily="18" charset="0"/>
                                              </a:rPr>
                                              <m:t>,</m:t>
                                            </m:r>
                                            <m:r>
                                              <a:rPr lang="en-US" sz="2700" b="0" i="1" smtClean="0">
                                                <a:latin typeface="Cambria Math" panose="02040503050406030204" pitchFamily="18" charset="0"/>
                                                <a:ea typeface="Cambria Math" panose="02040503050406030204" pitchFamily="18" charset="0"/>
                                              </a:rPr>
                                              <m:t>𝑦</m:t>
                                            </m:r>
                                          </m:e>
                                        </m:d>
                                        <m:r>
                                          <a:rPr lang="en-US" sz="2700" b="0" i="1" smtClean="0">
                                            <a:latin typeface="Cambria Math" panose="02040503050406030204" pitchFamily="18" charset="0"/>
                                            <a:ea typeface="Cambria Math" panose="02040503050406030204" pitchFamily="18" charset="0"/>
                                          </a:rPr>
                                          <m:t>𝑑𝑥𝑑𝑦</m:t>
                                        </m:r>
                                      </m:e>
                                    </m:nary>
                                  </m:e>
                                </m:nary>
                              </m:e>
                              <m:e>
                                <m:r>
                                  <a:rPr lang="en-US" sz="2700" b="0" i="1" smtClean="0">
                                    <a:latin typeface="Cambria Math" panose="02040503050406030204" pitchFamily="18" charset="0"/>
                                  </a:rPr>
                                  <m:t>𝑋</m:t>
                                </m:r>
                                <m:r>
                                  <a:rPr lang="en-US" sz="2700" b="0" i="1" smtClean="0">
                                    <a:latin typeface="Cambria Math" panose="02040503050406030204" pitchFamily="18" charset="0"/>
                                  </a:rPr>
                                  <m:t>,</m:t>
                                </m:r>
                                <m:r>
                                  <a:rPr lang="en-US" sz="2700" b="0" i="1" smtClean="0">
                                    <a:latin typeface="Cambria Math" panose="02040503050406030204" pitchFamily="18" charset="0"/>
                                  </a:rPr>
                                  <m:t>𝑌</m:t>
                                </m:r>
                                <m:r>
                                  <a:rPr lang="en-US" sz="2700" b="0" i="1" smtClean="0">
                                    <a:latin typeface="Cambria Math" panose="02040503050406030204" pitchFamily="18" charset="0"/>
                                  </a:rPr>
                                  <m:t> </m:t>
                                </m:r>
                                <m:r>
                                  <a:rPr lang="en-US" sz="2700" b="0" i="1" smtClean="0">
                                    <a:latin typeface="Cambria Math" panose="02040503050406030204" pitchFamily="18" charset="0"/>
                                  </a:rPr>
                                  <m:t>𝑐𝑜𝑛𝑡𝑖𝑛𝑜𝑢𝑠</m:t>
                                </m:r>
                              </m:e>
                            </m:mr>
                          </m:m>
                        </m:e>
                      </m:d>
                    </m:oMath>
                  </m:oMathPara>
                </a14:m>
                <a:endParaRPr lang="en-US" sz="27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1600200"/>
                <a:ext cx="9144000" cy="4525963"/>
              </a:xfrm>
              <a:blipFill rotWithShape="0">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126368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563562"/>
          </a:xfrm>
        </p:spPr>
        <p:txBody>
          <a:bodyPr>
            <a:noAutofit/>
          </a:bodyPr>
          <a:lstStyle/>
          <a:p>
            <a:r>
              <a:rPr lang="en-US" sz="3600" dirty="0" smtClean="0"/>
              <a:t>Example: Joint </a:t>
            </a:r>
            <a:r>
              <a:rPr lang="en-US" sz="3600" dirty="0" err="1" smtClean="0"/>
              <a:t>pmf</a:t>
            </a:r>
            <a:r>
              <a:rPr lang="en-US" sz="3600" dirty="0" smtClean="0"/>
              <a:t> (discrete)</a:t>
            </a:r>
            <a:endParaRPr lang="en-US" sz="3600" dirty="0"/>
          </a:p>
        </p:txBody>
      </p:sp>
      <p:sp>
        <p:nvSpPr>
          <p:cNvPr id="4" name="Content Placeholder 3"/>
          <p:cNvSpPr>
            <a:spLocks noGrp="1"/>
          </p:cNvSpPr>
          <p:nvPr>
            <p:ph idx="1"/>
          </p:nvPr>
        </p:nvSpPr>
        <p:spPr>
          <a:xfrm>
            <a:off x="304800" y="1143000"/>
            <a:ext cx="8610600" cy="5486400"/>
          </a:xfrm>
        </p:spPr>
        <p:txBody>
          <a:bodyPr>
            <a:normAutofit/>
          </a:bodyPr>
          <a:lstStyle/>
          <a:p>
            <a:pPr>
              <a:buNone/>
            </a:pPr>
            <a:r>
              <a:rPr lang="en-US" dirty="0" smtClean="0"/>
              <a:t>The National Highway Traffic Safety Administration is interested in the effect of seat belt use on saving lives of children under 5. In this study, there were 7,060 accidents where there was at least one fatality in the years between 1985 to 1989 (3015 children were involved). Let X denote whether the child survived or not and let Y denote the type of seat belt that the child wore (if any). The joint </a:t>
            </a:r>
            <a:r>
              <a:rPr lang="en-US" dirty="0" err="1" smtClean="0"/>
              <a:t>pmf</a:t>
            </a:r>
            <a:r>
              <a:rPr lang="en-US" dirty="0" smtClean="0"/>
              <a:t> of (X,Y) is given on the next slide.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563562"/>
          </a:xfrm>
        </p:spPr>
        <p:txBody>
          <a:bodyPr>
            <a:noAutofit/>
          </a:bodyPr>
          <a:lstStyle/>
          <a:p>
            <a:r>
              <a:rPr lang="en-US" dirty="0" smtClean="0"/>
              <a:t>Example: Expectation - discrete</a:t>
            </a:r>
            <a:endParaRPr lang="en-US" dirty="0"/>
          </a:p>
        </p:txBody>
      </p:sp>
      <p:sp>
        <p:nvSpPr>
          <p:cNvPr id="4" name="Content Placeholder 3"/>
          <p:cNvSpPr>
            <a:spLocks noGrp="1"/>
          </p:cNvSpPr>
          <p:nvPr>
            <p:ph idx="1"/>
          </p:nvPr>
        </p:nvSpPr>
        <p:spPr>
          <a:xfrm>
            <a:off x="266700" y="990600"/>
            <a:ext cx="8610600" cy="5715000"/>
          </a:xfrm>
        </p:spPr>
        <p:txBody>
          <a:bodyPr>
            <a:normAutofit lnSpcReduction="10000"/>
          </a:bodyPr>
          <a:lstStyle/>
          <a:p>
            <a:pPr>
              <a:buNone/>
            </a:pPr>
            <a:r>
              <a:rPr lang="en-US" dirty="0" smtClean="0"/>
              <a:t>The joint </a:t>
            </a:r>
            <a:r>
              <a:rPr lang="en-US" dirty="0" err="1" smtClean="0"/>
              <a:t>pmf</a:t>
            </a:r>
            <a:r>
              <a:rPr lang="en-US" dirty="0" smtClean="0"/>
              <a:t> for the fatalities for children is:</a:t>
            </a:r>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dirty="0" smtClean="0"/>
              <a:t>What is E(XY)?</a:t>
            </a:r>
          </a:p>
          <a:p>
            <a:pPr>
              <a:buNone/>
            </a:pPr>
            <a:r>
              <a:rPr lang="en-US" dirty="0" smtClean="0"/>
              <a:t>What is E[max(X,Y)]?</a:t>
            </a:r>
          </a:p>
          <a:p>
            <a:pPr>
              <a:buNone/>
            </a:pPr>
            <a:endParaRPr lang="en-US" dirty="0" smtClean="0"/>
          </a:p>
        </p:txBody>
      </p:sp>
      <p:graphicFrame>
        <p:nvGraphicFramePr>
          <p:cNvPr id="5" name="Table 4"/>
          <p:cNvGraphicFramePr>
            <a:graphicFrameLocks noGrp="1"/>
          </p:cNvGraphicFramePr>
          <p:nvPr>
            <p:extLst>
              <p:ext uri="{D42A27DB-BD31-4B8C-83A1-F6EECF244321}">
                <p14:modId xmlns:p14="http://schemas.microsoft.com/office/powerpoint/2010/main" val="851961188"/>
              </p:ext>
            </p:extLst>
          </p:nvPr>
        </p:nvGraphicFramePr>
        <p:xfrm>
          <a:off x="244002" y="1600200"/>
          <a:ext cx="8610599" cy="3474720"/>
        </p:xfrm>
        <a:graphic>
          <a:graphicData uri="http://schemas.openxmlformats.org/drawingml/2006/table">
            <a:tbl>
              <a:tblPr>
                <a:tableStyleId>{5C22544A-7EE6-4342-B048-85BDC9FD1C3A}</a:tableStyleId>
              </a:tblPr>
              <a:tblGrid>
                <a:gridCol w="457199"/>
                <a:gridCol w="2438400"/>
                <a:gridCol w="2362200"/>
                <a:gridCol w="2286000"/>
                <a:gridCol w="1066800"/>
              </a:tblGrid>
              <a:tr h="508000">
                <a:tc>
                  <a:txBody>
                    <a:bodyPr/>
                    <a:lstStyle/>
                    <a:p>
                      <a:pPr algn="ctr"/>
                      <a:endParaRPr lang="en-US" sz="32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endParaRPr lang="en-US" sz="320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smtClean="0"/>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en-US" sz="3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32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70840">
                <a:tc>
                  <a:txBody>
                    <a:bodyPr/>
                    <a:lstStyle/>
                    <a:p>
                      <a:pPr algn="ctr"/>
                      <a:endParaRPr lang="en-US" sz="3200" dirty="0"/>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3200" dirty="0" smtClean="0"/>
                        <a:t>p(</a:t>
                      </a:r>
                      <a:r>
                        <a:rPr lang="en-US" sz="3200" dirty="0" err="1" smtClean="0"/>
                        <a:t>x,y</a:t>
                      </a:r>
                      <a:r>
                        <a:rPr lang="en-US" sz="3200" dirty="0" smtClean="0"/>
                        <a:t>)</a:t>
                      </a:r>
                      <a:endParaRPr lang="en-US" sz="3200" dirty="0"/>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3200" dirty="0" smtClean="0"/>
                        <a:t>Survivors</a:t>
                      </a:r>
                      <a:r>
                        <a:rPr lang="en-US" sz="3200" baseline="0" dirty="0" smtClean="0"/>
                        <a:t> (0)</a:t>
                      </a:r>
                      <a:endParaRPr lang="en-US" sz="3200" dirty="0"/>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3200" dirty="0" smtClean="0"/>
                        <a:t>Fatalities</a:t>
                      </a:r>
                      <a:r>
                        <a:rPr lang="en-US" sz="3200" baseline="0" dirty="0" smtClean="0"/>
                        <a:t> (1)</a:t>
                      </a:r>
                      <a:endParaRPr lang="en-US" sz="3200" dirty="0"/>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3200" dirty="0" smtClean="0"/>
                        <a:t>p(x)</a:t>
                      </a: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r h="370840">
                <a:tc rowSpan="3">
                  <a:txBody>
                    <a:bodyPr/>
                    <a:lstStyle/>
                    <a:p>
                      <a:pPr algn="ctr"/>
                      <a:r>
                        <a:rPr lang="en-US" sz="3200" dirty="0" smtClean="0"/>
                        <a:t>X</a:t>
                      </a:r>
                      <a:endParaRPr lang="en-US" sz="32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smtClean="0"/>
                        <a:t>no belt (0)</a:t>
                      </a:r>
                      <a:endParaRPr lang="en-US" sz="320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sz="3200" dirty="0" smtClean="0"/>
                        <a:t>0.37</a:t>
                      </a:r>
                      <a:endParaRPr lang="en-US" sz="32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3200" dirty="0" smtClean="0"/>
                        <a:t>0.17</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sz="3200" dirty="0" smtClean="0"/>
                        <a:t>0.54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70840">
                <a:tc vMerge="1">
                  <a:txBody>
                    <a:bodyPr/>
                    <a:lstStyle/>
                    <a:p>
                      <a:endParaRPr lang="en-US" sz="3200" dirty="0"/>
                    </a:p>
                  </a:txBody>
                  <a:tcPr/>
                </a:tc>
                <a:tc>
                  <a:txBody>
                    <a:bodyPr/>
                    <a:lstStyle/>
                    <a:p>
                      <a:pPr algn="ctr"/>
                      <a:r>
                        <a:rPr lang="en-US" sz="3200" dirty="0" smtClean="0"/>
                        <a:t>Adult</a:t>
                      </a:r>
                      <a:r>
                        <a:rPr lang="en-US" sz="3200" baseline="0" dirty="0" smtClean="0"/>
                        <a:t> belt (1)</a:t>
                      </a:r>
                      <a:endParaRPr lang="en-US" sz="3200" dirty="0"/>
                    </a:p>
                  </a:txBody>
                  <a:tcPr anchor="ctr">
                    <a:lnR w="12700" cap="flat" cmpd="sng" algn="ctr">
                      <a:solidFill>
                        <a:schemeClr val="tx1"/>
                      </a:solidFill>
                      <a:prstDash val="solid"/>
                      <a:round/>
                      <a:headEnd type="none" w="med" len="med"/>
                      <a:tailEnd type="none" w="med" len="med"/>
                    </a:lnR>
                  </a:tcPr>
                </a:tc>
                <a:tc>
                  <a:txBody>
                    <a:bodyPr/>
                    <a:lstStyle/>
                    <a:p>
                      <a:pPr algn="ctr"/>
                      <a:r>
                        <a:rPr lang="en-US" sz="3200" dirty="0" smtClean="0"/>
                        <a:t>0.14</a:t>
                      </a:r>
                      <a:endParaRPr lang="en-US" sz="3200" dirty="0"/>
                    </a:p>
                  </a:txBody>
                  <a:tcPr anchor="ctr">
                    <a:lnL w="12700" cap="flat" cmpd="sng" algn="ctr">
                      <a:solidFill>
                        <a:schemeClr val="tx1"/>
                      </a:solidFill>
                      <a:prstDash val="solid"/>
                      <a:round/>
                      <a:headEnd type="none" w="med" len="med"/>
                      <a:tailEnd type="none" w="med" len="med"/>
                    </a:lnL>
                  </a:tcPr>
                </a:tc>
                <a:tc>
                  <a:txBody>
                    <a:bodyPr/>
                    <a:lstStyle/>
                    <a:p>
                      <a:pPr algn="ctr"/>
                      <a:r>
                        <a:rPr lang="en-US" sz="3200" dirty="0" smtClean="0"/>
                        <a:t>0.02</a:t>
                      </a:r>
                      <a:endParaRPr lang="en-US" sz="3200" dirty="0"/>
                    </a:p>
                  </a:txBody>
                  <a:tcPr anchor="ctr">
                    <a:lnR w="12700" cap="flat" cmpd="sng" algn="ctr">
                      <a:solidFill>
                        <a:schemeClr val="tx1"/>
                      </a:solidFill>
                      <a:prstDash val="solid"/>
                      <a:round/>
                      <a:headEnd type="none" w="med" len="med"/>
                      <a:tailEnd type="none" w="med" len="med"/>
                    </a:lnR>
                  </a:tcPr>
                </a:tc>
                <a:tc>
                  <a:txBody>
                    <a:bodyPr/>
                    <a:lstStyle/>
                    <a:p>
                      <a:pPr algn="ctr"/>
                      <a:r>
                        <a:rPr lang="en-US" sz="3200" dirty="0" smtClean="0"/>
                        <a:t>0.16</a:t>
                      </a: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70840">
                <a:tc vMerge="1">
                  <a:txBody>
                    <a:bodyPr/>
                    <a:lstStyle/>
                    <a:p>
                      <a:endParaRPr lang="en-US" sz="3200" dirty="0"/>
                    </a:p>
                  </a:txBody>
                  <a:tcPr/>
                </a:tc>
                <a:tc>
                  <a:txBody>
                    <a:bodyPr/>
                    <a:lstStyle/>
                    <a:p>
                      <a:pPr algn="ctr"/>
                      <a:r>
                        <a:rPr lang="en-US" sz="3200" dirty="0" smtClean="0"/>
                        <a:t>Child</a:t>
                      </a:r>
                      <a:r>
                        <a:rPr lang="en-US" sz="3200" baseline="0" dirty="0" smtClean="0"/>
                        <a:t> Seat (2)</a:t>
                      </a:r>
                      <a:endParaRPr lang="en-US" sz="3200" dirty="0"/>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3200" dirty="0" smtClean="0"/>
                        <a:t>0.24</a:t>
                      </a:r>
                      <a:endParaRPr lang="en-US" sz="3200" dirty="0"/>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3200" dirty="0" smtClean="0"/>
                        <a:t>0.05</a:t>
                      </a:r>
                      <a:endParaRPr lang="en-US" sz="3200" dirty="0"/>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3200" dirty="0" smtClean="0"/>
                        <a:t>0.29</a:t>
                      </a: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r h="370840">
                <a:tc>
                  <a:txBody>
                    <a:bodyPr/>
                    <a:lstStyle/>
                    <a:p>
                      <a:pPr algn="ctr"/>
                      <a:endParaRPr lang="en-US" sz="32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smtClean="0"/>
                        <a:t>p(y)</a:t>
                      </a:r>
                      <a:endParaRPr lang="en-US" sz="320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smtClean="0"/>
                        <a:t>0.75</a:t>
                      </a:r>
                      <a:endParaRPr lang="en-US" sz="32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smtClean="0"/>
                        <a:t>0.24</a:t>
                      </a:r>
                      <a:endParaRPr lang="en-US" sz="320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smtClean="0"/>
                        <a:t>0.99</a:t>
                      </a: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dirty="0" smtClean="0"/>
              <a:t>Example: Expectation - continuous </a:t>
            </a:r>
            <a:endParaRPr lang="en-US" dirty="0"/>
          </a:p>
        </p:txBody>
      </p:sp>
      <p:sp>
        <p:nvSpPr>
          <p:cNvPr id="3" name="Content Placeholder 2"/>
          <p:cNvSpPr>
            <a:spLocks noGrp="1"/>
          </p:cNvSpPr>
          <p:nvPr>
            <p:ph idx="1"/>
          </p:nvPr>
        </p:nvSpPr>
        <p:spPr>
          <a:xfrm>
            <a:off x="457200" y="1143000"/>
            <a:ext cx="8229600" cy="5029200"/>
          </a:xfrm>
        </p:spPr>
        <p:txBody>
          <a:bodyPr>
            <a:normAutofit/>
          </a:bodyPr>
          <a:lstStyle/>
          <a:p>
            <a:pPr>
              <a:buNone/>
            </a:pPr>
            <a:r>
              <a:rPr lang="en-US" dirty="0" smtClean="0"/>
              <a:t>The joint </a:t>
            </a:r>
            <a:r>
              <a:rPr lang="en-US" dirty="0" err="1" smtClean="0"/>
              <a:t>pdf</a:t>
            </a:r>
            <a:r>
              <a:rPr lang="en-US" dirty="0" smtClean="0"/>
              <a:t> of X and Y is</a:t>
            </a:r>
          </a:p>
          <a:p>
            <a:pPr>
              <a:buNone/>
            </a:pPr>
            <a:endParaRPr lang="en-US" dirty="0" smtClean="0"/>
          </a:p>
          <a:p>
            <a:pPr>
              <a:buNone/>
            </a:pPr>
            <a:endParaRPr lang="en-US" dirty="0" smtClean="0"/>
          </a:p>
          <a:p>
            <a:pPr>
              <a:buNone/>
            </a:pPr>
            <a:endParaRPr lang="en-US" dirty="0" smtClean="0"/>
          </a:p>
          <a:p>
            <a:pPr marL="514350" indent="-514350">
              <a:buNone/>
            </a:pPr>
            <a:r>
              <a:rPr lang="en-US" dirty="0" smtClean="0"/>
              <a:t>What is E(XY)?</a:t>
            </a:r>
          </a:p>
          <a:p>
            <a:pPr>
              <a:buNone/>
            </a:pPr>
            <a:endParaRPr lang="en-US" dirty="0"/>
          </a:p>
        </p:txBody>
      </p:sp>
      <p:graphicFrame>
        <p:nvGraphicFramePr>
          <p:cNvPr id="4" name="Object 3"/>
          <p:cNvGraphicFramePr>
            <a:graphicFrameLocks noChangeAspect="1"/>
          </p:cNvGraphicFramePr>
          <p:nvPr/>
        </p:nvGraphicFramePr>
        <p:xfrm>
          <a:off x="457200" y="1752600"/>
          <a:ext cx="7686675" cy="1711325"/>
        </p:xfrm>
        <a:graphic>
          <a:graphicData uri="http://schemas.openxmlformats.org/presentationml/2006/ole">
            <mc:AlternateContent xmlns:mc="http://schemas.openxmlformats.org/markup-compatibility/2006">
              <mc:Choice xmlns:v="urn:schemas-microsoft-com:vml" Requires="v">
                <p:oleObj spid="_x0000_s38948" name="Equation" r:id="rId4" imgW="4622800" imgH="1028700" progId="Equation.DSMT4">
                  <p:embed/>
                </p:oleObj>
              </mc:Choice>
              <mc:Fallback>
                <p:oleObj name="Equation" r:id="rId4" imgW="4622800" imgH="1028700" progId="Equation.DSMT4">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752600"/>
                        <a:ext cx="7686675" cy="1711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Covariance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1600201"/>
                <a:ext cx="8915400" cy="4495800"/>
              </a:xfrm>
            </p:spPr>
            <p:txBody>
              <a:bodyPr>
                <a:normAutofit fontScale="85000" lnSpcReduction="10000"/>
              </a:bodyPr>
              <a:lstStyle/>
              <a:p>
                <a:pPr marL="0" indent="0">
                  <a:buNone/>
                </a:pPr>
                <a14:m>
                  <m:oMathPara xmlns:m="http://schemas.openxmlformats.org/officeDocument/2006/math">
                    <m:oMathParaPr>
                      <m:jc m:val="left"/>
                    </m:oMathParaPr>
                    <m:oMath xmlns:m="http://schemas.openxmlformats.org/officeDocument/2006/math">
                      <m:r>
                        <m:rPr>
                          <m:sty m:val="p"/>
                        </m:rPr>
                        <a:rPr lang="en-US" b="0" i="0" smtClean="0">
                          <a:latin typeface="Cambria Math" panose="02040503050406030204" pitchFamily="18" charset="0"/>
                        </a:rPr>
                        <m:t>Cov</m:t>
                      </m:r>
                      <m:d>
                        <m:dPr>
                          <m:ctrlPr>
                            <a:rPr lang="en-US" b="0" i="1" smtClean="0">
                              <a:latin typeface="Cambria Math"/>
                            </a:rPr>
                          </m:ctrlPr>
                        </m:dPr>
                        <m:e>
                          <m:r>
                            <m:rPr>
                              <m:sty m:val="p"/>
                            </m:rPr>
                            <a:rPr lang="en-US" b="0" i="0" smtClean="0">
                              <a:latin typeface="Cambria Math" panose="02040503050406030204" pitchFamily="18" charset="0"/>
                            </a:rPr>
                            <m:t>X</m:t>
                          </m:r>
                          <m:r>
                            <a:rPr lang="en-US" b="0" i="0" smtClean="0">
                              <a:latin typeface="Cambria Math" panose="02040503050406030204" pitchFamily="18" charset="0"/>
                            </a:rPr>
                            <m:t>,</m:t>
                          </m:r>
                          <m:r>
                            <m:rPr>
                              <m:sty m:val="p"/>
                            </m:rPr>
                            <a:rPr lang="en-US" b="0" i="0" smtClean="0">
                              <a:latin typeface="Cambria Math" panose="02040503050406030204" pitchFamily="18" charset="0"/>
                            </a:rPr>
                            <m:t>Y</m:t>
                          </m:r>
                        </m:e>
                      </m:d>
                      <m:r>
                        <a:rPr lang="en-US" b="0" i="0" smtClean="0">
                          <a:latin typeface="Cambria Math" panose="02040503050406030204" pitchFamily="18" charset="0"/>
                        </a:rPr>
                        <m:t>=</m:t>
                      </m:r>
                      <m:r>
                        <m:rPr>
                          <m:sty m:val="p"/>
                        </m:rPr>
                        <a:rPr lang="en-US" b="0" i="0" smtClean="0">
                          <a:latin typeface="Cambria Math" panose="02040503050406030204" pitchFamily="18" charset="0"/>
                        </a:rPr>
                        <m:t>E</m:t>
                      </m:r>
                      <m:r>
                        <a:rPr lang="en-US" b="0" i="0" smtClean="0">
                          <a:latin typeface="Cambria Math" panose="02040503050406030204" pitchFamily="18" charset="0"/>
                        </a:rPr>
                        <m:t>[</m:t>
                      </m:r>
                      <m:d>
                        <m:dPr>
                          <m:ctrlPr>
                            <a:rPr lang="en-US" b="0" i="1" smtClean="0">
                              <a:latin typeface="Cambria Math"/>
                            </a:rPr>
                          </m:ctrlPr>
                        </m:dPr>
                        <m:e>
                          <m:r>
                            <m:rPr>
                              <m:sty m:val="p"/>
                            </m:rPr>
                            <a:rPr lang="en-US" b="0" i="0" smtClean="0">
                              <a:latin typeface="Cambria Math" panose="02040503050406030204" pitchFamily="18" charset="0"/>
                            </a:rPr>
                            <m:t>X</m:t>
                          </m:r>
                          <m:r>
                            <a:rPr lang="en-US" b="0" i="0" smtClean="0">
                              <a:latin typeface="Cambria Math" panose="02040503050406030204" pitchFamily="18" charset="0"/>
                            </a:rPr>
                            <m:t>−</m:t>
                          </m:r>
                          <m:r>
                            <m:rPr>
                              <m:sty m:val="p"/>
                            </m:rPr>
                            <a:rPr lang="en-US" b="0" i="0" smtClean="0">
                              <a:latin typeface="Cambria Math" panose="02040503050406030204" pitchFamily="18" charset="0"/>
                            </a:rPr>
                            <m:t>E</m:t>
                          </m:r>
                          <m:d>
                            <m:dPr>
                              <m:ctrlPr>
                                <a:rPr lang="en-US" b="0" i="1" smtClean="0">
                                  <a:latin typeface="Cambria Math"/>
                                </a:rPr>
                              </m:ctrlPr>
                            </m:dPr>
                            <m:e>
                              <m:r>
                                <m:rPr>
                                  <m:sty m:val="p"/>
                                </m:rPr>
                                <a:rPr lang="en-US" b="0" i="0" smtClean="0">
                                  <a:latin typeface="Cambria Math" panose="02040503050406030204" pitchFamily="18" charset="0"/>
                                </a:rPr>
                                <m:t>X</m:t>
                              </m:r>
                            </m:e>
                          </m:d>
                        </m:e>
                      </m:d>
                      <m:d>
                        <m:dPr>
                          <m:ctrlPr>
                            <a:rPr lang="en-US" b="0" i="1" smtClean="0">
                              <a:latin typeface="Cambria Math"/>
                            </a:rPr>
                          </m:ctrlPr>
                        </m:dPr>
                        <m:e>
                          <m:r>
                            <m:rPr>
                              <m:sty m:val="p"/>
                            </m:rPr>
                            <a:rPr lang="en-US" b="0" i="0" smtClean="0">
                              <a:latin typeface="Cambria Math" panose="02040503050406030204" pitchFamily="18" charset="0"/>
                            </a:rPr>
                            <m:t>Y</m:t>
                          </m:r>
                          <m:r>
                            <a:rPr lang="en-US" b="0" i="0" smtClean="0">
                              <a:latin typeface="Cambria Math" panose="02040503050406030204" pitchFamily="18" charset="0"/>
                            </a:rPr>
                            <m:t>−</m:t>
                          </m:r>
                          <m:r>
                            <m:rPr>
                              <m:sty m:val="p"/>
                            </m:rPr>
                            <a:rPr lang="en-US" b="0" i="0" smtClean="0">
                              <a:latin typeface="Cambria Math" panose="02040503050406030204" pitchFamily="18" charset="0"/>
                            </a:rPr>
                            <m:t>E</m:t>
                          </m:r>
                        </m:e>
                      </m:d>
                      <m:r>
                        <m:rPr>
                          <m:sty m:val="p"/>
                        </m:rPr>
                        <a:rPr lang="en-US" b="0" i="0" smtClean="0">
                          <a:latin typeface="Cambria Math" panose="02040503050406030204" pitchFamily="18" charset="0"/>
                        </a:rPr>
                        <m:t>Y</m:t>
                      </m:r>
                      <m:r>
                        <a:rPr lang="en-US" b="0" i="0" smtClean="0">
                          <a:latin typeface="Cambria Math" panose="02040503050406030204" pitchFamily="18" charset="0"/>
                        </a:rPr>
                        <m:t>))]</m:t>
                      </m:r>
                    </m:oMath>
                  </m:oMathPara>
                </a14:m>
                <a:endParaRPr lang="en-US" b="0" i="0" dirty="0" smtClean="0">
                  <a:latin typeface="Cambria Math" panose="02040503050406030204" pitchFamily="18" charset="0"/>
                </a:endParaRPr>
              </a:p>
              <a:p>
                <a:pPr marL="0" indent="0">
                  <a:buNone/>
                </a:pPr>
                <a:endParaRPr lang="en-US" b="0" i="0" dirty="0" smtClean="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b="0" i="0" smtClean="0">
                          <a:latin typeface="Cambria Math" panose="02040503050406030204" pitchFamily="18" charset="0"/>
                        </a:rPr>
                        <m:t>=</m:t>
                      </m:r>
                      <m:d>
                        <m:dPr>
                          <m:begChr m:val="{"/>
                          <m:endChr m:val=""/>
                          <m:ctrlPr>
                            <a:rPr lang="en-US" b="0" i="1" smtClean="0">
                              <a:latin typeface="Cambria Math"/>
                            </a:rPr>
                          </m:ctrlPr>
                        </m:dPr>
                        <m:e>
                          <m:m>
                            <m:mPr>
                              <m:mcs>
                                <m:mc>
                                  <m:mcPr>
                                    <m:count m:val="2"/>
                                    <m:mcJc m:val="center"/>
                                  </m:mcPr>
                                </m:mc>
                              </m:mcs>
                              <m:ctrlPr>
                                <a:rPr lang="en-US" b="0" i="1" smtClean="0">
                                  <a:latin typeface="Cambria Math"/>
                                </a:rPr>
                              </m:ctrlPr>
                            </m:mPr>
                            <m:mr>
                              <m:e>
                                <m:nary>
                                  <m:naryPr>
                                    <m:chr m:val="∑"/>
                                    <m:supHide m:val="on"/>
                                    <m:ctrlPr>
                                      <a:rPr lang="en-US" b="0" i="1" smtClean="0">
                                        <a:latin typeface="Cambria Math"/>
                                      </a:rPr>
                                    </m:ctrlPr>
                                  </m:naryPr>
                                  <m:sub>
                                    <m:r>
                                      <m:rPr>
                                        <m:sty m:val="p"/>
                                        <m:brk m:alnAt="7"/>
                                      </m:rPr>
                                      <a:rPr lang="en-US" b="0" i="0" smtClean="0">
                                        <a:latin typeface="Cambria Math" panose="02040503050406030204" pitchFamily="18" charset="0"/>
                                      </a:rPr>
                                      <m:t>x</m:t>
                                    </m:r>
                                  </m:sub>
                                  <m:sup/>
                                  <m:e>
                                    <m:nary>
                                      <m:naryPr>
                                        <m:chr m:val="∑"/>
                                        <m:supHide m:val="on"/>
                                        <m:ctrlPr>
                                          <a:rPr lang="en-US" b="0" i="1" smtClean="0">
                                            <a:latin typeface="Cambria Math"/>
                                          </a:rPr>
                                        </m:ctrlPr>
                                      </m:naryPr>
                                      <m:sub>
                                        <m:r>
                                          <m:rPr>
                                            <m:sty m:val="p"/>
                                            <m:brk m:alnAt="7"/>
                                          </m:rPr>
                                          <a:rPr lang="en-US" b="0" i="0" smtClean="0">
                                            <a:latin typeface="Cambria Math" panose="02040503050406030204" pitchFamily="18" charset="0"/>
                                          </a:rPr>
                                          <m:t>y</m:t>
                                        </m:r>
                                      </m:sub>
                                      <m:sup/>
                                      <m:e>
                                        <m:r>
                                          <a:rPr lang="en-US" b="0" i="0" smtClean="0">
                                            <a:latin typeface="Cambria Math" panose="02040503050406030204" pitchFamily="18" charset="0"/>
                                          </a:rPr>
                                          <m:t>(</m:t>
                                        </m:r>
                                        <m:r>
                                          <m:rPr>
                                            <m:sty m:val="p"/>
                                          </m:rPr>
                                          <a:rPr lang="en-US" b="0" i="0" smtClean="0">
                                            <a:latin typeface="Cambria Math" panose="02040503050406030204" pitchFamily="18" charset="0"/>
                                          </a:rPr>
                                          <m:t>x</m:t>
                                        </m:r>
                                        <m:r>
                                          <a:rPr lang="en-US" b="0" i="0" smtClean="0">
                                            <a:latin typeface="Cambria Math" panose="02040503050406030204" pitchFamily="18" charset="0"/>
                                          </a:rPr>
                                          <m:t>−</m:t>
                                        </m:r>
                                        <m:r>
                                          <m:rPr>
                                            <m:sty m:val="p"/>
                                          </m:rPr>
                                          <a:rPr lang="en-US" b="0" i="0" smtClean="0">
                                            <a:latin typeface="Cambria Math" panose="02040503050406030204" pitchFamily="18" charset="0"/>
                                          </a:rPr>
                                          <m:t>E</m:t>
                                        </m:r>
                                        <m:d>
                                          <m:dPr>
                                            <m:ctrlPr>
                                              <a:rPr lang="en-US" b="0" i="1" smtClean="0">
                                                <a:latin typeface="Cambria Math"/>
                                              </a:rPr>
                                            </m:ctrlPr>
                                          </m:dPr>
                                          <m:e>
                                            <m:r>
                                              <m:rPr>
                                                <m:sty m:val="p"/>
                                              </m:rPr>
                                              <a:rPr lang="en-US" b="0" i="0" smtClean="0">
                                                <a:latin typeface="Cambria Math" panose="02040503050406030204" pitchFamily="18" charset="0"/>
                                              </a:rPr>
                                              <m:t>X</m:t>
                                            </m:r>
                                          </m:e>
                                        </m:d>
                                        <m:r>
                                          <a:rPr lang="en-US" b="0" i="0" smtClean="0">
                                            <a:latin typeface="Cambria Math" panose="02040503050406030204" pitchFamily="18" charset="0"/>
                                          </a:rPr>
                                          <m:t>)(</m:t>
                                        </m:r>
                                        <m:r>
                                          <m:rPr>
                                            <m:sty m:val="p"/>
                                          </m:rPr>
                                          <a:rPr lang="en-US" b="0" i="0" smtClean="0">
                                            <a:latin typeface="Cambria Math" panose="02040503050406030204" pitchFamily="18" charset="0"/>
                                          </a:rPr>
                                          <m:t>y</m:t>
                                        </m:r>
                                        <m:r>
                                          <a:rPr lang="en-US" b="0" i="0" smtClean="0">
                                            <a:latin typeface="Cambria Math" panose="02040503050406030204" pitchFamily="18" charset="0"/>
                                          </a:rPr>
                                          <m:t>−</m:t>
                                        </m:r>
                                        <m:r>
                                          <m:rPr>
                                            <m:sty m:val="p"/>
                                          </m:rPr>
                                          <a:rPr lang="en-US" b="0" i="0" smtClean="0">
                                            <a:latin typeface="Cambria Math" panose="02040503050406030204" pitchFamily="18" charset="0"/>
                                          </a:rPr>
                                          <m:t>E</m:t>
                                        </m:r>
                                        <m:d>
                                          <m:dPr>
                                            <m:ctrlPr>
                                              <a:rPr lang="en-US" b="0" i="1" smtClean="0">
                                                <a:latin typeface="Cambria Math"/>
                                              </a:rPr>
                                            </m:ctrlPr>
                                          </m:dPr>
                                          <m:e>
                                            <m:r>
                                              <m:rPr>
                                                <m:sty m:val="p"/>
                                              </m:rPr>
                                              <a:rPr lang="en-US" b="0" i="0" smtClean="0">
                                                <a:latin typeface="Cambria Math" panose="02040503050406030204" pitchFamily="18" charset="0"/>
                                              </a:rPr>
                                              <m:t>Y</m:t>
                                            </m:r>
                                          </m:e>
                                        </m:d>
                                        <m:r>
                                          <a:rPr lang="en-US" b="0" i="0" smtClean="0">
                                            <a:latin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p</m:t>
                                        </m:r>
                                        <m:r>
                                          <a:rPr lang="en-US" b="0" i="0"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x</m:t>
                                        </m:r>
                                        <m:r>
                                          <a:rPr lang="en-US" b="0" i="0"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y</m:t>
                                        </m:r>
                                        <m:r>
                                          <a:rPr lang="en-US" b="0" i="0" smtClean="0">
                                            <a:latin typeface="Cambria Math" panose="02040503050406030204" pitchFamily="18" charset="0"/>
                                            <a:ea typeface="Cambria Math" panose="02040503050406030204" pitchFamily="18" charset="0"/>
                                          </a:rPr>
                                          <m:t>)</m:t>
                                        </m:r>
                                      </m:e>
                                    </m:nary>
                                  </m:e>
                                </m:nary>
                              </m:e>
                              <m:e>
                                <m:r>
                                  <m:rPr>
                                    <m:sty m:val="p"/>
                                  </m:rPr>
                                  <a:rPr lang="en-US" b="0" i="0" smtClean="0">
                                    <a:latin typeface="Cambria Math" panose="02040503050406030204" pitchFamily="18" charset="0"/>
                                  </a:rPr>
                                  <m:t>X</m:t>
                                </m:r>
                                <m:r>
                                  <a:rPr lang="en-US" b="0" i="0" smtClean="0">
                                    <a:latin typeface="Cambria Math" panose="02040503050406030204" pitchFamily="18" charset="0"/>
                                  </a:rPr>
                                  <m:t>,</m:t>
                                </m:r>
                                <m:r>
                                  <m:rPr>
                                    <m:sty m:val="p"/>
                                  </m:rPr>
                                  <a:rPr lang="en-US" b="0" i="0" smtClean="0">
                                    <a:latin typeface="Cambria Math" panose="02040503050406030204" pitchFamily="18" charset="0"/>
                                  </a:rPr>
                                  <m:t>Y</m:t>
                                </m:r>
                                <m:r>
                                  <a:rPr lang="en-US" b="0" i="0" smtClean="0">
                                    <a:latin typeface="Cambria Math" panose="02040503050406030204" pitchFamily="18" charset="0"/>
                                  </a:rPr>
                                  <m:t> </m:t>
                                </m:r>
                                <m:r>
                                  <m:rPr>
                                    <m:sty m:val="p"/>
                                  </m:rPr>
                                  <a:rPr lang="en-US" b="0" i="0" smtClean="0">
                                    <a:latin typeface="Cambria Math" panose="02040503050406030204" pitchFamily="18" charset="0"/>
                                  </a:rPr>
                                  <m:t>discrete</m:t>
                                </m:r>
                              </m:e>
                            </m:mr>
                            <m:mr>
                              <m:e>
                                <m:nary>
                                  <m:naryPr>
                                    <m:ctrlPr>
                                      <a:rPr lang="en-US" b="0" i="1" smtClean="0">
                                        <a:latin typeface="Cambria Math"/>
                                      </a:rPr>
                                    </m:ctrlPr>
                                  </m:naryPr>
                                  <m:sub>
                                    <m:r>
                                      <m:rPr>
                                        <m:brk m:alnAt="23"/>
                                      </m:rPr>
                                      <a:rPr lang="en-US" b="0" i="0" smtClean="0">
                                        <a:latin typeface="Cambria Math" panose="02040503050406030204" pitchFamily="18" charset="0"/>
                                      </a:rPr>
                                      <m:t>−</m:t>
                                    </m:r>
                                    <m:r>
                                      <a:rPr lang="en-US" b="0" i="0" smtClean="0">
                                        <a:latin typeface="Cambria Math" panose="02040503050406030204" pitchFamily="18" charset="0"/>
                                        <a:ea typeface="Cambria Math" panose="02040503050406030204" pitchFamily="18" charset="0"/>
                                      </a:rPr>
                                      <m:t>∞</m:t>
                                    </m:r>
                                  </m:sub>
                                  <m:sup>
                                    <m:r>
                                      <a:rPr lang="en-US" b="0" i="0" smtClean="0">
                                        <a:latin typeface="Cambria Math" panose="02040503050406030204" pitchFamily="18" charset="0"/>
                                        <a:ea typeface="Cambria Math" panose="02040503050406030204" pitchFamily="18" charset="0"/>
                                      </a:rPr>
                                      <m:t>∞</m:t>
                                    </m:r>
                                  </m:sup>
                                  <m:e>
                                    <m:nary>
                                      <m:naryPr>
                                        <m:ctrlPr>
                                          <a:rPr lang="en-US" b="0" i="1" smtClean="0">
                                            <a:latin typeface="Cambria Math"/>
                                          </a:rPr>
                                        </m:ctrlPr>
                                      </m:naryPr>
                                      <m:sub>
                                        <m:r>
                                          <m:rPr>
                                            <m:brk m:alnAt="23"/>
                                          </m:rPr>
                                          <a:rPr lang="en-US" b="0" i="0" smtClean="0">
                                            <a:latin typeface="Cambria Math" panose="02040503050406030204" pitchFamily="18" charset="0"/>
                                          </a:rPr>
                                          <m:t>−</m:t>
                                        </m:r>
                                        <m:r>
                                          <a:rPr lang="en-US" b="0" i="0" smtClean="0">
                                            <a:latin typeface="Cambria Math" panose="02040503050406030204" pitchFamily="18" charset="0"/>
                                            <a:ea typeface="Cambria Math" panose="02040503050406030204" pitchFamily="18" charset="0"/>
                                          </a:rPr>
                                          <m:t>∞</m:t>
                                        </m:r>
                                      </m:sub>
                                      <m:sup>
                                        <m:r>
                                          <a:rPr lang="en-US" b="0" i="0" smtClean="0">
                                            <a:latin typeface="Cambria Math" panose="02040503050406030204" pitchFamily="18" charset="0"/>
                                            <a:ea typeface="Cambria Math" panose="02040503050406030204" pitchFamily="18" charset="0"/>
                                          </a:rPr>
                                          <m:t>∞</m:t>
                                        </m:r>
                                      </m:sup>
                                      <m:e>
                                        <m:r>
                                          <a:rPr lang="en-US" b="0" i="0" smtClean="0">
                                            <a:latin typeface="Cambria Math" panose="02040503050406030204" pitchFamily="18" charset="0"/>
                                          </a:rPr>
                                          <m:t>(</m:t>
                                        </m:r>
                                        <m:r>
                                          <m:rPr>
                                            <m:sty m:val="p"/>
                                          </m:rPr>
                                          <a:rPr lang="en-US" b="0" i="0" smtClean="0">
                                            <a:latin typeface="Cambria Math" panose="02040503050406030204" pitchFamily="18" charset="0"/>
                                          </a:rPr>
                                          <m:t>x</m:t>
                                        </m:r>
                                        <m:r>
                                          <a:rPr lang="en-US" b="0" i="0" smtClean="0">
                                            <a:latin typeface="Cambria Math" panose="02040503050406030204" pitchFamily="18" charset="0"/>
                                          </a:rPr>
                                          <m:t>−</m:t>
                                        </m:r>
                                        <m:r>
                                          <m:rPr>
                                            <m:sty m:val="p"/>
                                          </m:rPr>
                                          <a:rPr lang="en-US" b="0" i="0" smtClean="0">
                                            <a:latin typeface="Cambria Math" panose="02040503050406030204" pitchFamily="18" charset="0"/>
                                          </a:rPr>
                                          <m:t>E</m:t>
                                        </m:r>
                                        <m:d>
                                          <m:dPr>
                                            <m:ctrlPr>
                                              <a:rPr lang="en-US" b="0" i="1" smtClean="0">
                                                <a:latin typeface="Cambria Math"/>
                                              </a:rPr>
                                            </m:ctrlPr>
                                          </m:dPr>
                                          <m:e>
                                            <m:r>
                                              <m:rPr>
                                                <m:sty m:val="p"/>
                                              </m:rPr>
                                              <a:rPr lang="en-US" b="0" i="0" smtClean="0">
                                                <a:latin typeface="Cambria Math" panose="02040503050406030204" pitchFamily="18" charset="0"/>
                                              </a:rPr>
                                              <m:t>X</m:t>
                                            </m:r>
                                          </m:e>
                                        </m:d>
                                        <m:r>
                                          <a:rPr lang="en-US" b="0" i="0" smtClean="0">
                                            <a:latin typeface="Cambria Math" panose="02040503050406030204" pitchFamily="18" charset="0"/>
                                          </a:rPr>
                                          <m:t>)(</m:t>
                                        </m:r>
                                        <m:r>
                                          <m:rPr>
                                            <m:sty m:val="p"/>
                                          </m:rPr>
                                          <a:rPr lang="en-US" b="0" i="0" smtClean="0">
                                            <a:latin typeface="Cambria Math" panose="02040503050406030204" pitchFamily="18" charset="0"/>
                                          </a:rPr>
                                          <m:t>y</m:t>
                                        </m:r>
                                        <m:r>
                                          <a:rPr lang="en-US" b="0" i="0" smtClean="0">
                                            <a:latin typeface="Cambria Math" panose="02040503050406030204" pitchFamily="18" charset="0"/>
                                          </a:rPr>
                                          <m:t>−</m:t>
                                        </m:r>
                                        <m:r>
                                          <m:rPr>
                                            <m:sty m:val="p"/>
                                          </m:rPr>
                                          <a:rPr lang="en-US" b="0" i="0" smtClean="0">
                                            <a:latin typeface="Cambria Math" panose="02040503050406030204" pitchFamily="18" charset="0"/>
                                          </a:rPr>
                                          <m:t>E</m:t>
                                        </m:r>
                                        <m:d>
                                          <m:dPr>
                                            <m:ctrlPr>
                                              <a:rPr lang="en-US" b="0" i="1" smtClean="0">
                                                <a:latin typeface="Cambria Math"/>
                                              </a:rPr>
                                            </m:ctrlPr>
                                          </m:dPr>
                                          <m:e>
                                            <m:r>
                                              <m:rPr>
                                                <m:sty m:val="p"/>
                                              </m:rPr>
                                              <a:rPr lang="en-US" b="0" i="0" smtClean="0">
                                                <a:latin typeface="Cambria Math" panose="02040503050406030204" pitchFamily="18" charset="0"/>
                                              </a:rPr>
                                              <m:t>Y</m:t>
                                            </m:r>
                                          </m:e>
                                        </m:d>
                                        <m:r>
                                          <a:rPr lang="en-US" b="0" i="0" smtClean="0">
                                            <a:latin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f</m:t>
                                        </m:r>
                                        <m:d>
                                          <m:dPr>
                                            <m:ctrlPr>
                                              <a:rPr lang="en-US" b="0" i="1" smtClean="0">
                                                <a:latin typeface="Cambria Math"/>
                                                <a:ea typeface="Cambria Math" panose="02040503050406030204" pitchFamily="18" charset="0"/>
                                              </a:rPr>
                                            </m:ctrlPr>
                                          </m:dPr>
                                          <m:e>
                                            <m:r>
                                              <m:rPr>
                                                <m:sty m:val="p"/>
                                              </m:rPr>
                                              <a:rPr lang="en-US" b="0" i="0" smtClean="0">
                                                <a:latin typeface="Cambria Math" panose="02040503050406030204" pitchFamily="18" charset="0"/>
                                                <a:ea typeface="Cambria Math" panose="02040503050406030204" pitchFamily="18" charset="0"/>
                                              </a:rPr>
                                              <m:t>x</m:t>
                                            </m:r>
                                            <m:r>
                                              <a:rPr lang="en-US" b="0" i="0"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y</m:t>
                                            </m:r>
                                          </m:e>
                                        </m:d>
                                        <m:r>
                                          <m:rPr>
                                            <m:sty m:val="p"/>
                                          </m:rPr>
                                          <a:rPr lang="en-US" b="0" i="0" smtClean="0">
                                            <a:latin typeface="Cambria Math" panose="02040503050406030204" pitchFamily="18" charset="0"/>
                                            <a:ea typeface="Cambria Math" panose="02040503050406030204" pitchFamily="18" charset="0"/>
                                          </a:rPr>
                                          <m:t>dxdy</m:t>
                                        </m:r>
                                      </m:e>
                                    </m:nary>
                                  </m:e>
                                </m:nary>
                              </m:e>
                              <m:e>
                                <m:r>
                                  <m:rPr>
                                    <m:sty m:val="p"/>
                                  </m:rPr>
                                  <a:rPr lang="en-US" b="0" i="0" smtClean="0">
                                    <a:latin typeface="Cambria Math" panose="02040503050406030204" pitchFamily="18" charset="0"/>
                                  </a:rPr>
                                  <m:t>X</m:t>
                                </m:r>
                                <m:r>
                                  <a:rPr lang="en-US" b="0" i="0" smtClean="0">
                                    <a:latin typeface="Cambria Math" panose="02040503050406030204" pitchFamily="18" charset="0"/>
                                  </a:rPr>
                                  <m:t>,</m:t>
                                </m:r>
                                <m:r>
                                  <m:rPr>
                                    <m:sty m:val="p"/>
                                  </m:rPr>
                                  <a:rPr lang="en-US" b="0" i="0" smtClean="0">
                                    <a:latin typeface="Cambria Math" panose="02040503050406030204" pitchFamily="18" charset="0"/>
                                  </a:rPr>
                                  <m:t>Y</m:t>
                                </m:r>
                                <m:r>
                                  <a:rPr lang="en-US" b="0" i="0" smtClean="0">
                                    <a:latin typeface="Cambria Math" panose="02040503050406030204" pitchFamily="18" charset="0"/>
                                  </a:rPr>
                                  <m:t> </m:t>
                                </m:r>
                                <m:r>
                                  <m:rPr>
                                    <m:sty m:val="p"/>
                                  </m:rPr>
                                  <a:rPr lang="en-US" b="0" i="0" smtClean="0">
                                    <a:latin typeface="Cambria Math" panose="02040503050406030204" pitchFamily="18" charset="0"/>
                                  </a:rPr>
                                  <m:t>continous</m:t>
                                </m:r>
                              </m:e>
                            </m:mr>
                          </m:m>
                        </m:e>
                      </m:d>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1600201"/>
                <a:ext cx="8915400" cy="4495800"/>
              </a:xfrm>
              <a:blipFill rotWithShape="0">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2218557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Covariance</a:t>
            </a:r>
            <a:endParaRPr lang="en-US" dirty="0"/>
          </a:p>
        </p:txBody>
      </p:sp>
      <p:pic>
        <p:nvPicPr>
          <p:cNvPr id="6" name="Picture 5" descr="5"/>
          <p:cNvPicPr>
            <a:picLocks noChangeAspect="1" noChangeArrowheads="1"/>
          </p:cNvPicPr>
          <p:nvPr/>
        </p:nvPicPr>
        <p:blipFill>
          <a:blip r:embed="rId3" cstate="print"/>
          <a:srcRect/>
          <a:stretch>
            <a:fillRect/>
          </a:stretch>
        </p:blipFill>
        <p:spPr bwMode="auto">
          <a:xfrm>
            <a:off x="152400" y="1600200"/>
            <a:ext cx="8915400" cy="2449917"/>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Covariance: Properties</a:t>
            </a:r>
            <a:endParaRPr lang="en-US" dirty="0"/>
          </a:p>
        </p:txBody>
      </p:sp>
      <p:sp>
        <p:nvSpPr>
          <p:cNvPr id="3" name="Content Placeholder 2"/>
          <p:cNvSpPr>
            <a:spLocks noGrp="1"/>
          </p:cNvSpPr>
          <p:nvPr>
            <p:ph idx="1"/>
          </p:nvPr>
        </p:nvSpPr>
        <p:spPr>
          <a:xfrm>
            <a:off x="457200" y="1600200"/>
            <a:ext cx="8229600" cy="4953000"/>
          </a:xfrm>
        </p:spPr>
        <p:txBody>
          <a:bodyPr/>
          <a:lstStyle/>
          <a:p>
            <a:pPr marL="0" indent="0">
              <a:buNone/>
            </a:pPr>
            <a:r>
              <a:rPr lang="en-US" dirty="0" err="1" smtClean="0"/>
              <a:t>Cov</a:t>
            </a:r>
            <a:r>
              <a:rPr lang="en-US" dirty="0" smtClean="0"/>
              <a:t>(X,Y) = E[(X – E(X))(Y – E(Y))]</a:t>
            </a:r>
          </a:p>
          <a:p>
            <a:pPr marL="0" indent="0">
              <a:buNone/>
            </a:pPr>
            <a:endParaRPr lang="en-US" dirty="0" smtClean="0"/>
          </a:p>
          <a:p>
            <a:pPr marL="514350" indent="-514350">
              <a:buFont typeface="+mj-lt"/>
              <a:buAutoNum type="arabicPeriod"/>
            </a:pPr>
            <a:r>
              <a:rPr lang="en-US" dirty="0" err="1" smtClean="0"/>
              <a:t>Cov</a:t>
            </a:r>
            <a:r>
              <a:rPr lang="en-US" dirty="0" smtClean="0"/>
              <a:t>(X,X) = </a:t>
            </a:r>
            <a:r>
              <a:rPr lang="en-US" dirty="0" err="1" smtClean="0"/>
              <a:t>Var</a:t>
            </a:r>
            <a:r>
              <a:rPr lang="en-US" dirty="0" smtClean="0"/>
              <a:t>(X)</a:t>
            </a:r>
          </a:p>
          <a:p>
            <a:pPr marL="514350" indent="-514350">
              <a:buFont typeface="+mj-lt"/>
              <a:buAutoNum type="arabicPeriod"/>
            </a:pPr>
            <a:r>
              <a:rPr lang="en-US" dirty="0" err="1" smtClean="0"/>
              <a:t>Cov</a:t>
            </a:r>
            <a:r>
              <a:rPr lang="en-US" dirty="0" smtClean="0"/>
              <a:t>(X,Y) = </a:t>
            </a:r>
            <a:r>
              <a:rPr lang="en-US" dirty="0" err="1" smtClean="0"/>
              <a:t>Cov</a:t>
            </a:r>
            <a:r>
              <a:rPr lang="en-US" dirty="0" smtClean="0"/>
              <a:t>(Y,X)</a:t>
            </a:r>
          </a:p>
          <a:p>
            <a:pPr marL="514350" indent="-514350">
              <a:buFont typeface="+mj-lt"/>
              <a:buAutoNum type="arabicPeriod"/>
            </a:pPr>
            <a:r>
              <a:rPr lang="en-US" dirty="0" err="1" smtClean="0"/>
              <a:t>Cov</a:t>
            </a:r>
            <a:r>
              <a:rPr lang="en-US" dirty="0" smtClean="0"/>
              <a:t>(</a:t>
            </a:r>
            <a:r>
              <a:rPr lang="en-US" dirty="0" err="1" smtClean="0"/>
              <a:t>aX</a:t>
            </a:r>
            <a:r>
              <a:rPr lang="en-US" dirty="0" smtClean="0"/>
              <a:t> + </a:t>
            </a:r>
            <a:r>
              <a:rPr lang="en-US" dirty="0" err="1" smtClean="0"/>
              <a:t>b,cY</a:t>
            </a:r>
            <a:r>
              <a:rPr lang="en-US" dirty="0" smtClean="0"/>
              <a:t> + d) = </a:t>
            </a:r>
            <a:r>
              <a:rPr lang="en-US" dirty="0" err="1" smtClean="0"/>
              <a:t>acCov</a:t>
            </a:r>
            <a:r>
              <a:rPr lang="en-US" dirty="0" smtClean="0"/>
              <a:t>(X,Y)</a:t>
            </a:r>
          </a:p>
          <a:p>
            <a:pPr marL="514350" indent="-514350">
              <a:buFont typeface="+mj-lt"/>
              <a:buAutoNum type="arabicPeriod"/>
            </a:pPr>
            <a:endParaRPr lang="en-US" dirty="0"/>
          </a:p>
          <a:p>
            <a:pPr marL="514350" indent="-514350">
              <a:buFont typeface="+mj-lt"/>
              <a:buAutoNum type="arabicPeriod"/>
            </a:pPr>
            <a:r>
              <a:rPr lang="en-US" dirty="0" err="1" smtClean="0"/>
              <a:t>Cov</a:t>
            </a:r>
            <a:r>
              <a:rPr lang="en-US" dirty="0" smtClean="0"/>
              <a:t>(X,Y) = E(XY) – E(X)E(Y)</a:t>
            </a:r>
            <a:endParaRPr lang="en-US" dirty="0"/>
          </a:p>
        </p:txBody>
      </p:sp>
    </p:spTree>
    <p:extLst>
      <p:ext uri="{BB962C8B-B14F-4D97-AF65-F5344CB8AC3E}">
        <p14:creationId xmlns:p14="http://schemas.microsoft.com/office/powerpoint/2010/main" val="1193794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563562"/>
          </a:xfrm>
        </p:spPr>
        <p:txBody>
          <a:bodyPr>
            <a:noAutofit/>
          </a:bodyPr>
          <a:lstStyle/>
          <a:p>
            <a:r>
              <a:rPr lang="en-US" sz="4000" dirty="0" smtClean="0"/>
              <a:t>Example: </a:t>
            </a:r>
            <a:r>
              <a:rPr lang="en-US" sz="4000" dirty="0"/>
              <a:t>Example: Covariance - discrete</a:t>
            </a:r>
          </a:p>
        </p:txBody>
      </p:sp>
      <p:sp>
        <p:nvSpPr>
          <p:cNvPr id="4" name="Content Placeholder 3"/>
          <p:cNvSpPr>
            <a:spLocks noGrp="1"/>
          </p:cNvSpPr>
          <p:nvPr>
            <p:ph idx="1"/>
          </p:nvPr>
        </p:nvSpPr>
        <p:spPr>
          <a:xfrm>
            <a:off x="304800" y="1143000"/>
            <a:ext cx="8610600" cy="5486400"/>
          </a:xfrm>
        </p:spPr>
        <p:txBody>
          <a:bodyPr>
            <a:normAutofit/>
          </a:bodyPr>
          <a:lstStyle/>
          <a:p>
            <a:pPr>
              <a:buNone/>
            </a:pPr>
            <a:r>
              <a:rPr lang="en-US" dirty="0" smtClean="0"/>
              <a:t>The joint </a:t>
            </a:r>
            <a:r>
              <a:rPr lang="en-US" dirty="0" err="1" smtClean="0"/>
              <a:t>pmf</a:t>
            </a:r>
            <a:r>
              <a:rPr lang="en-US" dirty="0" smtClean="0"/>
              <a:t> for the fatalities for children is:</a:t>
            </a:r>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dirty="0"/>
              <a:t>E(XY) = </a:t>
            </a:r>
            <a:r>
              <a:rPr lang="en-US" dirty="0" smtClean="0"/>
              <a:t>0.12</a:t>
            </a:r>
            <a:endParaRPr lang="en-US" dirty="0"/>
          </a:p>
          <a:p>
            <a:pPr>
              <a:buNone/>
            </a:pPr>
            <a:r>
              <a:rPr lang="en-US" dirty="0"/>
              <a:t>What is </a:t>
            </a:r>
            <a:r>
              <a:rPr lang="en-US" dirty="0" err="1"/>
              <a:t>Cov</a:t>
            </a:r>
            <a:r>
              <a:rPr lang="en-US" dirty="0"/>
              <a:t>(X,Y)?</a:t>
            </a:r>
          </a:p>
        </p:txBody>
      </p:sp>
      <p:graphicFrame>
        <p:nvGraphicFramePr>
          <p:cNvPr id="5" name="Table 4"/>
          <p:cNvGraphicFramePr>
            <a:graphicFrameLocks noGrp="1"/>
          </p:cNvGraphicFramePr>
          <p:nvPr/>
        </p:nvGraphicFramePr>
        <p:xfrm>
          <a:off x="228600" y="1828800"/>
          <a:ext cx="8610599" cy="3474720"/>
        </p:xfrm>
        <a:graphic>
          <a:graphicData uri="http://schemas.openxmlformats.org/drawingml/2006/table">
            <a:tbl>
              <a:tblPr>
                <a:tableStyleId>{5C22544A-7EE6-4342-B048-85BDC9FD1C3A}</a:tableStyleId>
              </a:tblPr>
              <a:tblGrid>
                <a:gridCol w="457199"/>
                <a:gridCol w="2438400"/>
                <a:gridCol w="2362200"/>
                <a:gridCol w="2286000"/>
                <a:gridCol w="1066800"/>
              </a:tblGrid>
              <a:tr h="508000">
                <a:tc>
                  <a:txBody>
                    <a:bodyPr/>
                    <a:lstStyle/>
                    <a:p>
                      <a:pPr algn="ctr"/>
                      <a:endParaRPr lang="en-US" sz="32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endParaRPr lang="en-US" sz="320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smtClean="0"/>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en-US" sz="3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32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70840">
                <a:tc>
                  <a:txBody>
                    <a:bodyPr/>
                    <a:lstStyle/>
                    <a:p>
                      <a:pPr algn="ctr"/>
                      <a:endParaRPr lang="en-US" sz="3200" dirty="0"/>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3200" dirty="0" smtClean="0"/>
                        <a:t>p(</a:t>
                      </a:r>
                      <a:r>
                        <a:rPr lang="en-US" sz="3200" dirty="0" err="1" smtClean="0"/>
                        <a:t>x,y</a:t>
                      </a:r>
                      <a:r>
                        <a:rPr lang="en-US" sz="3200" dirty="0" smtClean="0"/>
                        <a:t>)</a:t>
                      </a:r>
                      <a:endParaRPr lang="en-US" sz="3200" dirty="0"/>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3200" dirty="0" smtClean="0"/>
                        <a:t>Survivors</a:t>
                      </a:r>
                      <a:r>
                        <a:rPr lang="en-US" sz="3200" baseline="0" dirty="0" smtClean="0"/>
                        <a:t> (0)</a:t>
                      </a:r>
                      <a:endParaRPr lang="en-US" sz="3200" dirty="0"/>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3200" dirty="0" smtClean="0"/>
                        <a:t>Fatalities</a:t>
                      </a:r>
                      <a:r>
                        <a:rPr lang="en-US" sz="3200" baseline="0" dirty="0" smtClean="0"/>
                        <a:t> (1)</a:t>
                      </a:r>
                      <a:endParaRPr lang="en-US" sz="3200" dirty="0"/>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3200" dirty="0" smtClean="0"/>
                        <a:t>p(x)</a:t>
                      </a: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r h="370840">
                <a:tc rowSpan="3">
                  <a:txBody>
                    <a:bodyPr/>
                    <a:lstStyle/>
                    <a:p>
                      <a:pPr algn="ctr"/>
                      <a:r>
                        <a:rPr lang="en-US" sz="3200" dirty="0" smtClean="0"/>
                        <a:t>X</a:t>
                      </a:r>
                      <a:endParaRPr lang="en-US" sz="32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smtClean="0"/>
                        <a:t>no belt (0)</a:t>
                      </a:r>
                      <a:endParaRPr lang="en-US" sz="320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sz="3200" dirty="0" smtClean="0"/>
                        <a:t>0.37</a:t>
                      </a:r>
                      <a:endParaRPr lang="en-US" sz="32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3200" dirty="0" smtClean="0"/>
                        <a:t>0.17</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sz="3200" dirty="0" smtClean="0"/>
                        <a:t>0.54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70840">
                <a:tc vMerge="1">
                  <a:txBody>
                    <a:bodyPr/>
                    <a:lstStyle/>
                    <a:p>
                      <a:endParaRPr lang="en-US" sz="3200" dirty="0"/>
                    </a:p>
                  </a:txBody>
                  <a:tcPr/>
                </a:tc>
                <a:tc>
                  <a:txBody>
                    <a:bodyPr/>
                    <a:lstStyle/>
                    <a:p>
                      <a:pPr algn="ctr"/>
                      <a:r>
                        <a:rPr lang="en-US" sz="3200" dirty="0" smtClean="0"/>
                        <a:t>Adult</a:t>
                      </a:r>
                      <a:r>
                        <a:rPr lang="en-US" sz="3200" baseline="0" dirty="0" smtClean="0"/>
                        <a:t> belt (1)</a:t>
                      </a:r>
                      <a:endParaRPr lang="en-US" sz="3200" dirty="0"/>
                    </a:p>
                  </a:txBody>
                  <a:tcPr anchor="ctr">
                    <a:lnR w="12700" cap="flat" cmpd="sng" algn="ctr">
                      <a:solidFill>
                        <a:schemeClr val="tx1"/>
                      </a:solidFill>
                      <a:prstDash val="solid"/>
                      <a:round/>
                      <a:headEnd type="none" w="med" len="med"/>
                      <a:tailEnd type="none" w="med" len="med"/>
                    </a:lnR>
                  </a:tcPr>
                </a:tc>
                <a:tc>
                  <a:txBody>
                    <a:bodyPr/>
                    <a:lstStyle/>
                    <a:p>
                      <a:pPr algn="ctr"/>
                      <a:r>
                        <a:rPr lang="en-US" sz="3200" dirty="0" smtClean="0"/>
                        <a:t>0.14</a:t>
                      </a:r>
                      <a:endParaRPr lang="en-US" sz="3200" dirty="0"/>
                    </a:p>
                  </a:txBody>
                  <a:tcPr anchor="ctr">
                    <a:lnL w="12700" cap="flat" cmpd="sng" algn="ctr">
                      <a:solidFill>
                        <a:schemeClr val="tx1"/>
                      </a:solidFill>
                      <a:prstDash val="solid"/>
                      <a:round/>
                      <a:headEnd type="none" w="med" len="med"/>
                      <a:tailEnd type="none" w="med" len="med"/>
                    </a:lnL>
                  </a:tcPr>
                </a:tc>
                <a:tc>
                  <a:txBody>
                    <a:bodyPr/>
                    <a:lstStyle/>
                    <a:p>
                      <a:pPr algn="ctr"/>
                      <a:r>
                        <a:rPr lang="en-US" sz="3200" dirty="0" smtClean="0"/>
                        <a:t>0.02</a:t>
                      </a:r>
                      <a:endParaRPr lang="en-US" sz="3200" dirty="0"/>
                    </a:p>
                  </a:txBody>
                  <a:tcPr anchor="ctr">
                    <a:lnR w="12700" cap="flat" cmpd="sng" algn="ctr">
                      <a:solidFill>
                        <a:schemeClr val="tx1"/>
                      </a:solidFill>
                      <a:prstDash val="solid"/>
                      <a:round/>
                      <a:headEnd type="none" w="med" len="med"/>
                      <a:tailEnd type="none" w="med" len="med"/>
                    </a:lnR>
                  </a:tcPr>
                </a:tc>
                <a:tc>
                  <a:txBody>
                    <a:bodyPr/>
                    <a:lstStyle/>
                    <a:p>
                      <a:pPr algn="ctr"/>
                      <a:r>
                        <a:rPr lang="en-US" sz="3200" dirty="0" smtClean="0"/>
                        <a:t>0.16</a:t>
                      </a: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70840">
                <a:tc vMerge="1">
                  <a:txBody>
                    <a:bodyPr/>
                    <a:lstStyle/>
                    <a:p>
                      <a:endParaRPr lang="en-US" sz="3200" dirty="0"/>
                    </a:p>
                  </a:txBody>
                  <a:tcPr/>
                </a:tc>
                <a:tc>
                  <a:txBody>
                    <a:bodyPr/>
                    <a:lstStyle/>
                    <a:p>
                      <a:pPr algn="ctr"/>
                      <a:r>
                        <a:rPr lang="en-US" sz="3200" dirty="0" smtClean="0"/>
                        <a:t>Child</a:t>
                      </a:r>
                      <a:r>
                        <a:rPr lang="en-US" sz="3200" baseline="0" dirty="0" smtClean="0"/>
                        <a:t> Seat (2)</a:t>
                      </a:r>
                      <a:endParaRPr lang="en-US" sz="3200" dirty="0"/>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3200" dirty="0" smtClean="0"/>
                        <a:t>0.24</a:t>
                      </a:r>
                      <a:endParaRPr lang="en-US" sz="3200" dirty="0"/>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3200" dirty="0" smtClean="0"/>
                        <a:t>0.05</a:t>
                      </a:r>
                      <a:endParaRPr lang="en-US" sz="3200" dirty="0"/>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3200" dirty="0" smtClean="0"/>
                        <a:t>0.29</a:t>
                      </a: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r h="370840">
                <a:tc>
                  <a:txBody>
                    <a:bodyPr/>
                    <a:lstStyle/>
                    <a:p>
                      <a:pPr algn="ctr"/>
                      <a:endParaRPr lang="en-US" sz="32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smtClean="0"/>
                        <a:t>p(y)</a:t>
                      </a:r>
                      <a:endParaRPr lang="en-US" sz="320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smtClean="0"/>
                        <a:t>0.75</a:t>
                      </a:r>
                      <a:endParaRPr lang="en-US" sz="32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smtClean="0"/>
                        <a:t>0.24</a:t>
                      </a:r>
                      <a:endParaRPr lang="en-US" sz="320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smtClean="0"/>
                        <a:t>0.99</a:t>
                      </a: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5746638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Covariance – discrete (2)</a:t>
            </a:r>
            <a:endParaRPr lang="en-US" dirty="0"/>
          </a:p>
        </p:txBody>
      </p:sp>
      <p:sp>
        <p:nvSpPr>
          <p:cNvPr id="3" name="Content Placeholder 2"/>
          <p:cNvSpPr>
            <a:spLocks noGrp="1"/>
          </p:cNvSpPr>
          <p:nvPr>
            <p:ph idx="1"/>
          </p:nvPr>
        </p:nvSpPr>
        <p:spPr>
          <a:xfrm>
            <a:off x="457200" y="1295400"/>
            <a:ext cx="8229600" cy="5562600"/>
          </a:xfrm>
        </p:spPr>
        <p:txBody>
          <a:bodyPr>
            <a:normAutofit/>
          </a:bodyPr>
          <a:lstStyle/>
          <a:p>
            <a:pPr>
              <a:buNone/>
            </a:pPr>
            <a:r>
              <a:rPr lang="en-US" dirty="0" smtClean="0"/>
              <a:t>Given the </a:t>
            </a:r>
            <a:r>
              <a:rPr lang="en-US" dirty="0" err="1" smtClean="0"/>
              <a:t>pmf</a:t>
            </a:r>
            <a:r>
              <a:rPr lang="en-US" dirty="0" smtClean="0"/>
              <a:t> below, what is </a:t>
            </a:r>
            <a:r>
              <a:rPr lang="en-US" dirty="0" err="1" smtClean="0"/>
              <a:t>Cov</a:t>
            </a:r>
            <a:r>
              <a:rPr lang="en-US" dirty="0" smtClean="0"/>
              <a:t>(X,Y)</a:t>
            </a:r>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a:p>
        </p:txBody>
      </p:sp>
      <p:graphicFrame>
        <p:nvGraphicFramePr>
          <p:cNvPr id="5" name="Table 4"/>
          <p:cNvGraphicFramePr>
            <a:graphicFrameLocks noGrp="1"/>
          </p:cNvGraphicFramePr>
          <p:nvPr/>
        </p:nvGraphicFramePr>
        <p:xfrm>
          <a:off x="1066800" y="2057400"/>
          <a:ext cx="6781800" cy="2895600"/>
        </p:xfrm>
        <a:graphic>
          <a:graphicData uri="http://schemas.openxmlformats.org/drawingml/2006/table">
            <a:tbl>
              <a:tblPr>
                <a:tableStyleId>{5C22544A-7EE6-4342-B048-85BDC9FD1C3A}</a:tableStyleId>
              </a:tblPr>
              <a:tblGrid>
                <a:gridCol w="1356360"/>
                <a:gridCol w="1356360"/>
                <a:gridCol w="1356360"/>
                <a:gridCol w="1356360"/>
                <a:gridCol w="1356360"/>
              </a:tblGrid>
              <a:tr h="370840">
                <a:tc>
                  <a:txBody>
                    <a:bodyPr/>
                    <a:lstStyle/>
                    <a:p>
                      <a:pPr algn="ctr"/>
                      <a:r>
                        <a:rPr lang="en-US" sz="3200" dirty="0" smtClean="0"/>
                        <a:t>p(</a:t>
                      </a:r>
                      <a:r>
                        <a:rPr lang="en-US" sz="3200" dirty="0" err="1" smtClean="0"/>
                        <a:t>x,y</a:t>
                      </a:r>
                      <a:r>
                        <a:rPr lang="en-US" sz="3200" dirty="0" smtClean="0"/>
                        <a:t>)</a:t>
                      </a:r>
                      <a:endParaRPr lang="en-US" sz="3200" dirty="0"/>
                    </a:p>
                  </a:txBody>
                  <a:tcPr anchor="ctr"/>
                </a:tc>
                <a:tc>
                  <a:txBody>
                    <a:bodyPr/>
                    <a:lstStyle/>
                    <a:p>
                      <a:endParaRPr lang="en-US" sz="3200" dirty="0"/>
                    </a:p>
                  </a:txBody>
                  <a:tcPr>
                    <a:lnR w="12700" cap="flat" cmpd="sng" algn="ctr">
                      <a:solidFill>
                        <a:schemeClr val="tx1"/>
                      </a:solidFill>
                      <a:prstDash val="solid"/>
                      <a:round/>
                      <a:headEnd type="none" w="med" len="med"/>
                      <a:tailEnd type="none" w="med" len="med"/>
                    </a:lnR>
                  </a:tcPr>
                </a:tc>
                <a:tc gridSpan="3">
                  <a:txBody>
                    <a:bodyPr/>
                    <a:lstStyle/>
                    <a:p>
                      <a:pPr algn="ctr"/>
                      <a:r>
                        <a:rPr lang="en-US" sz="3200" dirty="0" smtClean="0"/>
                        <a:t>y</a:t>
                      </a:r>
                      <a:endParaRPr lang="en-US" sz="3200" dirty="0"/>
                    </a:p>
                  </a:txBody>
                  <a:tcPr>
                    <a:lnL w="12700" cap="flat" cmpd="sng" algn="ctr">
                      <a:solidFill>
                        <a:schemeClr val="tx1"/>
                      </a:solidFill>
                      <a:prstDash val="solid"/>
                      <a:round/>
                      <a:headEnd type="none" w="med" len="med"/>
                      <a:tailEnd type="none" w="med" len="med"/>
                    </a:lnL>
                  </a:tcPr>
                </a:tc>
                <a:tc hMerge="1">
                  <a:txBody>
                    <a:bodyPr/>
                    <a:lstStyle/>
                    <a:p>
                      <a:endParaRPr lang="en-US" sz="3200" dirty="0"/>
                    </a:p>
                  </a:txBody>
                  <a:tcPr/>
                </a:tc>
                <a:tc hMerge="1">
                  <a:txBody>
                    <a:bodyPr/>
                    <a:lstStyle/>
                    <a:p>
                      <a:pPr algn="ctr"/>
                      <a:endParaRPr lang="en-US" sz="3200" dirty="0"/>
                    </a:p>
                  </a:txBody>
                  <a:tcPr>
                    <a:lnL w="12700" cap="flat" cmpd="sng" algn="ctr">
                      <a:solidFill>
                        <a:schemeClr val="tx1"/>
                      </a:solidFill>
                      <a:prstDash val="solid"/>
                      <a:round/>
                      <a:headEnd type="none" w="med" len="med"/>
                      <a:tailEnd type="none" w="med" len="med"/>
                    </a:lnL>
                  </a:tcPr>
                </a:tc>
              </a:tr>
              <a:tr h="370840">
                <a:tc>
                  <a:txBody>
                    <a:bodyPr/>
                    <a:lstStyle/>
                    <a:p>
                      <a:endParaRPr lang="en-US" sz="3200" dirty="0"/>
                    </a:p>
                  </a:txBody>
                  <a:tcPr>
                    <a:lnB w="12700" cap="flat" cmpd="sng" algn="ctr">
                      <a:solidFill>
                        <a:schemeClr val="tx1"/>
                      </a:solidFill>
                      <a:prstDash val="solid"/>
                      <a:round/>
                      <a:headEnd type="none" w="med" len="med"/>
                      <a:tailEnd type="none" w="med" len="med"/>
                    </a:lnB>
                  </a:tcPr>
                </a:tc>
                <a:tc>
                  <a:txBody>
                    <a:bodyPr/>
                    <a:lstStyle/>
                    <a:p>
                      <a:endParaRPr lang="en-US" sz="32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3200" dirty="0" smtClean="0"/>
                        <a:t>1</a:t>
                      </a:r>
                      <a:endParaRPr lang="en-US" sz="3200" dirty="0"/>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3200" dirty="0" smtClean="0"/>
                        <a:t>2</a:t>
                      </a:r>
                      <a:endParaRPr lang="en-US" sz="3200" dirty="0"/>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3200" dirty="0" err="1" smtClean="0"/>
                        <a:t>p</a:t>
                      </a:r>
                      <a:r>
                        <a:rPr lang="en-US" sz="3200" baseline="-25000" dirty="0" err="1" smtClean="0"/>
                        <a:t>X</a:t>
                      </a:r>
                      <a:r>
                        <a:rPr lang="en-US" sz="3200" baseline="0" dirty="0" smtClean="0"/>
                        <a:t>(x)</a:t>
                      </a:r>
                      <a:endParaRPr lang="en-US" sz="3200" dirty="0"/>
                    </a:p>
                  </a:txBody>
                  <a:tcPr anchor="ctr">
                    <a:lnL w="12700" cap="flat" cmpd="sng" algn="ctr">
                      <a:solidFill>
                        <a:schemeClr val="tx1"/>
                      </a:solidFill>
                      <a:prstDash val="solid"/>
                      <a:round/>
                      <a:headEnd type="none" w="med" len="med"/>
                      <a:tailEnd type="none" w="med" len="med"/>
                    </a:lnL>
                    <a:lnB w="12700" cap="flat" cmpd="sng" algn="ctr">
                      <a:noFill/>
                      <a:prstDash val="solid"/>
                      <a:round/>
                      <a:headEnd type="none" w="med" len="med"/>
                      <a:tailEnd type="none" w="med" len="med"/>
                    </a:lnB>
                  </a:tcPr>
                </a:tc>
              </a:tr>
              <a:tr h="370840">
                <a:tc rowSpan="3">
                  <a:txBody>
                    <a:bodyPr/>
                    <a:lstStyle/>
                    <a:p>
                      <a:pPr algn="ctr"/>
                      <a:r>
                        <a:rPr lang="en-US" sz="3200" dirty="0" smtClean="0"/>
                        <a:t>x</a:t>
                      </a:r>
                      <a:endParaRPr lang="en-US" sz="3200" dirty="0"/>
                    </a:p>
                  </a:txBody>
                  <a:tcPr anchor="ctr">
                    <a:lnT w="12700" cap="flat" cmpd="sng" algn="ctr">
                      <a:solidFill>
                        <a:schemeClr val="tx1"/>
                      </a:solidFill>
                      <a:prstDash val="solid"/>
                      <a:round/>
                      <a:headEnd type="none" w="med" len="med"/>
                      <a:tailEnd type="none" w="med" len="med"/>
                    </a:lnT>
                  </a:tcPr>
                </a:tc>
                <a:tc>
                  <a:txBody>
                    <a:bodyPr/>
                    <a:lstStyle/>
                    <a:p>
                      <a:pPr algn="ctr"/>
                      <a:r>
                        <a:rPr lang="en-US" sz="3200" dirty="0" smtClean="0"/>
                        <a:t>1</a:t>
                      </a:r>
                      <a:endParaRPr lang="en-US" sz="320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sz="3200" dirty="0" smtClean="0"/>
                        <a:t>0.04</a:t>
                      </a:r>
                      <a:endParaRPr lang="en-US" sz="32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3200" dirty="0" smtClean="0"/>
                        <a:t>0.36</a:t>
                      </a:r>
                      <a:endParaRPr lang="en-US" sz="320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sz="3200" dirty="0" smtClean="0"/>
                        <a:t>0.40</a:t>
                      </a:r>
                      <a:endParaRPr lang="en-US" sz="3200" dirty="0"/>
                    </a:p>
                  </a:txBody>
                  <a:tcPr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tcPr>
                </a:tc>
              </a:tr>
              <a:tr h="370840">
                <a:tc vMerge="1">
                  <a:txBody>
                    <a:bodyPr/>
                    <a:lstStyle/>
                    <a:p>
                      <a:endParaRPr lang="en-US" sz="3200" dirty="0"/>
                    </a:p>
                  </a:txBody>
                  <a:tcPr/>
                </a:tc>
                <a:tc>
                  <a:txBody>
                    <a:bodyPr/>
                    <a:lstStyle/>
                    <a:p>
                      <a:pPr algn="ctr"/>
                      <a:r>
                        <a:rPr lang="en-US" sz="3200" dirty="0" smtClean="0"/>
                        <a:t>2</a:t>
                      </a:r>
                      <a:endParaRPr lang="en-US" sz="3200" dirty="0"/>
                    </a:p>
                  </a:txBody>
                  <a:tcPr anchor="ctr">
                    <a:lnR w="12700" cap="flat" cmpd="sng" algn="ctr">
                      <a:solidFill>
                        <a:schemeClr val="tx1"/>
                      </a:solidFill>
                      <a:prstDash val="solid"/>
                      <a:round/>
                      <a:headEnd type="none" w="med" len="med"/>
                      <a:tailEnd type="none" w="med" len="med"/>
                    </a:lnR>
                  </a:tcPr>
                </a:tc>
                <a:tc>
                  <a:txBody>
                    <a:bodyPr/>
                    <a:lstStyle/>
                    <a:p>
                      <a:pPr algn="ctr"/>
                      <a:r>
                        <a:rPr lang="en-US" sz="3200" dirty="0" smtClean="0"/>
                        <a:t>0.06</a:t>
                      </a:r>
                      <a:endParaRPr lang="en-US" sz="3200" dirty="0"/>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3200" dirty="0" smtClean="0"/>
                        <a:t>0.54</a:t>
                      </a:r>
                      <a:endParaRPr lang="en-US" sz="3200" dirty="0"/>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3200" dirty="0" smtClean="0"/>
                        <a:t>0.60</a:t>
                      </a:r>
                      <a:endParaRPr lang="en-US" sz="3200" dirty="0"/>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r>
              <a:tr h="370840">
                <a:tc vMerge="1">
                  <a:txBody>
                    <a:bodyPr/>
                    <a:lstStyle/>
                    <a:p>
                      <a:pPr algn="ctr"/>
                      <a:endParaRPr lang="en-US" sz="3200" dirty="0"/>
                    </a:p>
                  </a:txBody>
                  <a:tcPr anchor="ctr">
                    <a:lnT w="12700" cap="flat" cmpd="sng" algn="ctr">
                      <a:solidFill>
                        <a:schemeClr val="tx1"/>
                      </a:solidFill>
                      <a:prstDash val="solid"/>
                      <a:round/>
                      <a:headEnd type="none" w="med" len="med"/>
                      <a:tailEnd type="none" w="med" len="med"/>
                    </a:lnT>
                  </a:tcPr>
                </a:tc>
                <a:tc>
                  <a:txBody>
                    <a:bodyPr/>
                    <a:lstStyle/>
                    <a:p>
                      <a:pPr algn="ctr"/>
                      <a:r>
                        <a:rPr lang="en-US" sz="3200" dirty="0" err="1" smtClean="0"/>
                        <a:t>p</a:t>
                      </a:r>
                      <a:r>
                        <a:rPr lang="en-US" sz="3200" baseline="-25000" dirty="0" err="1" smtClean="0"/>
                        <a:t>Y</a:t>
                      </a:r>
                      <a:r>
                        <a:rPr lang="en-US" sz="3200" baseline="0" dirty="0" smtClean="0"/>
                        <a:t>(y)</a:t>
                      </a:r>
                      <a:endParaRPr lang="en-US" sz="3200" dirty="0"/>
                    </a:p>
                  </a:txBody>
                  <a:tcPr anchor="ctr">
                    <a:lnR w="12700" cap="flat" cmpd="sng" algn="ctr">
                      <a:solidFill>
                        <a:schemeClr val="tx1"/>
                      </a:solidFill>
                      <a:prstDash val="solid"/>
                      <a:round/>
                      <a:headEnd type="none" w="med" len="med"/>
                      <a:tailEnd type="none" w="med" len="med"/>
                    </a:lnR>
                  </a:tcPr>
                </a:tc>
                <a:tc>
                  <a:txBody>
                    <a:bodyPr/>
                    <a:lstStyle/>
                    <a:p>
                      <a:pPr algn="ctr"/>
                      <a:r>
                        <a:rPr lang="en-US" sz="3200" dirty="0" smtClean="0"/>
                        <a:t>0.10</a:t>
                      </a:r>
                      <a:endParaRPr lang="en-US" sz="32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3200" dirty="0" smtClean="0"/>
                        <a:t>0.90</a:t>
                      </a:r>
                      <a:endParaRPr lang="en-US" sz="320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sz="3200" dirty="0" smtClean="0"/>
                        <a:t>1.00</a:t>
                      </a:r>
                      <a:endParaRPr lang="en-US" sz="32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dirty="0" smtClean="0"/>
              <a:t>Example: Covariance - continuous </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143000"/>
                <a:ext cx="8229600" cy="5029200"/>
              </a:xfrm>
            </p:spPr>
            <p:txBody>
              <a:bodyPr>
                <a:normAutofit/>
              </a:bodyPr>
              <a:lstStyle/>
              <a:p>
                <a:pPr>
                  <a:buNone/>
                </a:pPr>
                <a:r>
                  <a:rPr lang="en-US" dirty="0" smtClean="0"/>
                  <a:t>The joint </a:t>
                </a:r>
                <a:r>
                  <a:rPr lang="en-US" dirty="0" err="1" smtClean="0"/>
                  <a:t>pdf</a:t>
                </a:r>
                <a:r>
                  <a:rPr lang="en-US" dirty="0" smtClean="0"/>
                  <a:t> of X and Y is</a:t>
                </a:r>
              </a:p>
              <a:p>
                <a:pPr>
                  <a:buNone/>
                </a:pPr>
                <a:endParaRPr lang="en-US" dirty="0" smtClean="0"/>
              </a:p>
              <a:p>
                <a:pPr>
                  <a:buNone/>
                </a:pPr>
                <a:endParaRPr lang="en-US" dirty="0" smtClean="0"/>
              </a:p>
              <a:p>
                <a:pPr marL="514350" indent="-514350">
                  <a:buNone/>
                </a:pPr>
                <a:endParaRPr lang="en-US" dirty="0" smtClean="0"/>
              </a:p>
              <a:p>
                <a:pPr marL="0" indent="0">
                  <a:buNone/>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𝐸</m:t>
                      </m:r>
                      <m:d>
                        <m:dPr>
                          <m:ctrlPr>
                            <a:rPr lang="en-US" b="0" i="1" smtClean="0">
                              <a:latin typeface="Cambria Math"/>
                            </a:rPr>
                          </m:ctrlPr>
                        </m:dPr>
                        <m:e>
                          <m:r>
                            <a:rPr lang="en-US" b="0" i="1" smtClean="0">
                              <a:latin typeface="Cambria Math" panose="02040503050406030204" pitchFamily="18" charset="0"/>
                            </a:rPr>
                            <m:t>𝑋𝑌</m:t>
                          </m:r>
                        </m:e>
                      </m:d>
                      <m:r>
                        <a:rPr lang="en-US" b="0" i="1" smtClean="0">
                          <a:latin typeface="Cambria Math" panose="02040503050406030204" pitchFamily="18" charset="0"/>
                        </a:rPr>
                        <m:t>=</m:t>
                      </m:r>
                      <m:f>
                        <m:fPr>
                          <m:ctrlPr>
                            <a:rPr lang="en-US" b="0" i="1" smtClean="0">
                              <a:latin typeface="Cambria Math"/>
                            </a:rPr>
                          </m:ctrlPr>
                        </m:fPr>
                        <m:num>
                          <m:r>
                            <a:rPr lang="en-US" b="0" i="1" smtClean="0">
                              <a:latin typeface="Cambria Math" panose="02040503050406030204" pitchFamily="18" charset="0"/>
                            </a:rPr>
                            <m:t>4</m:t>
                          </m:r>
                        </m:num>
                        <m:den>
                          <m:r>
                            <a:rPr lang="en-US" b="0" i="1" smtClean="0">
                              <a:latin typeface="Cambria Math" panose="02040503050406030204" pitchFamily="18" charset="0"/>
                            </a:rPr>
                            <m:t>9</m:t>
                          </m:r>
                        </m:den>
                      </m:f>
                    </m:oMath>
                  </m:oMathPara>
                </a14:m>
                <a:endParaRPr lang="en-US" dirty="0" smtClean="0"/>
              </a:p>
              <a:p>
                <a:pPr marL="514350" indent="-514350">
                  <a:buNone/>
                </a:pPr>
                <a:r>
                  <a:rPr lang="en-US" dirty="0" smtClean="0"/>
                  <a:t>What is </a:t>
                </a:r>
                <a:r>
                  <a:rPr lang="en-US" dirty="0" err="1" smtClean="0"/>
                  <a:t>Cov</a:t>
                </a:r>
                <a:r>
                  <a:rPr lang="en-US" dirty="0" smtClean="0"/>
                  <a:t>(X,Y)?</a:t>
                </a:r>
              </a:p>
              <a:p>
                <a:pPr marL="514350" indent="-514350">
                  <a:buNone/>
                </a:pPr>
                <a:endParaRPr lang="en-US" dirty="0" smtClean="0"/>
              </a:p>
              <a:p>
                <a:pPr>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143000"/>
                <a:ext cx="8229600" cy="5029200"/>
              </a:xfrm>
              <a:blipFill rotWithShape="0">
                <a:blip r:embed="rId4"/>
                <a:stretch>
                  <a:fillRect l="-1852" t="-1576"/>
                </a:stretch>
              </a:blipFill>
            </p:spPr>
            <p:txBody>
              <a:bodyPr/>
              <a:lstStyle/>
              <a:p>
                <a:r>
                  <a:rPr lang="en-US">
                    <a:noFill/>
                  </a:rPr>
                  <a:t> </a:t>
                </a:r>
              </a:p>
            </p:txBody>
          </p:sp>
        </mc:Fallback>
      </mc:AlternateContent>
      <p:graphicFrame>
        <p:nvGraphicFramePr>
          <p:cNvPr id="4" name="Object 3"/>
          <p:cNvGraphicFramePr>
            <a:graphicFrameLocks noChangeAspect="1"/>
          </p:cNvGraphicFramePr>
          <p:nvPr/>
        </p:nvGraphicFramePr>
        <p:xfrm>
          <a:off x="457200" y="1752600"/>
          <a:ext cx="7686675" cy="1711325"/>
        </p:xfrm>
        <a:graphic>
          <a:graphicData uri="http://schemas.openxmlformats.org/presentationml/2006/ole">
            <mc:AlternateContent xmlns:mc="http://schemas.openxmlformats.org/markup-compatibility/2006">
              <mc:Choice xmlns:v="urn:schemas-microsoft-com:vml" Requires="v">
                <p:oleObj spid="_x0000_s52260" name="Equation" r:id="rId5" imgW="4622800" imgH="1028700" progId="Equation.DSMT4">
                  <p:embed/>
                </p:oleObj>
              </mc:Choice>
              <mc:Fallback>
                <p:oleObj name="Equation" r:id="rId5" imgW="4622800" imgH="1028700" progId="Equation.DSMT4">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1752600"/>
                        <a:ext cx="7686675" cy="1711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Correlation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8229600" cy="5257800"/>
              </a:xfrm>
            </p:spPr>
            <p:txBody>
              <a:bodyPr/>
              <a:lstStyle/>
              <a:p>
                <a:pPr marL="0" indent="0">
                  <a:buNone/>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𝐶𝑜𝑟𝑟</m:t>
                      </m:r>
                      <m:d>
                        <m:dPr>
                          <m:ctrlPr>
                            <a:rPr lang="en-US" b="0" i="1" smtClean="0">
                              <a:latin typeface="Cambria Math"/>
                            </a:rPr>
                          </m:ctrlPr>
                        </m:dPr>
                        <m:e>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𝑌</m:t>
                          </m:r>
                        </m:e>
                      </m:d>
                      <m:r>
                        <a:rPr lang="en-US" b="0" i="1" smtClean="0">
                          <a:latin typeface="Cambria Math" panose="02040503050406030204" pitchFamily="18" charset="0"/>
                        </a:rPr>
                        <m:t>=</m:t>
                      </m:r>
                      <m:sSub>
                        <m:sSubPr>
                          <m:ctrlPr>
                            <a:rPr lang="en-US" b="0" i="1" smtClean="0">
                              <a:latin typeface="Cambria Math"/>
                            </a:rPr>
                          </m:ctrlPr>
                        </m:sSubPr>
                        <m:e>
                          <m:r>
                            <a:rPr lang="en-US" b="0" i="1" smtClean="0">
                              <a:latin typeface="Cambria Math" panose="02040503050406030204" pitchFamily="18" charset="0"/>
                              <a:ea typeface="Cambria Math" panose="02040503050406030204" pitchFamily="18" charset="0"/>
                            </a:rPr>
                            <m:t>𝜌</m:t>
                          </m:r>
                        </m:e>
                        <m:sub>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𝑌</m:t>
                          </m:r>
                        </m:sub>
                      </m:sSub>
                      <m:r>
                        <a:rPr lang="en-US" b="0" i="1" smtClean="0">
                          <a:latin typeface="Cambria Math" panose="02040503050406030204" pitchFamily="18" charset="0"/>
                        </a:rPr>
                        <m:t>=</m:t>
                      </m:r>
                      <m:f>
                        <m:fPr>
                          <m:ctrlPr>
                            <a:rPr lang="en-US" b="0" i="1" smtClean="0">
                              <a:latin typeface="Cambria Math"/>
                            </a:rPr>
                          </m:ctrlPr>
                        </m:fPr>
                        <m:num>
                          <m:r>
                            <a:rPr lang="en-US" b="0" i="1" smtClean="0">
                              <a:latin typeface="Cambria Math" panose="02040503050406030204" pitchFamily="18" charset="0"/>
                            </a:rPr>
                            <m:t>𝐶𝑜𝑣</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𝑌</m:t>
                          </m:r>
                          <m:r>
                            <a:rPr lang="en-US" b="0" i="1" smtClean="0">
                              <a:latin typeface="Cambria Math" panose="02040503050406030204" pitchFamily="18" charset="0"/>
                            </a:rPr>
                            <m:t>)</m:t>
                          </m:r>
                        </m:num>
                        <m:den>
                          <m:sSub>
                            <m:sSubPr>
                              <m:ctrlPr>
                                <a:rPr lang="en-US" b="0" i="1" smtClean="0">
                                  <a:latin typeface="Cambria Math"/>
                                </a:rPr>
                              </m:ctrlPr>
                            </m:sSubPr>
                            <m:e>
                              <m:r>
                                <a:rPr lang="en-US" b="0" i="1" smtClean="0">
                                  <a:latin typeface="Cambria Math" panose="02040503050406030204" pitchFamily="18" charset="0"/>
                                  <a:ea typeface="Cambria Math" panose="02040503050406030204" pitchFamily="18" charset="0"/>
                                </a:rPr>
                                <m:t>𝜎</m:t>
                              </m:r>
                            </m:e>
                            <m:sub>
                              <m:r>
                                <a:rPr lang="en-US" b="0" i="1" smtClean="0">
                                  <a:latin typeface="Cambria Math" panose="02040503050406030204" pitchFamily="18" charset="0"/>
                                </a:rPr>
                                <m:t>𝑋</m:t>
                              </m:r>
                            </m:sub>
                          </m:sSub>
                          <m:sSub>
                            <m:sSubPr>
                              <m:ctrlPr>
                                <a:rPr lang="en-US" b="0" i="1" smtClean="0">
                                  <a:latin typeface="Cambria Math"/>
                                </a:rPr>
                              </m:ctrlPr>
                            </m:sSubPr>
                            <m:e>
                              <m:r>
                                <a:rPr lang="en-US" b="0" i="1" smtClean="0">
                                  <a:latin typeface="Cambria Math" panose="02040503050406030204" pitchFamily="18" charset="0"/>
                                  <a:ea typeface="Cambria Math" panose="02040503050406030204" pitchFamily="18" charset="0"/>
                                </a:rPr>
                                <m:t>𝜎</m:t>
                              </m:r>
                            </m:e>
                            <m:sub>
                              <m:r>
                                <a:rPr lang="en-US" b="0" i="1" smtClean="0">
                                  <a:latin typeface="Cambria Math" panose="02040503050406030204" pitchFamily="18" charset="0"/>
                                </a:rPr>
                                <m:t>𝑌</m:t>
                              </m:r>
                            </m:sub>
                          </m:sSub>
                        </m:den>
                      </m:f>
                    </m:oMath>
                  </m:oMathPara>
                </a14:m>
                <a:endParaRPr lang="en-US" dirty="0" smtClean="0"/>
              </a:p>
              <a:p>
                <a:pPr marL="0" indent="0">
                  <a:buNone/>
                </a:pPr>
                <a:endParaRPr lang="en-US" dirty="0"/>
              </a:p>
              <a:p>
                <a:pPr marL="514350" indent="-514350">
                  <a:buFont typeface="+mj-lt"/>
                  <a:buAutoNum type="arabicPeriod"/>
                </a:pPr>
                <a:r>
                  <a:rPr lang="en-US" dirty="0" smtClean="0"/>
                  <a:t>-1 ≤ </a:t>
                </a:r>
                <a:r>
                  <a:rPr lang="en-US" dirty="0" err="1" smtClean="0"/>
                  <a:t>Corr</a:t>
                </a:r>
                <a:r>
                  <a:rPr lang="en-US" dirty="0" smtClean="0"/>
                  <a:t>(X,Y) ≤ 1</a:t>
                </a:r>
              </a:p>
              <a:p>
                <a:pPr marL="514350" indent="-514350">
                  <a:buFont typeface="+mj-lt"/>
                  <a:buAutoNum type="arabicPeriod"/>
                </a:pPr>
                <a:r>
                  <a:rPr lang="en-US" dirty="0" err="1" smtClean="0"/>
                  <a:t>Corr</a:t>
                </a:r>
                <a:r>
                  <a:rPr lang="en-US" dirty="0" smtClean="0"/>
                  <a:t>(</a:t>
                </a:r>
                <a:r>
                  <a:rPr lang="en-US" dirty="0" err="1" smtClean="0"/>
                  <a:t>aX</a:t>
                </a:r>
                <a:r>
                  <a:rPr lang="en-US" dirty="0" smtClean="0"/>
                  <a:t> + b, </a:t>
                </a:r>
                <a:r>
                  <a:rPr lang="en-US" dirty="0" err="1" smtClean="0"/>
                  <a:t>cY</a:t>
                </a:r>
                <a:r>
                  <a:rPr lang="en-US" dirty="0" smtClean="0"/>
                  <a:t> + d) = </a:t>
                </a:r>
                <a:r>
                  <a:rPr lang="en-US" dirty="0" smtClean="0">
                    <a:sym typeface="Symbol" panose="05050102010706020507" pitchFamily="18" charset="2"/>
                  </a:rPr>
                  <a:t> </a:t>
                </a:r>
                <a:r>
                  <a:rPr lang="en-US" dirty="0" err="1" smtClean="0">
                    <a:sym typeface="Symbol" panose="05050102010706020507" pitchFamily="18" charset="2"/>
                  </a:rPr>
                  <a:t>Corr</a:t>
                </a:r>
                <a:r>
                  <a:rPr lang="en-US" dirty="0" smtClean="0">
                    <a:sym typeface="Symbol" panose="05050102010706020507" pitchFamily="18" charset="2"/>
                  </a:rPr>
                  <a:t>(X,Y)</a:t>
                </a:r>
              </a:p>
              <a:p>
                <a:pPr marL="514350" indent="-514350">
                  <a:buFont typeface="+mj-lt"/>
                  <a:buAutoNum type="arabicPeriod"/>
                </a:pPr>
                <a:r>
                  <a:rPr lang="en-US" dirty="0" smtClean="0">
                    <a:sym typeface="Symbol" panose="05050102010706020507" pitchFamily="18" charset="2"/>
                  </a:rPr>
                  <a:t>Y = </a:t>
                </a:r>
                <a:r>
                  <a:rPr lang="en-US" dirty="0" err="1" smtClean="0">
                    <a:sym typeface="Symbol" panose="05050102010706020507" pitchFamily="18" charset="2"/>
                  </a:rPr>
                  <a:t>aX</a:t>
                </a:r>
                <a:r>
                  <a:rPr lang="en-US" dirty="0" smtClean="0">
                    <a:sym typeface="Symbol" panose="05050102010706020507" pitchFamily="18" charset="2"/>
                  </a:rPr>
                  <a:t> + b  </a:t>
                </a:r>
                <a:r>
                  <a:rPr lang="en-US" dirty="0" err="1" smtClean="0">
                    <a:sym typeface="Symbol" panose="05050102010706020507" pitchFamily="18" charset="2"/>
                  </a:rPr>
                  <a:t>Corr</a:t>
                </a:r>
                <a:r>
                  <a:rPr lang="en-US" dirty="0" smtClean="0">
                    <a:sym typeface="Symbol" panose="05050102010706020507" pitchFamily="18" charset="2"/>
                  </a:rPr>
                  <a:t>(X,Y) =  1</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8229600" cy="5257800"/>
              </a:xfrm>
              <a:blipFill rotWithShape="0">
                <a:blip r:embed="rId2"/>
                <a:stretch>
                  <a:fillRect l="-1926"/>
                </a:stretch>
              </a:blipFill>
            </p:spPr>
            <p:txBody>
              <a:bodyPr/>
              <a:lstStyle/>
              <a:p>
                <a:r>
                  <a:rPr lang="en-US">
                    <a:noFill/>
                  </a:rPr>
                  <a:t> </a:t>
                </a:r>
              </a:p>
            </p:txBody>
          </p:sp>
        </mc:Fallback>
      </mc:AlternateContent>
    </p:spTree>
    <p:extLst>
      <p:ext uri="{BB962C8B-B14F-4D97-AF65-F5344CB8AC3E}">
        <p14:creationId xmlns:p14="http://schemas.microsoft.com/office/powerpoint/2010/main" val="178487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Correlation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77372449"/>
              </p:ext>
            </p:extLst>
          </p:nvPr>
        </p:nvGraphicFramePr>
        <p:xfrm>
          <a:off x="457200" y="1600200"/>
          <a:ext cx="8229600" cy="2316480"/>
        </p:xfrm>
        <a:graphic>
          <a:graphicData uri="http://schemas.openxmlformats.org/drawingml/2006/table">
            <a:tbl>
              <a:tblPr>
                <a:tableStyleId>{5C22544A-7EE6-4342-B048-85BDC9FD1C3A}</a:tableStyleId>
              </a:tblPr>
              <a:tblGrid>
                <a:gridCol w="4114800"/>
                <a:gridCol w="4114800"/>
              </a:tblGrid>
              <a:tr h="370840">
                <a:tc>
                  <a:txBody>
                    <a:bodyPr/>
                    <a:lstStyle/>
                    <a:p>
                      <a:r>
                        <a:rPr lang="en-US" sz="3200" dirty="0" smtClean="0"/>
                        <a:t>|</a:t>
                      </a:r>
                      <a:r>
                        <a:rPr lang="en-US" sz="3200" dirty="0" smtClean="0">
                          <a:sym typeface="Symbol" panose="05050102010706020507" pitchFamily="18" charset="2"/>
                        </a:rPr>
                        <a:t>|</a:t>
                      </a:r>
                      <a:r>
                        <a:rPr lang="en-US" sz="3200" baseline="0" dirty="0" smtClean="0">
                          <a:sym typeface="Symbol" panose="05050102010706020507" pitchFamily="18" charset="2"/>
                        </a:rPr>
                        <a:t> &gt; 0.8</a:t>
                      </a:r>
                      <a:endParaRPr lang="en-US" sz="3200" dirty="0"/>
                    </a:p>
                  </a:txBody>
                  <a:tcPr>
                    <a:solidFill>
                      <a:schemeClr val="bg1">
                        <a:lumMod val="95000"/>
                      </a:schemeClr>
                    </a:solidFill>
                  </a:tcPr>
                </a:tc>
                <a:tc>
                  <a:txBody>
                    <a:bodyPr/>
                    <a:lstStyle/>
                    <a:p>
                      <a:r>
                        <a:rPr lang="en-US" sz="3200" dirty="0" smtClean="0"/>
                        <a:t>strongly correlated</a:t>
                      </a:r>
                      <a:endParaRPr lang="en-US" sz="3200" dirty="0"/>
                    </a:p>
                  </a:txBody>
                  <a:tcPr>
                    <a:solidFill>
                      <a:schemeClr val="bg1">
                        <a:lumMod val="95000"/>
                      </a:scheme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0.5 &lt; |</a:t>
                      </a:r>
                      <a:r>
                        <a:rPr lang="en-US" sz="3200" dirty="0" smtClean="0">
                          <a:sym typeface="Symbol" panose="05050102010706020507" pitchFamily="18" charset="2"/>
                        </a:rPr>
                        <a:t>|</a:t>
                      </a:r>
                      <a:r>
                        <a:rPr lang="en-US" sz="3200" baseline="0" dirty="0" smtClean="0">
                          <a:sym typeface="Symbol" panose="05050102010706020507" pitchFamily="18" charset="2"/>
                        </a:rPr>
                        <a:t> &lt; 0.8</a:t>
                      </a:r>
                      <a:endParaRPr lang="en-US" sz="3200" dirty="0" smtClean="0"/>
                    </a:p>
                  </a:txBody>
                  <a:tcPr>
                    <a:solidFill>
                      <a:schemeClr val="bg1">
                        <a:lumMod val="95000"/>
                      </a:schemeClr>
                    </a:solidFill>
                  </a:tcPr>
                </a:tc>
                <a:tc>
                  <a:txBody>
                    <a:bodyPr/>
                    <a:lstStyle/>
                    <a:p>
                      <a:r>
                        <a:rPr lang="en-US" sz="3200" dirty="0" smtClean="0"/>
                        <a:t>moderately correlated</a:t>
                      </a:r>
                      <a:endParaRPr lang="en-US" sz="3200" dirty="0"/>
                    </a:p>
                  </a:txBody>
                  <a:tcPr>
                    <a:solidFill>
                      <a:schemeClr val="bg1">
                        <a:lumMod val="95000"/>
                      </a:scheme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0 &lt; |</a:t>
                      </a:r>
                      <a:r>
                        <a:rPr lang="en-US" sz="3200" dirty="0" smtClean="0">
                          <a:sym typeface="Symbol" panose="05050102010706020507" pitchFamily="18" charset="2"/>
                        </a:rPr>
                        <a:t>|</a:t>
                      </a:r>
                      <a:r>
                        <a:rPr lang="en-US" sz="3200" baseline="0" dirty="0" smtClean="0">
                          <a:sym typeface="Symbol" panose="05050102010706020507" pitchFamily="18" charset="2"/>
                        </a:rPr>
                        <a:t> &lt; 0.5</a:t>
                      </a:r>
                      <a:endParaRPr lang="en-US" sz="3200" dirty="0" smtClean="0"/>
                    </a:p>
                  </a:txBody>
                  <a:tcPr>
                    <a:solidFill>
                      <a:schemeClr val="bg1">
                        <a:lumMod val="95000"/>
                      </a:schemeClr>
                    </a:solidFill>
                  </a:tcPr>
                </a:tc>
                <a:tc>
                  <a:txBody>
                    <a:bodyPr/>
                    <a:lstStyle/>
                    <a:p>
                      <a:r>
                        <a:rPr lang="en-US" sz="3200" dirty="0" smtClean="0"/>
                        <a:t>weakly correlated</a:t>
                      </a:r>
                      <a:endParaRPr lang="en-US" sz="3200" dirty="0"/>
                    </a:p>
                  </a:txBody>
                  <a:tcPr>
                    <a:solidFill>
                      <a:schemeClr val="bg1">
                        <a:lumMod val="95000"/>
                      </a:scheme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a:t>
                      </a:r>
                      <a:r>
                        <a:rPr lang="en-US" sz="3200" dirty="0" smtClean="0">
                          <a:sym typeface="Symbol" panose="05050102010706020507" pitchFamily="18" charset="2"/>
                        </a:rPr>
                        <a:t>|</a:t>
                      </a:r>
                      <a:r>
                        <a:rPr lang="en-US" sz="3200" baseline="0" dirty="0" smtClean="0">
                          <a:sym typeface="Symbol" panose="05050102010706020507" pitchFamily="18" charset="2"/>
                        </a:rPr>
                        <a:t> = 0</a:t>
                      </a:r>
                      <a:endParaRPr lang="en-US" sz="3200" dirty="0" smtClean="0"/>
                    </a:p>
                  </a:txBody>
                  <a:tcPr>
                    <a:solidFill>
                      <a:schemeClr val="bg1">
                        <a:lumMod val="95000"/>
                      </a:schemeClr>
                    </a:solidFill>
                  </a:tcPr>
                </a:tc>
                <a:tc>
                  <a:txBody>
                    <a:bodyPr/>
                    <a:lstStyle/>
                    <a:p>
                      <a:r>
                        <a:rPr lang="en-US" sz="3200" dirty="0" smtClean="0"/>
                        <a:t>uncorrelated</a:t>
                      </a:r>
                      <a:endParaRPr lang="en-US" sz="3200" dirty="0"/>
                    </a:p>
                  </a:txBody>
                  <a:tcPr>
                    <a:solidFill>
                      <a:schemeClr val="bg1">
                        <a:lumMod val="95000"/>
                      </a:schemeClr>
                    </a:solidFill>
                  </a:tcPr>
                </a:tc>
              </a:tr>
            </a:tbl>
          </a:graphicData>
        </a:graphic>
      </p:graphicFrame>
    </p:spTree>
    <p:extLst>
      <p:ext uri="{BB962C8B-B14F-4D97-AF65-F5344CB8AC3E}">
        <p14:creationId xmlns:p14="http://schemas.microsoft.com/office/powerpoint/2010/main" val="19151792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Autofit/>
          </a:bodyPr>
          <a:lstStyle/>
          <a:p>
            <a:r>
              <a:rPr lang="en-US" sz="3600" dirty="0" smtClean="0"/>
              <a:t>Example: Joint </a:t>
            </a:r>
            <a:r>
              <a:rPr lang="en-US" sz="3600" dirty="0" err="1" smtClean="0"/>
              <a:t>pmf</a:t>
            </a:r>
            <a:r>
              <a:rPr lang="en-US" sz="3600" dirty="0" smtClean="0"/>
              <a:t> (discrete) (cont)</a:t>
            </a:r>
            <a:endParaRPr lang="en-US" sz="3600" dirty="0"/>
          </a:p>
        </p:txBody>
      </p:sp>
      <p:sp>
        <p:nvSpPr>
          <p:cNvPr id="4" name="Content Placeholder 3"/>
          <p:cNvSpPr>
            <a:spLocks noGrp="1"/>
          </p:cNvSpPr>
          <p:nvPr>
            <p:ph idx="1"/>
          </p:nvPr>
        </p:nvSpPr>
        <p:spPr>
          <a:xfrm>
            <a:off x="304800" y="1143000"/>
            <a:ext cx="8610600" cy="5486400"/>
          </a:xfrm>
        </p:spPr>
        <p:txBody>
          <a:bodyPr>
            <a:normAutofit/>
          </a:bodyPr>
          <a:lstStyle/>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dirty="0" smtClean="0"/>
              <a:t>What is P(X = 1, Y = 0)?       What is P(X ≥ 1, Y </a:t>
            </a:r>
            <a:r>
              <a:rPr lang="en-US" dirty="0" smtClean="0">
                <a:sym typeface="Symbol"/>
              </a:rPr>
              <a:t>=</a:t>
            </a:r>
            <a:r>
              <a:rPr lang="en-US" dirty="0" smtClean="0"/>
              <a:t> 1)?</a:t>
            </a:r>
          </a:p>
          <a:p>
            <a:pPr>
              <a:buNone/>
            </a:pPr>
            <a:r>
              <a:rPr lang="en-US" dirty="0" smtClean="0"/>
              <a:t>What is P(X = Y)?</a:t>
            </a:r>
          </a:p>
        </p:txBody>
      </p:sp>
      <p:graphicFrame>
        <p:nvGraphicFramePr>
          <p:cNvPr id="5" name="Table 4"/>
          <p:cNvGraphicFramePr>
            <a:graphicFrameLocks noGrp="1"/>
          </p:cNvGraphicFramePr>
          <p:nvPr>
            <p:extLst>
              <p:ext uri="{D42A27DB-BD31-4B8C-83A1-F6EECF244321}">
                <p14:modId xmlns:p14="http://schemas.microsoft.com/office/powerpoint/2010/main" val="3307034849"/>
              </p:ext>
            </p:extLst>
          </p:nvPr>
        </p:nvGraphicFramePr>
        <p:xfrm>
          <a:off x="914400" y="1066800"/>
          <a:ext cx="7467600" cy="2895600"/>
        </p:xfrm>
        <a:graphic>
          <a:graphicData uri="http://schemas.openxmlformats.org/drawingml/2006/table">
            <a:tbl>
              <a:tblPr>
                <a:tableStyleId>{5C22544A-7EE6-4342-B048-85BDC9FD1C3A}</a:tableStyleId>
              </a:tblPr>
              <a:tblGrid>
                <a:gridCol w="533400"/>
                <a:gridCol w="2438400"/>
                <a:gridCol w="2286000"/>
                <a:gridCol w="2209800"/>
              </a:tblGrid>
              <a:tr h="508000">
                <a:tc>
                  <a:txBody>
                    <a:bodyPr/>
                    <a:lstStyle/>
                    <a:p>
                      <a:pPr algn="ctr"/>
                      <a:endParaRPr lang="en-US" sz="32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a:endParaRPr lang="en-US" sz="320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smtClean="0"/>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tc hMerge="1">
                  <a:txBody>
                    <a:bodyPr/>
                    <a:lstStyle/>
                    <a:p>
                      <a:endParaRPr lang="en-US" sz="3200" dirty="0"/>
                    </a:p>
                  </a:txBody>
                  <a:tcPr/>
                </a:tc>
              </a:tr>
              <a:tr h="370840">
                <a:tc>
                  <a:txBody>
                    <a:bodyPr/>
                    <a:lstStyle/>
                    <a:p>
                      <a:pPr algn="ctr"/>
                      <a:endParaRPr lang="en-US" sz="3200" dirty="0"/>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3200" dirty="0" smtClean="0"/>
                        <a:t>p(</a:t>
                      </a:r>
                      <a:r>
                        <a:rPr lang="en-US" sz="3200" dirty="0" err="1" smtClean="0"/>
                        <a:t>x,y</a:t>
                      </a:r>
                      <a:r>
                        <a:rPr lang="en-US" sz="3200" dirty="0" smtClean="0"/>
                        <a:t>)</a:t>
                      </a:r>
                      <a:endParaRPr lang="en-US" sz="3200" dirty="0"/>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3200" dirty="0" smtClean="0"/>
                        <a:t>Survivors (0)</a:t>
                      </a:r>
                      <a:endParaRPr lang="en-US" sz="3200" dirty="0"/>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3200" dirty="0" smtClean="0"/>
                        <a:t>Fatalities (1)</a:t>
                      </a:r>
                      <a:endParaRPr lang="en-US" sz="3200" dirty="0"/>
                    </a:p>
                  </a:txBody>
                  <a:tcPr anchor="ctr">
                    <a:lnB w="12700" cap="flat" cmpd="sng" algn="ctr">
                      <a:solidFill>
                        <a:schemeClr val="tx1"/>
                      </a:solidFill>
                      <a:prstDash val="solid"/>
                      <a:round/>
                      <a:headEnd type="none" w="med" len="med"/>
                      <a:tailEnd type="none" w="med" len="med"/>
                    </a:lnB>
                    <a:solidFill>
                      <a:schemeClr val="bg1">
                        <a:lumMod val="95000"/>
                      </a:schemeClr>
                    </a:solidFill>
                  </a:tcPr>
                </a:tc>
              </a:tr>
              <a:tr h="370840">
                <a:tc rowSpan="3">
                  <a:txBody>
                    <a:bodyPr/>
                    <a:lstStyle/>
                    <a:p>
                      <a:pPr algn="ctr"/>
                      <a:r>
                        <a:rPr lang="en-US" sz="3200" dirty="0" smtClean="0"/>
                        <a:t>X</a:t>
                      </a:r>
                      <a:endParaRPr lang="en-US" sz="32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3200" dirty="0" smtClean="0"/>
                        <a:t>no</a:t>
                      </a:r>
                      <a:r>
                        <a:rPr lang="en-US" sz="3200" baseline="0" dirty="0" smtClean="0"/>
                        <a:t> belt (0)</a:t>
                      </a:r>
                      <a:endParaRPr lang="en-US" sz="320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a:r>
                        <a:rPr lang="en-US" sz="3200" dirty="0" smtClean="0"/>
                        <a:t>0.37</a:t>
                      </a:r>
                      <a:endParaRPr lang="en-US" sz="32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a:r>
                        <a:rPr lang="en-US" sz="3200" dirty="0" smtClean="0"/>
                        <a:t>0.17</a:t>
                      </a:r>
                    </a:p>
                  </a:txBody>
                  <a:tcPr anchor="ctr">
                    <a:lnT w="12700" cap="flat" cmpd="sng" algn="ctr">
                      <a:solidFill>
                        <a:schemeClr val="tx1"/>
                      </a:solidFill>
                      <a:prstDash val="solid"/>
                      <a:round/>
                      <a:headEnd type="none" w="med" len="med"/>
                      <a:tailEnd type="none" w="med" len="med"/>
                    </a:lnT>
                    <a:solidFill>
                      <a:schemeClr val="bg1">
                        <a:lumMod val="95000"/>
                      </a:schemeClr>
                    </a:solidFill>
                  </a:tcPr>
                </a:tc>
              </a:tr>
              <a:tr h="370840">
                <a:tc vMerge="1">
                  <a:txBody>
                    <a:bodyPr/>
                    <a:lstStyle/>
                    <a:p>
                      <a:endParaRPr lang="en-US" sz="3200" dirty="0"/>
                    </a:p>
                  </a:txBody>
                  <a:tcPr/>
                </a:tc>
                <a:tc>
                  <a:txBody>
                    <a:bodyPr/>
                    <a:lstStyle/>
                    <a:p>
                      <a:pPr algn="ctr"/>
                      <a:r>
                        <a:rPr lang="en-US" sz="3200" dirty="0" smtClean="0"/>
                        <a:t>Adult</a:t>
                      </a:r>
                      <a:r>
                        <a:rPr lang="en-US" sz="3200" baseline="0" dirty="0" smtClean="0"/>
                        <a:t> belt (1)</a:t>
                      </a:r>
                      <a:endParaRPr lang="en-US" sz="3200" dirty="0"/>
                    </a:p>
                  </a:txBody>
                  <a:tcPr anchor="ctr">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r>
                        <a:rPr lang="en-US" sz="3200" dirty="0" smtClean="0"/>
                        <a:t>0.14</a:t>
                      </a:r>
                      <a:endParaRPr lang="en-US" sz="3200" dirty="0"/>
                    </a:p>
                  </a:txBody>
                  <a:tcPr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r>
                        <a:rPr lang="en-US" sz="3200" dirty="0" smtClean="0"/>
                        <a:t>0.02</a:t>
                      </a:r>
                      <a:endParaRPr lang="en-US" sz="3200" dirty="0"/>
                    </a:p>
                  </a:txBody>
                  <a:tcPr anchor="ctr">
                    <a:solidFill>
                      <a:schemeClr val="bg1">
                        <a:lumMod val="95000"/>
                      </a:schemeClr>
                    </a:solidFill>
                  </a:tcPr>
                </a:tc>
              </a:tr>
              <a:tr h="370840">
                <a:tc vMerge="1">
                  <a:txBody>
                    <a:bodyPr/>
                    <a:lstStyle/>
                    <a:p>
                      <a:endParaRPr lang="en-US" sz="3200" dirty="0"/>
                    </a:p>
                  </a:txBody>
                  <a:tcPr/>
                </a:tc>
                <a:tc>
                  <a:txBody>
                    <a:bodyPr/>
                    <a:lstStyle/>
                    <a:p>
                      <a:pPr algn="ctr"/>
                      <a:r>
                        <a:rPr lang="en-US" sz="3200" dirty="0" smtClean="0"/>
                        <a:t>Child</a:t>
                      </a:r>
                      <a:r>
                        <a:rPr lang="en-US" sz="3200" baseline="0" dirty="0" smtClean="0"/>
                        <a:t> Seat (2)</a:t>
                      </a:r>
                      <a:endParaRPr lang="en-US" sz="3200" dirty="0"/>
                    </a:p>
                  </a:txBody>
                  <a:tcPr anchor="ctr">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r>
                        <a:rPr lang="en-US" sz="3200" dirty="0" smtClean="0"/>
                        <a:t>0.24</a:t>
                      </a:r>
                      <a:endParaRPr lang="en-US" sz="3200" dirty="0"/>
                    </a:p>
                  </a:txBody>
                  <a:tcPr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r>
                        <a:rPr lang="en-US" sz="3200" dirty="0" smtClean="0"/>
                        <a:t>0.05</a:t>
                      </a:r>
                      <a:endParaRPr lang="en-US" sz="3200" dirty="0"/>
                    </a:p>
                  </a:txBody>
                  <a:tcPr anchor="ctr">
                    <a:solidFill>
                      <a:schemeClr val="bg1">
                        <a:lumMod val="95000"/>
                      </a:schemeClr>
                    </a:solidFill>
                  </a:tcPr>
                </a:tc>
              </a:tr>
            </a:tbl>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563562"/>
          </a:xfrm>
        </p:spPr>
        <p:txBody>
          <a:bodyPr>
            <a:noAutofit/>
          </a:bodyPr>
          <a:lstStyle/>
          <a:p>
            <a:r>
              <a:rPr lang="en-US" sz="4000" dirty="0"/>
              <a:t>Example: Correlation - discrete</a:t>
            </a:r>
          </a:p>
        </p:txBody>
      </p:sp>
      <p:sp>
        <p:nvSpPr>
          <p:cNvPr id="4" name="Content Placeholder 3"/>
          <p:cNvSpPr>
            <a:spLocks noGrp="1"/>
          </p:cNvSpPr>
          <p:nvPr>
            <p:ph idx="1"/>
          </p:nvPr>
        </p:nvSpPr>
        <p:spPr>
          <a:xfrm>
            <a:off x="304800" y="1143000"/>
            <a:ext cx="8610600" cy="5486400"/>
          </a:xfrm>
        </p:spPr>
        <p:txBody>
          <a:bodyPr>
            <a:normAutofit/>
          </a:bodyPr>
          <a:lstStyle/>
          <a:p>
            <a:pPr>
              <a:buNone/>
            </a:pPr>
            <a:r>
              <a:rPr lang="en-US" dirty="0" smtClean="0"/>
              <a:t>The joint </a:t>
            </a:r>
            <a:r>
              <a:rPr lang="en-US" dirty="0" err="1" smtClean="0"/>
              <a:t>pmf</a:t>
            </a:r>
            <a:r>
              <a:rPr lang="en-US" dirty="0" smtClean="0"/>
              <a:t> for the fatalities for children is:</a:t>
            </a:r>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dirty="0" err="1"/>
              <a:t>Cov</a:t>
            </a:r>
            <a:r>
              <a:rPr lang="en-US" dirty="0"/>
              <a:t>(X,Y) = -</a:t>
            </a:r>
            <a:r>
              <a:rPr lang="en-US" dirty="0" smtClean="0"/>
              <a:t>0.0576, </a:t>
            </a:r>
            <a:r>
              <a:rPr lang="en-US" dirty="0"/>
              <a:t>E(X) = </a:t>
            </a:r>
            <a:r>
              <a:rPr lang="en-US" dirty="0" smtClean="0"/>
              <a:t>0.74, </a:t>
            </a:r>
            <a:r>
              <a:rPr lang="en-US" dirty="0"/>
              <a:t>E(Y) = </a:t>
            </a:r>
            <a:r>
              <a:rPr lang="en-US" dirty="0" smtClean="0"/>
              <a:t>0.24</a:t>
            </a:r>
            <a:endParaRPr lang="en-US" dirty="0"/>
          </a:p>
          <a:p>
            <a:pPr>
              <a:buNone/>
            </a:pPr>
            <a:r>
              <a:rPr lang="en-US" dirty="0" smtClean="0"/>
              <a:t>What </a:t>
            </a:r>
            <a:r>
              <a:rPr lang="en-US" dirty="0"/>
              <a:t>is ρ</a:t>
            </a:r>
            <a:r>
              <a:rPr lang="en-US" dirty="0" smtClean="0"/>
              <a:t>(X,Y</a:t>
            </a:r>
            <a:r>
              <a:rPr lang="en-US" dirty="0"/>
              <a:t>)?</a:t>
            </a:r>
          </a:p>
        </p:txBody>
      </p:sp>
      <p:graphicFrame>
        <p:nvGraphicFramePr>
          <p:cNvPr id="5" name="Table 4"/>
          <p:cNvGraphicFramePr>
            <a:graphicFrameLocks noGrp="1"/>
          </p:cNvGraphicFramePr>
          <p:nvPr/>
        </p:nvGraphicFramePr>
        <p:xfrm>
          <a:off x="228600" y="1828800"/>
          <a:ext cx="8610599" cy="3474720"/>
        </p:xfrm>
        <a:graphic>
          <a:graphicData uri="http://schemas.openxmlformats.org/drawingml/2006/table">
            <a:tbl>
              <a:tblPr>
                <a:tableStyleId>{5C22544A-7EE6-4342-B048-85BDC9FD1C3A}</a:tableStyleId>
              </a:tblPr>
              <a:tblGrid>
                <a:gridCol w="457199"/>
                <a:gridCol w="2438400"/>
                <a:gridCol w="2362200"/>
                <a:gridCol w="2286000"/>
                <a:gridCol w="1066800"/>
              </a:tblGrid>
              <a:tr h="508000">
                <a:tc>
                  <a:txBody>
                    <a:bodyPr/>
                    <a:lstStyle/>
                    <a:p>
                      <a:pPr algn="ctr"/>
                      <a:endParaRPr lang="en-US" sz="32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endParaRPr lang="en-US" sz="320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smtClean="0"/>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en-US" sz="3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32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70840">
                <a:tc>
                  <a:txBody>
                    <a:bodyPr/>
                    <a:lstStyle/>
                    <a:p>
                      <a:pPr algn="ctr"/>
                      <a:endParaRPr lang="en-US" sz="3200" dirty="0"/>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3200" dirty="0" smtClean="0"/>
                        <a:t>p(</a:t>
                      </a:r>
                      <a:r>
                        <a:rPr lang="en-US" sz="3200" dirty="0" err="1" smtClean="0"/>
                        <a:t>x,y</a:t>
                      </a:r>
                      <a:r>
                        <a:rPr lang="en-US" sz="3200" dirty="0" smtClean="0"/>
                        <a:t>)</a:t>
                      </a:r>
                      <a:endParaRPr lang="en-US" sz="3200" dirty="0"/>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3200" dirty="0" smtClean="0"/>
                        <a:t>Survivors</a:t>
                      </a:r>
                      <a:r>
                        <a:rPr lang="en-US" sz="3200" baseline="0" dirty="0" smtClean="0"/>
                        <a:t> (0)</a:t>
                      </a:r>
                      <a:endParaRPr lang="en-US" sz="3200" dirty="0"/>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3200" dirty="0" smtClean="0"/>
                        <a:t>Fatalities</a:t>
                      </a:r>
                      <a:r>
                        <a:rPr lang="en-US" sz="3200" baseline="0" dirty="0" smtClean="0"/>
                        <a:t> (1)</a:t>
                      </a:r>
                      <a:endParaRPr lang="en-US" sz="3200" dirty="0"/>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3200" dirty="0" smtClean="0"/>
                        <a:t>p(x)</a:t>
                      </a: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r h="370840">
                <a:tc rowSpan="3">
                  <a:txBody>
                    <a:bodyPr/>
                    <a:lstStyle/>
                    <a:p>
                      <a:pPr algn="ctr"/>
                      <a:r>
                        <a:rPr lang="en-US" sz="3200" dirty="0" smtClean="0"/>
                        <a:t>X</a:t>
                      </a:r>
                      <a:endParaRPr lang="en-US" sz="32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smtClean="0"/>
                        <a:t>no belt (0)</a:t>
                      </a:r>
                      <a:endParaRPr lang="en-US" sz="320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sz="3200" dirty="0" smtClean="0"/>
                        <a:t>0.37</a:t>
                      </a:r>
                      <a:endParaRPr lang="en-US" sz="32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3200" dirty="0" smtClean="0"/>
                        <a:t>0.17</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sz="3200" dirty="0" smtClean="0"/>
                        <a:t>0.54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70840">
                <a:tc vMerge="1">
                  <a:txBody>
                    <a:bodyPr/>
                    <a:lstStyle/>
                    <a:p>
                      <a:endParaRPr lang="en-US" sz="3200" dirty="0"/>
                    </a:p>
                  </a:txBody>
                  <a:tcPr/>
                </a:tc>
                <a:tc>
                  <a:txBody>
                    <a:bodyPr/>
                    <a:lstStyle/>
                    <a:p>
                      <a:pPr algn="ctr"/>
                      <a:r>
                        <a:rPr lang="en-US" sz="3200" dirty="0" smtClean="0"/>
                        <a:t>Adult</a:t>
                      </a:r>
                      <a:r>
                        <a:rPr lang="en-US" sz="3200" baseline="0" dirty="0" smtClean="0"/>
                        <a:t> belt (1)</a:t>
                      </a:r>
                      <a:endParaRPr lang="en-US" sz="3200" dirty="0"/>
                    </a:p>
                  </a:txBody>
                  <a:tcPr anchor="ctr">
                    <a:lnR w="12700" cap="flat" cmpd="sng" algn="ctr">
                      <a:solidFill>
                        <a:schemeClr val="tx1"/>
                      </a:solidFill>
                      <a:prstDash val="solid"/>
                      <a:round/>
                      <a:headEnd type="none" w="med" len="med"/>
                      <a:tailEnd type="none" w="med" len="med"/>
                    </a:lnR>
                  </a:tcPr>
                </a:tc>
                <a:tc>
                  <a:txBody>
                    <a:bodyPr/>
                    <a:lstStyle/>
                    <a:p>
                      <a:pPr algn="ctr"/>
                      <a:r>
                        <a:rPr lang="en-US" sz="3200" dirty="0" smtClean="0"/>
                        <a:t>0.14</a:t>
                      </a:r>
                      <a:endParaRPr lang="en-US" sz="3200" dirty="0"/>
                    </a:p>
                  </a:txBody>
                  <a:tcPr anchor="ctr">
                    <a:lnL w="12700" cap="flat" cmpd="sng" algn="ctr">
                      <a:solidFill>
                        <a:schemeClr val="tx1"/>
                      </a:solidFill>
                      <a:prstDash val="solid"/>
                      <a:round/>
                      <a:headEnd type="none" w="med" len="med"/>
                      <a:tailEnd type="none" w="med" len="med"/>
                    </a:lnL>
                  </a:tcPr>
                </a:tc>
                <a:tc>
                  <a:txBody>
                    <a:bodyPr/>
                    <a:lstStyle/>
                    <a:p>
                      <a:pPr algn="ctr"/>
                      <a:r>
                        <a:rPr lang="en-US" sz="3200" dirty="0" smtClean="0"/>
                        <a:t>0.02</a:t>
                      </a:r>
                      <a:endParaRPr lang="en-US" sz="3200" dirty="0"/>
                    </a:p>
                  </a:txBody>
                  <a:tcPr anchor="ctr">
                    <a:lnR w="12700" cap="flat" cmpd="sng" algn="ctr">
                      <a:solidFill>
                        <a:schemeClr val="tx1"/>
                      </a:solidFill>
                      <a:prstDash val="solid"/>
                      <a:round/>
                      <a:headEnd type="none" w="med" len="med"/>
                      <a:tailEnd type="none" w="med" len="med"/>
                    </a:lnR>
                  </a:tcPr>
                </a:tc>
                <a:tc>
                  <a:txBody>
                    <a:bodyPr/>
                    <a:lstStyle/>
                    <a:p>
                      <a:pPr algn="ctr"/>
                      <a:r>
                        <a:rPr lang="en-US" sz="3200" dirty="0" smtClean="0"/>
                        <a:t>0.16</a:t>
                      </a: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70840">
                <a:tc vMerge="1">
                  <a:txBody>
                    <a:bodyPr/>
                    <a:lstStyle/>
                    <a:p>
                      <a:endParaRPr lang="en-US" sz="3200" dirty="0"/>
                    </a:p>
                  </a:txBody>
                  <a:tcPr/>
                </a:tc>
                <a:tc>
                  <a:txBody>
                    <a:bodyPr/>
                    <a:lstStyle/>
                    <a:p>
                      <a:pPr algn="ctr"/>
                      <a:r>
                        <a:rPr lang="en-US" sz="3200" dirty="0" smtClean="0"/>
                        <a:t>Child</a:t>
                      </a:r>
                      <a:r>
                        <a:rPr lang="en-US" sz="3200" baseline="0" dirty="0" smtClean="0"/>
                        <a:t> Seat (2)</a:t>
                      </a:r>
                      <a:endParaRPr lang="en-US" sz="3200" dirty="0"/>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3200" dirty="0" smtClean="0"/>
                        <a:t>0.24</a:t>
                      </a:r>
                      <a:endParaRPr lang="en-US" sz="3200" dirty="0"/>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3200" dirty="0" smtClean="0"/>
                        <a:t>0.05</a:t>
                      </a:r>
                      <a:endParaRPr lang="en-US" sz="3200" dirty="0"/>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3200" dirty="0" smtClean="0"/>
                        <a:t>0.29</a:t>
                      </a: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r h="370840">
                <a:tc>
                  <a:txBody>
                    <a:bodyPr/>
                    <a:lstStyle/>
                    <a:p>
                      <a:pPr algn="ctr"/>
                      <a:endParaRPr lang="en-US" sz="32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smtClean="0"/>
                        <a:t>p(y)</a:t>
                      </a:r>
                      <a:endParaRPr lang="en-US" sz="320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smtClean="0"/>
                        <a:t>0.75</a:t>
                      </a:r>
                      <a:endParaRPr lang="en-US" sz="32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smtClean="0"/>
                        <a:t>0.24</a:t>
                      </a:r>
                      <a:endParaRPr lang="en-US" sz="320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smtClean="0"/>
                        <a:t>0.99</a:t>
                      </a: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2359360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dirty="0" smtClean="0"/>
              <a:t>Example: Correlation - continuous </a:t>
            </a:r>
            <a:endParaRPr lang="en-US" dirty="0"/>
          </a:p>
        </p:txBody>
      </p:sp>
      <p:sp>
        <p:nvSpPr>
          <p:cNvPr id="3" name="Content Placeholder 2"/>
          <p:cNvSpPr>
            <a:spLocks noGrp="1"/>
          </p:cNvSpPr>
          <p:nvPr>
            <p:ph idx="1"/>
          </p:nvPr>
        </p:nvSpPr>
        <p:spPr>
          <a:xfrm>
            <a:off x="457200" y="1143000"/>
            <a:ext cx="8229600" cy="5029200"/>
          </a:xfrm>
        </p:spPr>
        <p:txBody>
          <a:bodyPr>
            <a:normAutofit/>
          </a:bodyPr>
          <a:lstStyle/>
          <a:p>
            <a:pPr>
              <a:buNone/>
            </a:pPr>
            <a:r>
              <a:rPr lang="en-US" dirty="0" smtClean="0"/>
              <a:t>The joint </a:t>
            </a:r>
            <a:r>
              <a:rPr lang="en-US" dirty="0" err="1" smtClean="0"/>
              <a:t>pdf</a:t>
            </a:r>
            <a:r>
              <a:rPr lang="en-US" dirty="0" smtClean="0"/>
              <a:t> of X and Y is</a:t>
            </a:r>
          </a:p>
          <a:p>
            <a:pPr>
              <a:buNone/>
            </a:pPr>
            <a:endParaRPr lang="en-US" dirty="0" smtClean="0"/>
          </a:p>
          <a:p>
            <a:pPr>
              <a:buNone/>
            </a:pPr>
            <a:endParaRPr lang="en-US" dirty="0" smtClean="0"/>
          </a:p>
          <a:p>
            <a:pPr marL="514350" indent="-514350">
              <a:buNone/>
            </a:pPr>
            <a:endParaRPr lang="en-US" dirty="0" smtClean="0"/>
          </a:p>
          <a:p>
            <a:pPr marL="514350" indent="-514350">
              <a:buNone/>
            </a:pPr>
            <a:r>
              <a:rPr lang="en-US" dirty="0" err="1" smtClean="0"/>
              <a:t>Cov</a:t>
            </a:r>
            <a:r>
              <a:rPr lang="en-US" dirty="0" smtClean="0"/>
              <a:t>(X,Y) = 0, E(X) = E(Y) = 2/3</a:t>
            </a:r>
          </a:p>
          <a:p>
            <a:pPr marL="514350" indent="-514350">
              <a:buNone/>
            </a:pPr>
            <a:r>
              <a:rPr lang="en-US" dirty="0" smtClean="0"/>
              <a:t>What is </a:t>
            </a:r>
            <a:r>
              <a:rPr lang="en-US" dirty="0" err="1" smtClean="0"/>
              <a:t>Corr</a:t>
            </a:r>
            <a:r>
              <a:rPr lang="en-US" dirty="0" smtClean="0"/>
              <a:t>(X,Y)?</a:t>
            </a:r>
          </a:p>
          <a:p>
            <a:pPr marL="514350" indent="-514350">
              <a:buNone/>
            </a:pPr>
            <a:endParaRPr lang="en-US" dirty="0" smtClean="0"/>
          </a:p>
          <a:p>
            <a:pPr>
              <a:buNone/>
            </a:pPr>
            <a:endParaRPr lang="en-US" dirty="0"/>
          </a:p>
        </p:txBody>
      </p:sp>
      <p:graphicFrame>
        <p:nvGraphicFramePr>
          <p:cNvPr id="4" name="Object 3"/>
          <p:cNvGraphicFramePr>
            <a:graphicFrameLocks noChangeAspect="1"/>
          </p:cNvGraphicFramePr>
          <p:nvPr/>
        </p:nvGraphicFramePr>
        <p:xfrm>
          <a:off x="457200" y="1752600"/>
          <a:ext cx="7686675" cy="1711325"/>
        </p:xfrm>
        <a:graphic>
          <a:graphicData uri="http://schemas.openxmlformats.org/presentationml/2006/ole">
            <mc:AlternateContent xmlns:mc="http://schemas.openxmlformats.org/markup-compatibility/2006">
              <mc:Choice xmlns:v="urn:schemas-microsoft-com:vml" Requires="v">
                <p:oleObj spid="_x0000_s53285" name="Equation" r:id="rId4" imgW="4622800" imgH="1028700" progId="Equation.DSMT4">
                  <p:embed/>
                </p:oleObj>
              </mc:Choice>
              <mc:Fallback>
                <p:oleObj name="Equation" r:id="rId4" imgW="4622800" imgH="1028700" progId="Equation.DSMT4">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752600"/>
                        <a:ext cx="7686675" cy="1711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dirty="0" smtClean="0"/>
              <a:t>Example: Correlation</a:t>
            </a:r>
            <a:endParaRPr lang="en-US" dirty="0"/>
          </a:p>
        </p:txBody>
      </p:sp>
      <p:sp>
        <p:nvSpPr>
          <p:cNvPr id="3" name="Content Placeholder 2"/>
          <p:cNvSpPr>
            <a:spLocks noGrp="1"/>
          </p:cNvSpPr>
          <p:nvPr>
            <p:ph idx="1"/>
          </p:nvPr>
        </p:nvSpPr>
        <p:spPr>
          <a:xfrm>
            <a:off x="457200" y="1143000"/>
            <a:ext cx="8229600" cy="5029200"/>
          </a:xfrm>
        </p:spPr>
        <p:txBody>
          <a:bodyPr>
            <a:normAutofit/>
          </a:bodyPr>
          <a:lstStyle/>
          <a:p>
            <a:pPr>
              <a:buNone/>
            </a:pPr>
            <a:r>
              <a:rPr lang="en-US" dirty="0" smtClean="0"/>
              <a:t>Calculate the covariance for the following joint </a:t>
            </a:r>
            <a:r>
              <a:rPr lang="en-US" dirty="0" err="1" smtClean="0"/>
              <a:t>pmf</a:t>
            </a:r>
            <a:r>
              <a:rPr lang="en-US" dirty="0"/>
              <a:t> </a:t>
            </a:r>
            <a:r>
              <a:rPr lang="en-US" dirty="0" smtClean="0"/>
              <a:t>on the curve Y = X</a:t>
            </a:r>
            <a:r>
              <a:rPr lang="en-US" baseline="30000" dirty="0" smtClean="0"/>
              <a:t>2</a:t>
            </a:r>
            <a:r>
              <a:rPr lang="en-US" dirty="0" smtClean="0"/>
              <a:t> where f(</a:t>
            </a:r>
            <a:r>
              <a:rPr lang="en-US" dirty="0" err="1" smtClean="0"/>
              <a:t>x,y</a:t>
            </a:r>
            <a:r>
              <a:rPr lang="en-US" dirty="0" smtClean="0"/>
              <a:t>) = c on the curve and 0 else.</a:t>
            </a:r>
            <a:endParaRPr lang="en-US" baseline="30000" dirty="0" smtClean="0"/>
          </a:p>
          <a:p>
            <a:pPr>
              <a:buNone/>
            </a:pPr>
            <a:endParaRPr lang="en-US" dirty="0" smtClean="0"/>
          </a:p>
          <a:p>
            <a:pPr>
              <a:buNone/>
            </a:pPr>
            <a:endParaRPr lang="en-US" dirty="0" smtClean="0"/>
          </a:p>
          <a:p>
            <a:pPr>
              <a:buNone/>
            </a:pPr>
            <a:endParaRPr lang="en-US" dirty="0" smtClean="0"/>
          </a:p>
          <a:p>
            <a:pPr>
              <a:buNone/>
            </a:pPr>
            <a:endParaRPr lang="en-US" dirty="0" smtClean="0"/>
          </a:p>
          <a:p>
            <a:pPr marL="514350" indent="-514350">
              <a:buNone/>
            </a:pPr>
            <a:endParaRPr lang="en-US" dirty="0" smtClean="0"/>
          </a:p>
          <a:p>
            <a:pPr marL="514350" indent="-514350">
              <a:buNone/>
            </a:pPr>
            <a:endParaRPr lang="en-US" dirty="0" smtClean="0"/>
          </a:p>
          <a:p>
            <a:pPr>
              <a:buNone/>
            </a:pPr>
            <a:endParaRPr lang="en-US" dirty="0"/>
          </a:p>
        </p:txBody>
      </p:sp>
      <p:graphicFrame>
        <p:nvGraphicFramePr>
          <p:cNvPr id="9" name="Chart 8"/>
          <p:cNvGraphicFramePr/>
          <p:nvPr>
            <p:extLst/>
          </p:nvPr>
        </p:nvGraphicFramePr>
        <p:xfrm>
          <a:off x="2362200" y="2743200"/>
          <a:ext cx="3981450" cy="24098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52951419"/>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dirty="0" smtClean="0"/>
              <a:t>Example (5.18): Correlation - discrete</a:t>
            </a:r>
            <a:endParaRPr lang="en-US" dirty="0"/>
          </a:p>
        </p:txBody>
      </p:sp>
      <p:sp>
        <p:nvSpPr>
          <p:cNvPr id="3" name="Content Placeholder 2"/>
          <p:cNvSpPr>
            <a:spLocks noGrp="1"/>
          </p:cNvSpPr>
          <p:nvPr>
            <p:ph idx="1"/>
          </p:nvPr>
        </p:nvSpPr>
        <p:spPr>
          <a:xfrm>
            <a:off x="457200" y="1143000"/>
            <a:ext cx="8229600" cy="5029200"/>
          </a:xfrm>
        </p:spPr>
        <p:txBody>
          <a:bodyPr>
            <a:normAutofit/>
          </a:bodyPr>
          <a:lstStyle/>
          <a:p>
            <a:pPr>
              <a:buNone/>
            </a:pPr>
            <a:r>
              <a:rPr lang="en-US" dirty="0" smtClean="0"/>
              <a:t>Calculate the covariance for the following joint </a:t>
            </a:r>
            <a:r>
              <a:rPr lang="en-US" dirty="0" err="1" smtClean="0"/>
              <a:t>pmf</a:t>
            </a:r>
            <a:endParaRPr lang="en-US" dirty="0" smtClean="0"/>
          </a:p>
          <a:p>
            <a:pPr>
              <a:buNone/>
            </a:pPr>
            <a:endParaRPr lang="en-US" dirty="0" smtClean="0"/>
          </a:p>
          <a:p>
            <a:pPr>
              <a:buNone/>
            </a:pPr>
            <a:endParaRPr lang="en-US" dirty="0" smtClean="0"/>
          </a:p>
          <a:p>
            <a:pPr>
              <a:buNone/>
            </a:pPr>
            <a:endParaRPr lang="en-US" dirty="0" smtClean="0"/>
          </a:p>
          <a:p>
            <a:pPr marL="514350" indent="-514350">
              <a:buNone/>
            </a:pPr>
            <a:endParaRPr lang="en-US" dirty="0" smtClean="0"/>
          </a:p>
          <a:p>
            <a:pPr marL="514350" indent="-514350">
              <a:buNone/>
            </a:pPr>
            <a:endParaRPr lang="en-US" dirty="0" smtClean="0"/>
          </a:p>
          <a:p>
            <a:pPr>
              <a:buNone/>
            </a:pPr>
            <a:endParaRPr lang="en-US" dirty="0"/>
          </a:p>
        </p:txBody>
      </p:sp>
      <p:pic>
        <p:nvPicPr>
          <p:cNvPr id="5" name="Picture 4" descr="Fig.5.5.tif"/>
          <p:cNvPicPr>
            <a:picLocks noChangeAspect="1"/>
          </p:cNvPicPr>
          <p:nvPr/>
        </p:nvPicPr>
        <p:blipFill>
          <a:blip r:embed="rId4" cstate="print">
            <a:clrChange>
              <a:clrFrom>
                <a:srgbClr val="FFFFFF"/>
              </a:clrFrom>
              <a:clrTo>
                <a:srgbClr val="FFFFFF">
                  <a:alpha val="0"/>
                </a:srgbClr>
              </a:clrTo>
            </a:clrChange>
          </a:blip>
          <a:srcRect l="51602" t="34444" r="19167" b="52869"/>
          <a:stretch>
            <a:fillRect/>
          </a:stretch>
        </p:blipFill>
        <p:spPr>
          <a:xfrm rot="-60000">
            <a:off x="1327018" y="3120533"/>
            <a:ext cx="6553200" cy="3680564"/>
          </a:xfrm>
          <a:prstGeom prst="rect">
            <a:avLst/>
          </a:prstGeom>
        </p:spPr>
      </p:pic>
      <p:graphicFrame>
        <p:nvGraphicFramePr>
          <p:cNvPr id="6" name="Object 5"/>
          <p:cNvGraphicFramePr>
            <a:graphicFrameLocks noChangeAspect="1"/>
          </p:cNvGraphicFramePr>
          <p:nvPr/>
        </p:nvGraphicFramePr>
        <p:xfrm>
          <a:off x="685800" y="1905000"/>
          <a:ext cx="6642100" cy="1435100"/>
        </p:xfrm>
        <a:graphic>
          <a:graphicData uri="http://schemas.openxmlformats.org/presentationml/2006/ole">
            <mc:AlternateContent xmlns:mc="http://schemas.openxmlformats.org/markup-compatibility/2006">
              <mc:Choice xmlns:v="urn:schemas-microsoft-com:vml" Requires="v">
                <p:oleObj spid="_x0000_s64547" name="Equation" r:id="rId5" imgW="6642100" imgH="1435100" progId="Equation.DSMT4">
                  <p:embed/>
                </p:oleObj>
              </mc:Choice>
              <mc:Fallback>
                <p:oleObj name="Equation" r:id="rId5" imgW="6642100" imgH="1435100" progId="Equation.DSMT4">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1905000"/>
                        <a:ext cx="6642100" cy="143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8859948" y="6488668"/>
            <a:ext cx="284052" cy="369332"/>
          </a:xfrm>
          <a:prstGeom prst="rect">
            <a:avLst/>
          </a:prstGeom>
          <a:noFill/>
        </p:spPr>
        <p:txBody>
          <a:bodyPr wrap="none" rtlCol="0">
            <a:spAutoFit/>
          </a:bodyPr>
          <a:lstStyle/>
          <a:p>
            <a:r>
              <a:rPr lang="en-US" dirty="0" smtClean="0">
                <a:solidFill>
                  <a:srgbClr val="FF0000"/>
                </a:solidFill>
              </a:rPr>
              <a:t>x</a:t>
            </a:r>
            <a:endParaRPr lang="en-US" dirty="0">
              <a:solidFill>
                <a:srgbClr val="FF0000"/>
              </a:solidFill>
            </a:endParaRPr>
          </a:p>
        </p:txBody>
      </p:sp>
      <p:sp>
        <p:nvSpPr>
          <p:cNvPr id="8" name="TextBox 7"/>
          <p:cNvSpPr txBox="1"/>
          <p:nvPr/>
        </p:nvSpPr>
        <p:spPr>
          <a:xfrm>
            <a:off x="8832696" y="6488668"/>
            <a:ext cx="311304" cy="369332"/>
          </a:xfrm>
          <a:prstGeom prst="rect">
            <a:avLst/>
          </a:prstGeom>
          <a:noFill/>
        </p:spPr>
        <p:txBody>
          <a:bodyPr wrap="none" rtlCol="0">
            <a:spAutoFit/>
          </a:bodyPr>
          <a:lstStyle/>
          <a:p>
            <a:r>
              <a:rPr lang="en-US" b="1" dirty="0" smtClean="0">
                <a:solidFill>
                  <a:srgbClr val="FF0000"/>
                </a:solidFill>
              </a:rPr>
              <a:t>X</a:t>
            </a:r>
            <a:endParaRPr lang="en-US" b="1" dirty="0">
              <a:solidFill>
                <a:srgbClr val="FF0000"/>
              </a:solidFill>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457200" y="0"/>
            <a:ext cx="8229600" cy="762000"/>
          </a:xfrm>
          <a:noFill/>
        </p:spPr>
        <p:txBody>
          <a:bodyPr>
            <a:normAutofit fontScale="90000"/>
          </a:bodyPr>
          <a:lstStyle/>
          <a:p>
            <a:r>
              <a:rPr lang="en-US" dirty="0" smtClean="0"/>
              <a:t>Sampling Distribution – Example 5.20</a:t>
            </a:r>
            <a:endParaRPr lang="en-US" dirty="0"/>
          </a:p>
        </p:txBody>
      </p:sp>
      <p:sp>
        <p:nvSpPr>
          <p:cNvPr id="143363" name="Rectangle 3"/>
          <p:cNvSpPr>
            <a:spLocks noGrp="1" noChangeArrowheads="1"/>
          </p:cNvSpPr>
          <p:nvPr>
            <p:ph type="body" idx="1"/>
          </p:nvPr>
        </p:nvSpPr>
        <p:spPr>
          <a:xfrm>
            <a:off x="228600" y="685800"/>
            <a:ext cx="8915400" cy="5943600"/>
          </a:xfrm>
          <a:noFill/>
        </p:spPr>
        <p:txBody>
          <a:bodyPr>
            <a:normAutofit/>
          </a:bodyPr>
          <a:lstStyle/>
          <a:p>
            <a:pPr>
              <a:spcBef>
                <a:spcPts val="0"/>
              </a:spcBef>
              <a:buNone/>
              <a:tabLst>
                <a:tab pos="457200" algn="l"/>
                <a:tab pos="1371600" algn="l"/>
                <a:tab pos="1547813" algn="l"/>
              </a:tabLst>
            </a:pPr>
            <a:r>
              <a:rPr lang="en-US" dirty="0"/>
              <a:t>A certain brand of MP3 player comes in three configurations: a model with 2 GB of memory, costing $80, a 4 GB model priced at $100, and an 8 GB version with a price tag of $120. </a:t>
            </a:r>
            <a:endParaRPr lang="en-US" dirty="0" smtClean="0"/>
          </a:p>
          <a:p>
            <a:pPr>
              <a:spcBef>
                <a:spcPts val="0"/>
              </a:spcBef>
              <a:buNone/>
              <a:tabLst>
                <a:tab pos="457200" algn="l"/>
                <a:tab pos="1371600" algn="l"/>
                <a:tab pos="1547813" algn="l"/>
              </a:tabLst>
            </a:pPr>
            <a:r>
              <a:rPr lang="en-US" dirty="0" smtClean="0"/>
              <a:t>20</a:t>
            </a:r>
            <a:r>
              <a:rPr lang="en-US" dirty="0"/>
              <a:t>% of all purchasers choose the 2 GB model, 30% choose the 4 GB model, and 50% choose the 8 GB </a:t>
            </a:r>
            <a:r>
              <a:rPr lang="en-US" dirty="0" smtClean="0"/>
              <a:t>model. Let X</a:t>
            </a:r>
            <a:r>
              <a:rPr lang="en-US" baseline="-25000" dirty="0" smtClean="0"/>
              <a:t>1</a:t>
            </a:r>
            <a:r>
              <a:rPr lang="en-US" dirty="0" smtClean="0"/>
              <a:t> and X</a:t>
            </a:r>
            <a:r>
              <a:rPr lang="en-US" baseline="-25000" dirty="0" smtClean="0"/>
              <a:t>2</a:t>
            </a:r>
            <a:r>
              <a:rPr lang="en-US" dirty="0" smtClean="0"/>
              <a:t> be the revenues from the first two sales of the MP3 players. </a:t>
            </a:r>
          </a:p>
          <a:p>
            <a:pPr>
              <a:buNone/>
            </a:pPr>
            <a:r>
              <a:rPr lang="en-US" dirty="0" smtClean="0"/>
              <a:t>Find the distribution of                      and</a:t>
            </a:r>
          </a:p>
          <a:p>
            <a:pPr>
              <a:buNone/>
            </a:pPr>
            <a:r>
              <a:rPr lang="en-US" dirty="0" smtClean="0"/>
              <a:t>                                         .</a:t>
            </a:r>
            <a:endParaRPr lang="en-US" dirty="0"/>
          </a:p>
          <a:p>
            <a:pPr>
              <a:spcBef>
                <a:spcPts val="0"/>
              </a:spcBef>
              <a:buNone/>
              <a:tabLst>
                <a:tab pos="457200" algn="l"/>
                <a:tab pos="1371600" algn="l"/>
                <a:tab pos="1547813" algn="l"/>
              </a:tabLst>
            </a:pPr>
            <a:endParaRPr lang="en-US" dirty="0" smtClean="0"/>
          </a:p>
          <a:p>
            <a:pPr>
              <a:spcBef>
                <a:spcPts val="0"/>
              </a:spcBef>
              <a:buNone/>
              <a:tabLst>
                <a:tab pos="457200" algn="l"/>
                <a:tab pos="1371600" algn="l"/>
                <a:tab pos="1547813" algn="l"/>
              </a:tabLst>
            </a:pPr>
            <a:endParaRPr lang="en-US" dirty="0"/>
          </a:p>
        </p:txBody>
      </p:sp>
      <p:graphicFrame>
        <p:nvGraphicFramePr>
          <p:cNvPr id="180228" name="Object 4"/>
          <p:cNvGraphicFramePr>
            <a:graphicFrameLocks noChangeAspect="1"/>
          </p:cNvGraphicFramePr>
          <p:nvPr/>
        </p:nvGraphicFramePr>
        <p:xfrm>
          <a:off x="4368800" y="4572000"/>
          <a:ext cx="1574800" cy="838200"/>
        </p:xfrm>
        <a:graphic>
          <a:graphicData uri="http://schemas.openxmlformats.org/presentationml/2006/ole">
            <mc:AlternateContent xmlns:mc="http://schemas.openxmlformats.org/markup-compatibility/2006">
              <mc:Choice xmlns:v="urn:schemas-microsoft-com:vml" Requires="v">
                <p:oleObj spid="_x0000_s180288" name="Equation" r:id="rId3" imgW="1574800" imgH="838200" progId="Equation.DSMT4">
                  <p:embed/>
                </p:oleObj>
              </mc:Choice>
              <mc:Fallback>
                <p:oleObj name="Equation" r:id="rId3" imgW="1574800" imgH="83820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8800" y="4572000"/>
                        <a:ext cx="15748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0229" name="Object 5"/>
          <p:cNvGraphicFramePr>
            <a:graphicFrameLocks noChangeAspect="1"/>
          </p:cNvGraphicFramePr>
          <p:nvPr/>
        </p:nvGraphicFramePr>
        <p:xfrm>
          <a:off x="381000" y="5232400"/>
          <a:ext cx="3568700" cy="1092200"/>
        </p:xfrm>
        <a:graphic>
          <a:graphicData uri="http://schemas.openxmlformats.org/presentationml/2006/ole">
            <mc:AlternateContent xmlns:mc="http://schemas.openxmlformats.org/markup-compatibility/2006">
              <mc:Choice xmlns:v="urn:schemas-microsoft-com:vml" Requires="v">
                <p:oleObj spid="_x0000_s180289" name="Equation" r:id="rId5" imgW="3568700" imgH="1092200" progId="Equation.DSMT4">
                  <p:embed/>
                </p:oleObj>
              </mc:Choice>
              <mc:Fallback>
                <p:oleObj name="Equation" r:id="rId5" imgW="3568700" imgH="1092200" progId="Equation.DSMT4">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5232400"/>
                        <a:ext cx="3568700" cy="1092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Sampling Distribution – Ex 5.20 (cont)</a:t>
            </a:r>
            <a:endParaRPr lang="en-US" dirty="0"/>
          </a:p>
        </p:txBody>
      </p:sp>
      <p:pic>
        <p:nvPicPr>
          <p:cNvPr id="8" name="Picture 4"/>
          <p:cNvPicPr>
            <a:picLocks noChangeAspect="1" noChangeArrowheads="1"/>
          </p:cNvPicPr>
          <p:nvPr/>
        </p:nvPicPr>
        <p:blipFill>
          <a:blip r:embed="rId2" cstate="print"/>
          <a:srcRect/>
          <a:stretch>
            <a:fillRect/>
          </a:stretch>
        </p:blipFill>
        <p:spPr bwMode="auto">
          <a:xfrm>
            <a:off x="838200" y="1219200"/>
            <a:ext cx="7327504" cy="4191000"/>
          </a:xfrm>
          <a:prstGeom prst="rect">
            <a:avLst/>
          </a:prstGeom>
          <a:noFill/>
          <a:ln w="9525">
            <a:noFill/>
            <a:miter lim="800000"/>
            <a:headEnd/>
            <a:tailEnd/>
          </a:ln>
          <a:effectLst/>
        </p:spPr>
      </p:pic>
      <p:sp>
        <p:nvSpPr>
          <p:cNvPr id="10" name="Text Box 9"/>
          <p:cNvSpPr txBox="1">
            <a:spLocks noChangeArrowheads="1"/>
          </p:cNvSpPr>
          <p:nvPr/>
        </p:nvSpPr>
        <p:spPr bwMode="auto">
          <a:xfrm>
            <a:off x="3657600" y="6019800"/>
            <a:ext cx="2057400" cy="461665"/>
          </a:xfrm>
          <a:prstGeom prst="rect">
            <a:avLst/>
          </a:prstGeom>
          <a:noFill/>
          <a:ln w="9525">
            <a:noFill/>
            <a:miter lim="800000"/>
            <a:headEnd/>
            <a:tailEnd/>
          </a:ln>
          <a:effectLst/>
        </p:spPr>
        <p:txBody>
          <a:bodyPr wrap="square">
            <a:spAutoFit/>
          </a:bodyPr>
          <a:lstStyle/>
          <a:p>
            <a:pPr algn="ctr"/>
            <a:r>
              <a:rPr lang="en-US" sz="2400" b="1" dirty="0"/>
              <a:t>Table 5.2</a:t>
            </a:r>
          </a:p>
        </p:txBody>
      </p:sp>
      <p:sp>
        <p:nvSpPr>
          <p:cNvPr id="11" name="Rectangle 10"/>
          <p:cNvSpPr>
            <a:spLocks noChangeArrowheads="1"/>
          </p:cNvSpPr>
          <p:nvPr/>
        </p:nvSpPr>
        <p:spPr bwMode="auto">
          <a:xfrm>
            <a:off x="685800" y="5562600"/>
            <a:ext cx="8001000" cy="461665"/>
          </a:xfrm>
          <a:prstGeom prst="rect">
            <a:avLst/>
          </a:prstGeom>
          <a:noFill/>
          <a:ln w="9525">
            <a:noFill/>
            <a:miter lim="800000"/>
            <a:headEnd/>
            <a:tailEnd/>
          </a:ln>
          <a:effectLst/>
        </p:spPr>
        <p:txBody>
          <a:bodyPr wrap="square">
            <a:spAutoFit/>
          </a:bodyPr>
          <a:lstStyle/>
          <a:p>
            <a:r>
              <a:rPr lang="en-US" sz="2400" dirty="0"/>
              <a:t>Outcomes, Probabilities, and Values of </a:t>
            </a:r>
            <a:r>
              <a:rPr lang="en-US" sz="2400" i="1" dirty="0"/>
              <a:t>x</a:t>
            </a:r>
            <a:r>
              <a:rPr lang="en-US" sz="2400" dirty="0"/>
              <a:t> and </a:t>
            </a:r>
            <a:r>
              <a:rPr lang="en-US" sz="2400" i="1" dirty="0"/>
              <a:t>s</a:t>
            </a:r>
            <a:r>
              <a:rPr lang="en-US" sz="2400" baseline="30000" dirty="0"/>
              <a:t>2</a:t>
            </a:r>
            <a:r>
              <a:rPr lang="en-US" sz="2400" dirty="0"/>
              <a:t> for Example 20</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Sampling Distribution – Ex 5.20 (cont)</a:t>
            </a:r>
            <a:endParaRPr lang="en-US" dirty="0"/>
          </a:p>
        </p:txBody>
      </p:sp>
      <p:pic>
        <p:nvPicPr>
          <p:cNvPr id="10" name="Picture 5"/>
          <p:cNvPicPr>
            <a:picLocks noChangeAspect="1" noChangeArrowheads="1"/>
          </p:cNvPicPr>
          <p:nvPr/>
        </p:nvPicPr>
        <p:blipFill>
          <a:blip r:embed="rId2" cstate="print"/>
          <a:srcRect/>
          <a:stretch>
            <a:fillRect/>
          </a:stretch>
        </p:blipFill>
        <p:spPr bwMode="auto">
          <a:xfrm>
            <a:off x="609600" y="1600200"/>
            <a:ext cx="8238841" cy="1295400"/>
          </a:xfrm>
          <a:prstGeom prst="rect">
            <a:avLst/>
          </a:prstGeom>
          <a:noFill/>
          <a:ln w="9525">
            <a:noFill/>
            <a:miter lim="800000"/>
            <a:headEnd/>
            <a:tailEnd/>
          </a:ln>
          <a:effectLst/>
        </p:spPr>
      </p:pic>
      <p:pic>
        <p:nvPicPr>
          <p:cNvPr id="11" name="Picture 6"/>
          <p:cNvPicPr>
            <a:picLocks noChangeAspect="1" noChangeArrowheads="1"/>
          </p:cNvPicPr>
          <p:nvPr/>
        </p:nvPicPr>
        <p:blipFill>
          <a:blip r:embed="rId3" cstate="print"/>
          <a:srcRect/>
          <a:stretch>
            <a:fillRect/>
          </a:stretch>
        </p:blipFill>
        <p:spPr bwMode="auto">
          <a:xfrm>
            <a:off x="609601" y="3197225"/>
            <a:ext cx="5399110" cy="12808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Sampling Distribution – Ex 5.20 (cont)</a:t>
            </a:r>
            <a:endParaRPr lang="en-US" dirty="0"/>
          </a:p>
        </p:txBody>
      </p:sp>
      <p:pic>
        <p:nvPicPr>
          <p:cNvPr id="11" name="Picture 6"/>
          <p:cNvPicPr>
            <a:picLocks noChangeAspect="1" noChangeArrowheads="1"/>
          </p:cNvPicPr>
          <p:nvPr/>
        </p:nvPicPr>
        <p:blipFill>
          <a:blip r:embed="rId2" cstate="print"/>
          <a:srcRect l="54114"/>
          <a:stretch>
            <a:fillRect/>
          </a:stretch>
        </p:blipFill>
        <p:spPr bwMode="auto">
          <a:xfrm>
            <a:off x="1219200" y="3543758"/>
            <a:ext cx="6248400" cy="3086638"/>
          </a:xfrm>
          <a:prstGeom prst="rect">
            <a:avLst/>
          </a:prstGeom>
          <a:noFill/>
          <a:ln w="9525">
            <a:noFill/>
            <a:miter lim="800000"/>
            <a:headEnd/>
            <a:tailEnd/>
          </a:ln>
          <a:effectLst/>
        </p:spPr>
      </p:pic>
      <p:pic>
        <p:nvPicPr>
          <p:cNvPr id="9" name="Picture 6"/>
          <p:cNvPicPr>
            <a:picLocks noChangeAspect="1" noChangeArrowheads="1"/>
          </p:cNvPicPr>
          <p:nvPr/>
        </p:nvPicPr>
        <p:blipFill>
          <a:blip r:embed="rId2" cstate="print"/>
          <a:srcRect r="44735"/>
          <a:stretch>
            <a:fillRect/>
          </a:stretch>
        </p:blipFill>
        <p:spPr bwMode="auto">
          <a:xfrm>
            <a:off x="1185093" y="1143000"/>
            <a:ext cx="6316615" cy="2590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Sampling Distribution – Ex 5.20 (cont)</a:t>
            </a:r>
            <a:endParaRPr lang="en-US" dirty="0"/>
          </a:p>
        </p:txBody>
      </p:sp>
      <p:pic>
        <p:nvPicPr>
          <p:cNvPr id="5" name="Picture 10"/>
          <p:cNvPicPr>
            <a:picLocks noChangeAspect="1" noChangeArrowheads="1"/>
          </p:cNvPicPr>
          <p:nvPr/>
        </p:nvPicPr>
        <p:blipFill>
          <a:blip r:embed="rId2" cstate="print"/>
          <a:srcRect/>
          <a:stretch>
            <a:fillRect/>
          </a:stretch>
        </p:blipFill>
        <p:spPr bwMode="auto">
          <a:xfrm>
            <a:off x="381000" y="1447800"/>
            <a:ext cx="8622870" cy="914400"/>
          </a:xfrm>
          <a:prstGeom prst="rect">
            <a:avLst/>
          </a:prstGeom>
          <a:noFill/>
          <a:ln w="9525">
            <a:noFill/>
            <a:miter lim="800000"/>
            <a:headEnd/>
            <a:tailEnd/>
          </a:ln>
          <a:effectLst/>
        </p:spPr>
      </p:pic>
      <p:pic>
        <p:nvPicPr>
          <p:cNvPr id="6" name="Picture 10"/>
          <p:cNvPicPr>
            <a:picLocks noChangeAspect="1" noChangeArrowheads="1"/>
          </p:cNvPicPr>
          <p:nvPr/>
        </p:nvPicPr>
        <p:blipFill>
          <a:blip r:embed="rId3" cstate="print"/>
          <a:srcRect/>
          <a:stretch>
            <a:fillRect/>
          </a:stretch>
        </p:blipFill>
        <p:spPr bwMode="auto">
          <a:xfrm>
            <a:off x="1600200" y="2895600"/>
            <a:ext cx="5113583" cy="2514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200400" cy="3048000"/>
          </a:xfrm>
        </p:spPr>
        <p:txBody>
          <a:bodyPr/>
          <a:lstStyle/>
          <a:p>
            <a:r>
              <a:rPr lang="en-US" dirty="0" smtClean="0"/>
              <a:t>Example 5.22: Simulations </a:t>
            </a:r>
            <a:r>
              <a:rPr lang="en-US" dirty="0" err="1" smtClean="0"/>
              <a:t>Exps</a:t>
            </a:r>
            <a:endParaRPr lang="en-US" dirty="0"/>
          </a:p>
        </p:txBody>
      </p:sp>
      <p:pic>
        <p:nvPicPr>
          <p:cNvPr id="7" name="Picture 6" descr="Fig. 5.10.tif"/>
          <p:cNvPicPr>
            <a:picLocks noChangeAspect="1"/>
          </p:cNvPicPr>
          <p:nvPr/>
        </p:nvPicPr>
        <p:blipFill rotWithShape="1">
          <a:blip r:embed="rId2" cstate="print"/>
          <a:srcRect l="45895" t="83969" r="15517" b="13333"/>
          <a:stretch/>
        </p:blipFill>
        <p:spPr>
          <a:xfrm>
            <a:off x="0" y="5791200"/>
            <a:ext cx="3581400" cy="323850"/>
          </a:xfrm>
          <a:prstGeom prst="rect">
            <a:avLst/>
          </a:prstGeom>
        </p:spPr>
      </p:pic>
      <p:pic>
        <p:nvPicPr>
          <p:cNvPr id="9" name="Picture 8" descr="Fig. 5.11.tif"/>
          <p:cNvPicPr>
            <a:picLocks noChangeAspect="1"/>
          </p:cNvPicPr>
          <p:nvPr/>
        </p:nvPicPr>
        <p:blipFill rotWithShape="1">
          <a:blip r:embed="rId3" cstate="print"/>
          <a:srcRect l="35632" t="69306" r="2586" b="26667"/>
          <a:stretch/>
        </p:blipFill>
        <p:spPr>
          <a:xfrm>
            <a:off x="3652935" y="6371743"/>
            <a:ext cx="5486400" cy="462516"/>
          </a:xfrm>
          <a:prstGeom prst="rect">
            <a:avLst/>
          </a:prstGeom>
        </p:spPr>
      </p:pic>
      <p:pic>
        <p:nvPicPr>
          <p:cNvPr id="181251" name="Picture 4" descr="C:\Documents and Settings\acoppola\My Documents\text PDFs\2012\Devore8e\Final eps\ch05\33527_f0511.ep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5256" y="27694"/>
            <a:ext cx="5306344" cy="636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1252" name="Picture 3" descr="C:\Documents and Settings\acoppola\My Documents\text PDFs\2012\Devore8e\Final eps\ch05\33527_f0510.ep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4818" y="4418298"/>
            <a:ext cx="2610764" cy="1372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563562"/>
          </a:xfrm>
        </p:spPr>
        <p:txBody>
          <a:bodyPr>
            <a:noAutofit/>
          </a:bodyPr>
          <a:lstStyle/>
          <a:p>
            <a:r>
              <a:rPr lang="en-US" sz="3600" dirty="0" smtClean="0"/>
              <a:t>Example: Joint </a:t>
            </a:r>
            <a:r>
              <a:rPr lang="en-US" sz="3600" dirty="0" err="1" smtClean="0"/>
              <a:t>pmf</a:t>
            </a:r>
            <a:r>
              <a:rPr lang="en-US" sz="3600" dirty="0" smtClean="0"/>
              <a:t> (discrete) (cont)</a:t>
            </a:r>
            <a:endParaRPr lang="en-US" sz="3600" dirty="0"/>
          </a:p>
        </p:txBody>
      </p:sp>
      <p:sp>
        <p:nvSpPr>
          <p:cNvPr id="4" name="Content Placeholder 3"/>
          <p:cNvSpPr>
            <a:spLocks noGrp="1"/>
          </p:cNvSpPr>
          <p:nvPr>
            <p:ph idx="1"/>
          </p:nvPr>
        </p:nvSpPr>
        <p:spPr>
          <a:xfrm>
            <a:off x="304800" y="1143000"/>
            <a:ext cx="8610600" cy="5486400"/>
          </a:xfrm>
        </p:spPr>
        <p:txBody>
          <a:bodyPr>
            <a:normAutofit/>
          </a:bodyPr>
          <a:lstStyle/>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dirty="0" smtClean="0"/>
              <a:t>What is P(X = 2)?       What is P(Y = 1)?</a:t>
            </a:r>
          </a:p>
          <a:p>
            <a:pPr>
              <a:buNone/>
            </a:pPr>
            <a:endParaRPr lang="en-US" dirty="0" smtClean="0"/>
          </a:p>
        </p:txBody>
      </p:sp>
      <p:graphicFrame>
        <p:nvGraphicFramePr>
          <p:cNvPr id="5" name="Table 4"/>
          <p:cNvGraphicFramePr>
            <a:graphicFrameLocks noGrp="1"/>
          </p:cNvGraphicFramePr>
          <p:nvPr>
            <p:extLst>
              <p:ext uri="{D42A27DB-BD31-4B8C-83A1-F6EECF244321}">
                <p14:modId xmlns:p14="http://schemas.microsoft.com/office/powerpoint/2010/main" val="2589396405"/>
              </p:ext>
            </p:extLst>
          </p:nvPr>
        </p:nvGraphicFramePr>
        <p:xfrm>
          <a:off x="228601" y="914400"/>
          <a:ext cx="8610599" cy="3474720"/>
        </p:xfrm>
        <a:graphic>
          <a:graphicData uri="http://schemas.openxmlformats.org/drawingml/2006/table">
            <a:tbl>
              <a:tblPr>
                <a:tableStyleId>{5C22544A-7EE6-4342-B048-85BDC9FD1C3A}</a:tableStyleId>
              </a:tblPr>
              <a:tblGrid>
                <a:gridCol w="457199"/>
                <a:gridCol w="2438400"/>
                <a:gridCol w="2362200"/>
                <a:gridCol w="2286000"/>
                <a:gridCol w="1066800"/>
              </a:tblGrid>
              <a:tr h="508000">
                <a:tc>
                  <a:txBody>
                    <a:bodyPr/>
                    <a:lstStyle/>
                    <a:p>
                      <a:pPr algn="ctr"/>
                      <a:endParaRPr lang="en-US" sz="32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a:endParaRPr lang="en-US" sz="320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smtClean="0"/>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tc hMerge="1">
                  <a:txBody>
                    <a:bodyPr/>
                    <a:lstStyle/>
                    <a:p>
                      <a:endParaRPr lang="en-US" sz="3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32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tr>
              <a:tr h="370840">
                <a:tc>
                  <a:txBody>
                    <a:bodyPr/>
                    <a:lstStyle/>
                    <a:p>
                      <a:pPr algn="ctr"/>
                      <a:endParaRPr lang="en-US" sz="3200" dirty="0"/>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3200" dirty="0" smtClean="0"/>
                        <a:t>p(</a:t>
                      </a:r>
                      <a:r>
                        <a:rPr lang="en-US" sz="3200" dirty="0" err="1" smtClean="0"/>
                        <a:t>x,y</a:t>
                      </a:r>
                      <a:r>
                        <a:rPr lang="en-US" sz="3200" dirty="0" smtClean="0"/>
                        <a:t>)</a:t>
                      </a:r>
                      <a:endParaRPr lang="en-US" sz="3200" dirty="0"/>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3200" dirty="0" smtClean="0"/>
                        <a:t>Survivors</a:t>
                      </a:r>
                      <a:r>
                        <a:rPr lang="en-US" sz="3200" baseline="0" dirty="0" smtClean="0"/>
                        <a:t> (0)</a:t>
                      </a:r>
                      <a:endParaRPr lang="en-US" sz="3200" dirty="0"/>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3200" dirty="0" smtClean="0"/>
                        <a:t>Fatalities</a:t>
                      </a:r>
                      <a:r>
                        <a:rPr lang="en-US" sz="3200" baseline="0" dirty="0" smtClean="0"/>
                        <a:t> (1)</a:t>
                      </a:r>
                      <a:endParaRPr lang="en-US" sz="3200" dirty="0"/>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3200" dirty="0" smtClean="0"/>
                        <a:t>p(x)</a:t>
                      </a: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tr>
              <a:tr h="370840">
                <a:tc rowSpan="3">
                  <a:txBody>
                    <a:bodyPr/>
                    <a:lstStyle/>
                    <a:p>
                      <a:pPr algn="ctr"/>
                      <a:r>
                        <a:rPr lang="en-US" sz="3200" dirty="0" smtClean="0"/>
                        <a:t>X</a:t>
                      </a:r>
                      <a:endParaRPr lang="en-US" sz="32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3200" dirty="0" smtClean="0"/>
                        <a:t>no belt (0)</a:t>
                      </a:r>
                      <a:endParaRPr lang="en-US" sz="320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a:r>
                        <a:rPr lang="en-US" sz="3200" dirty="0" smtClean="0"/>
                        <a:t>0.37</a:t>
                      </a:r>
                      <a:endParaRPr lang="en-US" sz="32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a:r>
                        <a:rPr lang="en-US" sz="3200" dirty="0" smtClean="0"/>
                        <a:t>0.17</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a:r>
                        <a:rPr lang="en-US" sz="3200" dirty="0" smtClean="0"/>
                        <a:t>0.54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tr>
              <a:tr h="370840">
                <a:tc vMerge="1">
                  <a:txBody>
                    <a:bodyPr/>
                    <a:lstStyle/>
                    <a:p>
                      <a:endParaRPr lang="en-US" sz="3200" dirty="0"/>
                    </a:p>
                  </a:txBody>
                  <a:tcPr/>
                </a:tc>
                <a:tc>
                  <a:txBody>
                    <a:bodyPr/>
                    <a:lstStyle/>
                    <a:p>
                      <a:pPr algn="ctr"/>
                      <a:r>
                        <a:rPr lang="en-US" sz="3200" dirty="0" smtClean="0"/>
                        <a:t>Adult</a:t>
                      </a:r>
                      <a:r>
                        <a:rPr lang="en-US" sz="3200" baseline="0" dirty="0" smtClean="0"/>
                        <a:t> belt (1)</a:t>
                      </a:r>
                      <a:endParaRPr lang="en-US" sz="3200" dirty="0"/>
                    </a:p>
                  </a:txBody>
                  <a:tcPr anchor="ctr">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r>
                        <a:rPr lang="en-US" sz="3200" dirty="0" smtClean="0"/>
                        <a:t>0.14</a:t>
                      </a:r>
                      <a:endParaRPr lang="en-US" sz="3200" dirty="0"/>
                    </a:p>
                  </a:txBody>
                  <a:tcPr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r>
                        <a:rPr lang="en-US" sz="3200" dirty="0" smtClean="0"/>
                        <a:t>0.02</a:t>
                      </a:r>
                      <a:endParaRPr lang="en-US" sz="3200" dirty="0"/>
                    </a:p>
                  </a:txBody>
                  <a:tcPr anchor="ctr">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r>
                        <a:rPr lang="en-US" sz="3200" dirty="0" smtClean="0"/>
                        <a:t>0.16</a:t>
                      </a: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r>
              <a:tr h="370840">
                <a:tc vMerge="1">
                  <a:txBody>
                    <a:bodyPr/>
                    <a:lstStyle/>
                    <a:p>
                      <a:endParaRPr lang="en-US" sz="3200" dirty="0"/>
                    </a:p>
                  </a:txBody>
                  <a:tcPr/>
                </a:tc>
                <a:tc>
                  <a:txBody>
                    <a:bodyPr/>
                    <a:lstStyle/>
                    <a:p>
                      <a:pPr algn="ctr"/>
                      <a:r>
                        <a:rPr lang="en-US" sz="3200" dirty="0" smtClean="0"/>
                        <a:t>Child</a:t>
                      </a:r>
                      <a:r>
                        <a:rPr lang="en-US" sz="3200" baseline="0" dirty="0" smtClean="0"/>
                        <a:t> Seat (2)</a:t>
                      </a:r>
                      <a:endParaRPr lang="en-US" sz="3200" dirty="0"/>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3200" dirty="0" smtClean="0"/>
                        <a:t>0.24</a:t>
                      </a:r>
                      <a:endParaRPr lang="en-US" sz="3200" dirty="0"/>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3200" dirty="0" smtClean="0"/>
                        <a:t>0.05</a:t>
                      </a:r>
                      <a:endParaRPr lang="en-US" sz="3200" dirty="0"/>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3200" dirty="0" smtClean="0"/>
                        <a:t>0.29</a:t>
                      </a: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tr>
              <a:tr h="370840">
                <a:tc>
                  <a:txBody>
                    <a:bodyPr/>
                    <a:lstStyle/>
                    <a:p>
                      <a:pPr algn="ctr"/>
                      <a:endParaRPr lang="en-US" sz="32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3200" dirty="0" smtClean="0"/>
                        <a:t>p(y)</a:t>
                      </a:r>
                      <a:endParaRPr lang="en-US" sz="320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3200" dirty="0" smtClean="0"/>
                        <a:t>0.75</a:t>
                      </a:r>
                      <a:endParaRPr lang="en-US" sz="32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3200" dirty="0" smtClean="0"/>
                        <a:t>0.24</a:t>
                      </a:r>
                      <a:endParaRPr lang="en-US" sz="320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3200" dirty="0" smtClean="0"/>
                        <a:t>0.99</a:t>
                      </a: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bl>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200400" cy="3048000"/>
          </a:xfrm>
        </p:spPr>
        <p:txBody>
          <a:bodyPr/>
          <a:lstStyle/>
          <a:p>
            <a:r>
              <a:rPr lang="en-US" dirty="0" smtClean="0"/>
              <a:t>Example 5.23: Simulations </a:t>
            </a:r>
            <a:r>
              <a:rPr lang="en-US" dirty="0" err="1" smtClean="0"/>
              <a:t>Exps</a:t>
            </a:r>
            <a:endParaRPr lang="en-US" dirty="0"/>
          </a:p>
        </p:txBody>
      </p:sp>
      <p:pic>
        <p:nvPicPr>
          <p:cNvPr id="10" name="Picture 9" descr="Fig. 5.13.tif"/>
          <p:cNvPicPr>
            <a:picLocks noChangeAspect="1"/>
          </p:cNvPicPr>
          <p:nvPr/>
        </p:nvPicPr>
        <p:blipFill rotWithShape="1">
          <a:blip r:embed="rId2" cstate="print"/>
          <a:srcRect l="24138" t="44941" r="5460" b="27778"/>
          <a:stretch/>
        </p:blipFill>
        <p:spPr>
          <a:xfrm>
            <a:off x="3741576" y="4070393"/>
            <a:ext cx="5410200" cy="2710934"/>
          </a:xfrm>
          <a:prstGeom prst="rect">
            <a:avLst/>
          </a:prstGeom>
        </p:spPr>
      </p:pic>
      <p:pic>
        <p:nvPicPr>
          <p:cNvPr id="6" name="Picture 5" descr="Fig. 5.12.tif"/>
          <p:cNvPicPr>
            <a:picLocks noChangeAspect="1"/>
          </p:cNvPicPr>
          <p:nvPr/>
        </p:nvPicPr>
        <p:blipFill rotWithShape="1">
          <a:blip r:embed="rId3" cstate="print"/>
          <a:srcRect l="34195" t="58198" r="9770" b="37778"/>
          <a:stretch/>
        </p:blipFill>
        <p:spPr>
          <a:xfrm rot="60000">
            <a:off x="79033" y="6178156"/>
            <a:ext cx="3858972" cy="358407"/>
          </a:xfrm>
          <a:prstGeom prst="rect">
            <a:avLst/>
          </a:prstGeom>
        </p:spPr>
      </p:pic>
      <p:pic>
        <p:nvPicPr>
          <p:cNvPr id="182274" name="Picture 5" descr="C:\Documents and Settings\acoppola\My Documents\text PDFs\2012\Devore8e\Final eps\ch05\33527_f0512.ep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237" y="3971989"/>
            <a:ext cx="2895600" cy="2136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2275" name="Picture 6" descr="C:\Documents and Settings\acoppola\My Documents\text PDFs\2012\Devore8e\Final eps\ch05\33527_f0513.eps"/>
          <p:cNvPicPr>
            <a:picLocks noChangeAspect="1" noChangeArrowheads="1"/>
          </p:cNvPicPr>
          <p:nvPr/>
        </p:nvPicPr>
        <p:blipFill rotWithShape="1">
          <a:blip r:embed="rId5">
            <a:extLst>
              <a:ext uri="{28A0092B-C50C-407E-A947-70E740481C1C}">
                <a14:useLocalDpi xmlns:a14="http://schemas.microsoft.com/office/drawing/2010/main" val="0"/>
              </a:ext>
            </a:extLst>
          </a:blip>
          <a:srcRect b="36149"/>
          <a:stretch/>
        </p:blipFill>
        <p:spPr bwMode="auto">
          <a:xfrm>
            <a:off x="3870163" y="134388"/>
            <a:ext cx="5153025" cy="3837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Distribution of the Sample Mean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8229600" cy="5257800"/>
              </a:xfrm>
            </p:spPr>
            <p:txBody>
              <a:bodyPr/>
              <a:lstStyle/>
              <a:p>
                <a:pPr marL="0" indent="0">
                  <a:buNone/>
                </a:pPr>
                <a:r>
                  <a:rPr lang="en-US" dirty="0" smtClean="0"/>
                  <a:t>Let X</a:t>
                </a:r>
                <a:r>
                  <a:rPr lang="en-US" baseline="-25000" dirty="0" smtClean="0"/>
                  <a:t>1</a:t>
                </a:r>
                <a:r>
                  <a:rPr lang="en-US" dirty="0" smtClean="0"/>
                  <a:t>, …, </a:t>
                </a:r>
                <a:r>
                  <a:rPr lang="en-US" dirty="0" err="1" smtClean="0"/>
                  <a:t>X</a:t>
                </a:r>
                <a:r>
                  <a:rPr lang="en-US" baseline="-25000" dirty="0" err="1" smtClean="0"/>
                  <a:t>n</a:t>
                </a:r>
                <a:r>
                  <a:rPr lang="en-US" dirty="0" smtClean="0"/>
                  <a:t> be a random sample from a distribution with mean value </a:t>
                </a:r>
                <a:r>
                  <a:rPr lang="en-US" dirty="0" smtClean="0">
                    <a:sym typeface="Symbol"/>
                  </a:rPr>
                  <a:t> and standard deviation </a:t>
                </a:r>
                <a:r>
                  <a:rPr lang="el-GR" dirty="0" smtClean="0">
                    <a:sym typeface="Symbol"/>
                  </a:rPr>
                  <a:t>σ</a:t>
                </a:r>
                <a:r>
                  <a:rPr lang="en-US" dirty="0" smtClean="0">
                    <a:sym typeface="Symbol"/>
                  </a:rPr>
                  <a:t>. Then</a:t>
                </a:r>
              </a:p>
              <a:p>
                <a:pPr marL="514350" indent="-514350">
                  <a:buFont typeface="+mj-lt"/>
                  <a:buAutoNum type="arabicPeriod"/>
                </a:pPr>
                <a:r>
                  <a:rPr lang="en-US" dirty="0" smtClean="0">
                    <a:sym typeface="Symbol"/>
                  </a:rPr>
                  <a:t>E(X̄) = </a:t>
                </a:r>
                <a:r>
                  <a:rPr lang="en-US" baseline="-25000" dirty="0" smtClean="0">
                    <a:sym typeface="Symbol"/>
                  </a:rPr>
                  <a:t>X̄</a:t>
                </a:r>
                <a:r>
                  <a:rPr lang="en-US" dirty="0">
                    <a:sym typeface="Symbol"/>
                  </a:rPr>
                  <a:t> </a:t>
                </a:r>
                <a:r>
                  <a:rPr lang="en-US" dirty="0" smtClean="0">
                    <a:sym typeface="Symbol"/>
                  </a:rPr>
                  <a:t>= </a:t>
                </a:r>
              </a:p>
              <a:p>
                <a:pPr marL="514350" indent="-514350">
                  <a:buFont typeface="+mj-lt"/>
                  <a:buAutoNum type="arabicPeriod"/>
                </a:pPr>
                <a14:m>
                  <m:oMath xmlns:m="http://schemas.openxmlformats.org/officeDocument/2006/math">
                    <m:r>
                      <a:rPr lang="en-US" b="0" i="1" smtClean="0">
                        <a:latin typeface="Cambria Math"/>
                      </a:rPr>
                      <m:t>𝑉</m:t>
                    </m:r>
                    <m:d>
                      <m:dPr>
                        <m:ctrlPr>
                          <a:rPr lang="en-US" b="0" i="1" smtClean="0">
                            <a:latin typeface="Cambria Math"/>
                          </a:rPr>
                        </m:ctrlPr>
                      </m:dPr>
                      <m:e>
                        <m:acc>
                          <m:accPr>
                            <m:chr m:val="̅"/>
                            <m:ctrlPr>
                              <a:rPr lang="en-US" b="0" i="1" smtClean="0">
                                <a:latin typeface="Cambria Math"/>
                              </a:rPr>
                            </m:ctrlPr>
                          </m:accPr>
                          <m:e>
                            <m:r>
                              <a:rPr lang="en-US" b="0" i="1" smtClean="0">
                                <a:latin typeface="Cambria Math"/>
                              </a:rPr>
                              <m:t>𝑋</m:t>
                            </m:r>
                          </m:e>
                        </m:acc>
                      </m:e>
                    </m:d>
                    <m:r>
                      <a:rPr lang="en-US" b="0" i="1" smtClean="0">
                        <a:latin typeface="Cambria Math"/>
                      </a:rPr>
                      <m:t>=</m:t>
                    </m:r>
                    <m:sSubSup>
                      <m:sSubSupPr>
                        <m:ctrlPr>
                          <a:rPr lang="en-US" b="0" i="1" smtClean="0">
                            <a:latin typeface="Cambria Math"/>
                          </a:rPr>
                        </m:ctrlPr>
                      </m:sSubSupPr>
                      <m:e>
                        <m:r>
                          <a:rPr lang="en-US" b="0" i="1" smtClean="0">
                            <a:latin typeface="Cambria Math"/>
                            <a:ea typeface="Cambria Math"/>
                          </a:rPr>
                          <m:t>𝜎</m:t>
                        </m:r>
                      </m:e>
                      <m:sub>
                        <m:acc>
                          <m:accPr>
                            <m:chr m:val="̅"/>
                            <m:ctrlPr>
                              <a:rPr lang="en-US" b="0" i="1" smtClean="0">
                                <a:latin typeface="Cambria Math"/>
                              </a:rPr>
                            </m:ctrlPr>
                          </m:accPr>
                          <m:e>
                            <m:r>
                              <a:rPr lang="en-US" b="0" i="1" smtClean="0">
                                <a:latin typeface="Cambria Math"/>
                              </a:rPr>
                              <m:t>𝑋</m:t>
                            </m:r>
                          </m:e>
                        </m:acc>
                      </m:sub>
                      <m:sup>
                        <m:r>
                          <a:rPr lang="en-US" b="0" i="1" smtClean="0">
                            <a:latin typeface="Cambria Math"/>
                          </a:rPr>
                          <m:t>2</m:t>
                        </m:r>
                      </m:sup>
                    </m:sSubSup>
                    <m:r>
                      <a:rPr lang="en-US" b="0" i="1" smtClean="0">
                        <a:latin typeface="Cambria Math"/>
                      </a:rPr>
                      <m:t>=</m:t>
                    </m:r>
                    <m:f>
                      <m:fPr>
                        <m:ctrlPr>
                          <a:rPr lang="en-US" b="0" i="1" smtClean="0">
                            <a:latin typeface="Cambria Math"/>
                          </a:rPr>
                        </m:ctrlPr>
                      </m:fPr>
                      <m:num>
                        <m:sSup>
                          <m:sSupPr>
                            <m:ctrlPr>
                              <a:rPr lang="en-US" b="0" i="1" smtClean="0">
                                <a:latin typeface="Cambria Math"/>
                              </a:rPr>
                            </m:ctrlPr>
                          </m:sSupPr>
                          <m:e>
                            <m:r>
                              <a:rPr lang="en-US" b="0" i="1" smtClean="0">
                                <a:latin typeface="Cambria Math"/>
                                <a:ea typeface="Cambria Math"/>
                              </a:rPr>
                              <m:t>𝜎</m:t>
                            </m:r>
                          </m:e>
                          <m:sup>
                            <m:r>
                              <a:rPr lang="en-US" b="0" i="1" smtClean="0">
                                <a:latin typeface="Cambria Math"/>
                              </a:rPr>
                              <m:t>2</m:t>
                            </m:r>
                          </m:sup>
                        </m:sSup>
                      </m:num>
                      <m:den>
                        <m:r>
                          <a:rPr lang="en-US" b="0" i="1" smtClean="0">
                            <a:latin typeface="Cambria Math"/>
                          </a:rPr>
                          <m:t>𝑛</m:t>
                        </m:r>
                      </m:den>
                    </m:f>
                    <m:r>
                      <a:rPr lang="en-US" b="0" i="1" smtClean="0">
                        <a:latin typeface="Cambria Math"/>
                      </a:rPr>
                      <m:t> </m:t>
                    </m:r>
                    <m:r>
                      <a:rPr lang="en-US" b="0" i="1" smtClean="0">
                        <a:latin typeface="Cambria Math"/>
                      </a:rPr>
                      <m:t>𝑎𝑛𝑑</m:t>
                    </m:r>
                    <m:r>
                      <a:rPr lang="en-US" b="0" i="1" smtClean="0">
                        <a:latin typeface="Cambria Math"/>
                      </a:rPr>
                      <m:t> </m:t>
                    </m:r>
                    <m:sSub>
                      <m:sSubPr>
                        <m:ctrlPr>
                          <a:rPr lang="en-US" i="1" smtClean="0">
                            <a:latin typeface="Cambria Math"/>
                          </a:rPr>
                        </m:ctrlPr>
                      </m:sSubPr>
                      <m:e>
                        <m:r>
                          <a:rPr lang="en-US" i="1" smtClean="0">
                            <a:latin typeface="Cambria Math"/>
                            <a:ea typeface="Cambria Math"/>
                          </a:rPr>
                          <m:t>𝜎</m:t>
                        </m:r>
                      </m:e>
                      <m:sub>
                        <m:acc>
                          <m:accPr>
                            <m:chr m:val="̅"/>
                            <m:ctrlPr>
                              <a:rPr lang="en-US" i="1" smtClean="0">
                                <a:latin typeface="Cambria Math"/>
                              </a:rPr>
                            </m:ctrlPr>
                          </m:accPr>
                          <m:e>
                            <m:r>
                              <a:rPr lang="en-US" b="0" i="1" smtClean="0">
                                <a:latin typeface="Cambria Math"/>
                              </a:rPr>
                              <m:t>𝑋</m:t>
                            </m:r>
                          </m:e>
                        </m:acc>
                      </m:sub>
                    </m:sSub>
                    <m:r>
                      <a:rPr lang="en-US" b="0" i="1" smtClean="0">
                        <a:latin typeface="Cambria Math"/>
                      </a:rPr>
                      <m:t>=</m:t>
                    </m:r>
                    <m:f>
                      <m:fPr>
                        <m:ctrlPr>
                          <a:rPr lang="en-US" b="0" i="1" smtClean="0">
                            <a:latin typeface="Cambria Math"/>
                          </a:rPr>
                        </m:ctrlPr>
                      </m:fPr>
                      <m:num>
                        <m:r>
                          <a:rPr lang="en-US" b="0" i="1" smtClean="0">
                            <a:latin typeface="Cambria Math"/>
                            <a:ea typeface="Cambria Math"/>
                          </a:rPr>
                          <m:t>𝜎</m:t>
                        </m:r>
                      </m:num>
                      <m:den>
                        <m:rad>
                          <m:radPr>
                            <m:degHide m:val="on"/>
                            <m:ctrlPr>
                              <a:rPr lang="en-US" b="0" i="1" smtClean="0">
                                <a:latin typeface="Cambria Math"/>
                              </a:rPr>
                            </m:ctrlPr>
                          </m:radPr>
                          <m:deg/>
                          <m:e>
                            <m:r>
                              <a:rPr lang="en-US" b="0" i="1" smtClean="0">
                                <a:latin typeface="Cambria Math"/>
                              </a:rPr>
                              <m:t>𝑛</m:t>
                            </m:r>
                          </m:e>
                        </m:rad>
                      </m:den>
                    </m:f>
                  </m:oMath>
                </a14:m>
                <a:endParaRPr lang="en-US" dirty="0" smtClean="0"/>
              </a:p>
              <a:p>
                <a:pPr marL="0" indent="0">
                  <a:buNone/>
                </a:pPr>
                <a:r>
                  <a:rPr lang="en-US" dirty="0" smtClean="0"/>
                  <a:t>If T</a:t>
                </a:r>
                <a:r>
                  <a:rPr lang="en-US" baseline="-25000" dirty="0" smtClean="0"/>
                  <a:t>o</a:t>
                </a:r>
                <a:r>
                  <a:rPr lang="en-US" dirty="0" smtClean="0"/>
                  <a:t> = X</a:t>
                </a:r>
                <a:r>
                  <a:rPr lang="en-US" baseline="-25000" dirty="0" smtClean="0"/>
                  <a:t>1</a:t>
                </a:r>
                <a:r>
                  <a:rPr lang="en-US" dirty="0" smtClean="0"/>
                  <a:t> + … + </a:t>
                </a:r>
                <a:r>
                  <a:rPr lang="en-US" dirty="0" err="1" smtClean="0"/>
                  <a:t>X</a:t>
                </a:r>
                <a:r>
                  <a:rPr lang="en-US" baseline="-25000" dirty="0" err="1" smtClean="0"/>
                  <a:t>n</a:t>
                </a:r>
                <a:r>
                  <a:rPr lang="en-US" dirty="0" smtClean="0"/>
                  <a:t> (the sample total)</a:t>
                </a:r>
              </a:p>
              <a:p>
                <a:pPr marL="514350" indent="-514350">
                  <a:buFont typeface="+mj-lt"/>
                  <a:buAutoNum type="arabicPeriod"/>
                </a:pPr>
                <a:r>
                  <a:rPr lang="en-US" dirty="0" smtClean="0"/>
                  <a:t>E(T</a:t>
                </a:r>
                <a:r>
                  <a:rPr lang="en-US" baseline="-25000" dirty="0" smtClean="0"/>
                  <a:t>o</a:t>
                </a:r>
                <a:r>
                  <a:rPr lang="en-US" dirty="0" smtClean="0"/>
                  <a:t>) = n</a:t>
                </a:r>
                <a:r>
                  <a:rPr lang="en-US" dirty="0" smtClean="0">
                    <a:sym typeface="Symbol"/>
                  </a:rPr>
                  <a:t></a:t>
                </a:r>
              </a:p>
              <a:p>
                <a:pPr marL="514350" indent="-514350">
                  <a:buFont typeface="+mj-lt"/>
                  <a:buAutoNum type="arabicPeriod"/>
                </a:pPr>
                <a:r>
                  <a:rPr lang="en-US" dirty="0" smtClean="0">
                    <a:sym typeface="Symbol"/>
                  </a:rPr>
                  <a:t>V(T</a:t>
                </a:r>
                <a:r>
                  <a:rPr lang="en-US" baseline="-25000" dirty="0" smtClean="0">
                    <a:sym typeface="Symbol"/>
                  </a:rPr>
                  <a:t>o</a:t>
                </a:r>
                <a:r>
                  <a:rPr lang="en-US" dirty="0" smtClean="0">
                    <a:sym typeface="Symbol"/>
                  </a:rPr>
                  <a:t>) = n</a:t>
                </a:r>
                <a:r>
                  <a:rPr lang="el-GR" dirty="0" smtClean="0">
                    <a:sym typeface="Symbol"/>
                  </a:rPr>
                  <a:t>σ</a:t>
                </a:r>
                <a:r>
                  <a:rPr lang="en-US" baseline="30000" dirty="0" smtClean="0">
                    <a:sym typeface="Symbol"/>
                  </a:rPr>
                  <a:t>2</a:t>
                </a:r>
                <a:r>
                  <a:rPr lang="en-US" dirty="0" smtClean="0">
                    <a:sym typeface="Symbol"/>
                  </a:rPr>
                  <a:t> and </a:t>
                </a:r>
                <a14:m>
                  <m:oMath xmlns:m="http://schemas.openxmlformats.org/officeDocument/2006/math">
                    <m:sSub>
                      <m:sSubPr>
                        <m:ctrlPr>
                          <a:rPr lang="en-US" i="1" smtClean="0">
                            <a:latin typeface="Cambria Math"/>
                            <a:sym typeface="Symbol"/>
                          </a:rPr>
                        </m:ctrlPr>
                      </m:sSubPr>
                      <m:e>
                        <m:r>
                          <a:rPr lang="en-US" i="1" smtClean="0">
                            <a:latin typeface="Cambria Math"/>
                            <a:ea typeface="Cambria Math"/>
                            <a:sym typeface="Symbol"/>
                          </a:rPr>
                          <m:t>𝜎</m:t>
                        </m:r>
                      </m:e>
                      <m:sub>
                        <m:sSub>
                          <m:sSubPr>
                            <m:ctrlPr>
                              <a:rPr lang="en-US" i="1" smtClean="0">
                                <a:latin typeface="Cambria Math"/>
                                <a:sym typeface="Symbol"/>
                              </a:rPr>
                            </m:ctrlPr>
                          </m:sSubPr>
                          <m:e>
                            <m:r>
                              <a:rPr lang="en-US" b="0" i="1" smtClean="0">
                                <a:latin typeface="Cambria Math"/>
                                <a:sym typeface="Symbol"/>
                              </a:rPr>
                              <m:t>𝑇</m:t>
                            </m:r>
                          </m:e>
                          <m:sub>
                            <m:r>
                              <a:rPr lang="en-US" b="0" i="1" smtClean="0">
                                <a:latin typeface="Cambria Math"/>
                                <a:sym typeface="Symbol"/>
                              </a:rPr>
                              <m:t>𝑜</m:t>
                            </m:r>
                          </m:sub>
                        </m:sSub>
                      </m:sub>
                    </m:sSub>
                    <m:r>
                      <a:rPr lang="en-US" b="0" i="1" smtClean="0">
                        <a:latin typeface="Cambria Math"/>
                        <a:sym typeface="Symbol"/>
                      </a:rPr>
                      <m:t>=</m:t>
                    </m:r>
                    <m:rad>
                      <m:radPr>
                        <m:degHide m:val="on"/>
                        <m:ctrlPr>
                          <a:rPr lang="en-US" b="0" i="1" smtClean="0">
                            <a:latin typeface="Cambria Math"/>
                            <a:sym typeface="Symbol"/>
                          </a:rPr>
                        </m:ctrlPr>
                      </m:radPr>
                      <m:deg/>
                      <m:e>
                        <m:r>
                          <a:rPr lang="en-US" b="0" i="1" smtClean="0">
                            <a:latin typeface="Cambria Math"/>
                            <a:sym typeface="Symbol"/>
                          </a:rPr>
                          <m:t>𝑛</m:t>
                        </m:r>
                      </m:e>
                    </m:rad>
                    <m:r>
                      <a:rPr lang="en-US" b="0" i="1" smtClean="0">
                        <a:latin typeface="Cambria Math"/>
                        <a:ea typeface="Cambria Math"/>
                        <a:sym typeface="Symbol"/>
                      </a:rPr>
                      <m:t>𝜎</m:t>
                    </m:r>
                  </m:oMath>
                </a14:m>
                <a:endParaRPr lang="en-US" dirty="0" smtClean="0"/>
              </a:p>
              <a:p>
                <a:pPr marL="576263" indent="-576263">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8229600" cy="5257800"/>
              </a:xfrm>
              <a:blipFill rotWithShape="1">
                <a:blip r:embed="rId2"/>
                <a:stretch>
                  <a:fillRect l="-1926" t="-1508"/>
                </a:stretch>
              </a:blipFill>
            </p:spPr>
            <p:txBody>
              <a:bodyPr/>
              <a:lstStyle/>
              <a:p>
                <a:r>
                  <a:rPr lang="en-US">
                    <a:noFill/>
                  </a:rPr>
                  <a:t> </a:t>
                </a:r>
              </a:p>
            </p:txBody>
          </p:sp>
        </mc:Fallback>
      </mc:AlternateContent>
    </p:spTree>
    <p:extLst>
      <p:ext uri="{BB962C8B-B14F-4D97-AF65-F5344CB8AC3E}">
        <p14:creationId xmlns:p14="http://schemas.microsoft.com/office/powerpoint/2010/main" val="15819663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Distribution</a:t>
            </a:r>
            <a:endParaRPr lang="en-US" dirty="0"/>
          </a:p>
        </p:txBody>
      </p:sp>
      <p:graphicFrame>
        <p:nvGraphicFramePr>
          <p:cNvPr id="4" name="Object 3"/>
          <p:cNvGraphicFramePr>
            <a:graphicFrameLocks noChangeAspect="1"/>
          </p:cNvGraphicFramePr>
          <p:nvPr/>
        </p:nvGraphicFramePr>
        <p:xfrm>
          <a:off x="2971800" y="381000"/>
          <a:ext cx="419878" cy="685800"/>
        </p:xfrm>
        <a:graphic>
          <a:graphicData uri="http://schemas.openxmlformats.org/presentationml/2006/ole">
            <mc:AlternateContent xmlns:mc="http://schemas.openxmlformats.org/markup-compatibility/2006">
              <mc:Choice xmlns:v="urn:schemas-microsoft-com:vml" Requires="v">
                <p:oleObj spid="_x0000_s69668" name="Equation" r:id="rId3" imgW="228501" imgH="393529" progId="Equation.DSMT4">
                  <p:embed/>
                </p:oleObj>
              </mc:Choice>
              <mc:Fallback>
                <p:oleObj name="Equation" r:id="rId3" imgW="228501" imgH="393529" progId="Equation.DSMT4">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381000"/>
                        <a:ext cx="419878"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1295399"/>
            <a:ext cx="8461452" cy="3979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a:spLocks noChangeArrowheads="1"/>
          </p:cNvSpPr>
          <p:nvPr/>
        </p:nvSpPr>
        <p:spPr bwMode="auto">
          <a:xfrm>
            <a:off x="460269" y="5410200"/>
            <a:ext cx="830291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400" dirty="0"/>
              <a:t>A normal </a:t>
            </a:r>
            <a:r>
              <a:rPr lang="en-US" sz="2400" dirty="0" smtClean="0"/>
              <a:t>population distribution </a:t>
            </a:r>
            <a:r>
              <a:rPr lang="en-US" sz="2400" dirty="0"/>
              <a:t>and </a:t>
            </a:r>
            <a:r>
              <a:rPr lang="en-US" sz="2400" dirty="0" smtClean="0"/>
              <a:t>sampling </a:t>
            </a:r>
            <a:r>
              <a:rPr lang="en-US" sz="2400" dirty="0"/>
              <a:t>distributions</a:t>
            </a:r>
          </a:p>
        </p:txBody>
      </p:sp>
      <p:sp>
        <p:nvSpPr>
          <p:cNvPr id="9" name="Rectangle 8"/>
          <p:cNvSpPr>
            <a:spLocks noChangeArrowheads="1"/>
          </p:cNvSpPr>
          <p:nvPr/>
        </p:nvSpPr>
        <p:spPr bwMode="auto">
          <a:xfrm>
            <a:off x="3611204" y="5867400"/>
            <a:ext cx="200104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400" b="1" dirty="0"/>
              <a:t>Figure 5.14</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smtClean="0"/>
              <a:t>Sample Mean – Normal</a:t>
            </a:r>
            <a:endParaRPr lang="en-US" dirty="0"/>
          </a:p>
        </p:txBody>
      </p:sp>
      <p:sp>
        <p:nvSpPr>
          <p:cNvPr id="3" name="Content Placeholder 2"/>
          <p:cNvSpPr>
            <a:spLocks noGrp="1"/>
          </p:cNvSpPr>
          <p:nvPr>
            <p:ph idx="1"/>
          </p:nvPr>
        </p:nvSpPr>
        <p:spPr>
          <a:xfrm>
            <a:off x="152400" y="914400"/>
            <a:ext cx="8991600" cy="5943600"/>
          </a:xfrm>
        </p:spPr>
        <p:txBody>
          <a:bodyPr>
            <a:normAutofit/>
          </a:bodyPr>
          <a:lstStyle/>
          <a:p>
            <a:pPr>
              <a:buNone/>
            </a:pPr>
            <a:r>
              <a:rPr lang="en-US" dirty="0" smtClean="0"/>
              <a:t>The time that it takes a randomly selected rat of a certain subspecies to find its way through a maze has a distribution of N(μ = 1.5 min, σ = 0.35 min). Suppose five rats are random selected. Let X</a:t>
            </a:r>
            <a:r>
              <a:rPr lang="en-US" baseline="-25000" dirty="0" smtClean="0"/>
              <a:t>1</a:t>
            </a:r>
            <a:r>
              <a:rPr lang="en-US" dirty="0" smtClean="0"/>
              <a:t>, …, X</a:t>
            </a:r>
            <a:r>
              <a:rPr lang="en-US" baseline="-25000" dirty="0" smtClean="0"/>
              <a:t>5</a:t>
            </a:r>
            <a:r>
              <a:rPr lang="en-US" dirty="0" smtClean="0"/>
              <a:t> denote their times in the maze. T</a:t>
            </a:r>
            <a:r>
              <a:rPr lang="en-US" baseline="-25000" dirty="0" smtClean="0"/>
              <a:t>o</a:t>
            </a:r>
            <a:r>
              <a:rPr lang="en-US" dirty="0" smtClean="0"/>
              <a:t> = X</a:t>
            </a:r>
            <a:r>
              <a:rPr lang="en-US" baseline="-25000" dirty="0" smtClean="0"/>
              <a:t>1</a:t>
            </a:r>
            <a:r>
              <a:rPr lang="en-US" dirty="0" smtClean="0"/>
              <a:t> + ∙∙∙ + X</a:t>
            </a:r>
            <a:r>
              <a:rPr lang="en-US" baseline="-25000" dirty="0" smtClean="0"/>
              <a:t>5</a:t>
            </a:r>
            <a:r>
              <a:rPr lang="en-US" dirty="0" smtClean="0"/>
              <a:t> be</a:t>
            </a:r>
          </a:p>
          <a:p>
            <a:pPr>
              <a:buNone/>
            </a:pPr>
            <a:r>
              <a:rPr lang="en-US" dirty="0"/>
              <a:t> </a:t>
            </a:r>
            <a:r>
              <a:rPr lang="en-US" dirty="0" smtClean="0"/>
              <a:t>   the total time and                           be the average time.</a:t>
            </a:r>
          </a:p>
          <a:p>
            <a:pPr>
              <a:spcBef>
                <a:spcPts val="768"/>
              </a:spcBef>
              <a:buNone/>
            </a:pPr>
            <a:r>
              <a:rPr lang="en-US" dirty="0" smtClean="0"/>
              <a:t>What is the probability that the total time of the 5 rats is between 6 and 8 minutes?</a:t>
            </a:r>
          </a:p>
          <a:p>
            <a:pPr>
              <a:buNone/>
            </a:pPr>
            <a:r>
              <a:rPr lang="en-US" dirty="0" smtClean="0"/>
              <a:t>What is the probability that the average time is at most 2.0 minutes?</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098803981"/>
              </p:ext>
            </p:extLst>
          </p:nvPr>
        </p:nvGraphicFramePr>
        <p:xfrm>
          <a:off x="3746500" y="3352800"/>
          <a:ext cx="2197100" cy="838200"/>
        </p:xfrm>
        <a:graphic>
          <a:graphicData uri="http://schemas.openxmlformats.org/presentationml/2006/ole">
            <mc:AlternateContent xmlns:mc="http://schemas.openxmlformats.org/markup-compatibility/2006">
              <mc:Choice xmlns:v="urn:schemas-microsoft-com:vml" Requires="v">
                <p:oleObj spid="_x0000_s68645" name="Equation" r:id="rId3" imgW="2197100" imgH="838200" progId="Equation.DSMT4">
                  <p:embed/>
                </p:oleObj>
              </mc:Choice>
              <mc:Fallback>
                <p:oleObj name="Equation" r:id="rId3" imgW="2197100" imgH="838200" progId="Equation.DSMT4">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6500" y="3352800"/>
                        <a:ext cx="21971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Central Limit Theorem (CLT)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buNone/>
                </a:pPr>
                <a:r>
                  <a:rPr lang="en-US" altLang="en-US" dirty="0" smtClean="0"/>
                  <a:t>Let </a:t>
                </a:r>
                <a:r>
                  <a:rPr lang="en-US" altLang="en-US" i="1" dirty="0"/>
                  <a:t>X</a:t>
                </a:r>
                <a:r>
                  <a:rPr lang="en-US" altLang="en-US" baseline="-25000" dirty="0"/>
                  <a:t>1</a:t>
                </a:r>
                <a:r>
                  <a:rPr lang="en-US" altLang="en-US" dirty="0"/>
                  <a:t>, </a:t>
                </a:r>
                <a:r>
                  <a:rPr lang="en-US" altLang="en-US" i="1" dirty="0"/>
                  <a:t>X</a:t>
                </a:r>
                <a:r>
                  <a:rPr lang="en-US" altLang="en-US" baseline="-25000" dirty="0"/>
                  <a:t>2</a:t>
                </a:r>
                <a:r>
                  <a:rPr lang="en-US" altLang="en-US" dirty="0"/>
                  <a:t>, . . . , </a:t>
                </a:r>
                <a:r>
                  <a:rPr lang="en-US" altLang="en-US" i="1" dirty="0" err="1"/>
                  <a:t>X</a:t>
                </a:r>
                <a:r>
                  <a:rPr lang="en-US" altLang="en-US" i="1" baseline="-25000" dirty="0" err="1"/>
                  <a:t>n</a:t>
                </a:r>
                <a:r>
                  <a:rPr lang="en-US" altLang="en-US" i="1" dirty="0"/>
                  <a:t> </a:t>
                </a:r>
                <a:r>
                  <a:rPr lang="en-US" altLang="en-US" dirty="0"/>
                  <a:t>be a random sample from a distribution with mean </a:t>
                </a:r>
                <a:r>
                  <a:rPr lang="en-US" altLang="en-US" dirty="0">
                    <a:sym typeface="Symbol" pitchFamily="18" charset="2"/>
                  </a:rPr>
                  <a:t></a:t>
                </a:r>
                <a:r>
                  <a:rPr lang="en-US" altLang="en-US" dirty="0"/>
                  <a:t> and variance </a:t>
                </a:r>
                <a:r>
                  <a:rPr lang="en-US" altLang="en-US" i="1" dirty="0">
                    <a:sym typeface="Symbol" pitchFamily="18" charset="2"/>
                  </a:rPr>
                  <a:t></a:t>
                </a:r>
                <a:r>
                  <a:rPr lang="en-US" altLang="en-US" sz="1000" i="1" dirty="0">
                    <a:sym typeface="Symbol" pitchFamily="18" charset="2"/>
                  </a:rPr>
                  <a:t> </a:t>
                </a:r>
                <a:r>
                  <a:rPr lang="en-US" altLang="en-US" baseline="30000" dirty="0"/>
                  <a:t>2</a:t>
                </a:r>
                <a:r>
                  <a:rPr lang="en-US" altLang="en-US" dirty="0"/>
                  <a:t>. Then if </a:t>
                </a:r>
                <a:r>
                  <a:rPr lang="en-US" altLang="en-US" i="1" dirty="0"/>
                  <a:t>n </a:t>
                </a:r>
                <a:r>
                  <a:rPr lang="en-US" altLang="en-US" dirty="0"/>
                  <a:t>is sufficiently large, </a:t>
                </a:r>
                <a:r>
                  <a:rPr lang="en-US" altLang="en-US" dirty="0" smtClean="0"/>
                  <a:t>X̄ has </a:t>
                </a:r>
                <a:r>
                  <a:rPr lang="en-US" altLang="en-US" dirty="0"/>
                  <a:t>approximately a normal distribution with </a:t>
                </a:r>
                <a:r>
                  <a:rPr lang="en-US" altLang="en-US" dirty="0" smtClean="0">
                    <a:sym typeface="Symbol"/>
                  </a:rPr>
                  <a:t></a:t>
                </a:r>
                <a:r>
                  <a:rPr lang="en-US" altLang="en-US" baseline="-25000" dirty="0" smtClean="0">
                    <a:sym typeface="Symbol"/>
                  </a:rPr>
                  <a:t>X̄</a:t>
                </a:r>
                <a:r>
                  <a:rPr lang="en-US" altLang="en-US" dirty="0" smtClean="0"/>
                  <a:t> =</a:t>
                </a:r>
                <a:r>
                  <a:rPr lang="en-US" altLang="en-US" dirty="0" smtClean="0">
                    <a:sym typeface="Symbol"/>
                  </a:rPr>
                  <a:t> </a:t>
                </a:r>
                <a:r>
                  <a:rPr lang="en-US" altLang="en-US" dirty="0" smtClean="0"/>
                  <a:t>and </a:t>
                </a:r>
                <a14:m>
                  <m:oMath xmlns:m="http://schemas.openxmlformats.org/officeDocument/2006/math">
                    <m:sSub>
                      <m:sSubPr>
                        <m:ctrlPr>
                          <a:rPr lang="en-US" altLang="en-US" i="1" smtClean="0">
                            <a:latin typeface="Cambria Math"/>
                          </a:rPr>
                        </m:ctrlPr>
                      </m:sSubPr>
                      <m:e>
                        <m:r>
                          <a:rPr lang="en-US" altLang="en-US" i="1" smtClean="0">
                            <a:latin typeface="Cambria Math"/>
                            <a:ea typeface="Cambria Math"/>
                          </a:rPr>
                          <m:t>𝜎</m:t>
                        </m:r>
                      </m:e>
                      <m:sub>
                        <m:acc>
                          <m:accPr>
                            <m:chr m:val="̅"/>
                            <m:ctrlPr>
                              <a:rPr lang="en-US" altLang="en-US" i="1" smtClean="0">
                                <a:latin typeface="Cambria Math"/>
                              </a:rPr>
                            </m:ctrlPr>
                          </m:accPr>
                          <m:e>
                            <m:r>
                              <a:rPr lang="en-US" altLang="en-US" b="0" i="1" smtClean="0">
                                <a:latin typeface="Cambria Math"/>
                              </a:rPr>
                              <m:t>𝑋</m:t>
                            </m:r>
                          </m:e>
                        </m:acc>
                      </m:sub>
                    </m:sSub>
                    <m:r>
                      <a:rPr lang="en-US" altLang="en-US" b="0" i="1" smtClean="0">
                        <a:latin typeface="Cambria Math"/>
                      </a:rPr>
                      <m:t>=</m:t>
                    </m:r>
                    <m:f>
                      <m:fPr>
                        <m:ctrlPr>
                          <a:rPr lang="en-US" altLang="en-US" b="0" i="1" smtClean="0">
                            <a:latin typeface="Cambria Math"/>
                          </a:rPr>
                        </m:ctrlPr>
                      </m:fPr>
                      <m:num>
                        <m:r>
                          <a:rPr lang="en-US" altLang="en-US" b="0" i="1" smtClean="0">
                            <a:latin typeface="Cambria Math"/>
                            <a:ea typeface="Cambria Math"/>
                          </a:rPr>
                          <m:t>𝜎</m:t>
                        </m:r>
                      </m:num>
                      <m:den>
                        <m:rad>
                          <m:radPr>
                            <m:degHide m:val="on"/>
                            <m:ctrlPr>
                              <a:rPr lang="en-US" altLang="en-US" b="0" i="1" smtClean="0">
                                <a:latin typeface="Cambria Math"/>
                              </a:rPr>
                            </m:ctrlPr>
                          </m:radPr>
                          <m:deg/>
                          <m:e>
                            <m:r>
                              <a:rPr lang="en-US" altLang="en-US" b="0" i="1" smtClean="0">
                                <a:latin typeface="Cambria Math"/>
                              </a:rPr>
                              <m:t>𝑛</m:t>
                            </m:r>
                          </m:e>
                        </m:rad>
                      </m:den>
                    </m:f>
                  </m:oMath>
                </a14:m>
                <a:r>
                  <a:rPr lang="en-US" altLang="en-US" dirty="0" smtClean="0"/>
                  <a:t>,</a:t>
                </a:r>
                <a:r>
                  <a:rPr lang="en-US" altLang="en-US" dirty="0"/>
                  <a:t/>
                </a:r>
                <a:br>
                  <a:rPr lang="en-US" altLang="en-US" dirty="0"/>
                </a:br>
                <a:r>
                  <a:rPr lang="en-US" altLang="en-US" dirty="0" smtClean="0"/>
                  <a:t>and </a:t>
                </a:r>
                <a:r>
                  <a:rPr lang="en-US" altLang="en-US" i="1" dirty="0"/>
                  <a:t>T</a:t>
                </a:r>
                <a:r>
                  <a:rPr lang="en-US" altLang="en-US" i="1" baseline="-25000" dirty="0"/>
                  <a:t>o</a:t>
                </a:r>
                <a:r>
                  <a:rPr lang="en-US" altLang="en-US" i="1" dirty="0"/>
                  <a:t> </a:t>
                </a:r>
                <a:r>
                  <a:rPr lang="en-US" altLang="en-US" dirty="0"/>
                  <a:t>also has approximately a normal distribution with </a:t>
                </a:r>
                <a14:m>
                  <m:oMath xmlns:m="http://schemas.openxmlformats.org/officeDocument/2006/math">
                    <m:sSub>
                      <m:sSubPr>
                        <m:ctrlPr>
                          <a:rPr lang="en-US" altLang="en-US" i="1" smtClean="0">
                            <a:latin typeface="Cambria Math"/>
                          </a:rPr>
                        </m:ctrlPr>
                      </m:sSubPr>
                      <m:e>
                        <m:r>
                          <a:rPr lang="en-US" altLang="en-US" i="1" smtClean="0">
                            <a:latin typeface="Cambria Math"/>
                            <a:ea typeface="Cambria Math"/>
                          </a:rPr>
                          <m:t>𝜇</m:t>
                        </m:r>
                      </m:e>
                      <m:sub>
                        <m:sSub>
                          <m:sSubPr>
                            <m:ctrlPr>
                              <a:rPr lang="en-US" altLang="en-US" i="1" smtClean="0">
                                <a:latin typeface="Cambria Math"/>
                              </a:rPr>
                            </m:ctrlPr>
                          </m:sSubPr>
                          <m:e>
                            <m:r>
                              <a:rPr lang="en-US" altLang="en-US" b="0" i="1" smtClean="0">
                                <a:latin typeface="Cambria Math"/>
                              </a:rPr>
                              <m:t>𝑇</m:t>
                            </m:r>
                          </m:e>
                          <m:sub>
                            <m:r>
                              <a:rPr lang="en-US" altLang="en-US" b="0" i="1" smtClean="0">
                                <a:latin typeface="Cambria Math"/>
                              </a:rPr>
                              <m:t>𝑜</m:t>
                            </m:r>
                          </m:sub>
                        </m:sSub>
                      </m:sub>
                    </m:sSub>
                    <m:r>
                      <a:rPr lang="en-US" altLang="en-US" b="0" i="1" smtClean="0">
                        <a:latin typeface="Cambria Math"/>
                      </a:rPr>
                      <m:t>=</m:t>
                    </m:r>
                    <m:r>
                      <a:rPr lang="en-US" altLang="en-US" b="0" i="1" smtClean="0">
                        <a:latin typeface="Cambria Math"/>
                      </a:rPr>
                      <m:t>𝑛</m:t>
                    </m:r>
                    <m:r>
                      <a:rPr lang="en-US" altLang="en-US" b="0" i="1" smtClean="0">
                        <a:latin typeface="Cambria Math"/>
                        <a:ea typeface="Cambria Math"/>
                      </a:rPr>
                      <m:t>𝜇</m:t>
                    </m:r>
                  </m:oMath>
                </a14:m>
                <a:r>
                  <a:rPr lang="en-US" altLang="en-US" dirty="0" smtClean="0"/>
                  <a:t> and </a:t>
                </a:r>
                <a14:m>
                  <m:oMath xmlns:m="http://schemas.openxmlformats.org/officeDocument/2006/math">
                    <m:sSub>
                      <m:sSubPr>
                        <m:ctrlPr>
                          <a:rPr lang="en-US" altLang="en-US" i="1">
                            <a:latin typeface="Cambria Math"/>
                          </a:rPr>
                        </m:ctrlPr>
                      </m:sSubPr>
                      <m:e>
                        <m:r>
                          <a:rPr lang="en-US" altLang="en-US" i="1" smtClean="0">
                            <a:latin typeface="Cambria Math"/>
                            <a:ea typeface="Cambria Math"/>
                          </a:rPr>
                          <m:t>𝜎</m:t>
                        </m:r>
                      </m:e>
                      <m:sub>
                        <m:sSub>
                          <m:sSubPr>
                            <m:ctrlPr>
                              <a:rPr lang="en-US" altLang="en-US" i="1">
                                <a:latin typeface="Cambria Math"/>
                              </a:rPr>
                            </m:ctrlPr>
                          </m:sSubPr>
                          <m:e>
                            <m:r>
                              <a:rPr lang="en-US" altLang="en-US" i="1">
                                <a:latin typeface="Cambria Math"/>
                              </a:rPr>
                              <m:t>𝑇</m:t>
                            </m:r>
                          </m:e>
                          <m:sub>
                            <m:r>
                              <a:rPr lang="en-US" altLang="en-US" i="1">
                                <a:latin typeface="Cambria Math"/>
                              </a:rPr>
                              <m:t>𝑜</m:t>
                            </m:r>
                          </m:sub>
                        </m:sSub>
                      </m:sub>
                    </m:sSub>
                    <m:r>
                      <a:rPr lang="en-US" altLang="en-US" i="1">
                        <a:latin typeface="Cambria Math"/>
                      </a:rPr>
                      <m:t>=</m:t>
                    </m:r>
                    <m:rad>
                      <m:radPr>
                        <m:degHide m:val="on"/>
                        <m:ctrlPr>
                          <a:rPr lang="en-US" altLang="en-US" i="1" smtClean="0">
                            <a:latin typeface="Cambria Math"/>
                          </a:rPr>
                        </m:ctrlPr>
                      </m:radPr>
                      <m:deg/>
                      <m:e>
                        <m:r>
                          <a:rPr lang="en-US" altLang="en-US" b="0" i="1" smtClean="0">
                            <a:latin typeface="Cambria Math"/>
                          </a:rPr>
                          <m:t>𝑛</m:t>
                        </m:r>
                      </m:e>
                    </m:rad>
                    <m:r>
                      <a:rPr lang="en-US" altLang="en-US" i="1" smtClean="0">
                        <a:latin typeface="Cambria Math"/>
                        <a:ea typeface="Cambria Math"/>
                      </a:rPr>
                      <m:t>𝜎</m:t>
                    </m:r>
                  </m:oMath>
                </a14:m>
                <a:r>
                  <a:rPr lang="en-US" altLang="en-US" dirty="0" smtClean="0"/>
                  <a:t>.        </a:t>
                </a:r>
                <a:r>
                  <a:rPr lang="en-US" altLang="en-US" dirty="0"/>
                  <a:t>The larger the value of </a:t>
                </a:r>
                <a:r>
                  <a:rPr lang="en-US" altLang="en-US" i="1" dirty="0"/>
                  <a:t>n</a:t>
                </a:r>
                <a:r>
                  <a:rPr lang="en-US" altLang="en-US" dirty="0"/>
                  <a:t>, the better the approximation</a:t>
                </a:r>
                <a:r>
                  <a:rPr lang="en-US" altLang="en-US" dirty="0" smtClean="0"/>
                  <a:t>.</a:t>
                </a:r>
                <a:endParaRPr lang="en-US" alt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852" t="-1752" r="-370"/>
                </a:stretch>
              </a:blipFill>
            </p:spPr>
            <p:txBody>
              <a:bodyPr/>
              <a:lstStyle/>
              <a:p>
                <a:r>
                  <a:rPr lang="en-US">
                    <a:noFill/>
                  </a:rPr>
                  <a:t> </a:t>
                </a:r>
              </a:p>
            </p:txBody>
          </p:sp>
        </mc:Fallback>
      </mc:AlternateContent>
    </p:spTree>
    <p:extLst>
      <p:ext uri="{BB962C8B-B14F-4D97-AF65-F5344CB8AC3E}">
        <p14:creationId xmlns:p14="http://schemas.microsoft.com/office/powerpoint/2010/main" val="179977484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00" y="152400"/>
            <a:ext cx="1295400" cy="1295400"/>
          </a:xfrm>
        </p:spPr>
        <p:txBody>
          <a:bodyPr/>
          <a:lstStyle/>
          <a:p>
            <a:r>
              <a:rPr lang="en-US" dirty="0" smtClean="0"/>
              <a:t>CLT</a:t>
            </a:r>
            <a:endParaRPr lang="en-US" dirty="0"/>
          </a:p>
        </p:txBody>
      </p:sp>
      <p:pic>
        <p:nvPicPr>
          <p:cNvPr id="7"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5616913"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a:spLocks noChangeArrowheads="1"/>
          </p:cNvSpPr>
          <p:nvPr/>
        </p:nvSpPr>
        <p:spPr bwMode="auto">
          <a:xfrm>
            <a:off x="152400" y="3048000"/>
            <a:ext cx="2971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400" dirty="0"/>
              <a:t>The Central Limit Theorem illustrated</a:t>
            </a:r>
          </a:p>
        </p:txBody>
      </p:sp>
      <p:sp>
        <p:nvSpPr>
          <p:cNvPr id="9" name="Rectangle 8"/>
          <p:cNvSpPr>
            <a:spLocks noChangeArrowheads="1"/>
          </p:cNvSpPr>
          <p:nvPr/>
        </p:nvSpPr>
        <p:spPr bwMode="auto">
          <a:xfrm>
            <a:off x="152400" y="3886200"/>
            <a:ext cx="2286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400" b="1" dirty="0"/>
              <a:t>Figure 5.15</a:t>
            </a:r>
          </a:p>
        </p:txBody>
      </p:sp>
      <p:pic>
        <p:nvPicPr>
          <p:cNvPr id="74755" name="Picture 3"/>
          <p:cNvPicPr>
            <a:picLocks noGrp="1" noChangeAspect="1" noChangeArrowheads="1"/>
          </p:cNvPicPr>
          <p:nvPr>
            <p:ph idx="1"/>
          </p:nvPr>
        </p:nvPicPr>
        <p:blipFill>
          <a:blip r:embed="rId3" cstate="print"/>
          <a:srcRect/>
          <a:stretch>
            <a:fillRect/>
          </a:stretch>
        </p:blipFill>
        <p:spPr bwMode="auto">
          <a:xfrm>
            <a:off x="3581400" y="2847975"/>
            <a:ext cx="5562600" cy="40100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7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CLT: Example 5.26</a:t>
            </a:r>
            <a:endParaRPr lang="en-US" dirty="0"/>
          </a:p>
        </p:txBody>
      </p:sp>
      <p:sp>
        <p:nvSpPr>
          <p:cNvPr id="3" name="Content Placeholder 2"/>
          <p:cNvSpPr>
            <a:spLocks noGrp="1"/>
          </p:cNvSpPr>
          <p:nvPr>
            <p:ph idx="1"/>
          </p:nvPr>
        </p:nvSpPr>
        <p:spPr/>
        <p:txBody>
          <a:bodyPr/>
          <a:lstStyle/>
          <a:p>
            <a:pPr>
              <a:buNone/>
            </a:pPr>
            <a:r>
              <a:rPr lang="en-US" dirty="0" smtClean="0"/>
              <a:t>The amount of a particular impurity in a batch of a certain chemical product is a random variable with mean value 4.0 g and standard deviation 1.5 g. If 50 batches are independently prepared, what is the (approximate) probability that the sample average amount of impurity  is between 3.5 and 3.8 g?</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CLT: Example 5.27</a:t>
            </a:r>
            <a:endParaRPr lang="en-US" dirty="0"/>
          </a:p>
        </p:txBody>
      </p:sp>
      <p:sp>
        <p:nvSpPr>
          <p:cNvPr id="3" name="Content Placeholder 2"/>
          <p:cNvSpPr>
            <a:spLocks noGrp="1"/>
          </p:cNvSpPr>
          <p:nvPr>
            <p:ph idx="1"/>
          </p:nvPr>
        </p:nvSpPr>
        <p:spPr/>
        <p:txBody>
          <a:bodyPr/>
          <a:lstStyle/>
          <a:p>
            <a:pPr>
              <a:buNone/>
            </a:pPr>
            <a:r>
              <a:rPr lang="en-US" dirty="0" smtClean="0"/>
              <a:t>The number of major defects for a certain model of automobile is a random variable with mean 3.2 and standard deviation 2.4. </a:t>
            </a:r>
          </a:p>
          <a:p>
            <a:pPr>
              <a:buNone/>
            </a:pPr>
            <a:r>
              <a:rPr lang="en-US" dirty="0" smtClean="0"/>
              <a:t>Among 100 randomly selected cars of this model, how likely is it that the average number of major defects exceeds 4? </a:t>
            </a:r>
          </a:p>
          <a:p>
            <a:pPr>
              <a:buNone/>
            </a:pPr>
            <a:r>
              <a:rPr lang="en-US" dirty="0" smtClean="0"/>
              <a:t>How likely is it that the number of major defects of all 100 cars exceeds 250?</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9 Binomial distributions</a:t>
            </a:r>
            <a:endParaRPr lang="en-US" dirty="0"/>
          </a:p>
        </p:txBody>
      </p:sp>
      <p:pic>
        <p:nvPicPr>
          <p:cNvPr id="8" name="Content Placeholder 7" descr="Weiss fig 11.2.BMP"/>
          <p:cNvPicPr>
            <a:picLocks noGrp="1" noChangeAspect="1"/>
          </p:cNvPicPr>
          <p:nvPr>
            <p:ph idx="1"/>
          </p:nvPr>
        </p:nvPicPr>
        <p:blipFill>
          <a:blip r:embed="rId3" cstate="print">
            <a:clrChange>
              <a:clrFrom>
                <a:srgbClr val="FFFFFF"/>
              </a:clrFrom>
              <a:clrTo>
                <a:srgbClr val="FFFFFF">
                  <a:alpha val="0"/>
                </a:srgbClr>
              </a:clrTo>
            </a:clrChange>
          </a:blip>
          <a:srcRect l="5305" t="6145" r="17765" b="30360"/>
          <a:stretch>
            <a:fillRect/>
          </a:stretch>
        </p:blipFill>
        <p:spPr>
          <a:xfrm>
            <a:off x="1828800" y="1066800"/>
            <a:ext cx="5275006" cy="5638800"/>
          </a:xfr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1143000"/>
          </a:xfrm>
        </p:spPr>
        <p:txBody>
          <a:bodyPr>
            <a:normAutofit/>
          </a:bodyPr>
          <a:lstStyle/>
          <a:p>
            <a:r>
              <a:rPr lang="en-US" dirty="0" smtClean="0"/>
              <a:t>Central Limit Theorem</a:t>
            </a:r>
            <a:endParaRPr lang="en-US" dirty="0"/>
          </a:p>
        </p:txBody>
      </p:sp>
      <p:pic>
        <p:nvPicPr>
          <p:cNvPr id="5" name="Content Placeholder 4" descr="Weiss Fig 11.3.BMP"/>
          <p:cNvPicPr>
            <a:picLocks noGrp="1" noChangeAspect="1"/>
          </p:cNvPicPr>
          <p:nvPr>
            <p:ph idx="1"/>
          </p:nvPr>
        </p:nvPicPr>
        <p:blipFill>
          <a:blip r:embed="rId3" cstate="print">
            <a:clrChange>
              <a:clrFrom>
                <a:srgbClr val="FFFFFF"/>
              </a:clrFrom>
              <a:clrTo>
                <a:srgbClr val="FFFFFF">
                  <a:alpha val="0"/>
                </a:srgbClr>
              </a:clrTo>
            </a:clrChange>
          </a:blip>
          <a:srcRect l="6390" t="5051" r="17292" b="34339"/>
          <a:stretch>
            <a:fillRect/>
          </a:stretch>
        </p:blipFill>
        <p:spPr>
          <a:xfrm>
            <a:off x="1676400" y="1143000"/>
            <a:ext cx="5486400" cy="5643154"/>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P(X,Y)</a:t>
            </a:r>
            <a:r>
              <a:rPr lang="en-US" dirty="0" smtClean="0">
                <a:sym typeface="Symbol"/>
              </a:rPr>
              <a:t>A</a:t>
            </a:r>
            <a:endParaRPr lang="en-US" dirty="0"/>
          </a:p>
        </p:txBody>
      </p:sp>
      <p:pic>
        <p:nvPicPr>
          <p:cNvPr id="6" name="Picture 9" descr="graph"/>
          <p:cNvPicPr>
            <a:picLocks noChangeAspect="1" noChangeArrowheads="1"/>
          </p:cNvPicPr>
          <p:nvPr/>
        </p:nvPicPr>
        <p:blipFill>
          <a:blip r:embed="rId3" cstate="print"/>
          <a:srcRect/>
          <a:stretch>
            <a:fillRect/>
          </a:stretch>
        </p:blipFill>
        <p:spPr bwMode="auto">
          <a:xfrm>
            <a:off x="685800" y="1371600"/>
            <a:ext cx="7848600" cy="4168271"/>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Central Limit Theorem</a:t>
            </a:r>
            <a:endParaRPr lang="en-US" dirty="0"/>
          </a:p>
        </p:txBody>
      </p:sp>
      <p:pic>
        <p:nvPicPr>
          <p:cNvPr id="6" name="Content Placeholder 5" descr="Central limit &#10;theorem"/>
          <p:cNvPicPr>
            <a:picLocks noGrp="1"/>
          </p:cNvPicPr>
          <p:nvPr>
            <p:ph idx="1"/>
          </p:nvPr>
        </p:nvPicPr>
        <p:blipFill>
          <a:blip r:embed="rId3" cstate="print">
            <a:clrChange>
              <a:clrFrom>
                <a:srgbClr val="FFFFFF"/>
              </a:clrFrom>
              <a:clrTo>
                <a:srgbClr val="FFFFFF">
                  <a:alpha val="0"/>
                </a:srgbClr>
              </a:clrTo>
            </a:clrChange>
          </a:blip>
          <a:srcRect/>
          <a:stretch>
            <a:fillRect/>
          </a:stretch>
        </p:blipFill>
        <p:spPr bwMode="auto">
          <a:xfrm>
            <a:off x="2286000" y="1143000"/>
            <a:ext cx="5410200" cy="5334000"/>
          </a:xfrm>
          <a:prstGeom prst="rect">
            <a:avLst/>
          </a:prstGeom>
          <a:noFill/>
          <a:ln w="9525">
            <a:noFill/>
            <a:miter lim="800000"/>
            <a:headEnd/>
            <a:tailEnd/>
          </a:ln>
        </p:spPr>
      </p:pic>
      <p:sp>
        <p:nvSpPr>
          <p:cNvPr id="8" name="TextBox 7"/>
          <p:cNvSpPr txBox="1"/>
          <p:nvPr/>
        </p:nvSpPr>
        <p:spPr>
          <a:xfrm>
            <a:off x="0" y="1371600"/>
            <a:ext cx="1972015" cy="369332"/>
          </a:xfrm>
          <a:prstGeom prst="rect">
            <a:avLst/>
          </a:prstGeom>
          <a:noFill/>
        </p:spPr>
        <p:txBody>
          <a:bodyPr wrap="none" rtlCol="0">
            <a:spAutoFit/>
          </a:bodyPr>
          <a:lstStyle/>
          <a:p>
            <a:r>
              <a:rPr lang="en-US" dirty="0" err="1" smtClean="0"/>
              <a:t>S.Mustonen</a:t>
            </a:r>
            <a:r>
              <a:rPr lang="en-US" dirty="0" smtClean="0"/>
              <a:t> (2003)</a:t>
            </a:r>
            <a:endParaRPr lang="en-US" dirty="0"/>
          </a:p>
        </p:txBody>
      </p:sp>
      <p:sp>
        <p:nvSpPr>
          <p:cNvPr id="9" name="TextBox 8"/>
          <p:cNvSpPr txBox="1"/>
          <p:nvPr/>
        </p:nvSpPr>
        <p:spPr>
          <a:xfrm>
            <a:off x="0" y="6488668"/>
            <a:ext cx="3693640" cy="369332"/>
          </a:xfrm>
          <a:prstGeom prst="rect">
            <a:avLst/>
          </a:prstGeom>
          <a:noFill/>
        </p:spPr>
        <p:txBody>
          <a:bodyPr wrap="none" rtlCol="0">
            <a:spAutoFit/>
          </a:bodyPr>
          <a:lstStyle/>
          <a:p>
            <a:r>
              <a:rPr lang="en-US" dirty="0" smtClean="0"/>
              <a:t>http://www.survo.fi/gallery/072.html</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Linear Combination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altLang="en-US" dirty="0" smtClean="0"/>
                  <a:t>Given a collection of </a:t>
                </a:r>
                <a:r>
                  <a:rPr lang="en-US" altLang="en-US" i="1" dirty="0"/>
                  <a:t>n </a:t>
                </a:r>
                <a:r>
                  <a:rPr lang="en-US" altLang="en-US" dirty="0"/>
                  <a:t>random variables </a:t>
                </a:r>
                <a:r>
                  <a:rPr lang="en-US" altLang="en-US" i="1" dirty="0"/>
                  <a:t>X</a:t>
                </a:r>
                <a:r>
                  <a:rPr lang="en-US" altLang="en-US" baseline="-25000" dirty="0"/>
                  <a:t>1</a:t>
                </a:r>
                <a:r>
                  <a:rPr lang="en-US" altLang="en-US" dirty="0"/>
                  <a:t>, . . . , </a:t>
                </a:r>
                <a:r>
                  <a:rPr lang="en-US" altLang="en-US" i="1" dirty="0" err="1"/>
                  <a:t>X</a:t>
                </a:r>
                <a:r>
                  <a:rPr lang="en-US" altLang="en-US" i="1" baseline="-25000" dirty="0" err="1"/>
                  <a:t>n</a:t>
                </a:r>
                <a:r>
                  <a:rPr lang="en-US" altLang="en-US" i="1" dirty="0"/>
                  <a:t> </a:t>
                </a:r>
                <a:r>
                  <a:rPr lang="en-US" altLang="en-US" dirty="0"/>
                  <a:t>and </a:t>
                </a:r>
                <a:r>
                  <a:rPr lang="en-US" altLang="en-US" i="1" dirty="0" smtClean="0"/>
                  <a:t>n </a:t>
                </a:r>
                <a:r>
                  <a:rPr lang="en-US" altLang="en-US" dirty="0"/>
                  <a:t>numerical constants </a:t>
                </a:r>
                <a:r>
                  <a:rPr lang="en-US" altLang="en-US" i="1" dirty="0"/>
                  <a:t>a</a:t>
                </a:r>
                <a:r>
                  <a:rPr lang="en-US" altLang="en-US" baseline="-25000" dirty="0"/>
                  <a:t>1</a:t>
                </a:r>
                <a:r>
                  <a:rPr lang="en-US" altLang="en-US" dirty="0"/>
                  <a:t>, . . . , </a:t>
                </a:r>
                <a:r>
                  <a:rPr lang="en-US" altLang="en-US" i="1" dirty="0"/>
                  <a:t>a</a:t>
                </a:r>
                <a:r>
                  <a:rPr lang="en-US" altLang="en-US" i="1" baseline="-25000" dirty="0"/>
                  <a:t>n</a:t>
                </a:r>
                <a:r>
                  <a:rPr lang="en-US" altLang="en-US" dirty="0"/>
                  <a:t>, the </a:t>
                </a:r>
                <a:r>
                  <a:rPr lang="en-US" altLang="en-US" dirty="0" err="1" smtClean="0"/>
                  <a:t>r.v</a:t>
                </a:r>
                <a:r>
                  <a:rPr lang="en-US" altLang="en-US" dirty="0" smtClean="0"/>
                  <a:t>.</a:t>
                </a:r>
              </a:p>
              <a:p>
                <a:pPr marL="0" indent="0">
                  <a:buNone/>
                </a:pPr>
                <a14:m>
                  <m:oMathPara xmlns:m="http://schemas.openxmlformats.org/officeDocument/2006/math">
                    <m:oMathParaPr>
                      <m:jc m:val="centerGroup"/>
                    </m:oMathParaPr>
                    <m:oMath xmlns:m="http://schemas.openxmlformats.org/officeDocument/2006/math">
                      <m:r>
                        <a:rPr lang="en-US" altLang="en-US" b="0" i="1" smtClean="0">
                          <a:latin typeface="Cambria Math"/>
                        </a:rPr>
                        <m:t>𝑌</m:t>
                      </m:r>
                      <m:r>
                        <a:rPr lang="en-US" altLang="en-US" b="0" i="1" smtClean="0">
                          <a:latin typeface="Cambria Math"/>
                        </a:rPr>
                        <m:t>=</m:t>
                      </m:r>
                      <m:sSub>
                        <m:sSubPr>
                          <m:ctrlPr>
                            <a:rPr lang="en-US" altLang="en-US" b="0" i="1" smtClean="0">
                              <a:latin typeface="Cambria Math"/>
                            </a:rPr>
                          </m:ctrlPr>
                        </m:sSubPr>
                        <m:e>
                          <m:r>
                            <a:rPr lang="en-US" altLang="en-US" b="0" i="1" smtClean="0">
                              <a:latin typeface="Cambria Math"/>
                            </a:rPr>
                            <m:t>𝑎</m:t>
                          </m:r>
                        </m:e>
                        <m:sub>
                          <m:r>
                            <a:rPr lang="en-US" altLang="en-US" b="0" i="1" smtClean="0">
                              <a:latin typeface="Cambria Math"/>
                            </a:rPr>
                            <m:t>1</m:t>
                          </m:r>
                        </m:sub>
                      </m:sSub>
                      <m:sSub>
                        <m:sSubPr>
                          <m:ctrlPr>
                            <a:rPr lang="en-US" altLang="en-US" b="0" i="1" smtClean="0">
                              <a:latin typeface="Cambria Math"/>
                            </a:rPr>
                          </m:ctrlPr>
                        </m:sSubPr>
                        <m:e>
                          <m:r>
                            <a:rPr lang="en-US" altLang="en-US" b="0" i="1" smtClean="0">
                              <a:latin typeface="Cambria Math"/>
                            </a:rPr>
                            <m:t>𝑋</m:t>
                          </m:r>
                        </m:e>
                        <m:sub>
                          <m:r>
                            <a:rPr lang="en-US" altLang="en-US" b="0" i="1" smtClean="0">
                              <a:latin typeface="Cambria Math"/>
                            </a:rPr>
                            <m:t>1</m:t>
                          </m:r>
                        </m:sub>
                      </m:sSub>
                      <m:r>
                        <a:rPr lang="en-US" altLang="en-US" b="0" i="1" smtClean="0">
                          <a:latin typeface="Cambria Math"/>
                        </a:rPr>
                        <m:t>+</m:t>
                      </m:r>
                      <m:r>
                        <a:rPr lang="en-US" altLang="en-US" b="0" i="1" smtClean="0">
                          <a:latin typeface="Cambria Math"/>
                          <a:ea typeface="Cambria Math"/>
                        </a:rPr>
                        <m:t>⋯+</m:t>
                      </m:r>
                      <m:sSub>
                        <m:sSubPr>
                          <m:ctrlPr>
                            <a:rPr lang="en-US" altLang="en-US" b="0" i="1" smtClean="0">
                              <a:latin typeface="Cambria Math"/>
                              <a:ea typeface="Cambria Math"/>
                            </a:rPr>
                          </m:ctrlPr>
                        </m:sSubPr>
                        <m:e>
                          <m:r>
                            <a:rPr lang="en-US" altLang="en-US" b="0" i="1" smtClean="0">
                              <a:latin typeface="Cambria Math"/>
                              <a:ea typeface="Cambria Math"/>
                            </a:rPr>
                            <m:t>𝑎</m:t>
                          </m:r>
                        </m:e>
                        <m:sub>
                          <m:r>
                            <a:rPr lang="en-US" altLang="en-US" b="0" i="1" smtClean="0">
                              <a:latin typeface="Cambria Math"/>
                              <a:ea typeface="Cambria Math"/>
                            </a:rPr>
                            <m:t>𝑛</m:t>
                          </m:r>
                        </m:sub>
                      </m:sSub>
                      <m:sSub>
                        <m:sSubPr>
                          <m:ctrlPr>
                            <a:rPr lang="en-US" altLang="en-US" b="0" i="1" smtClean="0">
                              <a:latin typeface="Cambria Math"/>
                              <a:ea typeface="Cambria Math"/>
                            </a:rPr>
                          </m:ctrlPr>
                        </m:sSubPr>
                        <m:e>
                          <m:r>
                            <a:rPr lang="en-US" altLang="en-US" b="0" i="1" smtClean="0">
                              <a:latin typeface="Cambria Math"/>
                              <a:ea typeface="Cambria Math"/>
                            </a:rPr>
                            <m:t>𝑋</m:t>
                          </m:r>
                        </m:e>
                        <m:sub>
                          <m:r>
                            <a:rPr lang="en-US" altLang="en-US" b="0" i="1" smtClean="0">
                              <a:latin typeface="Cambria Math"/>
                              <a:ea typeface="Cambria Math"/>
                            </a:rPr>
                            <m:t>𝑛</m:t>
                          </m:r>
                        </m:sub>
                      </m:sSub>
                      <m:r>
                        <a:rPr lang="en-US" altLang="en-US" b="0" i="1" smtClean="0">
                          <a:latin typeface="Cambria Math"/>
                          <a:ea typeface="Cambria Math"/>
                        </a:rPr>
                        <m:t>=</m:t>
                      </m:r>
                      <m:nary>
                        <m:naryPr>
                          <m:chr m:val="∑"/>
                          <m:ctrlPr>
                            <a:rPr lang="en-US" altLang="en-US" b="0" i="1" smtClean="0">
                              <a:latin typeface="Cambria Math"/>
                              <a:ea typeface="Cambria Math"/>
                            </a:rPr>
                          </m:ctrlPr>
                        </m:naryPr>
                        <m:sub>
                          <m:r>
                            <m:rPr>
                              <m:brk m:alnAt="23"/>
                            </m:rPr>
                            <a:rPr lang="en-US" altLang="en-US" b="0" i="1" smtClean="0">
                              <a:latin typeface="Cambria Math"/>
                              <a:ea typeface="Cambria Math"/>
                            </a:rPr>
                            <m:t>𝑖</m:t>
                          </m:r>
                          <m:r>
                            <a:rPr lang="en-US" altLang="en-US" b="0" i="1" smtClean="0">
                              <a:latin typeface="Cambria Math"/>
                              <a:ea typeface="Cambria Math"/>
                            </a:rPr>
                            <m:t>=1</m:t>
                          </m:r>
                        </m:sub>
                        <m:sup>
                          <m:r>
                            <a:rPr lang="en-US" altLang="en-US" b="0" i="1" smtClean="0">
                              <a:latin typeface="Cambria Math"/>
                              <a:ea typeface="Cambria Math"/>
                            </a:rPr>
                            <m:t>𝑛</m:t>
                          </m:r>
                        </m:sup>
                        <m:e>
                          <m:sSub>
                            <m:sSubPr>
                              <m:ctrlPr>
                                <a:rPr lang="en-US" altLang="en-US" b="0" i="1" smtClean="0">
                                  <a:latin typeface="Cambria Math"/>
                                  <a:ea typeface="Cambria Math"/>
                                </a:rPr>
                              </m:ctrlPr>
                            </m:sSubPr>
                            <m:e>
                              <m:r>
                                <a:rPr lang="en-US" altLang="en-US" b="0" i="1" smtClean="0">
                                  <a:latin typeface="Cambria Math"/>
                                  <a:ea typeface="Cambria Math"/>
                                </a:rPr>
                                <m:t>𝑎</m:t>
                              </m:r>
                            </m:e>
                            <m:sub>
                              <m:r>
                                <a:rPr lang="en-US" altLang="en-US" b="0" i="1" smtClean="0">
                                  <a:latin typeface="Cambria Math"/>
                                  <a:ea typeface="Cambria Math"/>
                                </a:rPr>
                                <m:t>𝑖</m:t>
                              </m:r>
                            </m:sub>
                          </m:sSub>
                          <m:sSub>
                            <m:sSubPr>
                              <m:ctrlPr>
                                <a:rPr lang="en-US" altLang="en-US" b="0" i="1" smtClean="0">
                                  <a:latin typeface="Cambria Math"/>
                                  <a:ea typeface="Cambria Math"/>
                                </a:rPr>
                              </m:ctrlPr>
                            </m:sSubPr>
                            <m:e>
                              <m:r>
                                <a:rPr lang="en-US" altLang="en-US" b="0" i="1" smtClean="0">
                                  <a:latin typeface="Cambria Math"/>
                                  <a:ea typeface="Cambria Math"/>
                                </a:rPr>
                                <m:t>𝑋</m:t>
                              </m:r>
                            </m:e>
                            <m:sub>
                              <m:r>
                                <a:rPr lang="en-US" altLang="en-US" b="0" i="1" smtClean="0">
                                  <a:latin typeface="Cambria Math"/>
                                  <a:ea typeface="Cambria Math"/>
                                </a:rPr>
                                <m:t>𝑖</m:t>
                              </m:r>
                            </m:sub>
                          </m:sSub>
                        </m:e>
                      </m:nary>
                    </m:oMath>
                  </m:oMathPara>
                </a14:m>
                <a:endParaRPr lang="en-US" altLang="en-US" dirty="0" smtClean="0"/>
              </a:p>
              <a:p>
                <a:pPr marL="0" indent="0">
                  <a:buNone/>
                </a:pPr>
                <a:r>
                  <a:rPr lang="en-US" altLang="en-US" dirty="0"/>
                  <a:t>is called a </a:t>
                </a:r>
                <a:r>
                  <a:rPr lang="en-US" altLang="en-US" b="1" dirty="0"/>
                  <a:t>linear combination </a:t>
                </a:r>
                <a:r>
                  <a:rPr lang="en-US" altLang="en-US" dirty="0"/>
                  <a:t>of the </a:t>
                </a:r>
                <a:r>
                  <a:rPr lang="en-US" altLang="en-US" i="1" dirty="0"/>
                  <a:t>X</a:t>
                </a:r>
                <a:r>
                  <a:rPr lang="en-US" altLang="en-US" i="1" baseline="-25000" dirty="0"/>
                  <a:t>i</a:t>
                </a:r>
                <a:r>
                  <a:rPr lang="en-US" altLang="en-US" dirty="0"/>
                  <a:t>’s</a:t>
                </a:r>
                <a:r>
                  <a:rPr lang="en-US" altLang="en-US" dirty="0" smtClean="0"/>
                  <a:t>.</a:t>
                </a:r>
                <a:endParaRPr lang="en-US" alt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852" t="-1752" r="-1630"/>
                </a:stretch>
              </a:blipFill>
            </p:spPr>
            <p:txBody>
              <a:bodyPr/>
              <a:lstStyle/>
              <a:p>
                <a:r>
                  <a:rPr lang="en-US">
                    <a:noFill/>
                  </a:rPr>
                  <a:t> </a:t>
                </a:r>
              </a:p>
            </p:txBody>
          </p:sp>
        </mc:Fallback>
      </mc:AlternateContent>
    </p:spTree>
    <p:extLst>
      <p:ext uri="{BB962C8B-B14F-4D97-AF65-F5344CB8AC3E}">
        <p14:creationId xmlns:p14="http://schemas.microsoft.com/office/powerpoint/2010/main" val="71277751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534988" y="0"/>
            <a:ext cx="8229600" cy="1143000"/>
          </a:xfrm>
          <a:noFill/>
        </p:spPr>
        <p:txBody>
          <a:bodyPr>
            <a:noAutofit/>
          </a:bodyPr>
          <a:lstStyle/>
          <a:p>
            <a:r>
              <a:rPr lang="en-US" dirty="0"/>
              <a:t>The Distribution of a Linear Combination</a:t>
            </a:r>
          </a:p>
        </p:txBody>
      </p:sp>
      <p:sp>
        <p:nvSpPr>
          <p:cNvPr id="128003" name="Rectangle 3"/>
          <p:cNvSpPr>
            <a:spLocks noGrp="1" noChangeArrowheads="1"/>
          </p:cNvSpPr>
          <p:nvPr>
            <p:ph type="body" idx="1"/>
          </p:nvPr>
        </p:nvSpPr>
        <p:spPr>
          <a:xfrm>
            <a:off x="152400" y="1414462"/>
            <a:ext cx="8991600" cy="4525963"/>
          </a:xfrm>
          <a:noFill/>
        </p:spPr>
        <p:txBody>
          <a:bodyPr>
            <a:noAutofit/>
          </a:bodyPr>
          <a:lstStyle/>
          <a:p>
            <a:pPr marL="0" indent="0">
              <a:buNone/>
              <a:tabLst>
                <a:tab pos="457200" algn="l"/>
                <a:tab pos="1371600" algn="l"/>
                <a:tab pos="1547813" algn="l"/>
              </a:tabLst>
            </a:pPr>
            <a:r>
              <a:rPr lang="en-US" b="1" dirty="0"/>
              <a:t>Proposition</a:t>
            </a:r>
          </a:p>
          <a:p>
            <a:pPr marL="0" indent="0">
              <a:buNone/>
              <a:tabLst>
                <a:tab pos="457200" algn="l"/>
                <a:tab pos="1371600" algn="l"/>
                <a:tab pos="1547813" algn="l"/>
              </a:tabLst>
            </a:pPr>
            <a:r>
              <a:rPr lang="en-US" dirty="0"/>
              <a:t>Let </a:t>
            </a:r>
            <a:r>
              <a:rPr lang="en-US" i="1" dirty="0"/>
              <a:t>X</a:t>
            </a:r>
            <a:r>
              <a:rPr lang="en-US" baseline="-25000" dirty="0"/>
              <a:t>1</a:t>
            </a:r>
            <a:r>
              <a:rPr lang="en-US" dirty="0"/>
              <a:t>, </a:t>
            </a:r>
            <a:r>
              <a:rPr lang="en-US" i="1" dirty="0"/>
              <a:t>X</a:t>
            </a:r>
            <a:r>
              <a:rPr lang="en-US" baseline="-25000" dirty="0"/>
              <a:t>2</a:t>
            </a:r>
            <a:r>
              <a:rPr lang="en-US" dirty="0"/>
              <a:t>, . . . , </a:t>
            </a:r>
            <a:r>
              <a:rPr lang="en-US" i="1" dirty="0" err="1"/>
              <a:t>X</a:t>
            </a:r>
            <a:r>
              <a:rPr lang="en-US" i="1" baseline="-25000" dirty="0" err="1"/>
              <a:t>n</a:t>
            </a:r>
            <a:r>
              <a:rPr lang="en-US" i="1" dirty="0"/>
              <a:t> </a:t>
            </a:r>
            <a:r>
              <a:rPr lang="en-US" dirty="0"/>
              <a:t>have mean values </a:t>
            </a:r>
            <a:r>
              <a:rPr lang="en-US" i="1" dirty="0">
                <a:sym typeface="Symbol" pitchFamily="18" charset="2"/>
              </a:rPr>
              <a:t></a:t>
            </a:r>
            <a:r>
              <a:rPr lang="en-US" baseline="-25000" dirty="0"/>
              <a:t>1</a:t>
            </a:r>
            <a:r>
              <a:rPr lang="en-US" dirty="0"/>
              <a:t>, . . . , </a:t>
            </a:r>
            <a:r>
              <a:rPr lang="en-US" i="1" dirty="0">
                <a:sym typeface="Symbol" pitchFamily="18" charset="2"/>
              </a:rPr>
              <a:t></a:t>
            </a:r>
            <a:r>
              <a:rPr lang="en-US" i="1" baseline="-25000" dirty="0"/>
              <a:t>n</a:t>
            </a:r>
            <a:r>
              <a:rPr lang="en-US" dirty="0"/>
              <a:t>, respectively, and variances  	       respectively.</a:t>
            </a:r>
          </a:p>
          <a:p>
            <a:pPr marL="0" indent="0">
              <a:buNone/>
              <a:tabLst>
                <a:tab pos="457200" algn="l"/>
                <a:tab pos="1371600" algn="l"/>
                <a:tab pos="1547813" algn="l"/>
              </a:tabLst>
            </a:pPr>
            <a:endParaRPr lang="en-US" b="1" dirty="0"/>
          </a:p>
          <a:p>
            <a:pPr marL="0" indent="0">
              <a:buNone/>
              <a:tabLst>
                <a:tab pos="457200" algn="l"/>
                <a:tab pos="1371600" algn="l"/>
                <a:tab pos="1547813" algn="l"/>
              </a:tabLst>
            </a:pPr>
            <a:r>
              <a:rPr lang="en-US" b="1" dirty="0"/>
              <a:t>1. </a:t>
            </a:r>
            <a:r>
              <a:rPr lang="en-US" dirty="0"/>
              <a:t>Whether or not the </a:t>
            </a:r>
            <a:r>
              <a:rPr lang="en-US" i="1" dirty="0"/>
              <a:t>X</a:t>
            </a:r>
            <a:r>
              <a:rPr lang="en-US" i="1" baseline="-25000" dirty="0"/>
              <a:t>i</a:t>
            </a:r>
            <a:r>
              <a:rPr lang="en-US" dirty="0"/>
              <a:t>’s are independent,</a:t>
            </a:r>
          </a:p>
          <a:p>
            <a:pPr marL="0" indent="0">
              <a:buNone/>
              <a:tabLst>
                <a:tab pos="457200" algn="l"/>
                <a:tab pos="1371600" algn="l"/>
                <a:tab pos="1547813" algn="l"/>
              </a:tabLst>
            </a:pPr>
            <a:r>
              <a:rPr lang="en-US" sz="3000" i="1" dirty="0" smtClean="0"/>
              <a:t>E</a:t>
            </a:r>
            <a:r>
              <a:rPr lang="en-US" sz="3000" dirty="0" smtClean="0"/>
              <a:t>(</a:t>
            </a:r>
            <a:r>
              <a:rPr lang="en-US" sz="3000" i="1" dirty="0" smtClean="0"/>
              <a:t>a</a:t>
            </a:r>
            <a:r>
              <a:rPr lang="en-US" sz="3000" baseline="-25000" dirty="0" smtClean="0"/>
              <a:t>1</a:t>
            </a:r>
            <a:r>
              <a:rPr lang="en-US" sz="3000" i="1" dirty="0" smtClean="0"/>
              <a:t>X</a:t>
            </a:r>
            <a:r>
              <a:rPr lang="en-US" sz="3000" baseline="-25000" dirty="0" smtClean="0"/>
              <a:t>1</a:t>
            </a:r>
            <a:r>
              <a:rPr lang="en-US" sz="3000" dirty="0" smtClean="0"/>
              <a:t> </a:t>
            </a:r>
            <a:r>
              <a:rPr lang="en-US" sz="3000" dirty="0"/>
              <a:t>+ </a:t>
            </a:r>
            <a:r>
              <a:rPr lang="en-US" sz="3000" i="1" dirty="0"/>
              <a:t>a</a:t>
            </a:r>
            <a:r>
              <a:rPr lang="en-US" sz="3000" baseline="-25000" dirty="0"/>
              <a:t>2</a:t>
            </a:r>
            <a:r>
              <a:rPr lang="en-US" sz="3000" i="1" dirty="0"/>
              <a:t>X</a:t>
            </a:r>
            <a:r>
              <a:rPr lang="en-US" sz="3000" baseline="-25000" dirty="0"/>
              <a:t>2</a:t>
            </a:r>
            <a:r>
              <a:rPr lang="en-US" sz="3000" dirty="0"/>
              <a:t> + . . . + </a:t>
            </a:r>
            <a:r>
              <a:rPr lang="en-US" sz="3000" i="1" dirty="0" err="1"/>
              <a:t>a</a:t>
            </a:r>
            <a:r>
              <a:rPr lang="en-US" sz="3000" i="1" baseline="-25000" dirty="0" err="1"/>
              <a:t>n</a:t>
            </a:r>
            <a:r>
              <a:rPr lang="en-US" sz="3000" i="1" dirty="0" err="1"/>
              <a:t>X</a:t>
            </a:r>
            <a:r>
              <a:rPr lang="en-US" sz="3000" i="1" baseline="-25000" dirty="0" err="1"/>
              <a:t>n</a:t>
            </a:r>
            <a:r>
              <a:rPr lang="en-US" sz="3000" dirty="0"/>
              <a:t>) = </a:t>
            </a:r>
            <a:r>
              <a:rPr lang="en-US" sz="3000" i="1" dirty="0"/>
              <a:t>a</a:t>
            </a:r>
            <a:r>
              <a:rPr lang="en-US" sz="3000" baseline="-25000" dirty="0"/>
              <a:t>1</a:t>
            </a:r>
            <a:r>
              <a:rPr lang="en-US" sz="3000" i="1" dirty="0"/>
              <a:t>E</a:t>
            </a:r>
            <a:r>
              <a:rPr lang="en-US" sz="3000" dirty="0"/>
              <a:t>(</a:t>
            </a:r>
            <a:r>
              <a:rPr lang="en-US" sz="3000" i="1" dirty="0"/>
              <a:t>X</a:t>
            </a:r>
            <a:r>
              <a:rPr lang="en-US" sz="3000" baseline="-25000" dirty="0"/>
              <a:t>1</a:t>
            </a:r>
            <a:r>
              <a:rPr lang="en-US" sz="3000" dirty="0"/>
              <a:t>) + </a:t>
            </a:r>
            <a:r>
              <a:rPr lang="en-US" sz="3000" i="1" dirty="0"/>
              <a:t>a</a:t>
            </a:r>
            <a:r>
              <a:rPr lang="en-US" sz="3000" baseline="-25000" dirty="0"/>
              <a:t>2</a:t>
            </a:r>
            <a:r>
              <a:rPr lang="en-US" sz="3000" i="1" dirty="0"/>
              <a:t>E</a:t>
            </a:r>
            <a:r>
              <a:rPr lang="en-US" sz="3000" dirty="0"/>
              <a:t>(</a:t>
            </a:r>
            <a:r>
              <a:rPr lang="en-US" sz="3000" i="1" dirty="0"/>
              <a:t>X</a:t>
            </a:r>
            <a:r>
              <a:rPr lang="en-US" sz="3000" baseline="-25000" dirty="0"/>
              <a:t>2</a:t>
            </a:r>
            <a:r>
              <a:rPr lang="en-US" sz="3000" dirty="0"/>
              <a:t>) </a:t>
            </a:r>
            <a:r>
              <a:rPr lang="en-US" sz="3000" dirty="0" smtClean="0"/>
              <a:t> </a:t>
            </a:r>
            <a:r>
              <a:rPr lang="en-US" sz="3000" dirty="0"/>
              <a:t>. . </a:t>
            </a:r>
            <a:r>
              <a:rPr lang="en-US" sz="3000" dirty="0" smtClean="0"/>
              <a:t>.+</a:t>
            </a:r>
            <a:r>
              <a:rPr lang="en-US" sz="3000" dirty="0" err="1" smtClean="0"/>
              <a:t>a</a:t>
            </a:r>
            <a:r>
              <a:rPr lang="en-US" sz="3000" i="1" baseline="-25000" dirty="0" err="1" smtClean="0"/>
              <a:t>n</a:t>
            </a:r>
            <a:r>
              <a:rPr lang="en-US" sz="3000" i="1" dirty="0" err="1" smtClean="0"/>
              <a:t>E</a:t>
            </a:r>
            <a:r>
              <a:rPr lang="en-US" sz="3000" dirty="0" smtClean="0"/>
              <a:t>(</a:t>
            </a:r>
            <a:r>
              <a:rPr lang="en-US" sz="3000" i="1" dirty="0" err="1" smtClean="0"/>
              <a:t>X</a:t>
            </a:r>
            <a:r>
              <a:rPr lang="en-US" sz="3000" i="1" baseline="-25000" dirty="0" err="1" smtClean="0"/>
              <a:t>n</a:t>
            </a:r>
            <a:r>
              <a:rPr lang="en-US" sz="3000" dirty="0"/>
              <a:t>)</a:t>
            </a:r>
          </a:p>
          <a:p>
            <a:pPr marL="0" indent="0">
              <a:buNone/>
              <a:tabLst>
                <a:tab pos="457200" algn="l"/>
                <a:tab pos="1371600" algn="l"/>
                <a:tab pos="1547813" algn="l"/>
              </a:tabLst>
            </a:pPr>
            <a:r>
              <a:rPr lang="en-US" sz="3100" dirty="0"/>
              <a:t> 						    </a:t>
            </a:r>
            <a:r>
              <a:rPr lang="en-US" sz="3100" dirty="0" smtClean="0"/>
              <a:t>= </a:t>
            </a:r>
            <a:r>
              <a:rPr lang="en-US" sz="3100" i="1" dirty="0"/>
              <a:t>a</a:t>
            </a:r>
            <a:r>
              <a:rPr lang="en-US" sz="3100" baseline="-25000" dirty="0"/>
              <a:t>1</a:t>
            </a:r>
            <a:r>
              <a:rPr lang="en-US" sz="3100" i="1" dirty="0">
                <a:sym typeface="Symbol" pitchFamily="18" charset="2"/>
              </a:rPr>
              <a:t></a:t>
            </a:r>
            <a:r>
              <a:rPr lang="en-US" sz="3100" baseline="-25000" dirty="0"/>
              <a:t>1</a:t>
            </a:r>
            <a:r>
              <a:rPr lang="en-US" sz="3100" dirty="0"/>
              <a:t> + . . . + </a:t>
            </a:r>
            <a:r>
              <a:rPr lang="en-US" sz="3100" i="1" dirty="0" err="1"/>
              <a:t>a</a:t>
            </a:r>
            <a:r>
              <a:rPr lang="en-US" sz="3100" i="1" baseline="-25000" dirty="0" err="1"/>
              <a:t>n</a:t>
            </a:r>
            <a:r>
              <a:rPr lang="en-US" sz="3100" i="1" dirty="0" err="1">
                <a:sym typeface="Symbol" pitchFamily="18" charset="2"/>
              </a:rPr>
              <a:t></a:t>
            </a:r>
            <a:r>
              <a:rPr lang="en-US" sz="3100" i="1" baseline="-25000" dirty="0" err="1"/>
              <a:t>n</a:t>
            </a:r>
            <a:endParaRPr lang="en-US" sz="3100" i="1" baseline="-25000" dirty="0"/>
          </a:p>
          <a:p>
            <a:pPr marL="0" indent="0">
              <a:buNone/>
              <a:tabLst>
                <a:tab pos="457200" algn="l"/>
                <a:tab pos="1371600" algn="l"/>
                <a:tab pos="1547813" algn="l"/>
              </a:tabLst>
            </a:pPr>
            <a:endParaRPr lang="en-US" sz="3100" b="1" dirty="0"/>
          </a:p>
          <a:p>
            <a:pPr marL="0" indent="0">
              <a:buNone/>
              <a:tabLst>
                <a:tab pos="457200" algn="l"/>
                <a:tab pos="1371600" algn="l"/>
                <a:tab pos="1547813" algn="l"/>
              </a:tabLst>
            </a:pPr>
            <a:endParaRPr lang="en-US" i="1" baseline="-25000" dirty="0"/>
          </a:p>
        </p:txBody>
      </p:sp>
      <p:pic>
        <p:nvPicPr>
          <p:cNvPr id="12800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2624133"/>
            <a:ext cx="1584325" cy="423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8007" name="Text Box 7"/>
          <p:cNvSpPr txBox="1">
            <a:spLocks noChangeArrowheads="1"/>
          </p:cNvSpPr>
          <p:nvPr/>
        </p:nvSpPr>
        <p:spPr bwMode="auto">
          <a:xfrm>
            <a:off x="7924800" y="4825425"/>
            <a:ext cx="96693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b="1" dirty="0"/>
              <a:t>(5.8)</a:t>
            </a:r>
          </a:p>
        </p:txBody>
      </p:sp>
    </p:spTree>
    <p:extLst>
      <p:ext uri="{BB962C8B-B14F-4D97-AF65-F5344CB8AC3E}">
        <p14:creationId xmlns:p14="http://schemas.microsoft.com/office/powerpoint/2010/main" val="24090042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273050" y="152400"/>
            <a:ext cx="8229600" cy="1143000"/>
          </a:xfrm>
          <a:noFill/>
        </p:spPr>
        <p:txBody>
          <a:bodyPr>
            <a:noAutofit/>
          </a:bodyPr>
          <a:lstStyle/>
          <a:p>
            <a:r>
              <a:rPr lang="en-US" dirty="0" smtClean="0"/>
              <a:t>The Distribution of a Linear Combination (</a:t>
            </a:r>
            <a:r>
              <a:rPr lang="en-US" dirty="0" err="1" smtClean="0"/>
              <a:t>cont</a:t>
            </a:r>
            <a:r>
              <a:rPr lang="en-US" dirty="0" smtClean="0"/>
              <a:t>)</a:t>
            </a:r>
            <a:endParaRPr lang="en-US" dirty="0"/>
          </a:p>
        </p:txBody>
      </p:sp>
      <p:sp>
        <p:nvSpPr>
          <p:cNvPr id="129027" name="Rectangle 3"/>
          <p:cNvSpPr>
            <a:spLocks noGrp="1" noChangeArrowheads="1"/>
          </p:cNvSpPr>
          <p:nvPr>
            <p:ph type="body" idx="1"/>
          </p:nvPr>
        </p:nvSpPr>
        <p:spPr>
          <a:xfrm>
            <a:off x="0" y="1600200"/>
            <a:ext cx="8686800" cy="4525963"/>
          </a:xfrm>
          <a:noFill/>
        </p:spPr>
        <p:txBody>
          <a:bodyPr>
            <a:normAutofit/>
          </a:bodyPr>
          <a:lstStyle/>
          <a:p>
            <a:pPr marL="0" indent="0">
              <a:buNone/>
              <a:tabLst>
                <a:tab pos="457200" algn="l"/>
                <a:tab pos="1371600" algn="l"/>
                <a:tab pos="1547813" algn="l"/>
              </a:tabLst>
            </a:pPr>
            <a:r>
              <a:rPr lang="en-US" b="1" dirty="0"/>
              <a:t>2</a:t>
            </a:r>
            <a:r>
              <a:rPr lang="en-US" sz="3500" b="1" dirty="0"/>
              <a:t>. </a:t>
            </a:r>
            <a:r>
              <a:rPr lang="en-US" sz="3000" dirty="0"/>
              <a:t>If </a:t>
            </a:r>
            <a:r>
              <a:rPr lang="en-US" sz="3000" i="1" dirty="0"/>
              <a:t>X</a:t>
            </a:r>
            <a:r>
              <a:rPr lang="en-US" sz="3000" baseline="-25000" dirty="0"/>
              <a:t>1</a:t>
            </a:r>
            <a:r>
              <a:rPr lang="en-US" sz="3000" dirty="0"/>
              <a:t>, . . . , </a:t>
            </a:r>
            <a:r>
              <a:rPr lang="en-US" sz="3000" i="1" dirty="0" err="1"/>
              <a:t>X</a:t>
            </a:r>
            <a:r>
              <a:rPr lang="en-US" sz="3000" i="1" baseline="-25000" dirty="0" err="1"/>
              <a:t>n</a:t>
            </a:r>
            <a:r>
              <a:rPr lang="en-US" sz="3000" i="1" dirty="0"/>
              <a:t> </a:t>
            </a:r>
            <a:r>
              <a:rPr lang="en-US" sz="3000" dirty="0"/>
              <a:t>are independent,</a:t>
            </a:r>
          </a:p>
          <a:p>
            <a:pPr marL="0" indent="0">
              <a:buNone/>
              <a:tabLst>
                <a:tab pos="457200" algn="l"/>
                <a:tab pos="1371600" algn="l"/>
                <a:tab pos="1547813" algn="l"/>
              </a:tabLst>
            </a:pPr>
            <a:r>
              <a:rPr lang="en-US" sz="3000" i="1" dirty="0" smtClean="0"/>
              <a:t>V</a:t>
            </a:r>
            <a:r>
              <a:rPr lang="en-US" sz="3000" dirty="0" smtClean="0"/>
              <a:t>(</a:t>
            </a:r>
            <a:r>
              <a:rPr lang="en-US" sz="3000" i="1" dirty="0" smtClean="0"/>
              <a:t>a</a:t>
            </a:r>
            <a:r>
              <a:rPr lang="en-US" sz="3000" baseline="-25000" dirty="0" smtClean="0"/>
              <a:t>1</a:t>
            </a:r>
            <a:r>
              <a:rPr lang="en-US" sz="3000" i="1" dirty="0" smtClean="0"/>
              <a:t>X</a:t>
            </a:r>
            <a:r>
              <a:rPr lang="en-US" sz="3000" baseline="-25000" dirty="0" smtClean="0"/>
              <a:t>1</a:t>
            </a:r>
            <a:r>
              <a:rPr lang="en-US" sz="3000" dirty="0" smtClean="0"/>
              <a:t> </a:t>
            </a:r>
            <a:r>
              <a:rPr lang="en-US" sz="3000" dirty="0"/>
              <a:t>+ </a:t>
            </a:r>
            <a:r>
              <a:rPr lang="en-US" sz="3000" i="1" dirty="0"/>
              <a:t>a</a:t>
            </a:r>
            <a:r>
              <a:rPr lang="en-US" sz="3000" baseline="-25000" dirty="0"/>
              <a:t>2</a:t>
            </a:r>
            <a:r>
              <a:rPr lang="en-US" sz="3000" i="1" dirty="0"/>
              <a:t>X</a:t>
            </a:r>
            <a:r>
              <a:rPr lang="en-US" sz="3000" baseline="-25000" dirty="0"/>
              <a:t>2</a:t>
            </a:r>
            <a:r>
              <a:rPr lang="en-US" sz="3000" dirty="0"/>
              <a:t> + . . . + </a:t>
            </a:r>
            <a:r>
              <a:rPr lang="en-US" sz="3000" i="1" dirty="0" err="1"/>
              <a:t>a</a:t>
            </a:r>
            <a:r>
              <a:rPr lang="en-US" sz="3000" i="1" baseline="-25000" dirty="0" err="1"/>
              <a:t>n</a:t>
            </a:r>
            <a:r>
              <a:rPr lang="en-US" sz="3000" i="1" dirty="0" err="1"/>
              <a:t>X</a:t>
            </a:r>
            <a:r>
              <a:rPr lang="en-US" sz="3000" i="1" baseline="-25000" dirty="0" err="1"/>
              <a:t>n</a:t>
            </a:r>
            <a:r>
              <a:rPr lang="en-US" sz="3000" dirty="0"/>
              <a:t>)</a:t>
            </a:r>
            <a:endParaRPr lang="en-US" sz="3000" i="1" baseline="-25000" dirty="0"/>
          </a:p>
          <a:p>
            <a:pPr marL="0" indent="0">
              <a:buNone/>
              <a:tabLst>
                <a:tab pos="457200" algn="l"/>
                <a:tab pos="1371600" algn="l"/>
                <a:tab pos="1547813" algn="l"/>
              </a:tabLst>
            </a:pPr>
            <a:endParaRPr lang="en-US" sz="3000" dirty="0" smtClean="0"/>
          </a:p>
          <a:p>
            <a:pPr marL="0" indent="0">
              <a:buNone/>
              <a:tabLst>
                <a:tab pos="457200" algn="l"/>
                <a:tab pos="1371600" algn="l"/>
                <a:tab pos="1547813" algn="l"/>
              </a:tabLst>
            </a:pPr>
            <a:r>
              <a:rPr lang="en-US" sz="3000" dirty="0" smtClean="0"/>
              <a:t>and</a:t>
            </a:r>
            <a:endParaRPr lang="en-US" sz="3000" dirty="0"/>
          </a:p>
          <a:p>
            <a:pPr marL="0" indent="0">
              <a:buNone/>
              <a:tabLst>
                <a:tab pos="457200" algn="l"/>
                <a:tab pos="1371600" algn="l"/>
                <a:tab pos="1547813" algn="l"/>
              </a:tabLst>
            </a:pPr>
            <a:endParaRPr lang="en-US" sz="3000" dirty="0" smtClean="0"/>
          </a:p>
          <a:p>
            <a:pPr marL="0" indent="0">
              <a:buNone/>
              <a:tabLst>
                <a:tab pos="457200" algn="l"/>
                <a:tab pos="1371600" algn="l"/>
                <a:tab pos="1547813" algn="l"/>
              </a:tabLst>
            </a:pPr>
            <a:endParaRPr lang="en-US" sz="3000" dirty="0"/>
          </a:p>
          <a:p>
            <a:pPr marL="0" indent="0">
              <a:buNone/>
              <a:tabLst>
                <a:tab pos="457200" algn="l"/>
                <a:tab pos="1371600" algn="l"/>
                <a:tab pos="1547813" algn="l"/>
              </a:tabLst>
            </a:pPr>
            <a:r>
              <a:rPr lang="en-US" sz="3000" b="1" dirty="0" smtClean="0"/>
              <a:t>3</a:t>
            </a:r>
            <a:r>
              <a:rPr lang="en-US" sz="3000" b="1" dirty="0"/>
              <a:t>. 	</a:t>
            </a:r>
            <a:r>
              <a:rPr lang="en-US" sz="3000" dirty="0"/>
              <a:t>For any </a:t>
            </a:r>
            <a:r>
              <a:rPr lang="en-US" sz="3000" i="1" dirty="0"/>
              <a:t>X</a:t>
            </a:r>
            <a:r>
              <a:rPr lang="en-US" sz="3000" baseline="-25000" dirty="0"/>
              <a:t>1</a:t>
            </a:r>
            <a:r>
              <a:rPr lang="en-US" sz="3000" dirty="0"/>
              <a:t>, . . . , </a:t>
            </a:r>
            <a:r>
              <a:rPr lang="en-US" sz="3000" i="1" dirty="0" err="1"/>
              <a:t>X</a:t>
            </a:r>
            <a:r>
              <a:rPr lang="en-US" sz="3000" i="1" baseline="-25000" dirty="0" err="1"/>
              <a:t>n</a:t>
            </a:r>
            <a:r>
              <a:rPr lang="en-US" sz="3000" dirty="0"/>
              <a:t>,</a:t>
            </a:r>
          </a:p>
        </p:txBody>
      </p:sp>
      <p:pic>
        <p:nvPicPr>
          <p:cNvPr id="12903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772141"/>
            <a:ext cx="6203006" cy="644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9033" name="Text Box 9"/>
          <p:cNvSpPr txBox="1">
            <a:spLocks noChangeArrowheads="1"/>
          </p:cNvSpPr>
          <p:nvPr/>
        </p:nvSpPr>
        <p:spPr bwMode="auto">
          <a:xfrm>
            <a:off x="7938106" y="3820180"/>
            <a:ext cx="105349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b="1" dirty="0"/>
              <a:t>(5.10)</a:t>
            </a:r>
          </a:p>
        </p:txBody>
      </p:sp>
      <p:pic>
        <p:nvPicPr>
          <p:cNvPr id="12903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44" y="5455442"/>
            <a:ext cx="7139697" cy="1021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9035" name="Text Box 11"/>
          <p:cNvSpPr txBox="1">
            <a:spLocks noChangeArrowheads="1"/>
          </p:cNvSpPr>
          <p:nvPr/>
        </p:nvSpPr>
        <p:spPr bwMode="auto">
          <a:xfrm>
            <a:off x="8014306" y="5715000"/>
            <a:ext cx="105349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b="1" dirty="0"/>
              <a:t>(5.11)</a:t>
            </a:r>
          </a:p>
        </p:txBody>
      </p:sp>
      <p:pic>
        <p:nvPicPr>
          <p:cNvPr id="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2226893"/>
            <a:ext cx="4953000" cy="973507"/>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9"/>
          <p:cNvSpPr txBox="1">
            <a:spLocks noChangeArrowheads="1"/>
          </p:cNvSpPr>
          <p:nvPr/>
        </p:nvSpPr>
        <p:spPr bwMode="auto">
          <a:xfrm>
            <a:off x="8044649" y="2677180"/>
            <a:ext cx="87075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b="1" dirty="0"/>
              <a:t>(5.9)</a:t>
            </a:r>
          </a:p>
        </p:txBody>
      </p:sp>
    </p:spTree>
    <p:extLst>
      <p:ext uri="{BB962C8B-B14F-4D97-AF65-F5344CB8AC3E}">
        <p14:creationId xmlns:p14="http://schemas.microsoft.com/office/powerpoint/2010/main" val="39813796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 5.29*: Linear Combination</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dirty="0" smtClean="0"/>
              <a:t>A gas station sells three grades of gasoline: regular, extra, and super. These are priced at $3.43, $3.53 and $3.63 per gallon respectively. Let X</a:t>
            </a:r>
            <a:r>
              <a:rPr lang="en-US" baseline="-25000" dirty="0" smtClean="0"/>
              <a:t>1</a:t>
            </a:r>
            <a:r>
              <a:rPr lang="en-US" dirty="0" smtClean="0"/>
              <a:t>, X</a:t>
            </a:r>
            <a:r>
              <a:rPr lang="en-US" baseline="-25000" dirty="0" smtClean="0"/>
              <a:t>2</a:t>
            </a:r>
            <a:r>
              <a:rPr lang="en-US" dirty="0" smtClean="0"/>
              <a:t> and X</a:t>
            </a:r>
            <a:r>
              <a:rPr lang="en-US" baseline="-25000" dirty="0" smtClean="0"/>
              <a:t>3</a:t>
            </a:r>
            <a:r>
              <a:rPr lang="en-US" dirty="0" smtClean="0"/>
              <a:t> denote the amounts of these grades purchased (gallons) on a particular day. Suppose X</a:t>
            </a:r>
            <a:r>
              <a:rPr lang="en-US" baseline="-25000" dirty="0" smtClean="0"/>
              <a:t>i</a:t>
            </a:r>
            <a:r>
              <a:rPr lang="en-US" dirty="0" smtClean="0"/>
              <a:t>’s are independent and normally distributed with μ</a:t>
            </a:r>
            <a:r>
              <a:rPr lang="en-US" baseline="-25000" dirty="0" smtClean="0"/>
              <a:t>1</a:t>
            </a:r>
            <a:r>
              <a:rPr lang="en-US" dirty="0" smtClean="0"/>
              <a:t> = 1000, μ</a:t>
            </a:r>
            <a:r>
              <a:rPr lang="en-US" baseline="-25000" dirty="0" smtClean="0"/>
              <a:t>2</a:t>
            </a:r>
            <a:r>
              <a:rPr lang="en-US" dirty="0" smtClean="0"/>
              <a:t> = 500, μ</a:t>
            </a:r>
            <a:r>
              <a:rPr lang="en-US" baseline="-25000" dirty="0" smtClean="0"/>
              <a:t>3</a:t>
            </a:r>
            <a:r>
              <a:rPr lang="en-US" dirty="0" smtClean="0"/>
              <a:t> = 300, σ</a:t>
            </a:r>
            <a:r>
              <a:rPr lang="en-US" baseline="-25000" dirty="0" smtClean="0"/>
              <a:t>1</a:t>
            </a:r>
            <a:r>
              <a:rPr lang="en-US" dirty="0" smtClean="0"/>
              <a:t> = 100, σ</a:t>
            </a:r>
            <a:r>
              <a:rPr lang="en-US" baseline="-25000" dirty="0" smtClean="0"/>
              <a:t>2</a:t>
            </a:r>
            <a:r>
              <a:rPr lang="en-US" dirty="0" smtClean="0"/>
              <a:t> = 80 and σ</a:t>
            </a:r>
            <a:r>
              <a:rPr lang="en-US" baseline="-25000" dirty="0" smtClean="0"/>
              <a:t>3</a:t>
            </a:r>
            <a:r>
              <a:rPr lang="en-US" dirty="0" smtClean="0"/>
              <a:t> = 50. </a:t>
            </a:r>
          </a:p>
          <a:p>
            <a:pPr>
              <a:buNone/>
            </a:pPr>
            <a:r>
              <a:rPr lang="en-US" dirty="0" smtClean="0"/>
              <a:t>a) What is the expected revenue and standard deviation from sales?</a:t>
            </a: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Linear Combination - Difference</a:t>
            </a:r>
            <a:endParaRPr lang="en-US" dirty="0"/>
          </a:p>
        </p:txBody>
      </p:sp>
      <p:sp>
        <p:nvSpPr>
          <p:cNvPr id="3" name="Content Placeholder 2"/>
          <p:cNvSpPr>
            <a:spLocks noGrp="1"/>
          </p:cNvSpPr>
          <p:nvPr>
            <p:ph idx="1"/>
          </p:nvPr>
        </p:nvSpPr>
        <p:spPr>
          <a:xfrm>
            <a:off x="457200" y="1600200"/>
            <a:ext cx="8229600" cy="5029200"/>
          </a:xfrm>
        </p:spPr>
        <p:txBody>
          <a:bodyPr>
            <a:normAutofit fontScale="92500" lnSpcReduction="10000"/>
          </a:bodyPr>
          <a:lstStyle/>
          <a:p>
            <a:pPr>
              <a:buNone/>
            </a:pPr>
            <a:r>
              <a:rPr lang="en-US" dirty="0" smtClean="0"/>
              <a:t>A gas station sells three grades of gasoline: regular, extra, and super. These are priced at $3.43, $3.53 and $3.63 per gallon respectively. Let X</a:t>
            </a:r>
            <a:r>
              <a:rPr lang="en-US" baseline="-25000" dirty="0" smtClean="0"/>
              <a:t>1</a:t>
            </a:r>
            <a:r>
              <a:rPr lang="en-US" dirty="0" smtClean="0"/>
              <a:t>, X</a:t>
            </a:r>
            <a:r>
              <a:rPr lang="en-US" baseline="-25000" dirty="0" smtClean="0"/>
              <a:t>2</a:t>
            </a:r>
            <a:r>
              <a:rPr lang="en-US" dirty="0" smtClean="0"/>
              <a:t> and X</a:t>
            </a:r>
            <a:r>
              <a:rPr lang="en-US" baseline="-25000" dirty="0" smtClean="0"/>
              <a:t>3</a:t>
            </a:r>
            <a:r>
              <a:rPr lang="en-US" dirty="0" smtClean="0"/>
              <a:t> denote the amounts of these grades purchased (gallons) on a particular day. Suppose X</a:t>
            </a:r>
            <a:r>
              <a:rPr lang="en-US" baseline="-25000" dirty="0" smtClean="0"/>
              <a:t>i</a:t>
            </a:r>
            <a:r>
              <a:rPr lang="en-US" dirty="0" smtClean="0"/>
              <a:t>’s are independent and normally distributed with μ</a:t>
            </a:r>
            <a:r>
              <a:rPr lang="en-US" baseline="-25000" dirty="0" smtClean="0"/>
              <a:t>1</a:t>
            </a:r>
            <a:r>
              <a:rPr lang="en-US" dirty="0" smtClean="0"/>
              <a:t> = 1000, μ</a:t>
            </a:r>
            <a:r>
              <a:rPr lang="en-US" baseline="-25000" dirty="0" smtClean="0"/>
              <a:t>2</a:t>
            </a:r>
            <a:r>
              <a:rPr lang="en-US" dirty="0" smtClean="0"/>
              <a:t> = 500, μ</a:t>
            </a:r>
            <a:r>
              <a:rPr lang="en-US" baseline="-25000" dirty="0" smtClean="0"/>
              <a:t>3</a:t>
            </a:r>
            <a:r>
              <a:rPr lang="en-US" dirty="0" smtClean="0"/>
              <a:t> = </a:t>
            </a:r>
            <a:r>
              <a:rPr lang="en-US" dirty="0" smtClean="0"/>
              <a:t>300</a:t>
            </a:r>
            <a:r>
              <a:rPr lang="en-US" dirty="0" smtClean="0"/>
              <a:t>, σ</a:t>
            </a:r>
            <a:r>
              <a:rPr lang="en-US" baseline="-25000" dirty="0" smtClean="0"/>
              <a:t>1</a:t>
            </a:r>
            <a:r>
              <a:rPr lang="en-US" dirty="0" smtClean="0"/>
              <a:t> = 300, σ</a:t>
            </a:r>
            <a:r>
              <a:rPr lang="en-US" baseline="-25000" dirty="0" smtClean="0"/>
              <a:t>2</a:t>
            </a:r>
            <a:r>
              <a:rPr lang="en-US" dirty="0" smtClean="0"/>
              <a:t> = 80 and σ</a:t>
            </a:r>
            <a:r>
              <a:rPr lang="en-US" baseline="-25000" dirty="0" smtClean="0"/>
              <a:t>3</a:t>
            </a:r>
            <a:r>
              <a:rPr lang="en-US" dirty="0" smtClean="0"/>
              <a:t> = 50. </a:t>
            </a:r>
          </a:p>
          <a:p>
            <a:pPr>
              <a:buNone/>
            </a:pPr>
            <a:r>
              <a:rPr lang="en-US" dirty="0" smtClean="0"/>
              <a:t>b) What are the expectation and standard deviation of the difference between the amount of extra and super grades of gasoline sold?</a:t>
            </a: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5.31*: Linear Combination - Normal</a:t>
            </a:r>
            <a:endParaRPr lang="en-US" dirty="0"/>
          </a:p>
        </p:txBody>
      </p:sp>
      <p:sp>
        <p:nvSpPr>
          <p:cNvPr id="3" name="Content Placeholder 2"/>
          <p:cNvSpPr>
            <a:spLocks noGrp="1"/>
          </p:cNvSpPr>
          <p:nvPr>
            <p:ph idx="1"/>
          </p:nvPr>
        </p:nvSpPr>
        <p:spPr>
          <a:xfrm>
            <a:off x="228600" y="1600200"/>
            <a:ext cx="8686800" cy="5029200"/>
          </a:xfrm>
        </p:spPr>
        <p:txBody>
          <a:bodyPr>
            <a:normAutofit fontScale="92500" lnSpcReduction="10000"/>
          </a:bodyPr>
          <a:lstStyle/>
          <a:p>
            <a:pPr>
              <a:buNone/>
            </a:pPr>
            <a:r>
              <a:rPr lang="en-US" dirty="0" smtClean="0"/>
              <a:t>A gas station sells three grades of gasoline: regular, extra, and super. These are priced at $3.43, $3.53 and $3.63 per gallon respectively. Let X</a:t>
            </a:r>
            <a:r>
              <a:rPr lang="en-US" baseline="-25000" dirty="0" smtClean="0"/>
              <a:t>1</a:t>
            </a:r>
            <a:r>
              <a:rPr lang="en-US" dirty="0" smtClean="0"/>
              <a:t>, X</a:t>
            </a:r>
            <a:r>
              <a:rPr lang="en-US" baseline="-25000" dirty="0" smtClean="0"/>
              <a:t>2</a:t>
            </a:r>
            <a:r>
              <a:rPr lang="en-US" dirty="0" smtClean="0"/>
              <a:t> and X</a:t>
            </a:r>
            <a:r>
              <a:rPr lang="en-US" baseline="-25000" dirty="0" smtClean="0"/>
              <a:t>3</a:t>
            </a:r>
            <a:r>
              <a:rPr lang="en-US" dirty="0" smtClean="0"/>
              <a:t> denote the amounts of these grades purchased (gallons) on a particular day. Suppose X</a:t>
            </a:r>
            <a:r>
              <a:rPr lang="en-US" baseline="-25000" dirty="0" smtClean="0"/>
              <a:t>i</a:t>
            </a:r>
            <a:r>
              <a:rPr lang="en-US" dirty="0" smtClean="0"/>
              <a:t>’s are independent and normally distributed with μ</a:t>
            </a:r>
            <a:r>
              <a:rPr lang="en-US" baseline="-25000" dirty="0" smtClean="0"/>
              <a:t>1</a:t>
            </a:r>
            <a:r>
              <a:rPr lang="en-US" dirty="0" smtClean="0"/>
              <a:t> = 1000, μ</a:t>
            </a:r>
            <a:r>
              <a:rPr lang="en-US" baseline="-25000" dirty="0" smtClean="0"/>
              <a:t>2</a:t>
            </a:r>
            <a:r>
              <a:rPr lang="en-US" dirty="0" smtClean="0"/>
              <a:t> = 500, μ</a:t>
            </a:r>
            <a:r>
              <a:rPr lang="en-US" baseline="-25000" dirty="0" smtClean="0"/>
              <a:t>3</a:t>
            </a:r>
            <a:r>
              <a:rPr lang="en-US" dirty="0" smtClean="0"/>
              <a:t> = 300, σ</a:t>
            </a:r>
            <a:r>
              <a:rPr lang="en-US" baseline="-25000" dirty="0" smtClean="0"/>
              <a:t>1</a:t>
            </a:r>
            <a:r>
              <a:rPr lang="en-US" dirty="0" smtClean="0"/>
              <a:t> = 100, σ</a:t>
            </a:r>
            <a:r>
              <a:rPr lang="en-US" baseline="-25000" dirty="0" smtClean="0"/>
              <a:t>2</a:t>
            </a:r>
            <a:r>
              <a:rPr lang="en-US" dirty="0" smtClean="0"/>
              <a:t> = 80 and σ</a:t>
            </a:r>
            <a:r>
              <a:rPr lang="en-US" baseline="-25000" dirty="0" smtClean="0"/>
              <a:t>3</a:t>
            </a:r>
            <a:r>
              <a:rPr lang="en-US" dirty="0" smtClean="0"/>
              <a:t> = 50. </a:t>
            </a:r>
          </a:p>
          <a:p>
            <a:pPr>
              <a:buNone/>
            </a:pPr>
            <a:r>
              <a:rPr lang="en-US" dirty="0" smtClean="0"/>
              <a:t>	E(Y) = $6284.00, </a:t>
            </a:r>
            <a:r>
              <a:rPr lang="en-US" dirty="0" smtClean="0">
                <a:sym typeface="Symbol"/>
              </a:rPr>
              <a:t></a:t>
            </a:r>
            <a:r>
              <a:rPr lang="en-US" baseline="-25000" dirty="0" smtClean="0">
                <a:sym typeface="Symbol"/>
              </a:rPr>
              <a:t>Y</a:t>
            </a:r>
            <a:r>
              <a:rPr lang="en-US" dirty="0" smtClean="0">
                <a:sym typeface="Symbol"/>
              </a:rPr>
              <a:t> = $479.94</a:t>
            </a:r>
            <a:endParaRPr lang="en-US" dirty="0" smtClean="0"/>
          </a:p>
          <a:p>
            <a:pPr>
              <a:buNone/>
            </a:pPr>
            <a:r>
              <a:rPr lang="en-US" dirty="0" smtClean="0"/>
              <a:t>c) Find the probability that the total revenue exceeds $6000.</a:t>
            </a:r>
          </a:p>
          <a:p>
            <a:pPr>
              <a:buNone/>
            </a:pP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Example: Continuous </a:t>
            </a:r>
            <a:r>
              <a:rPr lang="en-US" dirty="0" err="1" smtClean="0"/>
              <a:t>r.v</a:t>
            </a:r>
            <a:r>
              <a:rPr lang="en-US" dirty="0" smtClean="0"/>
              <a:t>.</a:t>
            </a:r>
            <a:endParaRPr lang="en-US" dirty="0"/>
          </a:p>
        </p:txBody>
      </p:sp>
      <p:sp>
        <p:nvSpPr>
          <p:cNvPr id="3" name="Content Placeholder 2"/>
          <p:cNvSpPr>
            <a:spLocks noGrp="1"/>
          </p:cNvSpPr>
          <p:nvPr>
            <p:ph idx="1"/>
          </p:nvPr>
        </p:nvSpPr>
        <p:spPr>
          <a:xfrm>
            <a:off x="457200" y="1219200"/>
            <a:ext cx="8229600" cy="5638800"/>
          </a:xfrm>
        </p:spPr>
        <p:txBody>
          <a:bodyPr>
            <a:normAutofit/>
          </a:bodyPr>
          <a:lstStyle/>
          <a:p>
            <a:pPr>
              <a:buNone/>
            </a:pPr>
            <a:r>
              <a:rPr lang="en-US" dirty="0" smtClean="0"/>
              <a:t>Let X and Y denote the proportions of time, out of one workweek, that two employees spend performing their assigned tasks. This can be modeled by the following joint </a:t>
            </a:r>
            <a:r>
              <a:rPr lang="en-US" dirty="0" err="1" smtClean="0"/>
              <a:t>pdf</a:t>
            </a:r>
            <a:r>
              <a:rPr lang="en-US" dirty="0" smtClean="0"/>
              <a:t>:</a:t>
            </a:r>
          </a:p>
          <a:p>
            <a:pPr>
              <a:buNone/>
            </a:pPr>
            <a:endParaRPr lang="en-US" dirty="0" smtClean="0"/>
          </a:p>
          <a:p>
            <a:pPr>
              <a:buNone/>
            </a:pPr>
            <a:endParaRPr lang="en-US" dirty="0" smtClean="0"/>
          </a:p>
          <a:p>
            <a:pPr>
              <a:buNone/>
            </a:pPr>
            <a:endParaRPr lang="en-US" dirty="0" smtClean="0"/>
          </a:p>
          <a:p>
            <a:pPr marL="514350" indent="-514350">
              <a:buAutoNum type="alphaLcParenR"/>
            </a:pPr>
            <a:r>
              <a:rPr lang="en-US" dirty="0" smtClean="0"/>
              <a:t>Verify that this is a legitimate </a:t>
            </a:r>
            <a:r>
              <a:rPr lang="en-US" dirty="0" err="1" smtClean="0"/>
              <a:t>pdf</a:t>
            </a:r>
            <a:r>
              <a:rPr lang="en-US" dirty="0" smtClean="0"/>
              <a:t>.</a:t>
            </a:r>
          </a:p>
          <a:p>
            <a:pPr marL="514350" indent="-514350">
              <a:buAutoNum type="alphaLcParenR"/>
            </a:pPr>
            <a:r>
              <a:rPr lang="en-US" dirty="0" smtClean="0"/>
              <a:t>What is the probability that both people work more than 50% of the time?</a:t>
            </a:r>
          </a:p>
          <a:p>
            <a:pPr>
              <a:buNone/>
            </a:pPr>
            <a:endParaRPr lang="en-US" dirty="0"/>
          </a:p>
        </p:txBody>
      </p:sp>
      <p:graphicFrame>
        <p:nvGraphicFramePr>
          <p:cNvPr id="4" name="Object 3"/>
          <p:cNvGraphicFramePr>
            <a:graphicFrameLocks noChangeAspect="1"/>
          </p:cNvGraphicFramePr>
          <p:nvPr/>
        </p:nvGraphicFramePr>
        <p:xfrm>
          <a:off x="363538" y="3243263"/>
          <a:ext cx="7939087" cy="1709737"/>
        </p:xfrm>
        <a:graphic>
          <a:graphicData uri="http://schemas.openxmlformats.org/presentationml/2006/ole">
            <mc:AlternateContent xmlns:mc="http://schemas.openxmlformats.org/markup-compatibility/2006">
              <mc:Choice xmlns:v="urn:schemas-microsoft-com:vml" Requires="v">
                <p:oleObj spid="_x0000_s1059" name="Equation" r:id="rId4" imgW="4775200" imgH="1028700" progId="Equation.DSMT4">
                  <p:embed/>
                </p:oleObj>
              </mc:Choice>
              <mc:Fallback>
                <p:oleObj name="Equation" r:id="rId4" imgW="4775200" imgH="1028700" progId="Equation.DSMT4">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538" y="3243263"/>
                        <a:ext cx="7939087" cy="1709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Example: Continuous </a:t>
            </a:r>
            <a:r>
              <a:rPr lang="en-US" dirty="0" err="1" smtClean="0"/>
              <a:t>r.v</a:t>
            </a:r>
            <a:r>
              <a:rPr lang="en-US" dirty="0" smtClean="0"/>
              <a:t>. (cont)</a:t>
            </a:r>
            <a:endParaRPr lang="en-US" dirty="0"/>
          </a:p>
        </p:txBody>
      </p:sp>
      <p:sp>
        <p:nvSpPr>
          <p:cNvPr id="3" name="Content Placeholder 2"/>
          <p:cNvSpPr>
            <a:spLocks noGrp="1"/>
          </p:cNvSpPr>
          <p:nvPr>
            <p:ph idx="1"/>
          </p:nvPr>
        </p:nvSpPr>
        <p:spPr>
          <a:xfrm>
            <a:off x="457200" y="1219200"/>
            <a:ext cx="8229600" cy="5638800"/>
          </a:xfrm>
        </p:spPr>
        <p:txBody>
          <a:bodyPr>
            <a:normAutofit/>
          </a:bodyPr>
          <a:lstStyle/>
          <a:p>
            <a:pPr>
              <a:buNone/>
            </a:pPr>
            <a:r>
              <a:rPr lang="en-US" dirty="0" smtClean="0"/>
              <a:t>Let X and Y denote the proportions of time, out of one workweek, that two employees spend performing their assigned tasks. This can be modeled by the following joint </a:t>
            </a:r>
            <a:r>
              <a:rPr lang="en-US" dirty="0" err="1" smtClean="0"/>
              <a:t>pdf</a:t>
            </a:r>
            <a:r>
              <a:rPr lang="en-US" dirty="0" smtClean="0"/>
              <a:t>:</a:t>
            </a:r>
          </a:p>
          <a:p>
            <a:pPr>
              <a:buNone/>
            </a:pPr>
            <a:endParaRPr lang="en-US" dirty="0" smtClean="0"/>
          </a:p>
          <a:p>
            <a:pPr>
              <a:buNone/>
            </a:pPr>
            <a:endParaRPr lang="en-US" dirty="0" smtClean="0"/>
          </a:p>
          <a:p>
            <a:pPr>
              <a:buNone/>
            </a:pPr>
            <a:endParaRPr lang="en-US" dirty="0" smtClean="0"/>
          </a:p>
          <a:p>
            <a:pPr marL="514350" indent="-514350">
              <a:buFont typeface="+mj-lt"/>
              <a:buAutoNum type="alphaLcParenR" startAt="3"/>
            </a:pPr>
            <a:r>
              <a:rPr lang="en-US" dirty="0" smtClean="0"/>
              <a:t>What is the marginal probability density function of X and Y?</a:t>
            </a:r>
          </a:p>
          <a:p>
            <a:pPr>
              <a:buNone/>
            </a:pPr>
            <a:endParaRPr lang="en-US" dirty="0"/>
          </a:p>
        </p:txBody>
      </p:sp>
      <p:graphicFrame>
        <p:nvGraphicFramePr>
          <p:cNvPr id="4" name="Object 3"/>
          <p:cNvGraphicFramePr>
            <a:graphicFrameLocks noChangeAspect="1"/>
          </p:cNvGraphicFramePr>
          <p:nvPr/>
        </p:nvGraphicFramePr>
        <p:xfrm>
          <a:off x="363538" y="3243263"/>
          <a:ext cx="7939087" cy="1709737"/>
        </p:xfrm>
        <a:graphic>
          <a:graphicData uri="http://schemas.openxmlformats.org/presentationml/2006/ole">
            <mc:AlternateContent xmlns:mc="http://schemas.openxmlformats.org/markup-compatibility/2006">
              <mc:Choice xmlns:v="urn:schemas-microsoft-com:vml" Requires="v">
                <p:oleObj spid="_x0000_s137252" name="Equation" r:id="rId4" imgW="4775200" imgH="1028700" progId="Equation.DSMT4">
                  <p:embed/>
                </p:oleObj>
              </mc:Choice>
              <mc:Fallback>
                <p:oleObj name="Equation" r:id="rId4" imgW="4775200" imgH="1028700" progId="Equation.DSMT4">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538" y="3243263"/>
                        <a:ext cx="7939087" cy="1709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non-rectangular A</a:t>
            </a:r>
            <a:endParaRPr lang="en-US" dirty="0"/>
          </a:p>
        </p:txBody>
      </p:sp>
      <p:sp>
        <p:nvSpPr>
          <p:cNvPr id="3" name="Content Placeholder 2"/>
          <p:cNvSpPr>
            <a:spLocks noGrp="1"/>
          </p:cNvSpPr>
          <p:nvPr>
            <p:ph idx="1"/>
          </p:nvPr>
        </p:nvSpPr>
        <p:spPr>
          <a:xfrm>
            <a:off x="457200" y="1600200"/>
            <a:ext cx="8229600" cy="5029200"/>
          </a:xfrm>
        </p:spPr>
        <p:txBody>
          <a:bodyPr>
            <a:normAutofit/>
          </a:bodyPr>
          <a:lstStyle/>
          <a:p>
            <a:pPr>
              <a:buNone/>
            </a:pPr>
            <a:r>
              <a:rPr lang="en-US" dirty="0" smtClean="0"/>
              <a:t>Let A denote the interior of a triangle with vertices (0,0), (2,0), and (2,1). Suppose that the joint </a:t>
            </a:r>
            <a:r>
              <a:rPr lang="en-US" dirty="0" err="1" smtClean="0"/>
              <a:t>pdf</a:t>
            </a:r>
            <a:r>
              <a:rPr lang="en-US" dirty="0" smtClean="0"/>
              <a:t> is below.</a:t>
            </a:r>
          </a:p>
          <a:p>
            <a:pPr>
              <a:buNone/>
            </a:pPr>
            <a:endParaRPr lang="en-US" dirty="0" smtClean="0"/>
          </a:p>
          <a:p>
            <a:pPr>
              <a:buNone/>
            </a:pPr>
            <a:endParaRPr lang="en-US" dirty="0" smtClean="0"/>
          </a:p>
          <a:p>
            <a:pPr>
              <a:buNone/>
            </a:pPr>
            <a:endParaRPr lang="en-US" dirty="0" smtClean="0"/>
          </a:p>
          <a:p>
            <a:pPr marL="514350" indent="-514350">
              <a:buAutoNum type="alphaLcParenR"/>
            </a:pPr>
            <a:r>
              <a:rPr lang="en-US" dirty="0" smtClean="0"/>
              <a:t>Verify that this is a valid </a:t>
            </a:r>
            <a:r>
              <a:rPr lang="en-US" dirty="0" err="1" smtClean="0"/>
              <a:t>pdf</a:t>
            </a:r>
            <a:r>
              <a:rPr lang="en-US" dirty="0" smtClean="0"/>
              <a:t>.</a:t>
            </a:r>
          </a:p>
          <a:p>
            <a:pPr marL="514350" indent="-514350">
              <a:buAutoNum type="alphaLcParenR"/>
            </a:pPr>
            <a:r>
              <a:rPr lang="en-US" dirty="0" smtClean="0"/>
              <a:t>What are the marginal pdfs of X and Y?</a:t>
            </a:r>
          </a:p>
        </p:txBody>
      </p:sp>
      <p:graphicFrame>
        <p:nvGraphicFramePr>
          <p:cNvPr id="3074" name="Object 2"/>
          <p:cNvGraphicFramePr>
            <a:graphicFrameLocks noChangeAspect="1"/>
          </p:cNvGraphicFramePr>
          <p:nvPr/>
        </p:nvGraphicFramePr>
        <p:xfrm>
          <a:off x="1676400" y="3048000"/>
          <a:ext cx="5270500" cy="1630301"/>
        </p:xfrm>
        <a:graphic>
          <a:graphicData uri="http://schemas.openxmlformats.org/presentationml/2006/ole">
            <mc:AlternateContent xmlns:mc="http://schemas.openxmlformats.org/markup-compatibility/2006">
              <mc:Choice xmlns:v="urn:schemas-microsoft-com:vml" Requires="v">
                <p:oleObj spid="_x0000_s3108" name="Equation" r:id="rId4" imgW="3327400" imgH="1028700" progId="Equation.DSMT4">
                  <p:embed/>
                </p:oleObj>
              </mc:Choice>
              <mc:Fallback>
                <p:oleObj name="Equation" r:id="rId4" imgW="3327400" imgH="1028700" progId="Equation.DSMT4">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3048000"/>
                        <a:ext cx="5270500" cy="163030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Example: Continuous </a:t>
            </a:r>
            <a:r>
              <a:rPr lang="en-US" dirty="0" err="1" smtClean="0"/>
              <a:t>r.v</a:t>
            </a:r>
            <a:r>
              <a:rPr lang="en-US" dirty="0" smtClean="0"/>
              <a:t>. (cont)</a:t>
            </a:r>
            <a:endParaRPr lang="en-US" dirty="0"/>
          </a:p>
        </p:txBody>
      </p:sp>
      <p:sp>
        <p:nvSpPr>
          <p:cNvPr id="3" name="Content Placeholder 2"/>
          <p:cNvSpPr>
            <a:spLocks noGrp="1"/>
          </p:cNvSpPr>
          <p:nvPr>
            <p:ph idx="1"/>
          </p:nvPr>
        </p:nvSpPr>
        <p:spPr>
          <a:xfrm>
            <a:off x="457200" y="1219200"/>
            <a:ext cx="8229600" cy="5638800"/>
          </a:xfrm>
        </p:spPr>
        <p:txBody>
          <a:bodyPr>
            <a:normAutofit/>
          </a:bodyPr>
          <a:lstStyle/>
          <a:p>
            <a:pPr>
              <a:buNone/>
            </a:pPr>
            <a:r>
              <a:rPr lang="en-US" dirty="0" smtClean="0"/>
              <a:t>Let X and Y denote the proportions of time, out of one workweek, that two employees spend performing their assigned tasks. This can be modeled by the following joint </a:t>
            </a:r>
            <a:r>
              <a:rPr lang="en-US" dirty="0" err="1" smtClean="0"/>
              <a:t>pdf</a:t>
            </a:r>
            <a:r>
              <a:rPr lang="en-US" dirty="0" smtClean="0"/>
              <a:t>:</a:t>
            </a:r>
          </a:p>
          <a:p>
            <a:pPr>
              <a:buNone/>
            </a:pPr>
            <a:endParaRPr lang="en-US" dirty="0" smtClean="0"/>
          </a:p>
          <a:p>
            <a:pPr>
              <a:buNone/>
            </a:pPr>
            <a:endParaRPr lang="en-US" dirty="0" smtClean="0"/>
          </a:p>
          <a:p>
            <a:pPr>
              <a:buNone/>
            </a:pPr>
            <a:endParaRPr lang="en-US" dirty="0" smtClean="0"/>
          </a:p>
          <a:p>
            <a:pPr marL="514350" indent="-514350">
              <a:buNone/>
            </a:pPr>
            <a:r>
              <a:rPr lang="en-US" dirty="0" err="1" smtClean="0"/>
              <a:t>f</a:t>
            </a:r>
            <a:r>
              <a:rPr lang="en-US" baseline="-25000" dirty="0" err="1" smtClean="0"/>
              <a:t>X</a:t>
            </a:r>
            <a:r>
              <a:rPr lang="en-US" dirty="0" smtClean="0"/>
              <a:t>(x) = x + 0.5, </a:t>
            </a:r>
            <a:r>
              <a:rPr lang="en-US" dirty="0" err="1" smtClean="0"/>
              <a:t>f</a:t>
            </a:r>
            <a:r>
              <a:rPr lang="en-US" baseline="-25000" dirty="0" err="1" smtClean="0"/>
              <a:t>Y</a:t>
            </a:r>
            <a:r>
              <a:rPr lang="en-US" dirty="0" smtClean="0"/>
              <a:t>(y) = y + 0.5</a:t>
            </a:r>
          </a:p>
          <a:p>
            <a:pPr marL="514350" indent="-514350">
              <a:buNone/>
            </a:pPr>
            <a:r>
              <a:rPr lang="en-US" dirty="0" smtClean="0"/>
              <a:t> Are X and Y independent?</a:t>
            </a:r>
          </a:p>
          <a:p>
            <a:pPr>
              <a:buNone/>
            </a:pPr>
            <a:endParaRPr lang="en-US" dirty="0"/>
          </a:p>
        </p:txBody>
      </p:sp>
      <p:graphicFrame>
        <p:nvGraphicFramePr>
          <p:cNvPr id="4" name="Object 3"/>
          <p:cNvGraphicFramePr>
            <a:graphicFrameLocks noChangeAspect="1"/>
          </p:cNvGraphicFramePr>
          <p:nvPr/>
        </p:nvGraphicFramePr>
        <p:xfrm>
          <a:off x="363538" y="3243263"/>
          <a:ext cx="7939087" cy="1709737"/>
        </p:xfrm>
        <a:graphic>
          <a:graphicData uri="http://schemas.openxmlformats.org/presentationml/2006/ole">
            <mc:AlternateContent xmlns:mc="http://schemas.openxmlformats.org/markup-compatibility/2006">
              <mc:Choice xmlns:v="urn:schemas-microsoft-com:vml" Requires="v">
                <p:oleObj spid="_x0000_s138276" name="Equation" r:id="rId4" imgW="4775200" imgH="1028700" progId="Equation.DSMT4">
                  <p:embed/>
                </p:oleObj>
              </mc:Choice>
              <mc:Fallback>
                <p:oleObj name="Equation" r:id="rId4" imgW="4775200" imgH="1028700" progId="Equation.DSMT4">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538" y="3243263"/>
                        <a:ext cx="7939087" cy="1709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cKBAlgP8">
  <a:themeElements>
    <a:clrScheme name="McKBAlgP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cKBAlgP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cKBAlgP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cKBAlgP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cKBAlgP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cKBAlgP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cKBAlgP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cKBAlgP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cKBAlgP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cKBAlgP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cKBAlgP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cKBAlgP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cKBAlgP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cKBAlgP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9992</TotalTime>
  <Words>2820</Words>
  <Application>Microsoft Office PowerPoint</Application>
  <PresentationFormat>On-screen Show (4:3)</PresentationFormat>
  <Paragraphs>525</Paragraphs>
  <Slides>56</Slides>
  <Notes>30</Notes>
  <HiddenSlides>2</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56</vt:i4>
      </vt:variant>
    </vt:vector>
  </HeadingPairs>
  <TitlesOfParts>
    <vt:vector size="59" baseType="lpstr">
      <vt:lpstr>Office Theme</vt:lpstr>
      <vt:lpstr>McKBAlgP8</vt:lpstr>
      <vt:lpstr>Equation</vt:lpstr>
      <vt:lpstr>PowerPoint Presentation</vt:lpstr>
      <vt:lpstr>Example: Joint pmf (discrete)</vt:lpstr>
      <vt:lpstr>Example: Joint pmf (discrete) (cont)</vt:lpstr>
      <vt:lpstr>Example: Joint pmf (discrete) (cont)</vt:lpstr>
      <vt:lpstr>P(X,Y)A</vt:lpstr>
      <vt:lpstr>Example: Continuous r.v.</vt:lpstr>
      <vt:lpstr>Example: Continuous r.v. (cont)</vt:lpstr>
      <vt:lpstr>Example: non-rectangular A</vt:lpstr>
      <vt:lpstr>Example: Continuous r.v. (cont)</vt:lpstr>
      <vt:lpstr>Example: Independence - discrete</vt:lpstr>
      <vt:lpstr>Example: Independence - discrete</vt:lpstr>
      <vt:lpstr>Example: Independence</vt:lpstr>
      <vt:lpstr>Example: Independence</vt:lpstr>
      <vt:lpstr>Multinomial Distribution</vt:lpstr>
      <vt:lpstr>Multinomial Distribution: Example</vt:lpstr>
      <vt:lpstr>Example: Conditional pmf</vt:lpstr>
      <vt:lpstr>Example: Conditional pdf </vt:lpstr>
      <vt:lpstr>Example: Conditional pdf </vt:lpstr>
      <vt:lpstr>Expected value of a function</vt:lpstr>
      <vt:lpstr>Example: Expectation - discrete</vt:lpstr>
      <vt:lpstr>Example: Expectation - continuous </vt:lpstr>
      <vt:lpstr>Covariance</vt:lpstr>
      <vt:lpstr>Covariance</vt:lpstr>
      <vt:lpstr>Covariance: Properties</vt:lpstr>
      <vt:lpstr>Example: Example: Covariance - discrete</vt:lpstr>
      <vt:lpstr>Example: Covariance – discrete (2)</vt:lpstr>
      <vt:lpstr>Example: Covariance - continuous </vt:lpstr>
      <vt:lpstr>Correlation</vt:lpstr>
      <vt:lpstr>Correlation</vt:lpstr>
      <vt:lpstr>Example: Correlation - discrete</vt:lpstr>
      <vt:lpstr>Example: Correlation - continuous </vt:lpstr>
      <vt:lpstr>Example: Correlation</vt:lpstr>
      <vt:lpstr>Example (5.18): Correlation - discrete</vt:lpstr>
      <vt:lpstr>Sampling Distribution – Example 5.20</vt:lpstr>
      <vt:lpstr>Sampling Distribution – Ex 5.20 (cont)</vt:lpstr>
      <vt:lpstr>Sampling Distribution – Ex 5.20 (cont)</vt:lpstr>
      <vt:lpstr>Sampling Distribution – Ex 5.20 (cont)</vt:lpstr>
      <vt:lpstr>Sampling Distribution – Ex 5.20 (cont)</vt:lpstr>
      <vt:lpstr>Example 5.22: Simulations Exps</vt:lpstr>
      <vt:lpstr>Example 5.23: Simulations Exps</vt:lpstr>
      <vt:lpstr>Distribution of the Sample Mean</vt:lpstr>
      <vt:lpstr>    Distribution</vt:lpstr>
      <vt:lpstr>Sample Mean – Normal</vt:lpstr>
      <vt:lpstr>Central Limit Theorem (CLT)</vt:lpstr>
      <vt:lpstr>CLT</vt:lpstr>
      <vt:lpstr>CLT: Example 5.26</vt:lpstr>
      <vt:lpstr>CLT: Example 5.27</vt:lpstr>
      <vt:lpstr>9 Binomial distributions</vt:lpstr>
      <vt:lpstr>Central Limit Theorem</vt:lpstr>
      <vt:lpstr>Central Limit Theorem</vt:lpstr>
      <vt:lpstr>Linear Combination</vt:lpstr>
      <vt:lpstr>The Distribution of a Linear Combination</vt:lpstr>
      <vt:lpstr>The Distribution of a Linear Combination (cont)</vt:lpstr>
      <vt:lpstr>Example 5.29*: Linear Combination</vt:lpstr>
      <vt:lpstr>Example: Linear Combination - Difference</vt:lpstr>
      <vt:lpstr>Example 5.31*: Linear Combination - Normal</vt:lpstr>
    </vt:vector>
  </TitlesOfParts>
  <Company>Purdue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Proposition 1.1 De Moargan’s Laws</dc:title>
  <dc:creator>lfindsen</dc:creator>
  <cp:lastModifiedBy>Leonore Findsen</cp:lastModifiedBy>
  <cp:revision>606</cp:revision>
  <dcterms:created xsi:type="dcterms:W3CDTF">2010-01-11T21:36:57Z</dcterms:created>
  <dcterms:modified xsi:type="dcterms:W3CDTF">2014-07-14T16:46:07Z</dcterms:modified>
</cp:coreProperties>
</file>