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310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68" r:id="rId14"/>
    <p:sldId id="312" r:id="rId15"/>
    <p:sldId id="270" r:id="rId16"/>
    <p:sldId id="314" r:id="rId17"/>
    <p:sldId id="313" r:id="rId18"/>
    <p:sldId id="315" r:id="rId19"/>
    <p:sldId id="271" r:id="rId20"/>
    <p:sldId id="272" r:id="rId21"/>
    <p:sldId id="273" r:id="rId22"/>
    <p:sldId id="278" r:id="rId23"/>
    <p:sldId id="279" r:id="rId24"/>
    <p:sldId id="316" r:id="rId25"/>
    <p:sldId id="274" r:id="rId26"/>
    <p:sldId id="275" r:id="rId27"/>
    <p:sldId id="276" r:id="rId28"/>
    <p:sldId id="277" r:id="rId29"/>
    <p:sldId id="301" r:id="rId30"/>
    <p:sldId id="280" r:id="rId31"/>
    <p:sldId id="302" r:id="rId32"/>
    <p:sldId id="300" r:id="rId33"/>
    <p:sldId id="281" r:id="rId34"/>
    <p:sldId id="282" r:id="rId35"/>
    <p:sldId id="317" r:id="rId36"/>
    <p:sldId id="303" r:id="rId37"/>
    <p:sldId id="304" r:id="rId38"/>
    <p:sldId id="283" r:id="rId39"/>
    <p:sldId id="318" r:id="rId40"/>
    <p:sldId id="305" r:id="rId41"/>
    <p:sldId id="284" r:id="rId42"/>
    <p:sldId id="286" r:id="rId43"/>
    <p:sldId id="306" r:id="rId44"/>
    <p:sldId id="285" r:id="rId45"/>
    <p:sldId id="287" r:id="rId46"/>
    <p:sldId id="288" r:id="rId47"/>
    <p:sldId id="307" r:id="rId48"/>
    <p:sldId id="290" r:id="rId49"/>
    <p:sldId id="289" r:id="rId50"/>
    <p:sldId id="291" r:id="rId51"/>
    <p:sldId id="292" r:id="rId52"/>
    <p:sldId id="308" r:id="rId53"/>
    <p:sldId id="293" r:id="rId54"/>
    <p:sldId id="294" r:id="rId55"/>
    <p:sldId id="295" r:id="rId56"/>
    <p:sldId id="319" r:id="rId57"/>
    <p:sldId id="296" r:id="rId58"/>
    <p:sldId id="297" r:id="rId59"/>
    <p:sldId id="298" r:id="rId60"/>
    <p:sldId id="299" r:id="rId61"/>
    <p:sldId id="309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27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5" autoAdjust="0"/>
    <p:restoredTop sz="94747" autoAdjust="0"/>
  </p:normalViewPr>
  <p:slideViewPr>
    <p:cSldViewPr>
      <p:cViewPr varScale="1">
        <p:scale>
          <a:sx n="58" d="100"/>
          <a:sy n="58" d="100"/>
        </p:scale>
        <p:origin x="90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168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TONE.ICS.PURDUE.EDU\lfindsen\My%20Documents\Stat%20511\Figures%20for%20class%20notes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STONE.ICS.PURDUE.EDU\lfindsen\My%20Documents\Stat%20511\Figures%20for%20class%20not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57150">
              <a:solidFill>
                <a:schemeClr val="accent1"/>
              </a:solidFill>
            </a:ln>
          </c:spPr>
          <c:marker>
            <c:symbol val="none"/>
          </c:marker>
          <c:xVal>
            <c:numRef>
              <c:f>Fig.4.7!$A$2:$A$5</c:f>
              <c:numCache>
                <c:formatCode>General</c:formatCode>
                <c:ptCount val="4"/>
                <c:pt idx="0">
                  <c:v>-10</c:v>
                </c:pt>
                <c:pt idx="1">
                  <c:v>0</c:v>
                </c:pt>
                <c:pt idx="2">
                  <c:v>30</c:v>
                </c:pt>
                <c:pt idx="3">
                  <c:v>50</c:v>
                </c:pt>
              </c:numCache>
            </c:numRef>
          </c:xVal>
          <c:yVal>
            <c:numRef>
              <c:f>Fig.4.7!$B$2:$B$5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5025792"/>
        <c:axId val="415024112"/>
      </c:scatterChart>
      <c:valAx>
        <c:axId val="415025792"/>
        <c:scaling>
          <c:orientation val="minMax"/>
          <c:max val="50"/>
          <c:min val="-1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3200"/>
            </a:pPr>
            <a:endParaRPr lang="en-US"/>
          </a:p>
        </c:txPr>
        <c:crossAx val="415024112"/>
        <c:crosses val="autoZero"/>
        <c:crossBetween val="midCat"/>
        <c:majorUnit val="10"/>
      </c:valAx>
      <c:valAx>
        <c:axId val="415024112"/>
        <c:scaling>
          <c:orientation val="minMax"/>
          <c:max val="1.2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3200"/>
            </a:pPr>
            <a:endParaRPr lang="en-US"/>
          </a:p>
        </c:txPr>
        <c:crossAx val="415025792"/>
        <c:crosses val="autoZero"/>
        <c:crossBetween val="midCat"/>
        <c:majorUnit val="1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901234567901249E-2"/>
          <c:y val="5.4808888185784985E-2"/>
          <c:w val="0.93888888888889122"/>
          <c:h val="0.8074790026246762"/>
        </c:manualLayout>
      </c:layout>
      <c:scatterChart>
        <c:scatterStyle val="lineMarker"/>
        <c:varyColors val="0"/>
        <c:ser>
          <c:idx val="0"/>
          <c:order val="0"/>
          <c:spPr>
            <a:ln w="41275"/>
          </c:spPr>
          <c:marker>
            <c:symbol val="none"/>
          </c:marker>
          <c:xVal>
            <c:numRef>
              <c:f>Fig.4.7!$A$8:$A$11</c:f>
              <c:numCache>
                <c:formatCode>General</c:formatCode>
                <c:ptCount val="4"/>
                <c:pt idx="0">
                  <c:v>-5</c:v>
                </c:pt>
                <c:pt idx="1">
                  <c:v>10</c:v>
                </c:pt>
                <c:pt idx="2">
                  <c:v>30</c:v>
                </c:pt>
                <c:pt idx="3">
                  <c:v>50</c:v>
                </c:pt>
              </c:numCache>
            </c:numRef>
          </c:xVal>
          <c:yVal>
            <c:numRef>
              <c:f>Fig.4.7!$B$8:$B$11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4478976"/>
        <c:axId val="492801760"/>
      </c:scatterChart>
      <c:valAx>
        <c:axId val="344478976"/>
        <c:scaling>
          <c:orientation val="minMax"/>
          <c:max val="50"/>
          <c:min val="-10"/>
        </c:scaling>
        <c:delete val="0"/>
        <c:axPos val="b"/>
        <c:numFmt formatCode="General" sourceLinked="1"/>
        <c:majorTickMark val="out"/>
        <c:minorTickMark val="none"/>
        <c:tickLblPos val="none"/>
        <c:crossAx val="492801760"/>
        <c:crosses val="autoZero"/>
        <c:crossBetween val="midCat"/>
        <c:majorUnit val="20"/>
      </c:valAx>
      <c:valAx>
        <c:axId val="492801760"/>
        <c:scaling>
          <c:orientation val="minMax"/>
          <c:max val="1.2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3200"/>
            </a:pPr>
            <a:endParaRPr lang="en-US"/>
          </a:p>
        </c:txPr>
        <c:crossAx val="344478976"/>
        <c:crosses val="autoZero"/>
        <c:crossBetween val="midCat"/>
        <c:majorUnit val="1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0.30556</cdr:x>
      <cdr:y>0.85514</cdr:y>
    </cdr:from>
    <cdr:to>
      <cdr:x>0.37037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14600" y="4038600"/>
          <a:ext cx="533400" cy="6556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3200" dirty="0" smtClean="0"/>
            <a:t>A</a:t>
          </a:r>
          <a:endParaRPr lang="en-US" sz="32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E9E57-B026-4B5A-B3E8-8A48562FE2B8}" type="datetimeFigureOut">
              <a:rPr lang="en-US" smtClean="0"/>
              <a:pPr/>
              <a:t>7/8/2014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995F4E-C860-47AA-8D4E-D983800C9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84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E64F78-BE1A-4517-A685-C58A5B474E27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2011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95F4E-C860-47AA-8D4E-D983800C9E2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94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95F4E-C860-47AA-8D4E-D983800C9E2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216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95F4E-C860-47AA-8D4E-D983800C9E2A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175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65B9-8681-4F57-B28C-8200AC9C629D}" type="datetimeFigureOut">
              <a:rPr lang="en-US" smtClean="0"/>
              <a:pPr/>
              <a:t>7/8/2014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65B9-8681-4F57-B28C-8200AC9C629D}" type="datetimeFigureOut">
              <a:rPr lang="en-US" smtClean="0"/>
              <a:pPr/>
              <a:t>7/8/2014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65B9-8681-4F57-B28C-8200AC9C629D}" type="datetimeFigureOut">
              <a:rPr lang="en-US" smtClean="0"/>
              <a:pPr/>
              <a:t>7/8/2014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65B9-8681-4F57-B28C-8200AC9C629D}" type="datetimeFigureOut">
              <a:rPr lang="en-US" smtClean="0"/>
              <a:pPr/>
              <a:t>7/8/2014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65B9-8681-4F57-B28C-8200AC9C629D}" type="datetimeFigureOut">
              <a:rPr lang="en-US" smtClean="0"/>
              <a:pPr/>
              <a:t>7/8/2014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65B9-8681-4F57-B28C-8200AC9C629D}" type="datetimeFigureOut">
              <a:rPr lang="en-US" smtClean="0"/>
              <a:pPr/>
              <a:t>7/8/2014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65B9-8681-4F57-B28C-8200AC9C629D}" type="datetimeFigureOut">
              <a:rPr lang="en-US" smtClean="0"/>
              <a:pPr/>
              <a:t>7/8/2014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65B9-8681-4F57-B28C-8200AC9C629D}" type="datetimeFigureOut">
              <a:rPr lang="en-US" smtClean="0"/>
              <a:pPr/>
              <a:t>7/8/2014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65B9-8681-4F57-B28C-8200AC9C629D}" type="datetimeFigureOut">
              <a:rPr lang="en-US" smtClean="0"/>
              <a:pPr/>
              <a:t>7/8/2014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65B9-8681-4F57-B28C-8200AC9C629D}" type="datetimeFigureOut">
              <a:rPr lang="en-US" smtClean="0"/>
              <a:pPr/>
              <a:t>7/8/2014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65B9-8681-4F57-B28C-8200AC9C629D}" type="datetimeFigureOut">
              <a:rPr lang="en-US" smtClean="0"/>
              <a:pPr/>
              <a:t>7/8/2014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665B9-8681-4F57-B28C-8200AC9C629D}" type="datetimeFigureOut">
              <a:rPr lang="en-US" smtClean="0"/>
              <a:pPr/>
              <a:t>7/8/2014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2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upload.wikimedia.org/wikipedia/commons/7/74/Normal_Distribution_PDF.sv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upload.wikimedia.org/wikipedia/commons/e/ec/Exponential_pdf.svg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5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7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upload.wikimedia.org/wikipedia/commons/e/e6/Gamma_distribution_pdf.svg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9.w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1.w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www.google.com/url?sa=i&amp;rct=j&amp;q=&amp;esrc=s&amp;source=images&amp;cd=&amp;docid=4Y2joeESlkU0eM&amp;tbnid=-cvUzce2Ury5DM:&amp;ved=0CAUQjRw&amp;url=http://www.applicationsresearch.com/WeibullEase.htm&amp;ei=XC_MUdfTAca_ygH6rIAQ&amp;bvm=bv.48340889,d.aWc&amp;psig=AFQjCNGNPBheDSMgM-1y32hJl9YPnh_wWg&amp;ust=137242205136997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34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6.w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37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4/46/Lognormal_distribution_PDF.png" TargetMode="External"/><Relationship Id="rId2" Type="http://schemas.openxmlformats.org/officeDocument/2006/relationships/image" Target="../media/image38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40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42.w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43.wmf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45.wmf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w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133" name="Picture 53" descr="Picture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"/>
            <a:ext cx="91440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3505200" y="2935128"/>
            <a:ext cx="548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1400" dirty="0"/>
              <a:t>Copyright © Cengage Learning. All rights reserved.</a:t>
            </a:r>
            <a:r>
              <a:rPr lang="en-US" altLang="en-US" dirty="0"/>
              <a:t> 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1371600" y="955993"/>
            <a:ext cx="1676400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880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2681288" y="900430"/>
            <a:ext cx="59436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>
                <a:solidFill>
                  <a:schemeClr val="bg1"/>
                </a:solidFill>
              </a:rPr>
              <a:t>Continuous Random Variables and </a:t>
            </a:r>
            <a:br>
              <a:rPr lang="en-US" altLang="en-US" sz="3600" b="1">
                <a:solidFill>
                  <a:schemeClr val="bg1"/>
                </a:solidFill>
              </a:rPr>
            </a:br>
            <a:r>
              <a:rPr lang="en-US" altLang="en-US" sz="3600" b="1">
                <a:solidFill>
                  <a:schemeClr val="bg1"/>
                </a:solidFill>
              </a:rPr>
              <a:t>Probability Distributions</a:t>
            </a:r>
          </a:p>
        </p:txBody>
      </p:sp>
      <p:pic>
        <p:nvPicPr>
          <p:cNvPr id="73730" name="Picture 2" descr="carto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" y="3556634"/>
            <a:ext cx="4681937" cy="3301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30371" y="5883323"/>
            <a:ext cx="38459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https://onlinecourses.science.psu.edu</a:t>
            </a:r>
            <a:r>
              <a:rPr lang="en-US" dirty="0" smtClean="0"/>
              <a:t>/</a:t>
            </a:r>
          </a:p>
          <a:p>
            <a:r>
              <a:rPr lang="en-US" dirty="0" smtClean="0"/>
              <a:t>stat414/node/307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50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F(x): Uniform (general case)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1"/>
          <p:cNvSpPr txBox="1"/>
          <p:nvPr/>
        </p:nvSpPr>
        <p:spPr>
          <a:xfrm>
            <a:off x="5638800" y="5562600"/>
            <a:ext cx="533400" cy="65563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B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</a:t>
            </a:r>
            <a:r>
              <a:rPr lang="en-US" dirty="0" err="1" smtClean="0"/>
              <a:t>cdf</a:t>
            </a:r>
            <a:r>
              <a:rPr lang="en-US" dirty="0" smtClean="0"/>
              <a:t>: Uniform (cont)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A person casually walks to the bus stop when the bus comes every 30 minutes. Use F(x) to make the following calculations.</a:t>
            </a:r>
          </a:p>
          <a:p>
            <a:pPr>
              <a:buNone/>
            </a:pPr>
            <a:r>
              <a:rPr lang="en-US" dirty="0" smtClean="0"/>
              <a:t>What is the probability that the person has to wait between 5 and 10 minutes?</a:t>
            </a:r>
          </a:p>
          <a:p>
            <a:pPr>
              <a:buNone/>
            </a:pPr>
            <a:r>
              <a:rPr lang="en-US" dirty="0" smtClean="0"/>
              <a:t>What is the probability that the person has to wait longer than 5 minutes?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Percentile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572000"/>
              </a:xfrm>
            </p:spPr>
            <p:txBody>
              <a:bodyPr>
                <a:normAutofit/>
              </a:bodyPr>
              <a:lstStyle/>
              <a:p>
                <a:pPr>
                  <a:buNone/>
                </a:pPr>
                <a:r>
                  <a:rPr lang="en-US" dirty="0" smtClean="0"/>
                  <a:t>The distribution of the grade of a particular road in a particular 2 mile region is a continuous </a:t>
                </a:r>
                <a:r>
                  <a:rPr lang="en-US" dirty="0" err="1" smtClean="0"/>
                  <a:t>r.v</a:t>
                </a:r>
                <a:r>
                  <a:rPr lang="en-US" dirty="0" smtClean="0"/>
                  <a:t>. X with pdf</a:t>
                </a: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eqArr>
                                  <m:eqArr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e/>
                                </m:eqAr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𝑒𝑙𝑠𝑒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>
                  <a:buNone/>
                </a:pPr>
                <a:r>
                  <a:rPr lang="en-US" dirty="0" smtClean="0"/>
                  <a:t>What is the 50</a:t>
                </a:r>
                <a:r>
                  <a:rPr lang="en-US" baseline="30000" dirty="0" smtClean="0"/>
                  <a:t>th</a:t>
                </a:r>
                <a:r>
                  <a:rPr lang="en-US" dirty="0" smtClean="0"/>
                  <a:t> percentile?</a:t>
                </a:r>
              </a:p>
              <a:p>
                <a:pPr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572000"/>
              </a:xfrm>
              <a:blipFill rotWithShape="0">
                <a:blip r:embed="rId2"/>
                <a:stretch>
                  <a:fillRect l="-1852" t="-1733" r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4.9: Percentile (cont)</a:t>
            </a:r>
            <a:endParaRPr lang="en-US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390900" y="4983163"/>
            <a:ext cx="21717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0288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/>
              <a:t>Figure 4.11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133600" y="4572000"/>
            <a:ext cx="456407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400" dirty="0"/>
              <a:t>The </a:t>
            </a:r>
            <a:r>
              <a:rPr lang="en-US" sz="2400" dirty="0" err="1"/>
              <a:t>pdf</a:t>
            </a:r>
            <a:r>
              <a:rPr lang="en-US" sz="2400" dirty="0"/>
              <a:t> and </a:t>
            </a:r>
            <a:r>
              <a:rPr lang="en-US" sz="2400" dirty="0" err="1"/>
              <a:t>cdf</a:t>
            </a:r>
            <a:r>
              <a:rPr lang="en-US" sz="2400" dirty="0"/>
              <a:t> for Example 4.9</a:t>
            </a:r>
          </a:p>
        </p:txBody>
      </p:sp>
      <p:pic>
        <p:nvPicPr>
          <p:cNvPr id="8" name="Picture 7" descr="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52" y="1447800"/>
            <a:ext cx="8825948" cy="292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716678" y="640742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X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 of Expected Values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8763000" cy="4525963"/>
              </a:xfrm>
            </p:spPr>
            <p:txBody>
              <a:bodyPr/>
              <a:lstStyle/>
              <a:p>
                <a:r>
                  <a:rPr lang="en-US" dirty="0" smtClean="0"/>
                  <a:t>E(</a:t>
                </a:r>
                <a:r>
                  <a:rPr lang="en-US" dirty="0" err="1" smtClean="0"/>
                  <a:t>aX</a:t>
                </a:r>
                <a:r>
                  <a:rPr lang="en-US" dirty="0" smtClean="0"/>
                  <a:t> + b) = </a:t>
                </a:r>
                <a:r>
                  <a:rPr lang="en-US" dirty="0" err="1" smtClean="0"/>
                  <a:t>aE</a:t>
                </a:r>
                <a:r>
                  <a:rPr lang="en-US" dirty="0" smtClean="0"/>
                  <a:t>(X) + b</a:t>
                </a:r>
              </a:p>
              <a:p>
                <a:r>
                  <a:rPr lang="en-US" dirty="0" smtClean="0"/>
                  <a:t>For </a:t>
                </a:r>
                <a:r>
                  <a:rPr lang="en-US" dirty="0" err="1" smtClean="0"/>
                  <a:t>r.v</a:t>
                </a:r>
                <a:r>
                  <a:rPr lang="en-US" dirty="0" smtClean="0"/>
                  <a:t>. X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 X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, …, </a:t>
                </a:r>
                <a:r>
                  <a:rPr lang="en-US" dirty="0" err="1" smtClean="0"/>
                  <a:t>X</a:t>
                </a:r>
                <a:r>
                  <a:rPr lang="en-US" baseline="-25000" dirty="0" err="1" smtClean="0"/>
                  <a:t>n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sz="3200" dirty="0" smtClean="0"/>
                  <a:t>	E(a</a:t>
                </a:r>
                <a:r>
                  <a:rPr lang="en-US" sz="3200" baseline="-25000" dirty="0" smtClean="0"/>
                  <a:t>1</a:t>
                </a:r>
                <a:r>
                  <a:rPr lang="en-US" sz="3200" dirty="0" smtClean="0"/>
                  <a:t>X</a:t>
                </a:r>
                <a:r>
                  <a:rPr lang="en-US" sz="3200" baseline="-25000" dirty="0" smtClean="0"/>
                  <a:t>1</a:t>
                </a:r>
                <a:r>
                  <a:rPr lang="en-US" sz="3200" dirty="0" smtClean="0"/>
                  <a:t> + … + </a:t>
                </a:r>
                <a:r>
                  <a:rPr lang="en-US" sz="3200" dirty="0" err="1" smtClean="0"/>
                  <a:t>a</a:t>
                </a:r>
                <a:r>
                  <a:rPr lang="en-US" sz="3200" baseline="-25000" dirty="0" err="1" smtClean="0"/>
                  <a:t>n</a:t>
                </a:r>
                <a:r>
                  <a:rPr lang="en-US" sz="3200" dirty="0" err="1" smtClean="0"/>
                  <a:t>X</a:t>
                </a:r>
                <a:r>
                  <a:rPr lang="en-US" sz="3200" baseline="-25000" dirty="0" err="1" smtClean="0"/>
                  <a:t>n</a:t>
                </a:r>
                <a:r>
                  <a:rPr lang="en-US" sz="3200" dirty="0" smtClean="0"/>
                  <a:t>) = a</a:t>
                </a:r>
                <a:r>
                  <a:rPr lang="en-US" sz="3200" baseline="-25000" dirty="0" smtClean="0"/>
                  <a:t>1</a:t>
                </a:r>
                <a:r>
                  <a:rPr lang="en-US" sz="3200" dirty="0" smtClean="0"/>
                  <a:t>E(X</a:t>
                </a:r>
                <a:r>
                  <a:rPr lang="en-US" sz="3200" baseline="-25000" dirty="0" smtClean="0"/>
                  <a:t>1</a:t>
                </a:r>
                <a:r>
                  <a:rPr lang="en-US" sz="3200" dirty="0" smtClean="0"/>
                  <a:t>) </a:t>
                </a:r>
                <a:r>
                  <a:rPr lang="en-US" sz="3200" dirty="0"/>
                  <a:t>+ </a:t>
                </a:r>
                <a:r>
                  <a:rPr lang="en-US" sz="3200" dirty="0" smtClean="0"/>
                  <a:t>… </a:t>
                </a:r>
                <a:r>
                  <a:rPr lang="en-US" sz="3200" dirty="0" err="1" smtClean="0"/>
                  <a:t>a</a:t>
                </a:r>
                <a:r>
                  <a:rPr lang="en-US" sz="3200" baseline="-25000" dirty="0" err="1" smtClean="0"/>
                  <a:t>n</a:t>
                </a:r>
                <a:r>
                  <a:rPr lang="en-US" sz="3200" dirty="0" err="1" smtClean="0"/>
                  <a:t>E</a:t>
                </a:r>
                <a:r>
                  <a:rPr lang="en-US" sz="3200" dirty="0" smtClean="0"/>
                  <a:t>(</a:t>
                </a:r>
                <a:r>
                  <a:rPr lang="en-US" sz="3200" dirty="0" err="1" smtClean="0"/>
                  <a:t>X</a:t>
                </a:r>
                <a:r>
                  <a:rPr lang="en-US" sz="3200" baseline="-25000" dirty="0" err="1"/>
                  <a:t>n</a:t>
                </a:r>
                <a:r>
                  <a:rPr lang="en-US" sz="3200" dirty="0" smtClean="0"/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)∙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8763000" cy="4525963"/>
              </a:xfrm>
              <a:blipFill rotWithShape="0">
                <a:blip r:embed="rId2"/>
                <a:stretch>
                  <a:fillRect l="-1601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818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Expectations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The uniform distribution has a </a:t>
            </a:r>
            <a:r>
              <a:rPr lang="en-US" dirty="0" err="1" smtClean="0"/>
              <a:t>pdf</a:t>
            </a:r>
            <a:r>
              <a:rPr lang="en-US" dirty="0" smtClean="0"/>
              <a:t> of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What are E(X) and E(X</a:t>
            </a:r>
            <a:r>
              <a:rPr lang="en-US" baseline="30000" dirty="0" smtClean="0"/>
              <a:t>2</a:t>
            </a:r>
            <a:r>
              <a:rPr lang="en-US" dirty="0" smtClean="0"/>
              <a:t>)? </a:t>
            </a:r>
          </a:p>
        </p:txBody>
      </p:sp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1522413" y="2286000"/>
          <a:ext cx="5070475" cy="217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2" name="Equation" r:id="rId3" imgW="3340100" imgH="1435100" progId="Equation.DSMT4">
                  <p:embed/>
                </p:oleObj>
              </mc:Choice>
              <mc:Fallback>
                <p:oleObj name="Equation" r:id="rId3" imgW="3340100" imgH="14351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2413" y="2286000"/>
                        <a:ext cx="5070475" cy="2178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err="1" smtClean="0"/>
              <a:t>Var</a:t>
            </a:r>
            <a:r>
              <a:rPr lang="en-US" dirty="0" smtClean="0"/>
              <a:t>(X) = E(X</a:t>
            </a:r>
            <a:r>
              <a:rPr lang="en-US" baseline="30000" dirty="0" smtClean="0"/>
              <a:t>2</a:t>
            </a:r>
            <a:r>
              <a:rPr lang="en-US" dirty="0" smtClean="0"/>
              <a:t>) – (E(X))</a:t>
            </a:r>
            <a:r>
              <a:rPr lang="en-US" baseline="30000" dirty="0" smtClean="0"/>
              <a:t>2</a:t>
            </a:r>
            <a:endParaRPr lang="en-US" dirty="0" smtClean="0"/>
          </a:p>
          <a:p>
            <a:pPr marL="288925" indent="-288925">
              <a:buNone/>
            </a:pPr>
            <a:r>
              <a:rPr lang="en-US" dirty="0" smtClean="0"/>
              <a:t>Rules: Given two real numbers a and b and a function h</a:t>
            </a:r>
          </a:p>
          <a:p>
            <a:r>
              <a:rPr lang="en-US" dirty="0" err="1" smtClean="0"/>
              <a:t>Var</a:t>
            </a:r>
            <a:r>
              <a:rPr lang="en-US" dirty="0" smtClean="0"/>
              <a:t>(</a:t>
            </a:r>
            <a:r>
              <a:rPr lang="en-US" dirty="0" err="1" smtClean="0"/>
              <a:t>aX</a:t>
            </a:r>
            <a:r>
              <a:rPr lang="en-US" dirty="0" smtClean="0"/>
              <a:t> + b) = a</a:t>
            </a:r>
            <a:r>
              <a:rPr lang="en-US" baseline="30000" dirty="0" smtClean="0"/>
              <a:t>2</a:t>
            </a:r>
            <a:r>
              <a:rPr lang="en-US" dirty="0" smtClean="0"/>
              <a:t>Var(X)</a:t>
            </a:r>
          </a:p>
          <a:p>
            <a:r>
              <a:rPr lang="en-US" dirty="0" smtClean="0">
                <a:sym typeface="Symbol" panose="05050102010706020507" pitchFamily="18" charset="2"/>
              </a:rPr>
              <a:t></a:t>
            </a:r>
            <a:r>
              <a:rPr lang="en-US" baseline="-25000" dirty="0" err="1" smtClean="0">
                <a:sym typeface="Symbol" panose="05050102010706020507" pitchFamily="18" charset="2"/>
              </a:rPr>
              <a:t>aX+b</a:t>
            </a:r>
            <a:r>
              <a:rPr lang="en-US" dirty="0" smtClean="0">
                <a:sym typeface="Symbol" panose="05050102010706020507" pitchFamily="18" charset="2"/>
              </a:rPr>
              <a:t> = |a|</a:t>
            </a:r>
            <a:r>
              <a:rPr lang="en-US" baseline="-25000" dirty="0" smtClean="0">
                <a:sym typeface="Symbol" panose="05050102010706020507" pitchFamily="18" charset="2"/>
              </a:rPr>
              <a:t>X</a:t>
            </a:r>
            <a:endParaRPr lang="en-US" dirty="0" smtClean="0">
              <a:sym typeface="Symbol" panose="05050102010706020507" pitchFamily="18" charset="2"/>
            </a:endParaRPr>
          </a:p>
          <a:p>
            <a:r>
              <a:rPr lang="en-US" dirty="0" err="1" smtClean="0"/>
              <a:t>Var</a:t>
            </a:r>
            <a:r>
              <a:rPr lang="en-US" dirty="0" smtClean="0"/>
              <a:t>[h(X)] </a:t>
            </a:r>
            <a:r>
              <a:rPr lang="en-US" sz="3200" dirty="0" smtClean="0"/>
              <a:t>= E[h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(X)] – [E(h(X))]</a:t>
            </a:r>
            <a:r>
              <a:rPr lang="en-US" sz="3200" baseline="30000" dirty="0" smtClean="0"/>
              <a:t>2</a:t>
            </a:r>
            <a:endParaRPr lang="en-US" sz="32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957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Expectations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The uniform distribution has a </a:t>
            </a:r>
            <a:r>
              <a:rPr lang="en-US" dirty="0" err="1" smtClean="0"/>
              <a:t>pdf</a:t>
            </a:r>
            <a:r>
              <a:rPr lang="en-US" dirty="0" smtClean="0"/>
              <a:t> of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What are E(X) and E(X</a:t>
            </a:r>
            <a:r>
              <a:rPr lang="en-US" baseline="300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)? </a:t>
            </a:r>
          </a:p>
          <a:p>
            <a:pPr>
              <a:buNone/>
            </a:pPr>
            <a:r>
              <a:rPr lang="en-US" dirty="0" smtClean="0"/>
              <a:t>What is the </a:t>
            </a:r>
            <a:r>
              <a:rPr lang="en-US" dirty="0" err="1" smtClean="0"/>
              <a:t>Var</a:t>
            </a:r>
            <a:r>
              <a:rPr lang="en-US" dirty="0" smtClean="0"/>
              <a:t>(X)?</a:t>
            </a:r>
          </a:p>
        </p:txBody>
      </p:sp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1522413" y="2286000"/>
          <a:ext cx="5070475" cy="217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23" name="Equation" r:id="rId3" imgW="3340100" imgH="1435100" progId="Equation.DSMT4">
                  <p:embed/>
                </p:oleObj>
              </mc:Choice>
              <mc:Fallback>
                <p:oleObj name="Equation" r:id="rId3" imgW="3340100" imgH="143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2413" y="2286000"/>
                        <a:ext cx="5070475" cy="2178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564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Distribution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lvl="3" indent="0">
                  <a:spcBef>
                    <a:spcPts val="0"/>
                  </a:spcBef>
                  <a:buSzPts val="1100"/>
                  <a:buNone/>
                  <a:tabLst>
                    <a:tab pos="685800" algn="l"/>
                    <a:tab pos="1737360" algn="l"/>
                    <a:tab pos="685800" algn="l"/>
                    <a:tab pos="1097280" algn="l"/>
                  </a:tabLst>
                </a:pPr>
                <a:r>
                  <a:rPr lang="en-US" sz="3200" dirty="0" smtClean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 continuous </a:t>
                </a:r>
                <a:r>
                  <a:rPr lang="en-US" sz="3200" dirty="0" err="1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r.v</a:t>
                </a:r>
                <a:r>
                  <a:rPr lang="en-US" sz="32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X is said to have a normal distribution with parameters μ and σ (σ</a:t>
                </a:r>
                <a:r>
                  <a:rPr lang="en-US" sz="3200" baseline="300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2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), where -</a:t>
                </a:r>
                <a:r>
                  <a:rPr lang="en-US" sz="32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</a:t>
                </a:r>
                <a:r>
                  <a:rPr lang="en-US" sz="32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&lt; μ &lt; </a:t>
                </a:r>
                <a:r>
                  <a:rPr lang="en-US" sz="32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</a:t>
                </a:r>
                <a:r>
                  <a:rPr lang="en-US" sz="32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σ &gt; 0, if the pdf of X </a:t>
                </a:r>
                <a:r>
                  <a:rPr lang="en-US" sz="3200" dirty="0" smtClean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is</a:t>
                </a:r>
              </a:p>
              <a:p>
                <a:pPr marL="0" lvl="3" indent="0">
                  <a:spcBef>
                    <a:spcPts val="0"/>
                  </a:spcBef>
                  <a:buSzPts val="1100"/>
                  <a:buNone/>
                  <a:tabLst>
                    <a:tab pos="685800" algn="l"/>
                    <a:tab pos="1737360" algn="l"/>
                    <a:tab pos="685800" algn="l"/>
                    <a:tab pos="1097280" algn="l"/>
                  </a:tabLst>
                </a:pPr>
                <a:endParaRPr lang="en-US" sz="32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4" indent="0">
                  <a:spcBef>
                    <a:spcPts val="0"/>
                  </a:spcBef>
                  <a:buSzPts val="1100"/>
                  <a:buNone/>
                  <a:tabLst>
                    <a:tab pos="685800" algn="l"/>
                    <a:tab pos="1737360" algn="l"/>
                    <a:tab pos="685800" algn="l"/>
                    <a:tab pos="13716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f</m:t>
                      </m:r>
                      <m:d>
                        <m:dPr>
                          <m:ctrlPr>
                            <a:rPr lang="en-US" sz="32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32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a:rPr lang="en-US" sz="32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m:rPr>
                              <m:sty m:val="p"/>
                            </m:rPr>
                            <a:rPr lang="en-US" sz="32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μ</m:t>
                          </m:r>
                          <m:r>
                            <a:rPr lang="en-US" sz="32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32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σ</m:t>
                          </m:r>
                        </m:e>
                      </m:d>
                      <m:f>
                        <m:fPr>
                          <m:ctrlPr>
                            <a:rPr lang="en-US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32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σ</m:t>
                          </m:r>
                          <m:rad>
                            <m:radPr>
                              <m:degHide m:val="on"/>
                              <m:ctrlPr>
                                <a:rPr lang="en-US" sz="3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en-US" sz="32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π</m:t>
                              </m:r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2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US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32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x</m:t>
                                      </m:r>
                                      <m:r>
                                        <a:rPr lang="en-US" sz="3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−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32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μ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32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32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3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2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σ</m:t>
                                  </m:r>
                                </m:e>
                                <m:sup>
                                  <m:r>
                                    <a:rPr lang="en-US" sz="32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  <m:r>
                        <a:rPr lang="en-US" sz="32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sz="3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32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∞</m:t>
                      </m:r>
                      <m:r>
                        <a:rPr lang="en-US" sz="3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&lt;</m:t>
                      </m:r>
                      <m:r>
                        <m:rPr>
                          <m:sty m:val="p"/>
                        </m:rPr>
                        <a:rPr lang="en-US" sz="32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a:rPr lang="en-US" sz="3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&lt;∞</m:t>
                      </m:r>
                    </m:oMath>
                  </m:oMathPara>
                </a14:m>
                <a:endParaRPr lang="en-US" sz="32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52" t="-1752" r="-2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156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Shapes of Normal Curves</a:t>
            </a:r>
            <a:endParaRPr lang="en-US" dirty="0"/>
          </a:p>
        </p:txBody>
      </p:sp>
      <p:pic>
        <p:nvPicPr>
          <p:cNvPr id="52227" name="Picture 3" descr="File:Normal Distribution PDF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7467600" cy="477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76400" y="6157808"/>
            <a:ext cx="6145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https://en.wikipedia.org/wiki/File:Normal_Distribution_PDF.svg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63562"/>
          </a:xfrm>
        </p:spPr>
        <p:txBody>
          <a:bodyPr>
            <a:noAutofit/>
          </a:bodyPr>
          <a:lstStyle/>
          <a:p>
            <a:r>
              <a:rPr lang="en-US" sz="3600" dirty="0" smtClean="0"/>
              <a:t>Example: Continuous </a:t>
            </a:r>
            <a:r>
              <a:rPr lang="en-US" sz="3600" dirty="0" err="1" smtClean="0"/>
              <a:t>r.v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143000"/>
            <a:ext cx="8610600" cy="54864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In a computer repair shop, select computers that are brought in at random. Let X = the time that a computer functions before breaking down.</a:t>
            </a:r>
          </a:p>
          <a:p>
            <a:pPr>
              <a:buNone/>
            </a:pPr>
            <a:r>
              <a:rPr lang="en-US" dirty="0" smtClean="0"/>
              <a:t>Select runners at random in a certain park. Let X = the distance run between seeing two people while running in the park.</a:t>
            </a:r>
          </a:p>
          <a:p>
            <a:pPr>
              <a:buNone/>
            </a:pPr>
            <a:r>
              <a:rPr lang="en-US" dirty="0" smtClean="0"/>
              <a:t>Make depth measurements at a randomly selected location in a specific lake. Let X = the depth at this location.</a:t>
            </a:r>
          </a:p>
          <a:p>
            <a:pPr>
              <a:buNone/>
            </a:pPr>
            <a:r>
              <a:rPr lang="en-US" dirty="0" smtClean="0"/>
              <a:t>A chemical compound is randomly selected. Let X = the pH value of the compound measured in a solvent.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Shape of z curve</a:t>
            </a:r>
            <a:endParaRPr lang="en-US" dirty="0"/>
          </a:p>
        </p:txBody>
      </p:sp>
      <p:pic>
        <p:nvPicPr>
          <p:cNvPr id="4" name="Content Placeholder 6" descr="Normal-different parameters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139" t="63136" r="41285" b="14135"/>
          <a:stretch>
            <a:fillRect/>
          </a:stretch>
        </p:blipFill>
        <p:spPr>
          <a:xfrm>
            <a:off x="1524000" y="1752600"/>
            <a:ext cx="6096000" cy="41148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ym typeface="Symbol"/>
              </a:rPr>
              <a:t>(z)</a:t>
            </a:r>
            <a:endParaRPr lang="en-US" dirty="0"/>
          </a:p>
        </p:txBody>
      </p:sp>
      <p:pic>
        <p:nvPicPr>
          <p:cNvPr id="6" name="Picture 5" descr="Picture8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8" y="1752600"/>
            <a:ext cx="781230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800" cy="42211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Normal A.3 part 1.tif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79" t="19127" r="10526" b="23223"/>
          <a:stretch>
            <a:fillRect/>
          </a:stretch>
        </p:blipFill>
        <p:spPr>
          <a:xfrm>
            <a:off x="1066800" y="0"/>
            <a:ext cx="7620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28600" cy="59737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Normal A.3 part 2.tif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520" t="9172" r="1707" b="34121"/>
          <a:stretch>
            <a:fillRect/>
          </a:stretch>
        </p:blipFill>
        <p:spPr>
          <a:xfrm>
            <a:off x="914400" y="0"/>
            <a:ext cx="7735186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Z table</a:t>
            </a:r>
            <a:endParaRPr lang="en-US" dirty="0"/>
          </a:p>
        </p:txBody>
      </p:sp>
      <p:pic>
        <p:nvPicPr>
          <p:cNvPr id="11" name="Picture 10" descr="Picture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9144000" cy="1890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5" descr="Picture8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143000"/>
            <a:ext cx="4267200" cy="2228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03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Symmetry of z-curve</a:t>
            </a:r>
            <a:endParaRPr lang="en-US" dirty="0"/>
          </a:p>
        </p:txBody>
      </p:sp>
      <p:pic>
        <p:nvPicPr>
          <p:cNvPr id="6" name="Picture 5" descr="Picture9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599"/>
            <a:ext cx="8229600" cy="378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</a:t>
            </a:r>
            <a:r>
              <a:rPr lang="en-US" baseline="-25000" dirty="0" smtClean="0">
                <a:sym typeface="Symbol"/>
              </a:rPr>
              <a:t></a:t>
            </a:r>
            <a:endParaRPr lang="en-US" dirty="0"/>
          </a:p>
        </p:txBody>
      </p:sp>
      <p:pic>
        <p:nvPicPr>
          <p:cNvPr id="6" name="Picture 5" descr="Picture9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1447800"/>
            <a:ext cx="8469973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Example: Nonstandard Normal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915400" cy="50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Suppose the current measurements in a strip of wire are assumed to follow a normal distribution with a mean of 10 </a:t>
            </a:r>
            <a:r>
              <a:rPr lang="en-US" dirty="0" err="1" smtClean="0"/>
              <a:t>mA</a:t>
            </a:r>
            <a:r>
              <a:rPr lang="en-US" dirty="0" smtClean="0"/>
              <a:t> (</a:t>
            </a:r>
            <a:r>
              <a:rPr lang="en-US" dirty="0" err="1" smtClean="0"/>
              <a:t>milliamperes</a:t>
            </a:r>
            <a:r>
              <a:rPr lang="en-US" dirty="0" smtClean="0"/>
              <a:t>) and a standard deviation of 2.1 </a:t>
            </a:r>
            <a:r>
              <a:rPr lang="en-US" dirty="0" err="1" smtClean="0"/>
              <a:t>mA</a:t>
            </a:r>
            <a:r>
              <a:rPr lang="en-US" dirty="0" smtClean="0"/>
              <a:t>. </a:t>
            </a:r>
          </a:p>
          <a:p>
            <a:pPr marL="514350" indent="-514350">
              <a:buAutoNum type="alphaLcParenR"/>
            </a:pPr>
            <a:r>
              <a:rPr lang="en-US" dirty="0" smtClean="0"/>
              <a:t>What is the probability that a current measurement will be between 9 </a:t>
            </a:r>
            <a:r>
              <a:rPr lang="en-US" dirty="0" err="1" smtClean="0"/>
              <a:t>mA</a:t>
            </a:r>
            <a:r>
              <a:rPr lang="en-US" dirty="0" smtClean="0"/>
              <a:t> and 13 </a:t>
            </a:r>
            <a:r>
              <a:rPr lang="en-US" dirty="0" err="1" smtClean="0"/>
              <a:t>mA</a:t>
            </a:r>
            <a:r>
              <a:rPr lang="en-US" dirty="0" smtClean="0"/>
              <a:t>?</a:t>
            </a:r>
          </a:p>
          <a:p>
            <a:pPr marL="514350" indent="-514350">
              <a:buAutoNum type="alphaLcParenR"/>
            </a:pPr>
            <a:r>
              <a:rPr lang="en-US" dirty="0" smtClean="0"/>
              <a:t>What is the probability that a current measurement will exceed 13 </a:t>
            </a:r>
            <a:r>
              <a:rPr lang="en-US" dirty="0" err="1" smtClean="0"/>
              <a:t>mA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Empirical Rule</a:t>
            </a:r>
            <a:endParaRPr lang="en-US" dirty="0"/>
          </a:p>
        </p:txBody>
      </p:sp>
      <p:pic>
        <p:nvPicPr>
          <p:cNvPr id="73730" name="Picture 2" descr="Empirical Ru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88" y="1230868"/>
            <a:ext cx="7067424" cy="4480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91166" y="5802868"/>
            <a:ext cx="6561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http://www.learner.org/courses/againstallodds/about/glossary.html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Example: Nonstandard Normal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839200" cy="5562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Suppose the current measurements in a strip of wire are assumed to follow a normal distribution with a mean of 10 </a:t>
            </a:r>
            <a:r>
              <a:rPr lang="en-US" dirty="0" err="1" smtClean="0"/>
              <a:t>mA</a:t>
            </a:r>
            <a:r>
              <a:rPr lang="en-US" dirty="0" smtClean="0"/>
              <a:t> (</a:t>
            </a:r>
            <a:r>
              <a:rPr lang="en-US" dirty="0" err="1" smtClean="0"/>
              <a:t>milliamperes</a:t>
            </a:r>
            <a:r>
              <a:rPr lang="en-US" dirty="0" smtClean="0"/>
              <a:t>) and a standard deviation of 2.1 </a:t>
            </a:r>
            <a:r>
              <a:rPr lang="en-US" dirty="0" err="1" smtClean="0"/>
              <a:t>mA</a:t>
            </a:r>
            <a:r>
              <a:rPr lang="en-US" dirty="0" smtClean="0"/>
              <a:t>. </a:t>
            </a:r>
          </a:p>
          <a:p>
            <a:pPr marL="514350" indent="-514350">
              <a:buAutoNum type="alphaLcParenR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What is the probability that a current measurement will be between 9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mA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and 13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mA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  <a:p>
            <a:pPr marL="514350" indent="-514350">
              <a:buAutoNum type="alphaLcParenR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What is the probability that a current measurement will exceed 13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mA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marL="514350" indent="-514350">
              <a:buAutoNum type="alphaLcParenR"/>
            </a:pPr>
            <a:r>
              <a:rPr lang="en-US" dirty="0" smtClean="0"/>
              <a:t>Determine the 95</a:t>
            </a:r>
            <a:r>
              <a:rPr lang="en-US" baseline="30000" dirty="0" smtClean="0"/>
              <a:t>th</a:t>
            </a:r>
            <a:r>
              <a:rPr lang="en-US" dirty="0" smtClean="0"/>
              <a:t> percentile of the current measurements?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of </a:t>
            </a:r>
            <a:r>
              <a:rPr lang="en-US" dirty="0" err="1" smtClean="0"/>
              <a:t>pdf</a:t>
            </a:r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5"/>
          <a:stretch>
            <a:fillRect/>
          </a:stretch>
        </p:blipFill>
        <p:spPr bwMode="auto">
          <a:xfrm>
            <a:off x="368803" y="1371600"/>
            <a:ext cx="296227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02"/>
          <a:stretch>
            <a:fillRect/>
          </a:stretch>
        </p:blipFill>
        <p:spPr bwMode="auto">
          <a:xfrm>
            <a:off x="3297671" y="1524000"/>
            <a:ext cx="2843212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06"/>
          <a:stretch>
            <a:fillRect/>
          </a:stretch>
        </p:blipFill>
        <p:spPr bwMode="auto">
          <a:xfrm>
            <a:off x="6154738" y="1576388"/>
            <a:ext cx="2532062" cy="170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90895" y="3165158"/>
            <a:ext cx="518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(a)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423363" y="3134380"/>
            <a:ext cx="5918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(b)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7170540" y="3165158"/>
            <a:ext cx="500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(c)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Continuity Correction</a:t>
            </a:r>
            <a:endParaRPr lang="en-US" dirty="0"/>
          </a:p>
        </p:txBody>
      </p:sp>
      <p:pic>
        <p:nvPicPr>
          <p:cNvPr id="4" name="Content Placeholder 3" descr="http://faculty.cns.uni.edu/~campbell/stat/ccfact.gif"/>
          <p:cNvPicPr>
            <a:picLocks noGrp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1524000"/>
            <a:ext cx="8153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09800" y="6324600"/>
            <a:ext cx="5205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http://faculty.cns.uni.edu/~campbell/stat/prob9.html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Continuity Correction - Procedure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676400" y="1524000"/>
          <a:ext cx="6019800" cy="3474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86000"/>
                <a:gridCol w="3733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Actual</a:t>
                      </a:r>
                      <a:r>
                        <a:rPr lang="en-US" sz="3200" baseline="0" dirty="0" smtClean="0"/>
                        <a:t> Value</a:t>
                      </a:r>
                      <a:endParaRPr lang="en-US" sz="3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Approximate Value</a:t>
                      </a:r>
                      <a:endParaRPr lang="en-US" sz="3200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P(X = a)</a:t>
                      </a:r>
                      <a:endParaRPr lang="en-US" sz="3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P(a – 0.5 &lt;</a:t>
                      </a:r>
                      <a:r>
                        <a:rPr lang="en-US" sz="3200" baseline="0" dirty="0" smtClean="0"/>
                        <a:t> X &lt; a +0.5)</a:t>
                      </a:r>
                      <a:endParaRPr lang="en-US" sz="3200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P(a</a:t>
                      </a:r>
                      <a:r>
                        <a:rPr lang="en-US" sz="3200" baseline="0" dirty="0" smtClean="0"/>
                        <a:t> &lt; X)</a:t>
                      </a:r>
                      <a:endParaRPr lang="en-US" sz="3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P(a</a:t>
                      </a:r>
                      <a:r>
                        <a:rPr lang="en-US" sz="3200" baseline="0" dirty="0" smtClean="0"/>
                        <a:t> + 0.5 &lt; X)</a:t>
                      </a:r>
                      <a:endParaRPr lang="en-US" sz="3200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P(a ≤ X)</a:t>
                      </a:r>
                      <a:endParaRPr lang="en-US" sz="3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P(a</a:t>
                      </a:r>
                      <a:r>
                        <a:rPr lang="en-US" sz="3200" baseline="0" dirty="0" smtClean="0"/>
                        <a:t> – 0.5 &lt; X)</a:t>
                      </a:r>
                      <a:endParaRPr lang="en-US" sz="3200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P(X &lt; b)</a:t>
                      </a:r>
                      <a:endParaRPr lang="en-US" sz="3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P(X &lt; b – 0.5)</a:t>
                      </a:r>
                      <a:endParaRPr lang="en-US" sz="3200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P(X</a:t>
                      </a:r>
                      <a:r>
                        <a:rPr lang="en-US" sz="3200" baseline="0" dirty="0" smtClean="0"/>
                        <a:t> ≤ b)</a:t>
                      </a:r>
                      <a:endParaRPr lang="en-US" sz="3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P(X &lt; b + 0.5)</a:t>
                      </a:r>
                      <a:endParaRPr lang="en-US" sz="3200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Approximating a Binomial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72% of women marry before 35 years old. For 500 women, what is the probability that at least 375 get married before they are 35 years old?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Shape of Exponential</a:t>
            </a:r>
            <a:endParaRPr lang="en-US" dirty="0"/>
          </a:p>
        </p:txBody>
      </p:sp>
      <p:pic>
        <p:nvPicPr>
          <p:cNvPr id="4" name="Content Placeholder 3" descr="File:Exponential pdf.sv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1219200"/>
            <a:ext cx="6934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362200" y="6488668"/>
            <a:ext cx="5191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http://en.wikipedia.org/wiki/File:Exponential_pdf.svg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Exponential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The time, in hours, during which an electrical generator is operational is a </a:t>
            </a:r>
            <a:r>
              <a:rPr lang="en-US" dirty="0" err="1" smtClean="0"/>
              <a:t>r.v</a:t>
            </a:r>
            <a:r>
              <a:rPr lang="en-US" dirty="0" smtClean="0"/>
              <a:t>. that follows the exponential distribution with expected time of operation of 160 hours. What is the probability that the generator of this type will be operational for</a:t>
            </a:r>
          </a:p>
          <a:p>
            <a:pPr marL="514350" indent="-514350">
              <a:buAutoNum type="alphaLcParenR"/>
            </a:pPr>
            <a:r>
              <a:rPr lang="en-US" dirty="0" smtClean="0"/>
              <a:t>less than 40 hours?</a:t>
            </a:r>
          </a:p>
          <a:p>
            <a:pPr marL="514350" indent="-514350">
              <a:buAutoNum type="alphaLcParenR"/>
            </a:pPr>
            <a:r>
              <a:rPr lang="en-US" dirty="0" smtClean="0"/>
              <a:t>between 60 and 160 hours?</a:t>
            </a:r>
          </a:p>
          <a:p>
            <a:pPr marL="514350" indent="-514350">
              <a:buAutoNum type="alphaLcParenR"/>
            </a:pPr>
            <a:r>
              <a:rPr lang="en-US" dirty="0" smtClean="0"/>
              <a:t>more than 200 hours?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Gamma Distribution: 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257800"/>
          </a:xfrm>
        </p:spPr>
        <p:txBody>
          <a:bodyPr/>
          <a:lstStyle/>
          <a:p>
            <a:r>
              <a:rPr lang="en-US" dirty="0" smtClean="0"/>
              <a:t>Interval or time to failure (Exponential)</a:t>
            </a:r>
          </a:p>
          <a:p>
            <a:r>
              <a:rPr lang="en-US" dirty="0" smtClean="0"/>
              <a:t>Queuing models</a:t>
            </a:r>
          </a:p>
          <a:p>
            <a:r>
              <a:rPr lang="en-US" dirty="0" smtClean="0"/>
              <a:t>Flow of items through manufacturing and distribution processes</a:t>
            </a:r>
          </a:p>
          <a:p>
            <a:r>
              <a:rPr lang="en-US" dirty="0" smtClean="0"/>
              <a:t>Load on web servers</a:t>
            </a:r>
          </a:p>
          <a:p>
            <a:r>
              <a:rPr lang="en-US" dirty="0" smtClean="0"/>
              <a:t>Telecom exchange</a:t>
            </a:r>
          </a:p>
          <a:p>
            <a:r>
              <a:rPr lang="en-US" dirty="0" smtClean="0"/>
              <a:t>Climatology – model for rainfall</a:t>
            </a:r>
          </a:p>
          <a:p>
            <a:r>
              <a:rPr lang="en-US" dirty="0" smtClean="0"/>
              <a:t>Financial services – insurance claims, size of load defaults, probability of ruin, value of risk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38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Gamma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For </a:t>
            </a:r>
            <a:r>
              <a:rPr lang="en-US" dirty="0" smtClean="0">
                <a:sym typeface="Symbol"/>
              </a:rPr>
              <a:t> &gt; 0, </a:t>
            </a: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en-US" b="1" dirty="0" smtClean="0"/>
              <a:t>Properties</a:t>
            </a:r>
            <a:r>
              <a:rPr lang="en-US" dirty="0" smtClean="0"/>
              <a:t>:</a:t>
            </a:r>
          </a:p>
          <a:p>
            <a:pPr marL="514350" indent="-514350">
              <a:buAutoNum type="arabicParenR"/>
            </a:pPr>
            <a:r>
              <a:rPr lang="en-US" dirty="0" smtClean="0"/>
              <a:t>For </a:t>
            </a:r>
            <a:r>
              <a:rPr lang="en-US" dirty="0" smtClean="0">
                <a:sym typeface="Symbol"/>
              </a:rPr>
              <a:t> &gt; 1, () = ( – 1)  ( – 1)</a:t>
            </a:r>
          </a:p>
          <a:p>
            <a:pPr marL="514350" indent="-514350">
              <a:buAutoNum type="arabicParenR"/>
            </a:pPr>
            <a:r>
              <a:rPr lang="en-US" dirty="0" smtClean="0">
                <a:sym typeface="Symbol"/>
              </a:rPr>
              <a:t>For  any positive integer n, (n) = (n – 1)!</a:t>
            </a:r>
          </a:p>
          <a:p>
            <a:pPr marL="514350" indent="-514350">
              <a:buAutoNum type="arabicParenR"/>
            </a:pPr>
            <a:endParaRPr lang="en-US" dirty="0" smtClean="0">
              <a:sym typeface="Symbol"/>
            </a:endParaRPr>
          </a:p>
          <a:p>
            <a:pPr marL="514350" indent="-514350">
              <a:buAutoNum type="arabicParenR"/>
            </a:pPr>
            <a:r>
              <a:rPr lang="en-US" dirty="0" smtClean="0">
                <a:sym typeface="Symbol"/>
              </a:rPr>
              <a:t>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990600" y="5410200"/>
          <a:ext cx="19685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80" name="Equation" r:id="rId3" imgW="1968480" imgH="1066680" progId="Equation.DSMT4">
                  <p:embed/>
                </p:oleObj>
              </mc:Choice>
              <mc:Fallback>
                <p:oleObj name="Equation" r:id="rId3" imgW="1968480" imgH="10666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410200"/>
                        <a:ext cx="1968500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286000" y="2120900"/>
          <a:ext cx="33020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81" name="Equation" r:id="rId5" imgW="3301920" imgH="774360" progId="Equation.DSMT4">
                  <p:embed/>
                </p:oleObj>
              </mc:Choice>
              <mc:Fallback>
                <p:oleObj name="Equation" r:id="rId5" imgW="3301920" imgH="7743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120900"/>
                        <a:ext cx="3302000" cy="774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Gamma Distribution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600200" y="1524000"/>
          <a:ext cx="5969000" cy="170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81" name="Equation" r:id="rId3" imgW="5968800" imgH="1701720" progId="Equation.DSMT4">
                  <p:embed/>
                </p:oleObj>
              </mc:Choice>
              <mc:Fallback>
                <p:oleObj name="Equation" r:id="rId3" imgW="5968800" imgH="17017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524000"/>
                        <a:ext cx="5969000" cy="170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76400" y="3581400"/>
            <a:ext cx="462120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Standard: </a:t>
            </a:r>
            <a:r>
              <a:rPr lang="en-US" sz="3200" dirty="0" smtClean="0">
                <a:sym typeface="Symbol"/>
              </a:rPr>
              <a:t> =1</a:t>
            </a:r>
          </a:p>
          <a:p>
            <a:r>
              <a:rPr lang="en-US" sz="3200" dirty="0" smtClean="0">
                <a:sym typeface="Symbol"/>
              </a:rPr>
              <a:t>Exponential:  = 1,  = 1/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Shapes of Gamma Distribution</a:t>
            </a:r>
            <a:endParaRPr lang="en-US" dirty="0"/>
          </a:p>
        </p:txBody>
      </p:sp>
      <p:pic>
        <p:nvPicPr>
          <p:cNvPr id="4" name="Content Placeholder 3" descr="File:Gamma distribution pdf.sv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914400"/>
            <a:ext cx="80772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117799" y="2286000"/>
            <a:ext cx="6026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http://en.wikipedia.org/wiki/File:Gamma_distribution_pdf.svg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29200" y="1143000"/>
            <a:ext cx="12346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k = </a:t>
            </a:r>
            <a:r>
              <a:rPr lang="en-US" sz="2800" dirty="0" smtClean="0">
                <a:sym typeface="Symbol"/>
              </a:rPr>
              <a:t></a:t>
            </a:r>
          </a:p>
          <a:p>
            <a:r>
              <a:rPr lang="en-US" sz="2800" dirty="0" smtClean="0">
                <a:sym typeface="Symbol"/>
              </a:rPr>
              <a:t> = 1/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Gamma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E(X) = </a:t>
            </a:r>
            <a:r>
              <a:rPr lang="en-US" dirty="0" smtClean="0">
                <a:sym typeface="Symbol"/>
              </a:rPr>
              <a:t></a:t>
            </a:r>
          </a:p>
          <a:p>
            <a:r>
              <a:rPr lang="en-US" dirty="0" err="1" smtClean="0">
                <a:sym typeface="Symbol"/>
              </a:rPr>
              <a:t>Var</a:t>
            </a:r>
            <a:r>
              <a:rPr lang="en-US" dirty="0" smtClean="0">
                <a:sym typeface="Symbol"/>
              </a:rPr>
              <a:t>(X) = </a:t>
            </a:r>
            <a:r>
              <a:rPr lang="en-US" baseline="30000" dirty="0" smtClean="0">
                <a:sym typeface="Symbol"/>
              </a:rPr>
              <a:t>2</a:t>
            </a:r>
            <a:endParaRPr lang="en-US" dirty="0" smtClean="0">
              <a:sym typeface="Symbol"/>
            </a:endParaRPr>
          </a:p>
          <a:p>
            <a:r>
              <a:rPr lang="en-US" dirty="0" err="1" smtClean="0">
                <a:sym typeface="Symbol"/>
              </a:rPr>
              <a:t>cdf</a:t>
            </a:r>
            <a:r>
              <a:rPr lang="en-US" dirty="0">
                <a:sym typeface="Symbol"/>
              </a:rPr>
              <a:t> </a:t>
            </a:r>
            <a:r>
              <a:rPr lang="en-US" dirty="0" smtClean="0">
                <a:sym typeface="Symbol"/>
              </a:rPr>
              <a:t>of standard gamma</a:t>
            </a:r>
          </a:p>
          <a:p>
            <a:pPr marL="457200" lvl="1" indent="0">
              <a:buNone/>
            </a:pPr>
            <a:r>
              <a:rPr lang="en-US" sz="3200" dirty="0" smtClean="0">
                <a:sym typeface="Symbol"/>
              </a:rPr>
              <a:t>Incomplete gamma function</a:t>
            </a:r>
          </a:p>
          <a:p>
            <a:pPr marL="457200" lvl="1" indent="0">
              <a:buNone/>
            </a:pPr>
            <a:r>
              <a:rPr lang="en-US" sz="3200" dirty="0" smtClean="0">
                <a:sym typeface="Symbol"/>
              </a:rPr>
              <a:t>Tabulated in Appendix A.4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403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pdf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000"/>
          <a:stretch>
            <a:fillRect/>
          </a:stretch>
        </p:blipFill>
        <p:spPr bwMode="auto">
          <a:xfrm>
            <a:off x="3733800" y="1219200"/>
            <a:ext cx="507585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129" t="31013"/>
          <a:stretch>
            <a:fillRect/>
          </a:stretch>
        </p:blipFill>
        <p:spPr bwMode="auto">
          <a:xfrm>
            <a:off x="228600" y="4145917"/>
            <a:ext cx="5167313" cy="2712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85800" y="3581400"/>
            <a:ext cx="18565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P(a </a:t>
            </a:r>
            <a:r>
              <a:rPr lang="en-US" sz="2800" dirty="0" smtClean="0">
                <a:sym typeface="Symbol"/>
              </a:rPr>
              <a:t> X  b)</a:t>
            </a:r>
            <a:endParaRPr lang="en-US" sz="2800" dirty="0"/>
          </a:p>
        </p:txBody>
      </p:sp>
      <p:sp>
        <p:nvSpPr>
          <p:cNvPr id="10" name="Oval 9"/>
          <p:cNvSpPr/>
          <p:nvPr/>
        </p:nvSpPr>
        <p:spPr>
          <a:xfrm>
            <a:off x="609600" y="3505200"/>
            <a:ext cx="1981200" cy="685800"/>
          </a:xfrm>
          <a:prstGeom prst="ellipse">
            <a:avLst/>
          </a:prstGeom>
          <a:noFill/>
          <a:ln>
            <a:solidFill>
              <a:srgbClr val="1E27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ym typeface="Symbol"/>
              </a:rPr>
              <a:t></a:t>
            </a:r>
            <a:r>
              <a:rPr lang="en-US" baseline="30000" dirty="0" smtClean="0">
                <a:sym typeface="Symbol"/>
              </a:rPr>
              <a:t>2</a:t>
            </a:r>
            <a:r>
              <a:rPr lang="en-US" dirty="0" smtClean="0">
                <a:sym typeface="Symbol"/>
              </a:rPr>
              <a:t> distribution</a:t>
            </a:r>
            <a:endParaRPr lang="en-US" dirty="0"/>
          </a:p>
        </p:txBody>
      </p:sp>
      <p:graphicFrame>
        <p:nvGraphicFramePr>
          <p:cNvPr id="71683" name="Object 3"/>
          <p:cNvGraphicFramePr>
            <a:graphicFrameLocks noChangeAspect="1"/>
          </p:cNvGraphicFramePr>
          <p:nvPr/>
        </p:nvGraphicFramePr>
        <p:xfrm>
          <a:off x="1371600" y="1447800"/>
          <a:ext cx="6718300" cy="170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6" name="Equation" r:id="rId3" imgW="6717960" imgH="1701720" progId="Equation.DSMT4">
                  <p:embed/>
                </p:oleObj>
              </mc:Choice>
              <mc:Fallback>
                <p:oleObj name="Equation" r:id="rId3" imgW="6717960" imgH="17017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447800"/>
                        <a:ext cx="6718300" cy="170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Shapes of </a:t>
            </a:r>
            <a:r>
              <a:rPr lang="el-GR" dirty="0" smtClean="0"/>
              <a:t>χ</a:t>
            </a:r>
            <a:r>
              <a:rPr lang="en-US" baseline="30000" dirty="0" smtClean="0"/>
              <a:t>2</a:t>
            </a:r>
            <a:r>
              <a:rPr lang="en-US" dirty="0" smtClean="0"/>
              <a:t> Distribution</a:t>
            </a:r>
            <a:endParaRPr lang="en-US" dirty="0"/>
          </a:p>
        </p:txBody>
      </p:sp>
      <p:pic>
        <p:nvPicPr>
          <p:cNvPr id="8" name="Content Placeholder 7" descr="http://cnx.org/content/m13129/latest/chi_sq.gif"/>
          <p:cNvPicPr>
            <a:picLocks noGrp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914400"/>
            <a:ext cx="73914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905000" y="6324600"/>
            <a:ext cx="4757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http://cnx.org/content/m13129/latest/chi_sq.gif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933661" y="2666999"/>
            <a:ext cx="9316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r = </a:t>
            </a:r>
            <a:r>
              <a:rPr lang="en-US" sz="3200" dirty="0" smtClean="0">
                <a:sym typeface="Symbol"/>
              </a:rPr>
              <a:t>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Weibull</a:t>
            </a:r>
            <a:r>
              <a:rPr lang="en-US" dirty="0" smtClean="0"/>
              <a:t> – </a:t>
            </a:r>
            <a:r>
              <a:rPr lang="en-US" dirty="0" err="1" smtClean="0"/>
              <a:t>pdf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609600" y="1828800"/>
          <a:ext cx="7550965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0" name="Equation" r:id="rId3" imgW="4749800" imgH="1485900" progId="Equation.DSMT4">
                  <p:embed/>
                </p:oleObj>
              </mc:Choice>
              <mc:Fallback>
                <p:oleObj name="Equation" r:id="rId3" imgW="4749800" imgH="14859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828800"/>
                        <a:ext cx="7550965" cy="236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Weibull</a:t>
            </a:r>
            <a:r>
              <a:rPr lang="en-US" dirty="0" smtClean="0"/>
              <a:t> – 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Used in material science as ‘time to failure’</a:t>
            </a:r>
          </a:p>
          <a:p>
            <a:pPr marL="514350" indent="-514350">
              <a:buAutoNum type="arabicParenR"/>
            </a:pPr>
            <a:r>
              <a:rPr lang="en-US" dirty="0" smtClean="0"/>
              <a:t>If </a:t>
            </a:r>
            <a:r>
              <a:rPr lang="en-US" dirty="0" smtClean="0">
                <a:sym typeface="Symbol"/>
              </a:rPr>
              <a:t> &lt; 1, the failure rate decreases over time.</a:t>
            </a:r>
          </a:p>
          <a:p>
            <a:pPr marL="514350" indent="-514350">
              <a:buNone/>
            </a:pPr>
            <a:r>
              <a:rPr lang="en-US" dirty="0" smtClean="0">
                <a:sym typeface="Symbol"/>
              </a:rPr>
              <a:t>	Defective items fail early.</a:t>
            </a:r>
          </a:p>
          <a:p>
            <a:pPr marL="514350" indent="-514350">
              <a:buAutoNum type="arabicParenR" startAt="2"/>
            </a:pPr>
            <a:r>
              <a:rPr lang="en-US" dirty="0" smtClean="0"/>
              <a:t>If </a:t>
            </a:r>
            <a:r>
              <a:rPr lang="en-US" dirty="0" smtClean="0">
                <a:sym typeface="Symbol"/>
              </a:rPr>
              <a:t> = 1, the failure rate is constant over time.</a:t>
            </a:r>
          </a:p>
          <a:p>
            <a:pPr marL="514350" indent="-514350">
              <a:buNone/>
            </a:pPr>
            <a:r>
              <a:rPr lang="en-US" dirty="0" smtClean="0">
                <a:sym typeface="Symbol"/>
              </a:rPr>
              <a:t>	Exponential distribution.</a:t>
            </a:r>
          </a:p>
          <a:p>
            <a:pPr marL="514350" indent="-514350">
              <a:buNone/>
            </a:pPr>
            <a:r>
              <a:rPr lang="en-US" dirty="0" smtClean="0">
                <a:sym typeface="Symbol"/>
              </a:rPr>
              <a:t>3)	</a:t>
            </a:r>
            <a:r>
              <a:rPr lang="en-US" dirty="0" smtClean="0"/>
              <a:t>If </a:t>
            </a:r>
            <a:r>
              <a:rPr lang="en-US" dirty="0" smtClean="0">
                <a:sym typeface="Symbol"/>
              </a:rPr>
              <a:t> &gt; 1, the failure rate increases over time.</a:t>
            </a:r>
          </a:p>
          <a:p>
            <a:pPr marL="514350" indent="-514350">
              <a:buNone/>
            </a:pPr>
            <a:r>
              <a:rPr lang="en-US" dirty="0" smtClean="0">
                <a:sym typeface="Symbol"/>
              </a:rPr>
              <a:t>	items are more likely to fail as time goes on.</a:t>
            </a:r>
          </a:p>
          <a:p>
            <a:pPr marL="514350" indent="-514350">
              <a:buNone/>
            </a:pPr>
            <a:r>
              <a:rPr lang="en-US" dirty="0" smtClean="0">
                <a:sym typeface="Symbol"/>
              </a:rPr>
              <a:t>In Material Science,  is known as the </a:t>
            </a:r>
            <a:r>
              <a:rPr lang="en-US" dirty="0" err="1" smtClean="0">
                <a:sym typeface="Symbol"/>
              </a:rPr>
              <a:t>Weibull</a:t>
            </a:r>
            <a:r>
              <a:rPr lang="en-US" dirty="0" smtClean="0">
                <a:sym typeface="Symbol"/>
              </a:rPr>
              <a:t> modulus</a:t>
            </a:r>
          </a:p>
          <a:p>
            <a:pPr marL="514350" indent="-514350">
              <a:buNone/>
            </a:pPr>
            <a:endParaRPr lang="en-US" dirty="0" smtClean="0">
              <a:sym typeface="Symbol"/>
            </a:endParaRPr>
          </a:p>
          <a:p>
            <a:pPr marL="514350" indent="-514350">
              <a:buAutoNum type="arabicParenR"/>
            </a:pPr>
            <a:endParaRPr lang="en-US" dirty="0" smtClean="0"/>
          </a:p>
          <a:p>
            <a:pPr marL="514350" indent="-514350">
              <a:buAutoNum type="arabicParenR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Weibull</a:t>
            </a:r>
            <a:r>
              <a:rPr lang="en-US" dirty="0" smtClean="0"/>
              <a:t> Distribution: Shapes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715000"/>
            <a:ext cx="652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http://www.mathcaptain.com/probability/weibull-distribution.html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48400" y="4343400"/>
            <a:ext cx="10615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ym typeface="Symbol"/>
              </a:rPr>
              <a:t> = </a:t>
            </a:r>
            <a:endParaRPr lang="en-US" sz="3200" dirty="0"/>
          </a:p>
        </p:txBody>
      </p:sp>
      <p:pic>
        <p:nvPicPr>
          <p:cNvPr id="90116" name="Picture 4" descr="http://www.applicationsresearch.com/Weibull%20Shape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0052" y="1371600"/>
            <a:ext cx="4933948" cy="28194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725785" y="6096000"/>
            <a:ext cx="5418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http://www.applicationsresearch.com/WeibullEase.htm</a:t>
            </a:r>
            <a:endParaRPr lang="en-US" dirty="0"/>
          </a:p>
        </p:txBody>
      </p:sp>
      <p:pic>
        <p:nvPicPr>
          <p:cNvPr id="90120" name="Picture 8" descr="Weibull Distribution Examp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19200"/>
            <a:ext cx="4486275" cy="3629025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838200" y="4724400"/>
            <a:ext cx="106150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ym typeface="Symbol"/>
              </a:rPr>
              <a:t>c = </a:t>
            </a:r>
          </a:p>
          <a:p>
            <a:r>
              <a:rPr lang="en-US" sz="3200" dirty="0" smtClean="0">
                <a:sym typeface="Symbol"/>
              </a:rPr>
              <a:t> = 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Weibull</a:t>
            </a:r>
            <a:r>
              <a:rPr lang="en-US" dirty="0" smtClean="0"/>
              <a:t> – Expectation/Variance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417763" y="1676400"/>
          <a:ext cx="3660775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97" name="Equation" r:id="rId3" imgW="2628720" imgH="927000" progId="Equation.DSMT4">
                  <p:embed/>
                </p:oleObj>
              </mc:Choice>
              <mc:Fallback>
                <p:oleObj name="Equation" r:id="rId3" imgW="2628720" imgH="92700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7763" y="1676400"/>
                        <a:ext cx="3660775" cy="129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889000" y="3276600"/>
          <a:ext cx="7440613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98" name="Equation" r:id="rId5" imgW="5626100" imgH="1181100" progId="Equation.DSMT4">
                  <p:embed/>
                </p:oleObj>
              </mc:Choice>
              <mc:Fallback>
                <p:oleObj name="Equation" r:id="rId5" imgW="5626100" imgH="1181100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000" y="3276600"/>
                        <a:ext cx="7440613" cy="156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450265" y="5143500"/>
            <a:ext cx="42434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ym typeface="Symbol" panose="05050102010706020507" pitchFamily="18" charset="2"/>
              </a:rPr>
              <a:t>: the  Gamma Function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Weibull</a:t>
            </a:r>
            <a:r>
              <a:rPr lang="en-US" dirty="0" smtClean="0"/>
              <a:t> – </a:t>
            </a:r>
            <a:r>
              <a:rPr lang="en-US" dirty="0" err="1" smtClean="0"/>
              <a:t>cdf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066800" y="2286000"/>
          <a:ext cx="6643688" cy="175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13" name="Equation" r:id="rId3" imgW="4178300" imgH="1104900" progId="Equation.DSMT4">
                  <p:embed/>
                </p:oleObj>
              </mc:Choice>
              <mc:Fallback>
                <p:oleObj name="Equation" r:id="rId3" imgW="4178300" imgH="11049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286000"/>
                        <a:ext cx="6643688" cy="175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Lognormal – 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 product of many independent </a:t>
            </a:r>
            <a:r>
              <a:rPr lang="en-US" dirty="0" err="1" smtClean="0"/>
              <a:t>r.v</a:t>
            </a:r>
            <a:r>
              <a:rPr lang="en-US" dirty="0" smtClean="0"/>
              <a:t>.</a:t>
            </a:r>
          </a:p>
          <a:p>
            <a:pPr marL="514350" indent="-514350">
              <a:buAutoNum type="arabicParenR"/>
            </a:pPr>
            <a:r>
              <a:rPr lang="en-US" dirty="0" smtClean="0"/>
              <a:t>Wireless communication: The attenuation caused by shadowing or slow fading from random objects</a:t>
            </a:r>
          </a:p>
          <a:p>
            <a:pPr marL="514350" indent="-514350">
              <a:buAutoNum type="arabicParenR"/>
            </a:pPr>
            <a:r>
              <a:rPr lang="en-US" dirty="0" smtClean="0"/>
              <a:t>Electronic (semiconductor) failure mechanism: failure degradation</a:t>
            </a:r>
          </a:p>
          <a:p>
            <a:pPr marL="514350" indent="-514350">
              <a:buAutoNum type="arabicParenR"/>
            </a:pPr>
            <a:r>
              <a:rPr lang="en-US" dirty="0" smtClean="0"/>
              <a:t>Personal incomes</a:t>
            </a:r>
          </a:p>
          <a:p>
            <a:pPr marL="514350" indent="-514350">
              <a:buAutoNum type="arabicParenR"/>
            </a:pPr>
            <a:r>
              <a:rPr lang="en-US" dirty="0" smtClean="0"/>
              <a:t>Tolerance of poison in animals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Lognormal – </a:t>
            </a:r>
            <a:r>
              <a:rPr lang="en-US" dirty="0" err="1" smtClean="0"/>
              <a:t>pdf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04800" y="1905000"/>
          <a:ext cx="8604250" cy="2246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7" name="Equation" r:id="rId3" imgW="5689600" imgH="1485900" progId="Equation.DSMT4">
                  <p:embed/>
                </p:oleObj>
              </mc:Choice>
              <mc:Fallback>
                <p:oleObj name="Equation" r:id="rId3" imgW="5689600" imgH="14859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905000"/>
                        <a:ext cx="8604250" cy="22469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Lognormal Distribution: Shapes</a:t>
            </a:r>
            <a:endParaRPr lang="en-US" dirty="0"/>
          </a:p>
        </p:txBody>
      </p:sp>
      <p:pic>
        <p:nvPicPr>
          <p:cNvPr id="7" name="Content Placeholder 6" descr="Fig. 4.29.tif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669" t="60300" r="14926" b="13165"/>
          <a:stretch>
            <a:fillRect/>
          </a:stretch>
        </p:blipFill>
        <p:spPr>
          <a:xfrm>
            <a:off x="0" y="3352800"/>
            <a:ext cx="4532586" cy="3505200"/>
          </a:xfrm>
        </p:spPr>
      </p:pic>
      <p:pic>
        <p:nvPicPr>
          <p:cNvPr id="91138" name="Picture 2" descr="File:Lognormal distribution PDF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914400"/>
            <a:ext cx="6096000" cy="4572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953000" y="5410200"/>
            <a:ext cx="36731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http://commons.wikimedia.org/wiki/</a:t>
            </a:r>
          </a:p>
          <a:p>
            <a:r>
              <a:rPr lang="en-US" dirty="0" smtClean="0"/>
              <a:t>File:Lognormal_distribution_PDF.png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1: </a:t>
            </a:r>
            <a:r>
              <a:rPr lang="en-US" dirty="0" err="1" smtClean="0"/>
              <a:t>pdf</a:t>
            </a:r>
            <a:r>
              <a:rPr lang="en-US" dirty="0" smtClean="0"/>
              <a:t> Uniform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 person casually walks to the bus stop when the bus comes every 30 minutes.</a:t>
            </a:r>
          </a:p>
          <a:p>
            <a:pPr>
              <a:buNone/>
            </a:pPr>
            <a:r>
              <a:rPr lang="en-US" dirty="0" smtClean="0"/>
              <a:t> What is the </a:t>
            </a:r>
            <a:r>
              <a:rPr lang="en-US" dirty="0" err="1" smtClean="0"/>
              <a:t>pdf</a:t>
            </a:r>
            <a:r>
              <a:rPr lang="en-US" dirty="0" smtClean="0"/>
              <a:t> for the wait time?</a:t>
            </a:r>
          </a:p>
          <a:p>
            <a:pPr>
              <a:buNone/>
            </a:pPr>
            <a:r>
              <a:rPr lang="en-US" dirty="0" smtClean="0"/>
              <a:t>What is the probability that the person has to wait between 5 and 10 minutes?</a:t>
            </a:r>
          </a:p>
          <a:p>
            <a:pPr>
              <a:buNone/>
            </a:pPr>
            <a:r>
              <a:rPr lang="en-US" dirty="0" smtClean="0"/>
              <a:t>What is the probability that the person has to wait longer than 5 minutes?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Lognormal – Expectation/Variance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895600" y="2057400"/>
          <a:ext cx="2466975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92" name="Equation" r:id="rId3" imgW="1765300" imgH="482600" progId="Equation.DSMT4">
                  <p:embed/>
                </p:oleObj>
              </mc:Choice>
              <mc:Fallback>
                <p:oleObj name="Equation" r:id="rId3" imgW="1765300" imgH="48260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057400"/>
                        <a:ext cx="2466975" cy="673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057400" y="3733800"/>
          <a:ext cx="440055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93" name="Equation" r:id="rId5" imgW="3327400" imgH="482600" progId="Equation.DSMT4">
                  <p:embed/>
                </p:oleObj>
              </mc:Choice>
              <mc:Fallback>
                <p:oleObj name="Equation" r:id="rId5" imgW="3327400" imgH="48260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733800"/>
                        <a:ext cx="4400550" cy="638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Lognormal – </a:t>
            </a:r>
            <a:r>
              <a:rPr lang="en-US" dirty="0" err="1" smtClean="0"/>
              <a:t>cdf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533400" y="2209800"/>
          <a:ext cx="7794625" cy="298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85" name="Equation" r:id="rId3" imgW="4902200" imgH="1879600" progId="Equation.DSMT4">
                  <p:embed/>
                </p:oleObj>
              </mc:Choice>
              <mc:Fallback>
                <p:oleObj name="Equation" r:id="rId3" imgW="4902200" imgH="18796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209800"/>
                        <a:ext cx="7794625" cy="298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Beta – 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Only has a positive density for values in a finite interval.</a:t>
            </a:r>
          </a:p>
          <a:p>
            <a:pPr>
              <a:buNone/>
            </a:pPr>
            <a:r>
              <a:rPr lang="en-US" dirty="0" smtClean="0"/>
              <a:t>	The uniform distribution is a member of this family.</a:t>
            </a:r>
          </a:p>
          <a:p>
            <a:pPr marL="514350" indent="-514350">
              <a:buAutoNum type="arabicParenR"/>
            </a:pPr>
            <a:r>
              <a:rPr lang="en-US" dirty="0" smtClean="0"/>
              <a:t>Model proportions, probabilities.</a:t>
            </a:r>
          </a:p>
          <a:p>
            <a:pPr marL="514350" indent="-514350">
              <a:buNone/>
            </a:pPr>
            <a:r>
              <a:rPr lang="en-US" dirty="0" smtClean="0"/>
              <a:t>	e.g. proportion of a day that a person sleeps.</a:t>
            </a:r>
          </a:p>
          <a:p>
            <a:pPr marL="514350" indent="-514350">
              <a:buNone/>
            </a:pPr>
            <a:r>
              <a:rPr lang="en-US" dirty="0" smtClean="0"/>
              <a:t>2)	Any situation where the distribution is over a finite range.</a:t>
            </a:r>
          </a:p>
          <a:p>
            <a:pPr marL="514350" indent="-514350">
              <a:buAutoNum type="arabicParenR"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Beta – </a:t>
            </a:r>
            <a:r>
              <a:rPr lang="en-US" dirty="0" err="1" smtClean="0"/>
              <a:t>pdf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6037" y="1447800"/>
          <a:ext cx="9097963" cy="33228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09" name="Equation" r:id="rId3" imgW="7124700" imgH="2603500" progId="Equation.DSMT4">
                  <p:embed/>
                </p:oleObj>
              </mc:Choice>
              <mc:Fallback>
                <p:oleObj name="Equation" r:id="rId3" imgW="7124700" imgH="26035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37" y="1447800"/>
                        <a:ext cx="9097963" cy="33228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1000" y="5181600"/>
            <a:ext cx="82112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When A = 0, B = 1, this is the standard beta</a:t>
            </a:r>
          </a:p>
          <a:p>
            <a:r>
              <a:rPr lang="en-US" sz="3600" dirty="0" smtClean="0"/>
              <a:t>Distribution.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Beta </a:t>
            </a:r>
            <a:r>
              <a:rPr lang="en-US" dirty="0" err="1" smtClean="0"/>
              <a:t>Distribution:Shapes</a:t>
            </a:r>
            <a:r>
              <a:rPr lang="en-US" dirty="0" smtClean="0"/>
              <a:t> (Standard)</a:t>
            </a:r>
            <a:endParaRPr lang="en-US" dirty="0"/>
          </a:p>
        </p:txBody>
      </p:sp>
      <p:pic>
        <p:nvPicPr>
          <p:cNvPr id="5" name="Content Placeholder 4" descr="http://upload.wikimedia.org/wikipedia/commons/9/9a/Beta_distribution_pdf.png"/>
          <p:cNvPicPr>
            <a:picLocks noGrp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914400"/>
            <a:ext cx="7543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38200" y="6324600"/>
            <a:ext cx="7913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http://upload.wikimedia.org/wikipedia/commons/9/9a/Beta_distribution_pdf.png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Beta – Expectation/Variance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795463" y="1765300"/>
          <a:ext cx="4667250" cy="1258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4" name="Equation" r:id="rId3" imgW="3340100" imgH="901700" progId="Equation.DSMT4">
                  <p:embed/>
                </p:oleObj>
              </mc:Choice>
              <mc:Fallback>
                <p:oleObj name="Equation" r:id="rId3" imgW="3340100" imgH="90170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463" y="1765300"/>
                        <a:ext cx="4667250" cy="1258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828800" y="3505200"/>
          <a:ext cx="5138738" cy="1243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5" name="Equation" r:id="rId5" imgW="3886200" imgH="939800" progId="Equation.DSMT4">
                  <p:embed/>
                </p:oleObj>
              </mc:Choice>
              <mc:Fallback>
                <p:oleObj name="Equation" r:id="rId5" imgW="3886200" imgH="93980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505200"/>
                        <a:ext cx="5138738" cy="1243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QQ Plot: Percentiles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−0.5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100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den>
                        </m:f>
                      </m:e>
                    </m:d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100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type m:val="skw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type m:val="skw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den>
                        </m:f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027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QQ-plot - normal</a:t>
            </a:r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170" y="1348251"/>
            <a:ext cx="4419600" cy="3779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398" y="1348251"/>
            <a:ext cx="4115402" cy="40998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QQ-plot – light tails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838200"/>
            <a:ext cx="4348846" cy="43488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41" y="4450522"/>
            <a:ext cx="3807572" cy="2407478"/>
          </a:xfrm>
          <a:prstGeom prst="rect">
            <a:avLst/>
          </a:prstGeom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print"/>
          <a:srcRect r="9100"/>
          <a:stretch>
            <a:fillRect/>
          </a:stretch>
        </p:blipFill>
        <p:spPr bwMode="auto">
          <a:xfrm>
            <a:off x="30041" y="1102565"/>
            <a:ext cx="4438146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733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QQ-plot: heavy tailed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129566"/>
            <a:ext cx="4705004" cy="45661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25" y="4114800"/>
            <a:ext cx="4347302" cy="27487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2: </a:t>
            </a:r>
            <a:r>
              <a:rPr lang="en-US" dirty="0" err="1" smtClean="0"/>
              <a:t>pdf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10600" cy="5486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Let X = the life span of some bacteria (in hours), X is a continuous </a:t>
            </a:r>
            <a:r>
              <a:rPr lang="en-US" dirty="0" err="1" smtClean="0"/>
              <a:t>r.v</a:t>
            </a:r>
            <a:r>
              <a:rPr lang="en-US" dirty="0" smtClean="0"/>
              <a:t>. with </a:t>
            </a:r>
            <a:r>
              <a:rPr lang="en-US" dirty="0" err="1" smtClean="0"/>
              <a:t>pdf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What is the probability that the bacteria lives over 2 hours?</a:t>
            </a:r>
          </a:p>
          <a:p>
            <a:pPr>
              <a:buNone/>
            </a:pPr>
            <a:r>
              <a:rPr lang="en-US" dirty="0" smtClean="0"/>
              <a:t>What is the probability that the bacteria dies within one hour?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752600" y="2286000"/>
          <a:ext cx="4183655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Equation" r:id="rId3" imgW="2755900" imgH="1054100" progId="Equation.DSMT4">
                  <p:embed/>
                </p:oleObj>
              </mc:Choice>
              <mc:Fallback>
                <p:oleObj name="Equation" r:id="rId3" imgW="2755900" imgH="10541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286000"/>
                        <a:ext cx="4183655" cy="160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</p:spPr>
        <p:txBody>
          <a:bodyPr>
            <a:normAutofit/>
          </a:bodyPr>
          <a:lstStyle/>
          <a:p>
            <a:r>
              <a:rPr lang="en-US" dirty="0" smtClean="0"/>
              <a:t>QQ-plot: right skewed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36198"/>
            <a:ext cx="3693982" cy="23356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1955" y="914400"/>
            <a:ext cx="5152505" cy="51919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9396" y="1303111"/>
            <a:ext cx="4343400" cy="3212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QQ Plot – Left Skewed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5200" y="914400"/>
            <a:ext cx="5638800" cy="563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31793"/>
            <a:ext cx="3358342" cy="212343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pdf</a:t>
            </a:r>
            <a:r>
              <a:rPr lang="en-US" dirty="0" smtClean="0"/>
              <a:t>/</a:t>
            </a:r>
            <a:r>
              <a:rPr lang="en-US" dirty="0" err="1" smtClean="0"/>
              <a:t>cdf</a:t>
            </a:r>
            <a:endParaRPr lang="en-US" dirty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844380" y="2362201"/>
            <a:ext cx="369001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400" dirty="0"/>
              <a:t>A </a:t>
            </a:r>
            <a:r>
              <a:rPr lang="en-US" sz="2400" dirty="0" err="1"/>
              <a:t>pdf</a:t>
            </a:r>
            <a:r>
              <a:rPr lang="en-US" sz="2400" dirty="0"/>
              <a:t> and associated </a:t>
            </a:r>
            <a:r>
              <a:rPr lang="en-US" sz="2400" dirty="0" err="1"/>
              <a:t>cdf</a:t>
            </a:r>
            <a:endParaRPr lang="en-US" sz="2400" dirty="0"/>
          </a:p>
        </p:txBody>
      </p:sp>
      <p:pic>
        <p:nvPicPr>
          <p:cNvPr id="74754" name="Picture 2" descr="http://daad.wb.tu-harburg.de/uploads/pics/cdf-pdf-1_0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81" y="1219200"/>
            <a:ext cx="3842419" cy="542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81600" y="6456029"/>
            <a:ext cx="3818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http://daad.wb.tu-harburg.de/?id=271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</a:t>
            </a:r>
            <a:r>
              <a:rPr lang="en-US" dirty="0" err="1" smtClean="0"/>
              <a:t>cdf</a:t>
            </a:r>
            <a:r>
              <a:rPr lang="en-US" dirty="0" smtClean="0"/>
              <a:t>: Uniform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A person casually walks to the bus stop when the bus comes every 30 minutes has a </a:t>
            </a:r>
            <a:r>
              <a:rPr lang="en-US" dirty="0" err="1" smtClean="0"/>
              <a:t>pdf</a:t>
            </a:r>
            <a:r>
              <a:rPr lang="en-US" dirty="0" smtClean="0"/>
              <a:t> of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What is the </a:t>
            </a:r>
            <a:r>
              <a:rPr lang="en-US" dirty="0" err="1" smtClean="0"/>
              <a:t>cdf</a:t>
            </a:r>
            <a:r>
              <a:rPr lang="en-US" dirty="0" smtClean="0"/>
              <a:t> of X? </a:t>
            </a:r>
          </a:p>
        </p:txBody>
      </p:sp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1600200" y="2667000"/>
          <a:ext cx="4760913" cy="217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5" name="Equation" r:id="rId3" imgW="3136900" imgH="1435100" progId="Equation.DSMT4">
                  <p:embed/>
                </p:oleObj>
              </mc:Choice>
              <mc:Fallback>
                <p:oleObj name="Equation" r:id="rId3" imgW="3136900" imgH="14351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667000"/>
                        <a:ext cx="4760913" cy="2178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F(x): Uniform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8491</TotalTime>
  <Words>1268</Words>
  <Application>Microsoft Office PowerPoint</Application>
  <PresentationFormat>On-screen Show (4:3)</PresentationFormat>
  <Paragraphs>219</Paragraphs>
  <Slides>61</Slides>
  <Notes>4</Notes>
  <HiddenSlides>1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8" baseType="lpstr">
      <vt:lpstr>Arial</vt:lpstr>
      <vt:lpstr>Calibri</vt:lpstr>
      <vt:lpstr>Cambria Math</vt:lpstr>
      <vt:lpstr>Symbol</vt:lpstr>
      <vt:lpstr>Times New Roman</vt:lpstr>
      <vt:lpstr>Office Theme</vt:lpstr>
      <vt:lpstr>Equation</vt:lpstr>
      <vt:lpstr>PowerPoint Presentation</vt:lpstr>
      <vt:lpstr>Example: Continuous r.v.</vt:lpstr>
      <vt:lpstr>Development of pdf</vt:lpstr>
      <vt:lpstr>pdf</vt:lpstr>
      <vt:lpstr>Example 1: pdf Uniform</vt:lpstr>
      <vt:lpstr>Example 2: pdf</vt:lpstr>
      <vt:lpstr>pdf/cdf</vt:lpstr>
      <vt:lpstr>Example cdf: Uniform</vt:lpstr>
      <vt:lpstr>F(x): Uniform</vt:lpstr>
      <vt:lpstr>F(x): Uniform (general case)</vt:lpstr>
      <vt:lpstr>Example cdf: Uniform (cont)</vt:lpstr>
      <vt:lpstr>Example: Percentile</vt:lpstr>
      <vt:lpstr>Example 4.9: Percentile (cont)</vt:lpstr>
      <vt:lpstr>Rules of Expected Values</vt:lpstr>
      <vt:lpstr>Example: Expectations</vt:lpstr>
      <vt:lpstr>Variance</vt:lpstr>
      <vt:lpstr>Example: Expectations</vt:lpstr>
      <vt:lpstr>Normal Distribution</vt:lpstr>
      <vt:lpstr>Shapes of Normal Curves</vt:lpstr>
      <vt:lpstr>Shape of z curve</vt:lpstr>
      <vt:lpstr>(z)</vt:lpstr>
      <vt:lpstr>PowerPoint Presentation</vt:lpstr>
      <vt:lpstr>PowerPoint Presentation</vt:lpstr>
      <vt:lpstr>Using the Z table</vt:lpstr>
      <vt:lpstr>Symmetry of z-curve</vt:lpstr>
      <vt:lpstr>z</vt:lpstr>
      <vt:lpstr>Example: Nonstandard Normal Distribution</vt:lpstr>
      <vt:lpstr>Empirical Rule</vt:lpstr>
      <vt:lpstr>Example: Nonstandard Normal Distribution</vt:lpstr>
      <vt:lpstr>Continuity Correction</vt:lpstr>
      <vt:lpstr>Continuity Correction - Procedure</vt:lpstr>
      <vt:lpstr>Example: Approximating a Binomial</vt:lpstr>
      <vt:lpstr>Shape of Exponential</vt:lpstr>
      <vt:lpstr>Example: Exponential Distribution</vt:lpstr>
      <vt:lpstr>Gamma Distribution: uses</vt:lpstr>
      <vt:lpstr>Gamma Function</vt:lpstr>
      <vt:lpstr>Gamma Distribution</vt:lpstr>
      <vt:lpstr>Shapes of Gamma Distribution</vt:lpstr>
      <vt:lpstr>Gamma Distribution</vt:lpstr>
      <vt:lpstr>2 distribution</vt:lpstr>
      <vt:lpstr>Shapes of χ2 Distribution</vt:lpstr>
      <vt:lpstr>Weibull – pdf</vt:lpstr>
      <vt:lpstr>Weibull – Uses</vt:lpstr>
      <vt:lpstr>Weibull Distribution: Shapes</vt:lpstr>
      <vt:lpstr>Weibull – Expectation/Variance</vt:lpstr>
      <vt:lpstr>Weibull – cdf</vt:lpstr>
      <vt:lpstr>Lognormal – Uses</vt:lpstr>
      <vt:lpstr>Lognormal – pdf</vt:lpstr>
      <vt:lpstr>Lognormal Distribution: Shapes</vt:lpstr>
      <vt:lpstr>Lognormal – Expectation/Variance</vt:lpstr>
      <vt:lpstr>Lognormal – cdf</vt:lpstr>
      <vt:lpstr>Beta – uses</vt:lpstr>
      <vt:lpstr>Beta – pdf</vt:lpstr>
      <vt:lpstr>Beta Distribution:Shapes (Standard)</vt:lpstr>
      <vt:lpstr>Beta – Expectation/Variance</vt:lpstr>
      <vt:lpstr>QQ Plot: Percentiles</vt:lpstr>
      <vt:lpstr>QQ-plot - normal</vt:lpstr>
      <vt:lpstr>QQ-plot – light tails</vt:lpstr>
      <vt:lpstr>QQ-plot: heavy tailed</vt:lpstr>
      <vt:lpstr>QQ-plot: right skewed</vt:lpstr>
      <vt:lpstr>QQ Plot – Left Skewed</vt:lpstr>
    </vt:vector>
  </TitlesOfParts>
  <Company>Purdue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Proposition 1.1 De Moargan’s Laws</dc:title>
  <dc:creator>lfindsen</dc:creator>
  <cp:lastModifiedBy>Leonore Anne Findsen</cp:lastModifiedBy>
  <cp:revision>486</cp:revision>
  <dcterms:created xsi:type="dcterms:W3CDTF">2010-01-11T21:36:57Z</dcterms:created>
  <dcterms:modified xsi:type="dcterms:W3CDTF">2014-07-08T14:19:46Z</dcterms:modified>
</cp:coreProperties>
</file>