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5" r:id="rId2"/>
    <p:sldId id="257" r:id="rId3"/>
    <p:sldId id="280" r:id="rId4"/>
    <p:sldId id="258" r:id="rId5"/>
    <p:sldId id="286" r:id="rId6"/>
    <p:sldId id="281" r:id="rId7"/>
    <p:sldId id="259" r:id="rId8"/>
    <p:sldId id="296" r:id="rId9"/>
    <p:sldId id="297" r:id="rId10"/>
    <p:sldId id="298" r:id="rId11"/>
    <p:sldId id="260" r:id="rId12"/>
    <p:sldId id="290" r:id="rId13"/>
    <p:sldId id="299" r:id="rId14"/>
    <p:sldId id="291" r:id="rId15"/>
    <p:sldId id="261" r:id="rId16"/>
    <p:sldId id="300" r:id="rId17"/>
    <p:sldId id="301" r:id="rId18"/>
    <p:sldId id="293" r:id="rId19"/>
    <p:sldId id="302" r:id="rId20"/>
    <p:sldId id="303" r:id="rId21"/>
    <p:sldId id="262" r:id="rId22"/>
    <p:sldId id="304" r:id="rId23"/>
    <p:sldId id="263" r:id="rId24"/>
    <p:sldId id="264" r:id="rId25"/>
    <p:sldId id="265" r:id="rId26"/>
    <p:sldId id="282" r:id="rId27"/>
    <p:sldId id="266" r:id="rId28"/>
    <p:sldId id="305" r:id="rId29"/>
    <p:sldId id="271" r:id="rId30"/>
    <p:sldId id="270" r:id="rId31"/>
    <p:sldId id="283" r:id="rId32"/>
    <p:sldId id="284" r:id="rId33"/>
    <p:sldId id="306" r:id="rId34"/>
    <p:sldId id="272" r:id="rId35"/>
    <p:sldId id="285" r:id="rId36"/>
    <p:sldId id="294" r:id="rId37"/>
    <p:sldId id="273" r:id="rId38"/>
    <p:sldId id="289" r:id="rId39"/>
    <p:sldId id="274" r:id="rId40"/>
    <p:sldId id="307" r:id="rId41"/>
    <p:sldId id="308" r:id="rId42"/>
    <p:sldId id="309" r:id="rId43"/>
    <p:sldId id="275" r:id="rId44"/>
    <p:sldId id="278" r:id="rId45"/>
    <p:sldId id="279" r:id="rId46"/>
    <p:sldId id="27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7" autoAdjust="0"/>
  </p:normalViewPr>
  <p:slideViewPr>
    <p:cSldViewPr>
      <p:cViewPr varScale="1">
        <p:scale>
          <a:sx n="63" d="100"/>
          <a:sy n="63" d="100"/>
        </p:scale>
        <p:origin x="6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8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NE.ICS.PURDUE.EDU\lfindsen\My%20Documents\Stat%20511\Figures%20for%20class%20not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NE.ICS.PURDUE.EDU\lfindsen\My%20Documents\Stat%20511\Figures%20for%20class%20not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511\Figures%20for%20class%20no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511\Figures%20for%20class%20no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0385747236265"/>
          <c:y val="0.1712383347914862"/>
          <c:w val="0.74522099176105649"/>
          <c:h val="0.60506950520073877"/>
        </c:manualLayout>
      </c:layout>
      <c:scatterChart>
        <c:scatterStyle val="lineMarker"/>
        <c:varyColors val="0"/>
        <c:ser>
          <c:idx val="0"/>
          <c:order val="0"/>
          <c:spPr>
            <a:ln w="25400" cmpd="sng">
              <a:solidFill>
                <a:srgbClr val="0070C0"/>
              </a:solidFill>
              <a:prstDash val="solid"/>
              <a:tailEnd type="oval" w="lg" len="lg"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('Ch.3 pmf line graph'!$A$7,'Ch.3 pmf line graph'!$C$7)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('Ch.3 pmf line graph'!$B$7,'Ch.3 pmf line graph'!$D$7)</c:f>
              <c:numCache>
                <c:formatCode>General</c:formatCode>
                <c:ptCount val="2"/>
                <c:pt idx="0">
                  <c:v>0</c:v>
                </c:pt>
                <c:pt idx="1">
                  <c:v>0.2</c:v>
                </c:pt>
              </c:numCache>
            </c:numRef>
          </c:yVal>
          <c:smooth val="1"/>
        </c:ser>
        <c:ser>
          <c:idx val="1"/>
          <c:order val="1"/>
          <c:spPr>
            <a:ln w="25400">
              <a:solidFill>
                <a:srgbClr val="0070C0"/>
              </a:solidFill>
              <a:tailEnd type="oval" w="lg" len="lg"/>
            </a:ln>
          </c:spPr>
          <c:marker>
            <c:symbol val="none"/>
          </c:marker>
          <c:xVal>
            <c:numRef>
              <c:f>('Ch.3 pmf line graph'!$A$8,'Ch.3 pmf line graph'!$C$8)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('Ch.3 pmf line graph'!$B$8,'Ch.3 pmf line graph'!$D$8)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yVal>
          <c:smooth val="0"/>
        </c:ser>
        <c:ser>
          <c:idx val="2"/>
          <c:order val="2"/>
          <c:spPr>
            <a:ln w="25400">
              <a:solidFill>
                <a:srgbClr val="0070C0"/>
              </a:solidFill>
              <a:tailEnd type="oval" w="lg" len="lg"/>
            </a:ln>
          </c:spPr>
          <c:marker>
            <c:symbol val="none"/>
          </c:marker>
          <c:xVal>
            <c:numRef>
              <c:f>('Ch.3 pmf line graph'!$A$9,'Ch.3 pmf line graph'!$C$9)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xVal>
          <c:yVal>
            <c:numRef>
              <c:f>('Ch.3 pmf line graph'!$B$9,'Ch.3 pmf line graph'!$D$9)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yVal>
          <c:smooth val="0"/>
        </c:ser>
        <c:ser>
          <c:idx val="3"/>
          <c:order val="3"/>
          <c:spPr>
            <a:ln w="25400">
              <a:solidFill>
                <a:srgbClr val="0070C0"/>
              </a:solidFill>
              <a:tailEnd type="oval" w="lg" len="lg"/>
            </a:ln>
          </c:spPr>
          <c:marker>
            <c:symbol val="none"/>
          </c:marker>
          <c:xVal>
            <c:numRef>
              <c:f>('Ch.3 pmf line graph'!$A$10,'Ch.3 pmf line graph'!$C$10)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xVal>
          <c:yVal>
            <c:numRef>
              <c:f>('Ch.3 pmf line graph'!$B$10,'Ch.3 pmf line graph'!$D$10)</c:f>
              <c:numCache>
                <c:formatCode>General</c:formatCode>
                <c:ptCount val="2"/>
                <c:pt idx="0">
                  <c:v>0</c:v>
                </c:pt>
                <c:pt idx="1">
                  <c:v>0.2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248896"/>
        <c:axId val="191249456"/>
      </c:scatterChart>
      <c:valAx>
        <c:axId val="191248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x</a:t>
                </a:r>
              </a:p>
            </c:rich>
          </c:tx>
          <c:layout>
            <c:manualLayout>
              <c:xMode val="edge"/>
              <c:yMode val="edge"/>
              <c:x val="0.94423007284517613"/>
              <c:y val="0.744421114027413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1249456"/>
        <c:crosses val="autoZero"/>
        <c:crossBetween val="midCat"/>
      </c:valAx>
      <c:valAx>
        <c:axId val="1912494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800"/>
                </a:pPr>
                <a:r>
                  <a:rPr lang="en-US" sz="2800"/>
                  <a:t>p(x)</a:t>
                </a:r>
              </a:p>
            </c:rich>
          </c:tx>
          <c:layout>
            <c:manualLayout>
              <c:xMode val="edge"/>
              <c:yMode val="edge"/>
              <c:x val="1.0471059538610339E-4"/>
              <c:y val="1.900797122581903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124889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0385747236265"/>
          <c:y val="0.1712383347914862"/>
          <c:w val="0.74522099176105649"/>
          <c:h val="0.60506950520073877"/>
        </c:manualLayout>
      </c:layout>
      <c:scatterChart>
        <c:scatterStyle val="lineMarker"/>
        <c:varyColors val="0"/>
        <c:ser>
          <c:idx val="0"/>
          <c:order val="0"/>
          <c:spPr>
            <a:ln w="25400" cmpd="sng">
              <a:solidFill>
                <a:srgbClr val="0070C0"/>
              </a:solidFill>
              <a:prstDash val="solid"/>
              <a:tailEnd type="oval" w="lg" len="lg"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('Ch.3 pmf line graph'!$A$7,'Ch.3 pmf line graph'!$C$7)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('Ch.3 pmf line graph'!$B$7,'Ch.3 pmf line graph'!$D$7)</c:f>
              <c:numCache>
                <c:formatCode>General</c:formatCode>
                <c:ptCount val="2"/>
                <c:pt idx="0">
                  <c:v>0</c:v>
                </c:pt>
                <c:pt idx="1">
                  <c:v>0.2</c:v>
                </c:pt>
              </c:numCache>
            </c:numRef>
          </c:yVal>
          <c:smooth val="1"/>
        </c:ser>
        <c:ser>
          <c:idx val="1"/>
          <c:order val="1"/>
          <c:spPr>
            <a:ln w="25400">
              <a:solidFill>
                <a:srgbClr val="0070C0"/>
              </a:solidFill>
              <a:tailEnd type="oval" w="lg" len="lg"/>
            </a:ln>
          </c:spPr>
          <c:marker>
            <c:symbol val="none"/>
          </c:marker>
          <c:xVal>
            <c:numRef>
              <c:f>('Ch.3 pmf line graph'!$A$8,'Ch.3 pmf line graph'!$C$8)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('Ch.3 pmf line graph'!$B$8,'Ch.3 pmf line graph'!$D$8)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yVal>
          <c:smooth val="0"/>
        </c:ser>
        <c:ser>
          <c:idx val="2"/>
          <c:order val="2"/>
          <c:spPr>
            <a:ln w="25400">
              <a:solidFill>
                <a:srgbClr val="0070C0"/>
              </a:solidFill>
              <a:tailEnd type="oval" w="lg" len="lg"/>
            </a:ln>
          </c:spPr>
          <c:marker>
            <c:symbol val="none"/>
          </c:marker>
          <c:xVal>
            <c:numRef>
              <c:f>('Ch.3 pmf line graph'!$A$9,'Ch.3 pmf line graph'!$C$9)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xVal>
          <c:yVal>
            <c:numRef>
              <c:f>('Ch.3 pmf line graph'!$B$9,'Ch.3 pmf line graph'!$D$9)</c:f>
              <c:numCache>
                <c:formatCode>General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yVal>
          <c:smooth val="0"/>
        </c:ser>
        <c:ser>
          <c:idx val="3"/>
          <c:order val="3"/>
          <c:spPr>
            <a:ln w="25400">
              <a:solidFill>
                <a:srgbClr val="0070C0"/>
              </a:solidFill>
              <a:tailEnd type="oval" w="lg" len="lg"/>
            </a:ln>
          </c:spPr>
          <c:marker>
            <c:symbol val="none"/>
          </c:marker>
          <c:xVal>
            <c:numRef>
              <c:f>('Ch.3 pmf line graph'!$A$10,'Ch.3 pmf line graph'!$C$10)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xVal>
          <c:yVal>
            <c:numRef>
              <c:f>('Ch.3 pmf line graph'!$B$10,'Ch.3 pmf line graph'!$D$10)</c:f>
              <c:numCache>
                <c:formatCode>General</c:formatCode>
                <c:ptCount val="2"/>
                <c:pt idx="0">
                  <c:v>0</c:v>
                </c:pt>
                <c:pt idx="1">
                  <c:v>0.2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253376"/>
        <c:axId val="191253936"/>
      </c:scatterChart>
      <c:valAx>
        <c:axId val="191253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x</a:t>
                </a:r>
              </a:p>
            </c:rich>
          </c:tx>
          <c:layout>
            <c:manualLayout>
              <c:xMode val="edge"/>
              <c:yMode val="edge"/>
              <c:x val="0.94423007284517613"/>
              <c:y val="0.744421114027413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1253936"/>
        <c:crosses val="autoZero"/>
        <c:crossBetween val="midCat"/>
      </c:valAx>
      <c:valAx>
        <c:axId val="1912539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800"/>
                </a:pPr>
                <a:r>
                  <a:rPr lang="en-US" sz="2800"/>
                  <a:t>p(x)</a:t>
                </a:r>
              </a:p>
            </c:rich>
          </c:tx>
          <c:layout>
            <c:manualLayout>
              <c:xMode val="edge"/>
              <c:yMode val="edge"/>
              <c:x val="1.0471059538610339E-4"/>
              <c:y val="1.900797122581903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9125337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cdf'!$A$4:$A$5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'Ch.3 cdf'!$B$4:$B$5</c:f>
              <c:numCache>
                <c:formatCode>General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yVal>
          <c:smooth val="0"/>
        </c:ser>
        <c:ser>
          <c:idx val="2"/>
          <c:order val="1"/>
          <c:spPr>
            <a:ln w="28575"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cdf'!$A$6:$A$7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'Ch.3 cdf'!$B$6:$B$7</c:f>
              <c:numCache>
                <c:formatCode>General</c:formatCode>
                <c:ptCount val="2"/>
                <c:pt idx="0">
                  <c:v>0.70000000000000062</c:v>
                </c:pt>
                <c:pt idx="1">
                  <c:v>0.70000000000000062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'Ch.3 cdf'!$A$7</c:f>
              <c:strCache>
                <c:ptCount val="1"/>
                <c:pt idx="0">
                  <c:v>3</c:v>
                </c:pt>
              </c:strCache>
            </c:strRef>
          </c:tx>
          <c:spPr>
            <a:ln w="28575"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cdf'!$A$8:$A$9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'Ch.3 cdf'!$B$8:$B$9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yVal>
          <c:smooth val="0"/>
        </c:ser>
        <c:ser>
          <c:idx val="4"/>
          <c:order val="3"/>
          <c:spPr>
            <a:ln w="28575"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cdf'!$A$10:$A$11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'Ch.3 cdf'!$B$10:$B$11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</c:ser>
        <c:ser>
          <c:idx val="0"/>
          <c:order val="4"/>
          <c:spPr>
            <a:ln w="38100"/>
          </c:spPr>
          <c:marker>
            <c:symbol val="none"/>
          </c:marker>
          <c:xVal>
            <c:numRef>
              <c:f>'Ch.3 cdf'!$A$2:$A$3</c:f>
              <c:numCache>
                <c:formatCode>General</c:formatCode>
                <c:ptCount val="2"/>
                <c:pt idx="0">
                  <c:v>-5</c:v>
                </c:pt>
                <c:pt idx="1">
                  <c:v>1</c:v>
                </c:pt>
              </c:numCache>
            </c:numRef>
          </c:xVal>
          <c:yVal>
            <c:numRef>
              <c:f>'Ch.3 cdf'!$B$2:$B$3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ser>
          <c:idx val="5"/>
          <c:order val="5"/>
          <c:spPr>
            <a:ln>
              <a:solidFill>
                <a:srgbClr val="4F81BD">
                  <a:shade val="95000"/>
                  <a:satMod val="105000"/>
                </a:srgbClr>
              </a:solidFill>
            </a:ln>
          </c:spPr>
          <c:marker>
            <c:symbol val="circle"/>
            <c:size val="13"/>
            <c:spPr>
              <a:noFill/>
              <a:ln w="31750">
                <a:solidFill>
                  <a:srgbClr val="4F81BD">
                    <a:shade val="95000"/>
                    <a:satMod val="105000"/>
                  </a:srgbClr>
                </a:solidFill>
              </a:ln>
            </c:spPr>
          </c:marker>
          <c:xVal>
            <c:numRef>
              <c:f>'Ch.3 cdf'!$A$12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'Ch.3 cdf'!$B$12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6"/>
          <c:order val="6"/>
          <c:spPr>
            <a:ln w="31750">
              <a:solidFill>
                <a:srgbClr val="0070C0"/>
              </a:solidFill>
            </a:ln>
          </c:spPr>
          <c:marker>
            <c:symbol val="circle"/>
            <c:size val="13"/>
            <c:spPr>
              <a:noFill/>
              <a:ln w="31750">
                <a:solidFill>
                  <a:srgbClr val="0070C0"/>
                </a:solidFill>
              </a:ln>
            </c:spPr>
          </c:marker>
          <c:xVal>
            <c:numRef>
              <c:f>'Ch.3 cdf'!$A$13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'Ch.3 cdf'!$B$13</c:f>
              <c:numCache>
                <c:formatCode>General</c:formatCode>
                <c:ptCount val="1"/>
                <c:pt idx="0">
                  <c:v>0.2</c:v>
                </c:pt>
              </c:numCache>
            </c:numRef>
          </c:yVal>
          <c:smooth val="0"/>
        </c:ser>
        <c:ser>
          <c:idx val="7"/>
          <c:order val="7"/>
          <c:marker>
            <c:symbol val="circle"/>
            <c:size val="13"/>
            <c:spPr>
              <a:noFill/>
              <a:ln w="31750">
                <a:solidFill>
                  <a:srgbClr val="0070C0"/>
                </a:solidFill>
              </a:ln>
            </c:spPr>
          </c:marker>
          <c:xVal>
            <c:numRef>
              <c:f>'Ch.3 cdf'!$A$14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'Ch.3 cdf'!$B$14</c:f>
              <c:numCache>
                <c:formatCode>General</c:formatCode>
                <c:ptCount val="1"/>
                <c:pt idx="0">
                  <c:v>0.70000000000000062</c:v>
                </c:pt>
              </c:numCache>
            </c:numRef>
          </c:yVal>
          <c:smooth val="0"/>
        </c:ser>
        <c:ser>
          <c:idx val="8"/>
          <c:order val="8"/>
          <c:marker>
            <c:symbol val="circle"/>
            <c:size val="13"/>
            <c:spPr>
              <a:noFill/>
              <a:ln w="31750">
                <a:solidFill>
                  <a:srgbClr val="0070C0"/>
                </a:solidFill>
              </a:ln>
            </c:spPr>
          </c:marker>
          <c:xVal>
            <c:numRef>
              <c:f>'Ch.3 cdf'!$A$15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'Ch.3 cdf'!$B$15</c:f>
              <c:numCache>
                <c:formatCode>General</c:formatCode>
                <c:ptCount val="1"/>
                <c:pt idx="0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260656"/>
        <c:axId val="191261216"/>
      </c:scatterChart>
      <c:valAx>
        <c:axId val="191260656"/>
        <c:scaling>
          <c:orientation val="minMax"/>
          <c:max val="5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91261216"/>
        <c:crosses val="autoZero"/>
        <c:crossBetween val="midCat"/>
      </c:valAx>
      <c:valAx>
        <c:axId val="191261216"/>
        <c:scaling>
          <c:orientation val="minMax"/>
          <c:max val="1.1000000000000001"/>
          <c:min val="-0.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9126065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1-2</c:v>
          </c:tx>
          <c:spPr>
            <a:ln w="28575"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 of geometric'!$A$4:$A$5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'Ch.3 cdf of geometric'!$B$4:$B$5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yVal>
          <c:smooth val="0"/>
        </c:ser>
        <c:ser>
          <c:idx val="3"/>
          <c:order val="1"/>
          <c:tx>
            <c:v>3-4</c:v>
          </c:tx>
          <c:spPr>
            <a:ln w="28575"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 of geometric'!$A$8:$A$9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'Ch.3 cdf of geometric'!$B$8:$B$9</c:f>
              <c:numCache>
                <c:formatCode>General</c:formatCode>
                <c:ptCount val="2"/>
                <c:pt idx="0">
                  <c:v>0.78400000000000003</c:v>
                </c:pt>
                <c:pt idx="1">
                  <c:v>0.78400000000000003</c:v>
                </c:pt>
              </c:numCache>
            </c:numRef>
          </c:yVal>
          <c:smooth val="0"/>
        </c:ser>
        <c:ser>
          <c:idx val="4"/>
          <c:order val="2"/>
          <c:tx>
            <c:v>4-5</c:v>
          </c:tx>
          <c:spPr>
            <a:ln w="28575"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 of geometric'!$A$10:$A$11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xVal>
          <c:yVal>
            <c:numRef>
              <c:f>'Ch.3 cdf of geometric'!$B$10:$B$11</c:f>
              <c:numCache>
                <c:formatCode>General</c:formatCode>
                <c:ptCount val="2"/>
                <c:pt idx="0">
                  <c:v>0.8704000000000004</c:v>
                </c:pt>
                <c:pt idx="1">
                  <c:v>0.8704000000000004</c:v>
                </c:pt>
              </c:numCache>
            </c:numRef>
          </c:yVal>
          <c:smooth val="0"/>
        </c:ser>
        <c:ser>
          <c:idx val="0"/>
          <c:order val="3"/>
          <c:tx>
            <c:v>1</c:v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'Ch.3 cdf of geometric'!$A$2:$A$3</c:f>
              <c:numCache>
                <c:formatCode>General</c:formatCode>
                <c:ptCount val="2"/>
                <c:pt idx="0">
                  <c:v>-5</c:v>
                </c:pt>
                <c:pt idx="1">
                  <c:v>1</c:v>
                </c:pt>
              </c:numCache>
            </c:numRef>
          </c:xVal>
          <c:yVal>
            <c:numRef>
              <c:f>'Ch.3 cdf of geometric'!$B$2:$B$3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ser>
          <c:idx val="5"/>
          <c:order val="4"/>
          <c:tx>
            <c:v>5-6</c:v>
          </c:tx>
          <c:spPr>
            <a:ln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 of geometric'!$A$12:$A$13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xVal>
          <c:yVal>
            <c:numRef>
              <c:f>'Ch.3 cdf of geometric'!$B$12:$B$13</c:f>
              <c:numCache>
                <c:formatCode>General</c:formatCode>
                <c:ptCount val="2"/>
                <c:pt idx="0">
                  <c:v>0.92223999999999962</c:v>
                </c:pt>
                <c:pt idx="1">
                  <c:v>0.92223999999999962</c:v>
                </c:pt>
              </c:numCache>
            </c:numRef>
          </c:yVal>
          <c:smooth val="0"/>
        </c:ser>
        <c:ser>
          <c:idx val="6"/>
          <c:order val="5"/>
          <c:tx>
            <c:v>6-7</c:v>
          </c:tx>
          <c:spPr>
            <a:ln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 of geometric'!$A$14:$A$15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xVal>
          <c:yVal>
            <c:numRef>
              <c:f>'Ch.3 cdf of geometric'!$B$14:$B$15</c:f>
              <c:numCache>
                <c:formatCode>General</c:formatCode>
                <c:ptCount val="2"/>
                <c:pt idx="0">
                  <c:v>0.95334399999999997</c:v>
                </c:pt>
                <c:pt idx="1">
                  <c:v>0.95334399999999997</c:v>
                </c:pt>
              </c:numCache>
            </c:numRef>
          </c:yVal>
          <c:smooth val="0"/>
        </c:ser>
        <c:ser>
          <c:idx val="7"/>
          <c:order val="6"/>
          <c:tx>
            <c:v>infinit7</c:v>
          </c:tx>
          <c:spPr>
            <a:ln w="127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'Ch.3 cdf of geometric'!$A$16:$A$17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xVal>
          <c:yVal>
            <c:numRef>
              <c:f>'Ch.3 cdf of geometric'!$B$16:$B$17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</c:ser>
        <c:ser>
          <c:idx val="2"/>
          <c:order val="7"/>
          <c:tx>
            <c:v>2-3</c:v>
          </c:tx>
          <c:spPr>
            <a:ln>
              <a:solidFill>
                <a:srgbClr val="0070C0"/>
              </a:solidFill>
              <a:headEnd type="oval" w="lg" len="lg"/>
            </a:ln>
          </c:spPr>
          <c:marker>
            <c:symbol val="none"/>
          </c:marker>
          <c:xVal>
            <c:numRef>
              <c:f>'Ch.3 cdf of geometric'!$A$6:$A$7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'Ch.3 cdf of geometric'!$B$6:$B$7</c:f>
              <c:numCache>
                <c:formatCode>General</c:formatCode>
                <c:ptCount val="2"/>
                <c:pt idx="0">
                  <c:v>0.64000000000000035</c:v>
                </c:pt>
                <c:pt idx="1">
                  <c:v>0.64000000000000035</c:v>
                </c:pt>
              </c:numCache>
            </c:numRef>
          </c:yVal>
          <c:smooth val="0"/>
        </c:ser>
        <c:ser>
          <c:idx val="8"/>
          <c:order val="8"/>
          <c:tx>
            <c:v>1</c:v>
          </c:tx>
          <c:marker>
            <c:symbol val="circle"/>
            <c:size val="11"/>
            <c:spPr>
              <a:noFill/>
              <a:ln w="31750">
                <a:solidFill>
                  <a:schemeClr val="accent1"/>
                </a:solidFill>
              </a:ln>
            </c:spPr>
          </c:marker>
          <c:xVal>
            <c:numRef>
              <c:f>'Ch.3 cdf of geometric'!$A$18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'Ch.3 cdf of geometric'!$B$18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9"/>
          <c:order val="9"/>
          <c:tx>
            <c:v>2</c:v>
          </c:tx>
          <c:marker>
            <c:symbol val="circle"/>
            <c:size val="11"/>
            <c:spPr>
              <a:noFill/>
              <a:ln w="31750">
                <a:solidFill>
                  <a:srgbClr val="4F81BD"/>
                </a:solidFill>
              </a:ln>
            </c:spPr>
          </c:marker>
          <c:xVal>
            <c:numRef>
              <c:f>'Ch.3 cdf of geometric'!$A$19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'Ch.3 cdf of geometric'!$B$19</c:f>
              <c:numCache>
                <c:formatCode>General</c:formatCode>
                <c:ptCount val="1"/>
                <c:pt idx="0">
                  <c:v>0.4</c:v>
                </c:pt>
              </c:numCache>
            </c:numRef>
          </c:yVal>
          <c:smooth val="0"/>
        </c:ser>
        <c:ser>
          <c:idx val="10"/>
          <c:order val="10"/>
          <c:tx>
            <c:v>3</c:v>
          </c:tx>
          <c:marker>
            <c:symbol val="circle"/>
            <c:size val="11"/>
            <c:spPr>
              <a:noFill/>
              <a:ln w="31750">
                <a:solidFill>
                  <a:srgbClr val="4F81BD"/>
                </a:solidFill>
              </a:ln>
            </c:spPr>
          </c:marker>
          <c:xVal>
            <c:numRef>
              <c:f>'Ch.3 cdf of geometric'!$A$20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'Ch.3 cdf of geometric'!$B$20</c:f>
              <c:numCache>
                <c:formatCode>General</c:formatCode>
                <c:ptCount val="1"/>
                <c:pt idx="0">
                  <c:v>0.64000000000000035</c:v>
                </c:pt>
              </c:numCache>
            </c:numRef>
          </c:yVal>
          <c:smooth val="0"/>
        </c:ser>
        <c:ser>
          <c:idx val="11"/>
          <c:order val="11"/>
          <c:tx>
            <c:v>4</c:v>
          </c:tx>
          <c:marker>
            <c:symbol val="circle"/>
            <c:size val="11"/>
            <c:spPr>
              <a:noFill/>
              <a:ln w="31750">
                <a:solidFill>
                  <a:srgbClr val="4F81BD"/>
                </a:solidFill>
              </a:ln>
            </c:spPr>
          </c:marker>
          <c:xVal>
            <c:numRef>
              <c:f>'Ch.3 cdf of geometric'!$A$21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'Ch.3 cdf of geometric'!$B$21</c:f>
              <c:numCache>
                <c:formatCode>General</c:formatCode>
                <c:ptCount val="1"/>
                <c:pt idx="0">
                  <c:v>0.78400000000000003</c:v>
                </c:pt>
              </c:numCache>
            </c:numRef>
          </c:yVal>
          <c:smooth val="0"/>
        </c:ser>
        <c:ser>
          <c:idx val="12"/>
          <c:order val="12"/>
          <c:tx>
            <c:v>5</c:v>
          </c:tx>
          <c:marker>
            <c:symbol val="circle"/>
            <c:size val="11"/>
            <c:spPr>
              <a:noFill/>
              <a:ln w="31750">
                <a:solidFill>
                  <a:srgbClr val="4F81BD"/>
                </a:solidFill>
              </a:ln>
            </c:spPr>
          </c:marker>
          <c:xVal>
            <c:numRef>
              <c:f>'Ch.3 cdf of geometric'!$A$22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'Ch.3 cdf of geometric'!$B$22</c:f>
              <c:numCache>
                <c:formatCode>General</c:formatCode>
                <c:ptCount val="1"/>
                <c:pt idx="0">
                  <c:v>0.8704000000000004</c:v>
                </c:pt>
              </c:numCache>
            </c:numRef>
          </c:yVal>
          <c:smooth val="0"/>
        </c:ser>
        <c:ser>
          <c:idx val="13"/>
          <c:order val="13"/>
          <c:tx>
            <c:v>6</c:v>
          </c:tx>
          <c:marker>
            <c:symbol val="circle"/>
            <c:size val="11"/>
            <c:spPr>
              <a:noFill/>
              <a:ln w="31750">
                <a:solidFill>
                  <a:srgbClr val="4F81BD"/>
                </a:solidFill>
              </a:ln>
            </c:spPr>
          </c:marker>
          <c:xVal>
            <c:numRef>
              <c:f>'Ch.3 cdf of geometric'!$A$23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'Ch.3 cdf of geometric'!$B$23</c:f>
              <c:numCache>
                <c:formatCode>General</c:formatCode>
                <c:ptCount val="1"/>
                <c:pt idx="0">
                  <c:v>0.92223999999999962</c:v>
                </c:pt>
              </c:numCache>
            </c:numRef>
          </c:yVal>
          <c:smooth val="0"/>
        </c:ser>
        <c:ser>
          <c:idx val="14"/>
          <c:order val="14"/>
          <c:tx>
            <c:v>7</c:v>
          </c:tx>
          <c:marker>
            <c:symbol val="circle"/>
            <c:size val="11"/>
            <c:spPr>
              <a:noFill/>
              <a:ln w="31750">
                <a:solidFill>
                  <a:srgbClr val="4F81BD"/>
                </a:solidFill>
              </a:ln>
            </c:spPr>
          </c:marker>
          <c:xVal>
            <c:numRef>
              <c:f>'Ch.3 cdf of geometric'!$A$24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'Ch.3 cdf of geometric'!$B$24</c:f>
              <c:numCache>
                <c:formatCode>General</c:formatCode>
                <c:ptCount val="1"/>
                <c:pt idx="0">
                  <c:v>0.95334399999999997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208896"/>
        <c:axId val="192209456"/>
      </c:scatterChart>
      <c:valAx>
        <c:axId val="192208896"/>
        <c:scaling>
          <c:orientation val="minMax"/>
          <c:max val="7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92209456"/>
        <c:crosses val="autoZero"/>
        <c:crossBetween val="midCat"/>
      </c:valAx>
      <c:valAx>
        <c:axId val="192209456"/>
        <c:scaling>
          <c:orientation val="minMax"/>
          <c:max val="1.1000000000000001"/>
          <c:min val="-0.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9220889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955B3-6D1A-4874-B85E-F686AE9EC1E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7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6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7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4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33" name="Picture 5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352800" y="2874168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/>
              <a:t>Copyright © Cengage Learning. All rights reserved.</a:t>
            </a:r>
            <a:r>
              <a:rPr lang="en-US" altLang="en-US"/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71600" y="925513"/>
            <a:ext cx="1676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67000" y="869950"/>
            <a:ext cx="5943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</a:rPr>
              <a:t>Discrete Random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Variables and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Probability Distributions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 b="7566"/>
          <a:stretch>
            <a:fillRect/>
          </a:stretch>
        </p:blipFill>
        <p:spPr bwMode="auto">
          <a:xfrm>
            <a:off x="0" y="3560763"/>
            <a:ext cx="5344026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7100" y="6488668"/>
            <a:ext cx="656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http://www.cartoonstock.com/directory/a/average_family_gifts.asp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pmf</a:t>
            </a:r>
            <a:r>
              <a:rPr lang="en-US" dirty="0" smtClean="0"/>
              <a:t> line graph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990600" y="2514600"/>
          <a:ext cx="7239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2205" y="1417638"/>
          <a:ext cx="8025969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0189"/>
                <a:gridCol w="208280"/>
                <a:gridCol w="1333500"/>
                <a:gridCol w="1333500"/>
                <a:gridCol w="1333500"/>
                <a:gridCol w="1333500"/>
                <a:gridCol w="1333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else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p(x)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1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cdf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4400" y="53340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F(x)</a:t>
            </a:r>
            <a:endParaRPr lang="en-US" sz="24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09600" y="13716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the </a:t>
            </a:r>
            <a:r>
              <a:rPr lang="en-US" dirty="0" err="1" smtClean="0"/>
              <a:t>cdf</a:t>
            </a:r>
            <a:r>
              <a:rPr lang="en-US" dirty="0" smtClean="0"/>
              <a:t> for the following </a:t>
            </a:r>
            <a:r>
              <a:rPr lang="en-US" dirty="0" err="1" smtClean="0"/>
              <a:t>pmf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1981200"/>
          <a:ext cx="31877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3187700" imgH="2971800" progId="Equation.DSMT4">
                  <p:embed/>
                </p:oleObj>
              </mc:Choice>
              <mc:Fallback>
                <p:oleObj name="Equation" r:id="rId3" imgW="3187700" imgH="2971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31877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Value: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 smtClean="0"/>
                  <a:t>Let </a:t>
                </a:r>
                <a:r>
                  <a:rPr lang="en-US" altLang="en-US" i="1" dirty="0"/>
                  <a:t>X </a:t>
                </a:r>
                <a:r>
                  <a:rPr lang="en-US" altLang="en-US" dirty="0"/>
                  <a:t>be a discrete </a:t>
                </a:r>
                <a:r>
                  <a:rPr lang="en-US" altLang="en-US" dirty="0" err="1" smtClean="0"/>
                  <a:t>rv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with set of possible values </a:t>
                </a:r>
                <a:r>
                  <a:rPr lang="en-US" altLang="en-US" i="1" dirty="0"/>
                  <a:t>D </a:t>
                </a:r>
                <a:r>
                  <a:rPr lang="en-US" altLang="en-US" dirty="0"/>
                  <a:t>and </a:t>
                </a:r>
                <a:r>
                  <a:rPr lang="en-US" altLang="en-US" dirty="0" err="1"/>
                  <a:t>pmf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p</a:t>
                </a:r>
                <a:r>
                  <a:rPr lang="en-US" altLang="en-US" sz="600" i="1" dirty="0"/>
                  <a:t> 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). The </a:t>
                </a:r>
                <a:r>
                  <a:rPr lang="en-US" altLang="en-US" b="1" dirty="0"/>
                  <a:t>expected value </a:t>
                </a:r>
                <a:r>
                  <a:rPr lang="en-US" altLang="en-US" dirty="0"/>
                  <a:t>or </a:t>
                </a:r>
                <a:r>
                  <a:rPr lang="en-US" altLang="en-US" b="1" dirty="0"/>
                  <a:t>mean value </a:t>
                </a:r>
                <a:r>
                  <a:rPr lang="en-US" altLang="en-US" dirty="0"/>
                  <a:t>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,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denoted by </a:t>
                </a:r>
                <a:r>
                  <a:rPr lang="en-US" altLang="en-US" i="1" dirty="0" smtClean="0"/>
                  <a:t>E</a:t>
                </a:r>
                <a:r>
                  <a:rPr lang="en-US" altLang="en-US" dirty="0" smtClean="0"/>
                  <a:t>(</a:t>
                </a:r>
                <a:r>
                  <a:rPr lang="en-US" altLang="en-US" i="1" dirty="0" smtClean="0"/>
                  <a:t>X</a:t>
                </a:r>
                <a:r>
                  <a:rPr lang="en-US" altLang="en-US" dirty="0"/>
                  <a:t>) or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</a:t>
                </a:r>
                <a:r>
                  <a:rPr lang="en-US" altLang="en-US" i="1" baseline="-25000" dirty="0"/>
                  <a:t>X</a:t>
                </a:r>
                <a:r>
                  <a:rPr lang="en-US" altLang="en-US" dirty="0"/>
                  <a:t> or just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</a:t>
                </a:r>
                <a:r>
                  <a:rPr lang="en-US" altLang="en-US" dirty="0"/>
                  <a:t>, </a:t>
                </a:r>
                <a:r>
                  <a:rPr lang="en-US" altLang="en-US" dirty="0" smtClean="0"/>
                  <a:t>is</a:t>
                </a:r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52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4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5"/>
            <a:ext cx="8229600" cy="1143000"/>
          </a:xfrm>
        </p:spPr>
        <p:txBody>
          <a:bodyPr/>
          <a:lstStyle/>
          <a:p>
            <a:r>
              <a:rPr lang="en-US" dirty="0" smtClean="0"/>
              <a:t>Expected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What is the expected value of the outcome on a 4-sided die?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is the expected value for the following </a:t>
            </a:r>
            <a:r>
              <a:rPr lang="en-US" dirty="0" err="1" smtClean="0"/>
              <a:t>pmf</a:t>
            </a:r>
            <a:r>
              <a:rPr lang="en-US" dirty="0" smtClean="0"/>
              <a:t>?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Example 3.18: What is the expected value of a Bernoulli </a:t>
            </a:r>
            <a:r>
              <a:rPr lang="en-US" dirty="0" err="1" smtClean="0"/>
              <a:t>r.v</a:t>
            </a:r>
            <a:r>
              <a:rPr lang="en-US" dirty="0" smtClean="0"/>
              <a:t>. with X(1) = p?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84293"/>
              </p:ext>
            </p:extLst>
          </p:nvPr>
        </p:nvGraphicFramePr>
        <p:xfrm>
          <a:off x="838200" y="3352800"/>
          <a:ext cx="8001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else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p(x)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Expected Value of h(X)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X be the number of components in a circuit. If the circuit fails, h(X) = 30 – 3X is the cost of repair of the circuit. 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expected value of the cost?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expected value of X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33472"/>
              </p:ext>
            </p:extLst>
          </p:nvPr>
        </p:nvGraphicFramePr>
        <p:xfrm>
          <a:off x="685800" y="4495800"/>
          <a:ext cx="8001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else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p(x)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Expected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E(</a:t>
            </a:r>
            <a:r>
              <a:rPr lang="en-US" dirty="0" err="1" smtClean="0"/>
              <a:t>aX</a:t>
            </a:r>
            <a:r>
              <a:rPr lang="en-US" dirty="0" smtClean="0"/>
              <a:t> + b) = </a:t>
            </a:r>
            <a:r>
              <a:rPr lang="en-US" dirty="0" err="1" smtClean="0"/>
              <a:t>aE</a:t>
            </a:r>
            <a:r>
              <a:rPr lang="en-US" dirty="0" smtClean="0"/>
              <a:t>(X) + b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r.v</a:t>
            </a:r>
            <a:r>
              <a:rPr lang="en-US" dirty="0" smtClean="0"/>
              <a:t>.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	E(a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+ … + 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n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 = a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E(X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</a:t>
            </a:r>
            <a:r>
              <a:rPr lang="en-US" sz="3200" dirty="0"/>
              <a:t>+ </a:t>
            </a:r>
            <a:r>
              <a:rPr lang="en-US" sz="3200" dirty="0" smtClean="0"/>
              <a:t>… </a:t>
            </a:r>
            <a:r>
              <a:rPr lang="en-US" sz="3200" dirty="0" err="1" smtClean="0"/>
              <a:t>a</a:t>
            </a:r>
            <a:r>
              <a:rPr lang="en-US" sz="3200" baseline="-25000" dirty="0" err="1" smtClean="0"/>
              <a:t>n</a:t>
            </a:r>
            <a:r>
              <a:rPr lang="en-US" sz="3200" dirty="0" err="1" smtClean="0"/>
              <a:t>E</a:t>
            </a:r>
            <a:r>
              <a:rPr lang="en-US" sz="3200" dirty="0" smtClean="0"/>
              <a:t>(</a:t>
            </a:r>
            <a:r>
              <a:rPr lang="en-US" sz="3200" dirty="0" err="1" smtClean="0"/>
              <a:t>X</a:t>
            </a:r>
            <a:r>
              <a:rPr lang="en-US" sz="3200" baseline="-25000" dirty="0" err="1"/>
              <a:t>n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20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Expected Value of h(X)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X be the number of components in a circuit. If the circuit fails, h(X) = 30 – 3X is the cost of repair of the circuit. 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expected value of the cost?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4495800"/>
          <a:ext cx="8001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else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p(x)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1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What is the variance of the outcome on a 4-sided die?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is the variance for the following </a:t>
            </a:r>
            <a:r>
              <a:rPr lang="en-US" dirty="0" err="1" smtClean="0"/>
              <a:t>pmf</a:t>
            </a:r>
            <a:r>
              <a:rPr lang="en-US" dirty="0" smtClean="0"/>
              <a:t>?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What is the variance of a Bernoulli </a:t>
            </a:r>
            <a:r>
              <a:rPr lang="en-US" dirty="0" err="1" smtClean="0"/>
              <a:t>r.v</a:t>
            </a:r>
            <a:r>
              <a:rPr lang="en-US" dirty="0" smtClean="0"/>
              <a:t>. with X(1) = p?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28606"/>
              </p:ext>
            </p:extLst>
          </p:nvPr>
        </p:nvGraphicFramePr>
        <p:xfrm>
          <a:off x="818756" y="3429000"/>
          <a:ext cx="8001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else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p(x)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two real numbers a and b and a function h</a:t>
                </a:r>
              </a:p>
              <a:p>
                <a:r>
                  <a:rPr lang="en-US" dirty="0" err="1" smtClean="0"/>
                  <a:t>Var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aX</a:t>
                </a:r>
                <a:r>
                  <a:rPr lang="en-US" dirty="0" smtClean="0"/>
                  <a:t> + b) = a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Var(X)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-25000" dirty="0" err="1" smtClean="0">
                    <a:sym typeface="Symbol" panose="05050102010706020507" pitchFamily="18" charset="2"/>
                  </a:rPr>
                  <a:t>aX+b</a:t>
                </a:r>
                <a:r>
                  <a:rPr lang="en-US" dirty="0" smtClean="0">
                    <a:sym typeface="Symbol" panose="05050102010706020507" pitchFamily="18" charset="2"/>
                  </a:rPr>
                  <a:t> = |a|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X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{[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      = E[h</a:t>
                </a:r>
                <a:r>
                  <a:rPr lang="en-US" sz="3200" baseline="30000" dirty="0" smtClean="0"/>
                  <a:t>2</a:t>
                </a:r>
                <a:r>
                  <a:rPr lang="en-US" sz="3200" dirty="0" smtClean="0"/>
                  <a:t>(X)] – [E(h(X))]</a:t>
                </a:r>
                <a:r>
                  <a:rPr lang="en-US" sz="3200" baseline="30000" dirty="0" smtClean="0"/>
                  <a:t>2</a:t>
                </a:r>
                <a:endParaRPr lang="en-US" sz="32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7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Example: Random Variables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number that is rolled on a die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sum of numbers rolled on two dice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total number of failed components in a month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Binomial Experiment: Conditions (</a:t>
            </a:r>
            <a:r>
              <a:rPr lang="en-US" dirty="0" err="1" smtClean="0"/>
              <a:t>BInS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Binary: Each trial is dichotomous, two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Independent: The trials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n: The number of trials is fixed.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Success: The probability of a success is constant.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Binomial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7239000"/>
          </a:xfrm>
        </p:spPr>
        <p:txBody>
          <a:bodyPr>
            <a:normAutofit/>
          </a:bodyPr>
          <a:lstStyle/>
          <a:p>
            <a:pPr marL="514350" indent="-514350">
              <a:lnSpc>
                <a:spcPts val="3600"/>
              </a:lnSpc>
              <a:spcBef>
                <a:spcPts val="0"/>
              </a:spcBef>
              <a:buNone/>
            </a:pPr>
            <a:r>
              <a:rPr lang="en-US" dirty="0" smtClean="0"/>
              <a:t>Are the following Binomial Experiments?</a:t>
            </a:r>
          </a:p>
          <a:p>
            <a:pPr marL="514350" indent="-514350">
              <a:lnSpc>
                <a:spcPts val="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lnSpc>
                <a:spcPts val="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lnSpc>
                <a:spcPts val="36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Rolling a fair 4-sided die and observing whether the number showing is a 1 or not</a:t>
            </a:r>
          </a:p>
          <a:p>
            <a:pPr marL="514350" indent="-514350">
              <a:lnSpc>
                <a:spcPts val="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lnSpc>
                <a:spcPts val="36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dirty="0" smtClean="0"/>
              <a:t>The number of births of girls in a county hospital on any specific day.</a:t>
            </a:r>
          </a:p>
          <a:p>
            <a:pPr marL="514350" indent="-514350">
              <a:lnSpc>
                <a:spcPts val="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lnSpc>
                <a:spcPts val="36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dirty="0" smtClean="0"/>
              <a:t>In a drug trial, some patients with the same condition are given a drug and some are given a placebo to see if the drug is effective or not.</a:t>
            </a:r>
          </a:p>
          <a:p>
            <a:pPr marL="514350" indent="-514350">
              <a:lnSpc>
                <a:spcPts val="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lnSpc>
                <a:spcPts val="36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dirty="0" smtClean="0"/>
              <a:t>In quality control we want to see if a particular product is ‘good’. We take random samples from an assembly line that uses different machines to produce the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Binomial Experiment with 3 Trials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Roll a fair 3-sided die </a:t>
            </a:r>
            <a:r>
              <a:rPr lang="en-US" sz="3200" dirty="0"/>
              <a:t>3</a:t>
            </a:r>
            <a:r>
              <a:rPr lang="en-US" sz="3200" dirty="0" smtClean="0"/>
              <a:t> times and observe if the roll is a 2. What is the </a:t>
            </a:r>
            <a:r>
              <a:rPr lang="en-US" sz="3200" dirty="0" err="1" smtClean="0"/>
              <a:t>pmf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3" y="1169099"/>
            <a:ext cx="8233413" cy="4519801"/>
          </a:xfrm>
          <a:prstGeom prst="rect">
            <a:avLst/>
          </a:prstGeom>
        </p:spPr>
      </p:pic>
      <p:sp>
        <p:nvSpPr>
          <p:cNvPr id="12" name="AutoShape 2"/>
          <p:cNvSpPr>
            <a:spLocks noChangeAspect="1" noChangeArrowheads="1" noTextEdit="1"/>
          </p:cNvSpPr>
          <p:nvPr/>
        </p:nvSpPr>
        <p:spPr bwMode="auto">
          <a:xfrm>
            <a:off x="292100" y="1762125"/>
            <a:ext cx="8559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8450" y="1878013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976438" y="1878013"/>
            <a:ext cx="6096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86038" y="1878013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645025" y="1878013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323013" y="1878013"/>
            <a:ext cx="4572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780213" y="1878013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98450" y="2498725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976438" y="2498725"/>
            <a:ext cx="6096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586038" y="2498725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645025" y="2498725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6323013" y="2498725"/>
            <a:ext cx="4572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6780213" y="2498725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98450" y="3119438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976438" y="3119438"/>
            <a:ext cx="6096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586038" y="3119438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645025" y="3119438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323013" y="3119438"/>
            <a:ext cx="4572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780213" y="3119438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98450" y="3740150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976438" y="3740150"/>
            <a:ext cx="6096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586038" y="3740150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4645025" y="3740150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323013" y="3740150"/>
            <a:ext cx="4572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6780213" y="3740150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298450" y="4360863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1976438" y="4360863"/>
            <a:ext cx="6096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2586038" y="4360863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4645025" y="4360863"/>
            <a:ext cx="1677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6323013" y="4360863"/>
            <a:ext cx="4572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6780213" y="4360863"/>
            <a:ext cx="2058988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1976438" y="1871663"/>
            <a:ext cx="0" cy="31162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2586038" y="1871663"/>
            <a:ext cx="0" cy="31162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4645025" y="1871663"/>
            <a:ext cx="0" cy="31162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6323013" y="1871663"/>
            <a:ext cx="0" cy="31162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>
            <a:off x="6780213" y="1873250"/>
            <a:ext cx="0" cy="3114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93688" y="2498725"/>
            <a:ext cx="85518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293688" y="3119438"/>
            <a:ext cx="85518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293688" y="3740150"/>
            <a:ext cx="85518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293688" y="4360863"/>
            <a:ext cx="85518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298450" y="1871663"/>
            <a:ext cx="0" cy="31162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4"/>
          <p:cNvSpPr>
            <a:spLocks noChangeShapeType="1"/>
          </p:cNvSpPr>
          <p:nvPr/>
        </p:nvSpPr>
        <p:spPr bwMode="auto">
          <a:xfrm>
            <a:off x="8839200" y="1873250"/>
            <a:ext cx="0" cy="3114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5"/>
          <p:cNvSpPr>
            <a:spLocks noChangeShapeType="1"/>
          </p:cNvSpPr>
          <p:nvPr/>
        </p:nvSpPr>
        <p:spPr bwMode="auto">
          <a:xfrm>
            <a:off x="293688" y="1878013"/>
            <a:ext cx="85518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>
            <a:off x="293688" y="4981575"/>
            <a:ext cx="85518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368300" y="1878013"/>
            <a:ext cx="1747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Outcome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2046288" y="1878013"/>
            <a:ext cx="3889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2655888" y="1878013"/>
            <a:ext cx="2001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Probability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4714875" y="1878013"/>
            <a:ext cx="1747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Outcome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6391275" y="1878013"/>
            <a:ext cx="3889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6850063" y="1878013"/>
            <a:ext cx="2001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Probability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368300" y="2498725"/>
            <a:ext cx="774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SSS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2046288" y="2498725"/>
            <a:ext cx="4175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2655888" y="2498725"/>
            <a:ext cx="4270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868613" y="2503488"/>
            <a:ext cx="28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4714875" y="2498725"/>
            <a:ext cx="774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FSS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6391275" y="2498725"/>
            <a:ext cx="4191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6850063" y="2498725"/>
            <a:ext cx="4270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7062788" y="2503488"/>
            <a:ext cx="28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1"/>
          <p:cNvSpPr>
            <a:spLocks noChangeArrowheads="1"/>
          </p:cNvSpPr>
          <p:nvPr/>
        </p:nvSpPr>
        <p:spPr bwMode="auto">
          <a:xfrm>
            <a:off x="7200900" y="2498725"/>
            <a:ext cx="6334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2"/>
          <p:cNvSpPr>
            <a:spLocks noChangeArrowheads="1"/>
          </p:cNvSpPr>
          <p:nvPr/>
        </p:nvSpPr>
        <p:spPr bwMode="auto">
          <a:xfrm>
            <a:off x="7624763" y="2498725"/>
            <a:ext cx="4143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3"/>
          <p:cNvSpPr>
            <a:spLocks noChangeArrowheads="1"/>
          </p:cNvSpPr>
          <p:nvPr/>
        </p:nvSpPr>
        <p:spPr bwMode="auto">
          <a:xfrm>
            <a:off x="7920038" y="2498725"/>
            <a:ext cx="5508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4"/>
          <p:cNvSpPr>
            <a:spLocks noChangeArrowheads="1"/>
          </p:cNvSpPr>
          <p:nvPr/>
        </p:nvSpPr>
        <p:spPr bwMode="auto">
          <a:xfrm>
            <a:off x="368300" y="3116263"/>
            <a:ext cx="7953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SSF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5"/>
          <p:cNvSpPr>
            <a:spLocks noChangeArrowheads="1"/>
          </p:cNvSpPr>
          <p:nvPr/>
        </p:nvSpPr>
        <p:spPr bwMode="auto">
          <a:xfrm>
            <a:off x="2046288" y="3116263"/>
            <a:ext cx="4302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6"/>
          <p:cNvSpPr>
            <a:spLocks noChangeArrowheads="1"/>
          </p:cNvSpPr>
          <p:nvPr/>
        </p:nvSpPr>
        <p:spPr bwMode="auto">
          <a:xfrm>
            <a:off x="2655888" y="3116263"/>
            <a:ext cx="4397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67"/>
          <p:cNvSpPr>
            <a:spLocks noChangeArrowheads="1"/>
          </p:cNvSpPr>
          <p:nvPr/>
        </p:nvSpPr>
        <p:spPr bwMode="auto">
          <a:xfrm>
            <a:off x="2868613" y="3124200"/>
            <a:ext cx="28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68"/>
          <p:cNvSpPr>
            <a:spLocks noChangeArrowheads="1"/>
          </p:cNvSpPr>
          <p:nvPr/>
        </p:nvSpPr>
        <p:spPr bwMode="auto">
          <a:xfrm>
            <a:off x="3006725" y="3116263"/>
            <a:ext cx="652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69"/>
          <p:cNvSpPr>
            <a:spLocks noChangeArrowheads="1"/>
          </p:cNvSpPr>
          <p:nvPr/>
        </p:nvSpPr>
        <p:spPr bwMode="auto">
          <a:xfrm>
            <a:off x="3430588" y="3116263"/>
            <a:ext cx="4270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0"/>
          <p:cNvSpPr>
            <a:spLocks noChangeArrowheads="1"/>
          </p:cNvSpPr>
          <p:nvPr/>
        </p:nvSpPr>
        <p:spPr bwMode="auto">
          <a:xfrm>
            <a:off x="3725863" y="3116263"/>
            <a:ext cx="5667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1"/>
          <p:cNvSpPr>
            <a:spLocks noChangeArrowheads="1"/>
          </p:cNvSpPr>
          <p:nvPr/>
        </p:nvSpPr>
        <p:spPr bwMode="auto">
          <a:xfrm>
            <a:off x="4714875" y="3116263"/>
            <a:ext cx="7937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FSF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6391275" y="3116263"/>
            <a:ext cx="4302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3"/>
          <p:cNvSpPr>
            <a:spLocks noChangeArrowheads="1"/>
          </p:cNvSpPr>
          <p:nvPr/>
        </p:nvSpPr>
        <p:spPr bwMode="auto">
          <a:xfrm>
            <a:off x="6850063" y="3116263"/>
            <a:ext cx="8731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p(1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4"/>
          <p:cNvSpPr>
            <a:spLocks noChangeArrowheads="1"/>
          </p:cNvSpPr>
          <p:nvPr/>
        </p:nvSpPr>
        <p:spPr bwMode="auto">
          <a:xfrm>
            <a:off x="7486650" y="3116263"/>
            <a:ext cx="4270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5"/>
          <p:cNvSpPr>
            <a:spLocks noChangeArrowheads="1"/>
          </p:cNvSpPr>
          <p:nvPr/>
        </p:nvSpPr>
        <p:spPr bwMode="auto">
          <a:xfrm>
            <a:off x="7781925" y="3116263"/>
            <a:ext cx="5651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76"/>
          <p:cNvSpPr>
            <a:spLocks noChangeArrowheads="1"/>
          </p:cNvSpPr>
          <p:nvPr/>
        </p:nvSpPr>
        <p:spPr bwMode="auto">
          <a:xfrm>
            <a:off x="8118475" y="3124200"/>
            <a:ext cx="28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77"/>
          <p:cNvSpPr>
            <a:spLocks noChangeArrowheads="1"/>
          </p:cNvSpPr>
          <p:nvPr/>
        </p:nvSpPr>
        <p:spPr bwMode="auto">
          <a:xfrm>
            <a:off x="368300" y="3736975"/>
            <a:ext cx="7747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SFS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78"/>
          <p:cNvSpPr>
            <a:spLocks noChangeArrowheads="1"/>
          </p:cNvSpPr>
          <p:nvPr/>
        </p:nvSpPr>
        <p:spPr bwMode="auto">
          <a:xfrm>
            <a:off x="2046288" y="3736975"/>
            <a:ext cx="4175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79"/>
          <p:cNvSpPr>
            <a:spLocks noChangeArrowheads="1"/>
          </p:cNvSpPr>
          <p:nvPr/>
        </p:nvSpPr>
        <p:spPr bwMode="auto">
          <a:xfrm>
            <a:off x="2655888" y="3736975"/>
            <a:ext cx="4270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0"/>
          <p:cNvSpPr>
            <a:spLocks noChangeArrowheads="1"/>
          </p:cNvSpPr>
          <p:nvPr/>
        </p:nvSpPr>
        <p:spPr bwMode="auto">
          <a:xfrm>
            <a:off x="2868613" y="3744913"/>
            <a:ext cx="2873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1"/>
          <p:cNvSpPr>
            <a:spLocks noChangeArrowheads="1"/>
          </p:cNvSpPr>
          <p:nvPr/>
        </p:nvSpPr>
        <p:spPr bwMode="auto">
          <a:xfrm>
            <a:off x="3006725" y="3736975"/>
            <a:ext cx="635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2"/>
          <p:cNvSpPr>
            <a:spLocks noChangeArrowheads="1"/>
          </p:cNvSpPr>
          <p:nvPr/>
        </p:nvSpPr>
        <p:spPr bwMode="auto">
          <a:xfrm>
            <a:off x="3430588" y="3736975"/>
            <a:ext cx="4143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3"/>
          <p:cNvSpPr>
            <a:spLocks noChangeArrowheads="1"/>
          </p:cNvSpPr>
          <p:nvPr/>
        </p:nvSpPr>
        <p:spPr bwMode="auto">
          <a:xfrm>
            <a:off x="3725863" y="3736975"/>
            <a:ext cx="550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4"/>
          <p:cNvSpPr>
            <a:spLocks noChangeArrowheads="1"/>
          </p:cNvSpPr>
          <p:nvPr/>
        </p:nvSpPr>
        <p:spPr bwMode="auto">
          <a:xfrm>
            <a:off x="4714875" y="3736975"/>
            <a:ext cx="7747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5"/>
          <p:cNvSpPr>
            <a:spLocks noChangeArrowheads="1"/>
          </p:cNvSpPr>
          <p:nvPr/>
        </p:nvSpPr>
        <p:spPr bwMode="auto">
          <a:xfrm>
            <a:off x="6391275" y="3736975"/>
            <a:ext cx="419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86"/>
          <p:cNvSpPr>
            <a:spLocks noChangeArrowheads="1"/>
          </p:cNvSpPr>
          <p:nvPr/>
        </p:nvSpPr>
        <p:spPr bwMode="auto">
          <a:xfrm>
            <a:off x="6850063" y="3736975"/>
            <a:ext cx="8477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p(1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87"/>
          <p:cNvSpPr>
            <a:spLocks noChangeArrowheads="1"/>
          </p:cNvSpPr>
          <p:nvPr/>
        </p:nvSpPr>
        <p:spPr bwMode="auto">
          <a:xfrm>
            <a:off x="7486650" y="3736975"/>
            <a:ext cx="4159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88"/>
          <p:cNvSpPr>
            <a:spLocks noChangeArrowheads="1"/>
          </p:cNvSpPr>
          <p:nvPr/>
        </p:nvSpPr>
        <p:spPr bwMode="auto">
          <a:xfrm>
            <a:off x="7781925" y="3736975"/>
            <a:ext cx="5492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89"/>
          <p:cNvSpPr>
            <a:spLocks noChangeArrowheads="1"/>
          </p:cNvSpPr>
          <p:nvPr/>
        </p:nvSpPr>
        <p:spPr bwMode="auto">
          <a:xfrm>
            <a:off x="8118475" y="3744913"/>
            <a:ext cx="2873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0"/>
          <p:cNvSpPr>
            <a:spLocks noChangeArrowheads="1"/>
          </p:cNvSpPr>
          <p:nvPr/>
        </p:nvSpPr>
        <p:spPr bwMode="auto">
          <a:xfrm>
            <a:off x="368300" y="4357688"/>
            <a:ext cx="7747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SFF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1"/>
          <p:cNvSpPr>
            <a:spLocks noChangeArrowheads="1"/>
          </p:cNvSpPr>
          <p:nvPr/>
        </p:nvSpPr>
        <p:spPr bwMode="auto">
          <a:xfrm>
            <a:off x="2046288" y="4357688"/>
            <a:ext cx="4175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2"/>
          <p:cNvSpPr>
            <a:spLocks noChangeArrowheads="1"/>
          </p:cNvSpPr>
          <p:nvPr/>
        </p:nvSpPr>
        <p:spPr bwMode="auto">
          <a:xfrm>
            <a:off x="2655888" y="4357688"/>
            <a:ext cx="8477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p(1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3"/>
          <p:cNvSpPr>
            <a:spLocks noChangeArrowheads="1"/>
          </p:cNvSpPr>
          <p:nvPr/>
        </p:nvSpPr>
        <p:spPr bwMode="auto">
          <a:xfrm>
            <a:off x="3294063" y="4357688"/>
            <a:ext cx="4143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94"/>
          <p:cNvSpPr>
            <a:spLocks noChangeArrowheads="1"/>
          </p:cNvSpPr>
          <p:nvPr/>
        </p:nvSpPr>
        <p:spPr bwMode="auto">
          <a:xfrm>
            <a:off x="3587750" y="4357688"/>
            <a:ext cx="550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95"/>
          <p:cNvSpPr>
            <a:spLocks noChangeArrowheads="1"/>
          </p:cNvSpPr>
          <p:nvPr/>
        </p:nvSpPr>
        <p:spPr bwMode="auto">
          <a:xfrm>
            <a:off x="3924300" y="4364038"/>
            <a:ext cx="28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96"/>
          <p:cNvSpPr>
            <a:spLocks noChangeArrowheads="1"/>
          </p:cNvSpPr>
          <p:nvPr/>
        </p:nvSpPr>
        <p:spPr bwMode="auto">
          <a:xfrm>
            <a:off x="4714875" y="4357688"/>
            <a:ext cx="7747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FFF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97"/>
          <p:cNvSpPr>
            <a:spLocks noChangeArrowheads="1"/>
          </p:cNvSpPr>
          <p:nvPr/>
        </p:nvSpPr>
        <p:spPr bwMode="auto">
          <a:xfrm>
            <a:off x="6391275" y="4357688"/>
            <a:ext cx="419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98"/>
          <p:cNvSpPr>
            <a:spLocks noChangeArrowheads="1"/>
          </p:cNvSpPr>
          <p:nvPr/>
        </p:nvSpPr>
        <p:spPr bwMode="auto">
          <a:xfrm>
            <a:off x="6850063" y="4357688"/>
            <a:ext cx="6334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99"/>
          <p:cNvSpPr>
            <a:spLocks noChangeArrowheads="1"/>
          </p:cNvSpPr>
          <p:nvPr/>
        </p:nvSpPr>
        <p:spPr bwMode="auto">
          <a:xfrm>
            <a:off x="7272338" y="4357688"/>
            <a:ext cx="4143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0"/>
          <p:cNvSpPr>
            <a:spLocks noChangeArrowheads="1"/>
          </p:cNvSpPr>
          <p:nvPr/>
        </p:nvSpPr>
        <p:spPr bwMode="auto">
          <a:xfrm>
            <a:off x="7567613" y="4357688"/>
            <a:ext cx="5508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1"/>
          <p:cNvSpPr>
            <a:spLocks noChangeArrowheads="1"/>
          </p:cNvSpPr>
          <p:nvPr/>
        </p:nvSpPr>
        <p:spPr bwMode="auto">
          <a:xfrm>
            <a:off x="7904163" y="4364038"/>
            <a:ext cx="28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AutoShape 103"/>
          <p:cNvSpPr>
            <a:spLocks noChangeAspect="1" noChangeArrowheads="1" noTextEdit="1"/>
          </p:cNvSpPr>
          <p:nvPr/>
        </p:nvSpPr>
        <p:spPr bwMode="auto">
          <a:xfrm>
            <a:off x="387350" y="5227638"/>
            <a:ext cx="81454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1231900" y="5280025"/>
            <a:ext cx="0" cy="12319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06"/>
          <p:cNvSpPr>
            <a:spLocks noChangeShapeType="1"/>
          </p:cNvSpPr>
          <p:nvPr/>
        </p:nvSpPr>
        <p:spPr bwMode="auto">
          <a:xfrm>
            <a:off x="2376488" y="5280025"/>
            <a:ext cx="0" cy="12319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107"/>
          <p:cNvSpPr>
            <a:spLocks noChangeShapeType="1"/>
          </p:cNvSpPr>
          <p:nvPr/>
        </p:nvSpPr>
        <p:spPr bwMode="auto">
          <a:xfrm>
            <a:off x="3976688" y="5280025"/>
            <a:ext cx="0" cy="12319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08"/>
          <p:cNvSpPr>
            <a:spLocks noChangeShapeType="1"/>
          </p:cNvSpPr>
          <p:nvPr/>
        </p:nvSpPr>
        <p:spPr bwMode="auto">
          <a:xfrm>
            <a:off x="5654675" y="5280025"/>
            <a:ext cx="0" cy="12319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109"/>
          <p:cNvSpPr>
            <a:spLocks noChangeShapeType="1"/>
          </p:cNvSpPr>
          <p:nvPr/>
        </p:nvSpPr>
        <p:spPr bwMode="auto">
          <a:xfrm>
            <a:off x="7256463" y="5280025"/>
            <a:ext cx="0" cy="12319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10"/>
          <p:cNvSpPr>
            <a:spLocks noChangeShapeType="1"/>
          </p:cNvSpPr>
          <p:nvPr/>
        </p:nvSpPr>
        <p:spPr bwMode="auto">
          <a:xfrm>
            <a:off x="387350" y="5895975"/>
            <a:ext cx="8139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111"/>
          <p:cNvSpPr>
            <a:spLocks noChangeShapeType="1"/>
          </p:cNvSpPr>
          <p:nvPr/>
        </p:nvSpPr>
        <p:spPr bwMode="auto">
          <a:xfrm>
            <a:off x="393700" y="5280025"/>
            <a:ext cx="0" cy="12319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112"/>
          <p:cNvSpPr>
            <a:spLocks noChangeShapeType="1"/>
          </p:cNvSpPr>
          <p:nvPr/>
        </p:nvSpPr>
        <p:spPr bwMode="auto">
          <a:xfrm>
            <a:off x="8520113" y="5280025"/>
            <a:ext cx="0" cy="12319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113"/>
          <p:cNvSpPr>
            <a:spLocks noChangeShapeType="1"/>
          </p:cNvSpPr>
          <p:nvPr/>
        </p:nvSpPr>
        <p:spPr bwMode="auto">
          <a:xfrm>
            <a:off x="387350" y="5286375"/>
            <a:ext cx="81391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114"/>
          <p:cNvSpPr>
            <a:spLocks noChangeShapeType="1"/>
          </p:cNvSpPr>
          <p:nvPr/>
        </p:nvSpPr>
        <p:spPr bwMode="auto">
          <a:xfrm>
            <a:off x="387350" y="6505575"/>
            <a:ext cx="81391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15"/>
          <p:cNvSpPr>
            <a:spLocks noChangeArrowheads="1"/>
          </p:cNvSpPr>
          <p:nvPr/>
        </p:nvSpPr>
        <p:spPr bwMode="auto">
          <a:xfrm>
            <a:off x="723900" y="5341938"/>
            <a:ext cx="3889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16"/>
          <p:cNvSpPr>
            <a:spLocks noChangeArrowheads="1"/>
          </p:cNvSpPr>
          <p:nvPr/>
        </p:nvSpPr>
        <p:spPr bwMode="auto">
          <a:xfrm>
            <a:off x="1701800" y="5341938"/>
            <a:ext cx="4175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17"/>
          <p:cNvSpPr>
            <a:spLocks noChangeArrowheads="1"/>
          </p:cNvSpPr>
          <p:nvPr/>
        </p:nvSpPr>
        <p:spPr bwMode="auto">
          <a:xfrm>
            <a:off x="3074988" y="5341938"/>
            <a:ext cx="4175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18"/>
          <p:cNvSpPr>
            <a:spLocks noChangeArrowheads="1"/>
          </p:cNvSpPr>
          <p:nvPr/>
        </p:nvSpPr>
        <p:spPr bwMode="auto">
          <a:xfrm>
            <a:off x="4713288" y="5341938"/>
            <a:ext cx="419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19"/>
          <p:cNvSpPr>
            <a:spLocks noChangeArrowheads="1"/>
          </p:cNvSpPr>
          <p:nvPr/>
        </p:nvSpPr>
        <p:spPr bwMode="auto">
          <a:xfrm>
            <a:off x="6353175" y="5341938"/>
            <a:ext cx="4175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0"/>
          <p:cNvSpPr>
            <a:spLocks noChangeArrowheads="1"/>
          </p:cNvSpPr>
          <p:nvPr/>
        </p:nvSpPr>
        <p:spPr bwMode="auto">
          <a:xfrm>
            <a:off x="7559675" y="5341938"/>
            <a:ext cx="869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else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1"/>
          <p:cNvSpPr>
            <a:spLocks noChangeArrowheads="1"/>
          </p:cNvSpPr>
          <p:nvPr/>
        </p:nvSpPr>
        <p:spPr bwMode="auto">
          <a:xfrm>
            <a:off x="493713" y="5951538"/>
            <a:ext cx="8747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p(x)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22"/>
          <p:cNvSpPr>
            <a:spLocks noChangeArrowheads="1"/>
          </p:cNvSpPr>
          <p:nvPr/>
        </p:nvSpPr>
        <p:spPr bwMode="auto">
          <a:xfrm>
            <a:off x="1339850" y="5951538"/>
            <a:ext cx="3444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23"/>
          <p:cNvSpPr>
            <a:spLocks noChangeArrowheads="1"/>
          </p:cNvSpPr>
          <p:nvPr/>
        </p:nvSpPr>
        <p:spPr bwMode="auto">
          <a:xfrm>
            <a:off x="1463675" y="5951538"/>
            <a:ext cx="4302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24"/>
          <p:cNvSpPr>
            <a:spLocks noChangeArrowheads="1"/>
          </p:cNvSpPr>
          <p:nvPr/>
        </p:nvSpPr>
        <p:spPr bwMode="auto">
          <a:xfrm>
            <a:off x="1670050" y="5951538"/>
            <a:ext cx="3460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25"/>
          <p:cNvSpPr>
            <a:spLocks noChangeArrowheads="1"/>
          </p:cNvSpPr>
          <p:nvPr/>
        </p:nvSpPr>
        <p:spPr bwMode="auto">
          <a:xfrm>
            <a:off x="1795463" y="5951538"/>
            <a:ext cx="5651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26"/>
          <p:cNvSpPr>
            <a:spLocks noChangeArrowheads="1"/>
          </p:cNvSpPr>
          <p:nvPr/>
        </p:nvSpPr>
        <p:spPr bwMode="auto">
          <a:xfrm>
            <a:off x="2132013" y="5956300"/>
            <a:ext cx="287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27"/>
          <p:cNvSpPr>
            <a:spLocks noChangeArrowheads="1"/>
          </p:cNvSpPr>
          <p:nvPr/>
        </p:nvSpPr>
        <p:spPr bwMode="auto">
          <a:xfrm>
            <a:off x="2501900" y="5951538"/>
            <a:ext cx="9921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3p(1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28"/>
          <p:cNvSpPr>
            <a:spLocks noChangeArrowheads="1"/>
          </p:cNvSpPr>
          <p:nvPr/>
        </p:nvSpPr>
        <p:spPr bwMode="auto">
          <a:xfrm>
            <a:off x="3251200" y="5951538"/>
            <a:ext cx="3460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29"/>
          <p:cNvSpPr>
            <a:spLocks noChangeArrowheads="1"/>
          </p:cNvSpPr>
          <p:nvPr/>
        </p:nvSpPr>
        <p:spPr bwMode="auto">
          <a:xfrm>
            <a:off x="3376613" y="5951538"/>
            <a:ext cx="5651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30"/>
          <p:cNvSpPr>
            <a:spLocks noChangeArrowheads="1"/>
          </p:cNvSpPr>
          <p:nvPr/>
        </p:nvSpPr>
        <p:spPr bwMode="auto">
          <a:xfrm>
            <a:off x="3713163" y="5956300"/>
            <a:ext cx="287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31"/>
          <p:cNvSpPr>
            <a:spLocks noChangeArrowheads="1"/>
          </p:cNvSpPr>
          <p:nvPr/>
        </p:nvSpPr>
        <p:spPr bwMode="auto">
          <a:xfrm>
            <a:off x="4141788" y="5951538"/>
            <a:ext cx="6508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2"/>
          <p:cNvSpPr>
            <a:spLocks noChangeArrowheads="1"/>
          </p:cNvSpPr>
          <p:nvPr/>
        </p:nvSpPr>
        <p:spPr bwMode="auto">
          <a:xfrm>
            <a:off x="4560888" y="5956300"/>
            <a:ext cx="287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3"/>
          <p:cNvSpPr>
            <a:spLocks noChangeArrowheads="1"/>
          </p:cNvSpPr>
          <p:nvPr/>
        </p:nvSpPr>
        <p:spPr bwMode="auto">
          <a:xfrm>
            <a:off x="4699000" y="5951538"/>
            <a:ext cx="5572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34"/>
          <p:cNvSpPr>
            <a:spLocks noChangeArrowheads="1"/>
          </p:cNvSpPr>
          <p:nvPr/>
        </p:nvSpPr>
        <p:spPr bwMode="auto">
          <a:xfrm>
            <a:off x="5027613" y="5951538"/>
            <a:ext cx="3460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35"/>
          <p:cNvSpPr>
            <a:spLocks noChangeArrowheads="1"/>
          </p:cNvSpPr>
          <p:nvPr/>
        </p:nvSpPr>
        <p:spPr bwMode="auto">
          <a:xfrm>
            <a:off x="5153025" y="5951538"/>
            <a:ext cx="5651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136"/>
          <p:cNvSpPr>
            <a:spLocks noChangeArrowheads="1"/>
          </p:cNvSpPr>
          <p:nvPr/>
        </p:nvSpPr>
        <p:spPr bwMode="auto">
          <a:xfrm>
            <a:off x="6280150" y="5951538"/>
            <a:ext cx="4397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37"/>
          <p:cNvSpPr>
            <a:spLocks noChangeArrowheads="1"/>
          </p:cNvSpPr>
          <p:nvPr/>
        </p:nvSpPr>
        <p:spPr bwMode="auto">
          <a:xfrm>
            <a:off x="6492875" y="5956300"/>
            <a:ext cx="287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38"/>
          <p:cNvSpPr>
            <a:spLocks noChangeArrowheads="1"/>
          </p:cNvSpPr>
          <p:nvPr/>
        </p:nvSpPr>
        <p:spPr bwMode="auto">
          <a:xfrm>
            <a:off x="7785100" y="5951538"/>
            <a:ext cx="4302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5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5" grpId="0" animBg="1"/>
      <p:bldP spid="120" grpId="0" animBg="1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Binomial Experiment with 4 Trials</a:t>
            </a:r>
            <a:endParaRPr lang="en-US" dirty="0"/>
          </a:p>
        </p:txBody>
      </p:sp>
      <p:pic>
        <p:nvPicPr>
          <p:cNvPr id="4" name="Content Placeholder 3" descr="Table 3.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384" t="58318" r="9206" b="21801"/>
          <a:stretch>
            <a:fillRect/>
          </a:stretch>
        </p:blipFill>
        <p:spPr>
          <a:xfrm>
            <a:off x="470647" y="1861630"/>
            <a:ext cx="7620000" cy="335642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732225"/>
              </p:ext>
            </p:extLst>
          </p:nvPr>
        </p:nvGraphicFramePr>
        <p:xfrm>
          <a:off x="152400" y="5410200"/>
          <a:ext cx="8839201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198"/>
                <a:gridCol w="1143000"/>
                <a:gridCol w="1600200"/>
                <a:gridCol w="1676400"/>
                <a:gridCol w="1600200"/>
                <a:gridCol w="718460"/>
                <a:gridCol w="1262743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else</a:t>
                      </a:r>
                      <a:endParaRPr lang="en-US" sz="3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p(x)</a:t>
                      </a:r>
                      <a:endParaRPr lang="en-US" sz="3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(1-p)</a:t>
                      </a:r>
                      <a:r>
                        <a:rPr lang="en-US" sz="3200" baseline="30000" dirty="0" smtClean="0"/>
                        <a:t>4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4p(1-p)</a:t>
                      </a:r>
                      <a:r>
                        <a:rPr lang="en-US" sz="3200" baseline="30000" dirty="0" smtClean="0"/>
                        <a:t>3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6p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(1-p)</a:t>
                      </a:r>
                      <a:r>
                        <a:rPr lang="en-US" sz="3200" baseline="30000" dirty="0" smtClean="0"/>
                        <a:t>2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4p</a:t>
                      </a:r>
                      <a:r>
                        <a:rPr lang="en-US" sz="3200" baseline="30000" dirty="0" smtClean="0"/>
                        <a:t>3</a:t>
                      </a:r>
                      <a:r>
                        <a:rPr lang="en-US" sz="3200" baseline="0" dirty="0" smtClean="0"/>
                        <a:t>(1-p)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r>
                        <a:rPr lang="en-US" sz="3200" baseline="30000" dirty="0" smtClean="0"/>
                        <a:t>4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762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Roll a fair 3-sided die 4 times and observe if the roll is a 2. What is the </a:t>
            </a:r>
            <a:r>
              <a:rPr lang="en-US" sz="3200" dirty="0" err="1" smtClean="0"/>
              <a:t>pmf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card is drawn from a standard 52-card deck. If drawing a club is considered a success, find the probability of</a:t>
            </a:r>
          </a:p>
          <a:p>
            <a:pPr>
              <a:buNone/>
            </a:pPr>
            <a:r>
              <a:rPr lang="en-US" dirty="0" smtClean="0"/>
              <a:t>1. exactly one success in 4 draws (with replacement)</a:t>
            </a:r>
          </a:p>
          <a:p>
            <a:pPr>
              <a:buNone/>
            </a:pPr>
            <a:r>
              <a:rPr lang="en-US" dirty="0" smtClean="0"/>
              <a:t>2. no successes in 5 draws (with replacement)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20% of all telephones of a certain type are submitted for service while under warranty. Of these 60% can be repaired, whereas the other 40% must be replaced with new units. If a company purchases ten of these telephones,</a:t>
            </a:r>
          </a:p>
          <a:p>
            <a:pPr>
              <a:buNone/>
            </a:pPr>
            <a:r>
              <a:rPr lang="en-US" dirty="0" smtClean="0"/>
              <a:t>1. what is the probability that exactly two will end up being replaced under warranty?</a:t>
            </a:r>
          </a:p>
          <a:p>
            <a:pPr>
              <a:buNone/>
            </a:pPr>
            <a:r>
              <a:rPr lang="en-US" dirty="0" smtClean="0"/>
              <a:t>2. what is the probability that between two and four (inclusive) will end up being replaced under warranty?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Cumulative Binomial Probabilities</a:t>
            </a:r>
            <a:endParaRPr lang="en-US" dirty="0"/>
          </a:p>
        </p:txBody>
      </p:sp>
      <p:pic>
        <p:nvPicPr>
          <p:cNvPr id="5" name="Picture 4" descr="Table A.1 new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60" t="5556" r="7974" b="47778"/>
          <a:stretch>
            <a:fillRect/>
          </a:stretch>
        </p:blipFill>
        <p:spPr>
          <a:xfrm>
            <a:off x="685800" y="838200"/>
            <a:ext cx="7783286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Binomial Distribution Mean/Variance: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20% of all telephones of a certain type are submitted for service while under warranty. Of these 60% can be repaired, whereas the other 40% must be replaced with new units. If a company purchases ten of these telephones,</a:t>
            </a:r>
          </a:p>
          <a:p>
            <a:pPr>
              <a:buNone/>
            </a:pPr>
            <a:r>
              <a:rPr lang="en-US" dirty="0" smtClean="0"/>
              <a:t>3. what is the expected number of phones that will be replaced under warranty?</a:t>
            </a:r>
          </a:p>
          <a:p>
            <a:pPr>
              <a:buNone/>
            </a:pPr>
            <a:r>
              <a:rPr lang="en-US" dirty="0" smtClean="0"/>
              <a:t>4. what is the variance and standard deviation of the number of phones that will be replaced under warranty?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Hypergeometric: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There is a finite population, 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There are two outcomes for each member of the population (S or F) with M total successes.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sample of </a:t>
            </a:r>
            <a:r>
              <a:rPr lang="en-US" altLang="en-US" i="1" dirty="0"/>
              <a:t>n </a:t>
            </a:r>
            <a:r>
              <a:rPr lang="en-US" altLang="en-US" dirty="0" smtClean="0"/>
              <a:t>objects is </a:t>
            </a:r>
            <a:r>
              <a:rPr lang="en-US" altLang="en-US" dirty="0"/>
              <a:t>selected without </a:t>
            </a:r>
            <a:r>
              <a:rPr lang="en-US" altLang="en-US" dirty="0" smtClean="0"/>
              <a:t>replacement.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X = the number of successes in the sample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98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Hypergeometric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carton contains 24 bolts, eight of which are defective. What is the probability that if a sample of ten is chosen at random from the carton that exactly three of the bolts is defective?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(cont): Random Variables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What are all of the possible random variables in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Toss an n-sided die and determine if the number is even or odd.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if a manufactured bolt has a defect.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the lifetime of a light bulb.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Roll 3 dice. Let I</a:t>
            </a:r>
            <a:r>
              <a:rPr lang="en-US" baseline="-25000" dirty="0" smtClean="0"/>
              <a:t>i</a:t>
            </a:r>
            <a:r>
              <a:rPr lang="en-US" dirty="0" smtClean="0"/>
              <a:t> be the Bernoulli variable (even:1/odd: 0) for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roll. Let X be the total number of even rolls.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Hypergeometric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bag with 10 dice, 3 of them are white and 7 are red, take 6 dice from the bag. Let X = the number white dice. </a:t>
            </a:r>
          </a:p>
          <a:p>
            <a:pPr>
              <a:buNone/>
            </a:pPr>
            <a:r>
              <a:rPr lang="en-US" dirty="0" smtClean="0"/>
              <a:t>What are the possible values of X? </a:t>
            </a:r>
          </a:p>
          <a:p>
            <a:pPr>
              <a:buNone/>
            </a:pPr>
            <a:r>
              <a:rPr lang="en-US" dirty="0" smtClean="0"/>
              <a:t>What is the probability that you draw one white ball?</a:t>
            </a:r>
          </a:p>
          <a:p>
            <a:pPr>
              <a:buNone/>
            </a:pPr>
            <a:r>
              <a:rPr lang="en-US" dirty="0" smtClean="0"/>
              <a:t>What are the mean and variance of X?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Geometric Distribution: Locations in the book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following are the examples (locations) that explain the geometric distribution (geometric </a:t>
            </a:r>
            <a:r>
              <a:rPr lang="en-US" dirty="0" err="1" smtClean="0"/>
              <a:t>r.v</a:t>
            </a:r>
            <a:r>
              <a:rPr lang="en-US" dirty="0" smtClean="0"/>
              <a:t>.) in the book:</a:t>
            </a:r>
          </a:p>
          <a:p>
            <a:pPr>
              <a:buNone/>
            </a:pPr>
            <a:r>
              <a:rPr lang="en-US" dirty="0" smtClean="0"/>
              <a:t>Example 3.12 (p. 100)</a:t>
            </a:r>
          </a:p>
          <a:p>
            <a:pPr>
              <a:buNone/>
            </a:pPr>
            <a:r>
              <a:rPr lang="en-US" dirty="0" smtClean="0"/>
              <a:t>Example 3.14 (p. 102)</a:t>
            </a:r>
          </a:p>
          <a:p>
            <a:pPr>
              <a:buNone/>
            </a:pPr>
            <a:r>
              <a:rPr lang="en-US" dirty="0" smtClean="0"/>
              <a:t>Example 3.19 (p. 108)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Geometric </a:t>
            </a:r>
            <a:r>
              <a:rPr lang="en-US" dirty="0" err="1" smtClean="0"/>
              <a:t>r.v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(similar to example 3.12)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Suppose that we roll a k-sided die until a '1' is rolled. Let X be the number of rolls it takes to roll the '1'. </a:t>
            </a:r>
          </a:p>
          <a:p>
            <a:pPr marL="514350" indent="-514350">
              <a:buNone/>
            </a:pPr>
            <a:r>
              <a:rPr lang="en-US" dirty="0" smtClean="0"/>
              <a:t>What is the PMF of X?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Negative Binomial Experiment: Conditions (</a:t>
            </a:r>
            <a:r>
              <a:rPr lang="en-US" dirty="0" err="1" smtClean="0"/>
              <a:t>BI</a:t>
            </a:r>
            <a:r>
              <a:rPr lang="en-US" strike="sngStrike" dirty="0" err="1" smtClean="0"/>
              <a:t>n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Binary: Each trial is dichotomous, two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Independent: The trials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 smtClean="0"/>
              <a:t>n: The number of trials is fixed.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Success: The probability of a success is constant.</a:t>
            </a:r>
          </a:p>
          <a:p>
            <a:pPr marL="0" indent="0">
              <a:buNone/>
            </a:pPr>
            <a:r>
              <a:rPr lang="en-US" dirty="0" smtClean="0"/>
              <a:t>X = The number of failures until the </a:t>
            </a:r>
            <a:r>
              <a:rPr lang="en-US" dirty="0" err="1" smtClean="0"/>
              <a:t>r</a:t>
            </a:r>
            <a:r>
              <a:rPr lang="en-US" baseline="30000" dirty="0" err="1" smtClean="0"/>
              <a:t>th</a:t>
            </a:r>
            <a:r>
              <a:rPr lang="en-US" dirty="0" smtClean="0"/>
              <a:t>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Negative Binomial </a:t>
            </a:r>
            <a:r>
              <a:rPr lang="en-US" dirty="0" err="1" smtClean="0"/>
              <a:t>r.v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Suppose that we roll an 4-sided die until five '1‘s are rolled. Let X be the number of failures that it takes to perform this experiment. </a:t>
            </a:r>
          </a:p>
          <a:p>
            <a:pPr marL="514350" indent="-514350">
              <a:buNone/>
            </a:pPr>
            <a:r>
              <a:rPr lang="en-US" dirty="0" smtClean="0"/>
              <a:t>What is the PMF of X?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2400" y="44958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01787248"/>
              </p:ext>
            </p:extLst>
          </p:nvPr>
        </p:nvGraphicFramePr>
        <p:xfrm>
          <a:off x="1066800" y="1219200"/>
          <a:ext cx="6629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cdf</a:t>
            </a:r>
            <a:r>
              <a:rPr lang="en-US" dirty="0" smtClean="0"/>
              <a:t> of geometric 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F(x)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50520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p=0.4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34396" y="5459007"/>
                <a:ext cx="5675208" cy="1190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d>
                                      <m:dPr>
                                        <m:begChr m:val="⌊"/>
                                        <m:endChr m:val="⌋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96" y="5459007"/>
                <a:ext cx="5675208" cy="1190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Negative Binomial </a:t>
            </a:r>
            <a:r>
              <a:rPr lang="en-US" dirty="0" err="1" smtClean="0"/>
              <a:t>r.v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Suppose that we roll an 4-sided die until five '1‘s are rolled. Let X be the number of failures that it takes to perform this experiment.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PMF of X?</a:t>
            </a:r>
          </a:p>
          <a:p>
            <a:pPr marL="514350" indent="-514350">
              <a:buNone/>
            </a:pPr>
            <a:r>
              <a:rPr lang="en-US" dirty="0" smtClean="0"/>
              <a:t>What are the expectation and variance of X?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The number of wrong telephone numbers that are dialed in a day.</a:t>
            </a:r>
          </a:p>
          <a:p>
            <a:pPr>
              <a:buNone/>
            </a:pPr>
            <a:r>
              <a:rPr lang="en-US" dirty="0"/>
              <a:t>The number of packages of cat food sold in a </a:t>
            </a:r>
            <a:r>
              <a:rPr lang="en-US" dirty="0" err="1"/>
              <a:t>WalMart</a:t>
            </a:r>
            <a:r>
              <a:rPr lang="en-US" dirty="0"/>
              <a:t> each day.</a:t>
            </a:r>
          </a:p>
          <a:p>
            <a:pPr>
              <a:buNone/>
            </a:pPr>
            <a:r>
              <a:rPr lang="en-US" dirty="0"/>
              <a:t>The number of customers entering the post office on a particular day.</a:t>
            </a:r>
          </a:p>
          <a:p>
            <a:pPr>
              <a:buNone/>
            </a:pPr>
            <a:r>
              <a:rPr lang="en-US" dirty="0"/>
              <a:t>The number of vacancies occurring during a year in the Supreme Court</a:t>
            </a:r>
          </a:p>
          <a:p>
            <a:pPr>
              <a:buNone/>
            </a:pPr>
            <a:r>
              <a:rPr lang="en-US" dirty="0"/>
              <a:t>The number of </a:t>
            </a:r>
            <a:r>
              <a:rPr lang="en-US" dirty="0">
                <a:sym typeface="Symbol"/>
              </a:rPr>
              <a:t></a:t>
            </a:r>
            <a:r>
              <a:rPr lang="en-US" dirty="0"/>
              <a:t>-particles discharged in a fixed time period from Uranium-238.</a:t>
            </a:r>
          </a:p>
          <a:p>
            <a:pPr>
              <a:buNone/>
            </a:pPr>
            <a:r>
              <a:rPr lang="en-US" dirty="0" smtClean="0"/>
              <a:t>The number of misprints on a page of a book.</a:t>
            </a:r>
          </a:p>
          <a:p>
            <a:pPr>
              <a:buNone/>
            </a:pPr>
            <a:r>
              <a:rPr lang="en-US" dirty="0" smtClean="0"/>
              <a:t>The number of people in the Lafayette metropolitan area that are older than 100 years old.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2590800" cy="3733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Table A.2: Cumulative Poisson Probabilities</a:t>
            </a:r>
            <a:endParaRPr lang="en-US" sz="3600" dirty="0"/>
          </a:p>
        </p:txBody>
      </p:sp>
      <p:pic>
        <p:nvPicPr>
          <p:cNvPr id="7" name="Content Placeholder 6" descr="Table A.2(2)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5" t="5051" r="22765" b="51175"/>
          <a:stretch>
            <a:fillRect/>
          </a:stretch>
        </p:blipFill>
        <p:spPr>
          <a:xfrm>
            <a:off x="1905000" y="343546"/>
            <a:ext cx="7239000" cy="6514454"/>
          </a:xfrm>
        </p:spPr>
      </p:pic>
      <p:pic>
        <p:nvPicPr>
          <p:cNvPr id="8" name="Picture 7" descr="Table A.2(2)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34" t="5555" r="5425" b="89617"/>
          <a:stretch>
            <a:fillRect/>
          </a:stretch>
        </p:blipFill>
        <p:spPr>
          <a:xfrm>
            <a:off x="6934200" y="0"/>
            <a:ext cx="22098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6800" y="6477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X = the number of calls an IT consultant receives each hour. X follows a Poisson distribution with mean of 2 calls/hr. </a:t>
            </a:r>
          </a:p>
          <a:p>
            <a:pPr>
              <a:buNone/>
            </a:pPr>
            <a:r>
              <a:rPr lang="en-US" dirty="0" smtClean="0"/>
              <a:t>a) What is the probability that the consultant receives at least one call from 1 pm – 2 pm on a certain 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Example: Discrete/Continuous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Are the following discrete or continuous </a:t>
            </a:r>
            <a:r>
              <a:rPr lang="en-US" dirty="0" err="1" smtClean="0"/>
              <a:t>r.v</a:t>
            </a:r>
            <a:r>
              <a:rPr lang="en-US" dirty="0" smtClean="0"/>
              <a:t>.?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 = number of tosses needed before getting a 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 = lifetime of a light bulb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 = altitude of a specific location.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 = number of calls a receptionist gets in an hour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Process: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pPr marL="338138" lvl="4" indent="-220663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probability of 2 or more events in a very short time period is practically </a:t>
            </a:r>
            <a:r>
              <a:rPr lang="en-US" sz="3200" dirty="0" smtClean="0"/>
              <a:t>impossible.</a:t>
            </a:r>
            <a:endParaRPr lang="en-US" sz="3200" dirty="0"/>
          </a:p>
          <a:p>
            <a:pPr marL="338138" lvl="4" indent="-220663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probability of n events in any two intervals, </a:t>
            </a:r>
            <a:r>
              <a:rPr lang="en-US" sz="3200" dirty="0">
                <a:sym typeface="Symbol"/>
              </a:rPr>
              <a:t></a:t>
            </a:r>
            <a:r>
              <a:rPr lang="en-US" sz="3200" dirty="0"/>
              <a:t>t</a:t>
            </a:r>
            <a:r>
              <a:rPr lang="en-US" sz="3200" baseline="-25000" dirty="0"/>
              <a:t>1</a:t>
            </a:r>
            <a:r>
              <a:rPr lang="en-US" sz="3200" dirty="0"/>
              <a:t> and </a:t>
            </a:r>
            <a:r>
              <a:rPr lang="en-US" sz="3200" dirty="0">
                <a:sym typeface="Symbol"/>
              </a:rPr>
              <a:t></a:t>
            </a:r>
            <a:r>
              <a:rPr lang="en-US" sz="3200" dirty="0"/>
              <a:t>t</a:t>
            </a:r>
            <a:r>
              <a:rPr lang="en-US" sz="3200" baseline="-25000" dirty="0"/>
              <a:t>2</a:t>
            </a:r>
            <a:r>
              <a:rPr lang="en-US" sz="3200" dirty="0"/>
              <a:t>, of the same length is the </a:t>
            </a:r>
            <a:r>
              <a:rPr lang="en-US" sz="3200" dirty="0" smtClean="0"/>
              <a:t>same.</a:t>
            </a:r>
            <a:endParaRPr lang="en-US" sz="3200" dirty="0"/>
          </a:p>
          <a:p>
            <a:pPr marL="338138" lvl="4" indent="-220663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number of events received during any time interval, </a:t>
            </a:r>
            <a:r>
              <a:rPr lang="en-US" sz="3200" dirty="0">
                <a:sym typeface="Symbol"/>
              </a:rPr>
              <a:t></a:t>
            </a:r>
            <a:r>
              <a:rPr lang="en-US" sz="3200" dirty="0"/>
              <a:t>t is independent of the number of events received prior to the time </a:t>
            </a:r>
            <a:r>
              <a:rPr lang="en-US" sz="3200" dirty="0" smtClean="0"/>
              <a:t>interval.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625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3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Let X = the number of calls an IT consultant receives each hour. X follows a Poisson distribution with mean of 2 calls/hr. 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the probability that the consultant receives at least one call from 1 pm – 2 pm on a certain day?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dirty="0"/>
              <a:t>What is the probability that the consultant receives at least one call from 1 pm – </a:t>
            </a:r>
            <a:r>
              <a:rPr lang="en-US" dirty="0" smtClean="0"/>
              <a:t>3 </a:t>
            </a:r>
            <a:r>
              <a:rPr lang="en-US" dirty="0"/>
              <a:t>pm on a certain day?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number of wrong telephone numbers that are dialed in a day.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number of packages of cat food sold in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WalMart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each day.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number of customers entering the post office on a particular day.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number of vacancies occurring during a year in the Supreme Court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number 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/>
              </a:rPr>
              <a:t>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-particles discharged in a fixed time period from Uranium-238.</a:t>
            </a:r>
          </a:p>
          <a:p>
            <a:pPr>
              <a:buNone/>
            </a:pPr>
            <a:r>
              <a:rPr lang="en-US" dirty="0" smtClean="0"/>
              <a:t>The number of misprints on a page of a book.</a:t>
            </a:r>
          </a:p>
          <a:p>
            <a:pPr>
              <a:buNone/>
            </a:pPr>
            <a:r>
              <a:rPr lang="en-US" dirty="0" smtClean="0"/>
              <a:t>The number of people in the Lafayette metropolitan area that are older than 100 years old.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Poisson Approx to Binomial: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0.2% of feral cats are infected with feline aids (FIV) in a region. What is the probability that there are exactly 10 cats infected with FIV among 1000 cats?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Process: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Every second, 2 cosmic rays hit a specific spot on earth. What is the probability that there are exactly 20 cosmic rays hitting the spot within 5 seconds?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Process: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Trees are distributed in a forest according to a 2-dimensional Poisson process with parameter 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= the expected number of trees per acre = 80. What is the probability that in a certain quarter acre plot, there will be at most 16 trees?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77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Uniform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Suppose that we roll an k-sided die. Let X = the number on the die. </a:t>
            </a:r>
          </a:p>
          <a:p>
            <a:pPr marL="514350" indent="-514350">
              <a:buNone/>
            </a:pPr>
            <a:r>
              <a:rPr lang="en-US" dirty="0" smtClean="0"/>
              <a:t>What is the PMF of X?</a:t>
            </a:r>
          </a:p>
          <a:p>
            <a:pPr marL="514350" indent="-514350">
              <a:buNone/>
            </a:pPr>
            <a:r>
              <a:rPr lang="en-US" dirty="0" smtClean="0"/>
              <a:t>What are the expectation and variance of X?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Probability Distributions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a) </a:t>
            </a:r>
            <a:r>
              <a:rPr lang="en-US" dirty="0"/>
              <a:t>Calculate the </a:t>
            </a:r>
            <a:r>
              <a:rPr lang="en-US" dirty="0" err="1"/>
              <a:t>pmf</a:t>
            </a:r>
            <a:r>
              <a:rPr lang="en-US" dirty="0"/>
              <a:t> of rolling a 4-sided die where X = the outcome of the die.</a:t>
            </a:r>
          </a:p>
          <a:p>
            <a:pPr>
              <a:buNone/>
            </a:pPr>
            <a:r>
              <a:rPr lang="en-US" dirty="0" smtClean="0"/>
              <a:t>Use the </a:t>
            </a:r>
            <a:r>
              <a:rPr lang="en-US" dirty="0" err="1" smtClean="0"/>
              <a:t>pmf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above to determine the following:</a:t>
            </a:r>
          </a:p>
          <a:p>
            <a:pPr>
              <a:buNone/>
            </a:pPr>
            <a:r>
              <a:rPr lang="en-US" dirty="0" smtClean="0"/>
              <a:t>b) What is the probability that the roll is at most a 2?</a:t>
            </a:r>
          </a:p>
          <a:p>
            <a:pPr>
              <a:buNone/>
            </a:pPr>
            <a:r>
              <a:rPr lang="en-US" dirty="0" smtClean="0"/>
              <a:t>c) What is the probability that the roll is at least a 2?</a:t>
            </a:r>
          </a:p>
          <a:p>
            <a:pPr>
              <a:buNone/>
            </a:pPr>
            <a:r>
              <a:rPr lang="en-US" dirty="0" smtClean="0"/>
              <a:t>d) What is the probability that the roll is between a 2 and a 4 inclusive?</a:t>
            </a:r>
          </a:p>
          <a:p>
            <a:pPr>
              <a:buNone/>
            </a:pPr>
            <a:r>
              <a:rPr lang="en-US" dirty="0" smtClean="0"/>
              <a:t>e) What is the probability that the roll is between a 2 and a 4 exclusive?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pmf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07005"/>
              </p:ext>
            </p:extLst>
          </p:nvPr>
        </p:nvGraphicFramePr>
        <p:xfrm>
          <a:off x="609600" y="1219200"/>
          <a:ext cx="8001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roll</a:t>
                      </a:r>
                      <a:r>
                        <a:rPr lang="en-US" sz="3200" baseline="0" dirty="0" smtClean="0"/>
                        <a:t> #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048"/>
              </p:ext>
            </p:extLst>
          </p:nvPr>
        </p:nvGraphicFramePr>
        <p:xfrm>
          <a:off x="685800" y="2743200"/>
          <a:ext cx="8001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roll</a:t>
                      </a:r>
                      <a:r>
                        <a:rPr lang="en-US" sz="3200" baseline="0" dirty="0" smtClean="0"/>
                        <a:t> #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pmf</a:t>
            </a:r>
            <a:r>
              <a:rPr lang="en-US" dirty="0" smtClean="0"/>
              <a:t> line graph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55075085"/>
              </p:ext>
            </p:extLst>
          </p:nvPr>
        </p:nvGraphicFramePr>
        <p:xfrm>
          <a:off x="990600" y="2514600"/>
          <a:ext cx="7239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19490"/>
              </p:ext>
            </p:extLst>
          </p:nvPr>
        </p:nvGraphicFramePr>
        <p:xfrm>
          <a:off x="652205" y="1417638"/>
          <a:ext cx="8025969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0189"/>
                <a:gridCol w="208280"/>
                <a:gridCol w="1333500"/>
                <a:gridCol w="1333500"/>
                <a:gridCol w="1333500"/>
                <a:gridCol w="1333500"/>
                <a:gridCol w="1333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else</a:t>
                      </a:r>
                      <a:endParaRPr lang="en-US" sz="3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p(x)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0.5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Suppose that p(x) depends on a quantity that can be assigned any one of a number of possible values, with each different value determining a different probability distribution. Such a quantity is called a </a:t>
            </a:r>
            <a:r>
              <a:rPr lang="en-US" b="1" dirty="0">
                <a:solidFill>
                  <a:srgbClr val="FF0000"/>
                </a:solidFill>
              </a:rPr>
              <a:t>parameter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the distribution.</a:t>
            </a:r>
          </a:p>
          <a:p>
            <a:r>
              <a:rPr lang="en-US" dirty="0"/>
              <a:t>The collection of all probability distributions for different values of the parameter is called a </a:t>
            </a:r>
            <a:r>
              <a:rPr lang="en-US" b="1" dirty="0">
                <a:solidFill>
                  <a:srgbClr val="FF0000"/>
                </a:solidFill>
              </a:rPr>
              <a:t>family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probability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6423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Definition: Cumulative Distribution Function (</a:t>
            </a:r>
            <a:r>
              <a:rPr lang="en-US" dirty="0" err="1" smtClean="0"/>
              <a:t>cdf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4488" indent="-344488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cumulative distribution function (</a:t>
                </a:r>
                <a:r>
                  <a:rPr lang="en-US" dirty="0" err="1"/>
                  <a:t>cdf</a:t>
                </a:r>
                <a:r>
                  <a:rPr lang="en-US" dirty="0" smtClean="0"/>
                  <a:t>), F(x), </a:t>
                </a:r>
                <a:r>
                  <a:rPr lang="en-US" dirty="0"/>
                  <a:t>of a discrete </a:t>
                </a:r>
                <a:r>
                  <a:rPr lang="en-US" dirty="0" err="1"/>
                  <a:t>r.v</a:t>
                </a:r>
                <a:r>
                  <a:rPr lang="en-US" dirty="0"/>
                  <a:t>. X with </a:t>
                </a:r>
                <a:r>
                  <a:rPr lang="en-US" dirty="0" err="1"/>
                  <a:t>pmf</a:t>
                </a:r>
                <a:r>
                  <a:rPr lang="en-US" dirty="0"/>
                  <a:t> p(x) is defined for every number x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7126</TotalTime>
  <Words>2306</Words>
  <Application>Microsoft Office PowerPoint</Application>
  <PresentationFormat>On-screen Show (4:3)</PresentationFormat>
  <Paragraphs>394</Paragraphs>
  <Slides>46</Slides>
  <Notes>10</Notes>
  <HiddenSlides>6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 Math</vt:lpstr>
      <vt:lpstr>Symbol</vt:lpstr>
      <vt:lpstr>Office Theme</vt:lpstr>
      <vt:lpstr>Equation</vt:lpstr>
      <vt:lpstr>PowerPoint Presentation</vt:lpstr>
      <vt:lpstr>Example: Random Variables</vt:lpstr>
      <vt:lpstr>Example (cont): Random Variables</vt:lpstr>
      <vt:lpstr>Example: Discrete/Continuous</vt:lpstr>
      <vt:lpstr>Example: Probability Distributions </vt:lpstr>
      <vt:lpstr>Example: pmf</vt:lpstr>
      <vt:lpstr>Example: pmf line graph</vt:lpstr>
      <vt:lpstr>Definition: Parameter</vt:lpstr>
      <vt:lpstr>Definition: Cumulative Distribution Function (cdf)</vt:lpstr>
      <vt:lpstr>Example: pmf line graph</vt:lpstr>
      <vt:lpstr>Example: cdf graph</vt:lpstr>
      <vt:lpstr>CDF</vt:lpstr>
      <vt:lpstr>Expected Value: Definition</vt:lpstr>
      <vt:lpstr>Expected Value</vt:lpstr>
      <vt:lpstr>Example: Expected Value of h(X)</vt:lpstr>
      <vt:lpstr>Rules of Expected Values</vt:lpstr>
      <vt:lpstr>Example: Expected Value of h(X)</vt:lpstr>
      <vt:lpstr>Variance: Example</vt:lpstr>
      <vt:lpstr>Rules for Variance</vt:lpstr>
      <vt:lpstr>Binomial Experiment: Conditions (BInS)</vt:lpstr>
      <vt:lpstr>Binomial Experiment</vt:lpstr>
      <vt:lpstr>Binomial Experiment with 3 Trials</vt:lpstr>
      <vt:lpstr>Binomial Experiment with 4 Trials</vt:lpstr>
      <vt:lpstr>Binomial Distribution: Example 1</vt:lpstr>
      <vt:lpstr>Binomial Distribution: Example 2</vt:lpstr>
      <vt:lpstr>Cumulative Binomial Probabilities</vt:lpstr>
      <vt:lpstr>Binomial Distribution Mean/Variance: Example 2</vt:lpstr>
      <vt:lpstr>Hypergeometric: Assumptions</vt:lpstr>
      <vt:lpstr>Example: Hypergeometric</vt:lpstr>
      <vt:lpstr>Example: Hypergeometric</vt:lpstr>
      <vt:lpstr>Geometric Distribution: Locations in the book</vt:lpstr>
      <vt:lpstr>Example: Geometric r.v.  (similar to example 3.12)</vt:lpstr>
      <vt:lpstr>Negative Binomial Experiment: Conditions (BInS)</vt:lpstr>
      <vt:lpstr>Example: Negative Binomial r.v. </vt:lpstr>
      <vt:lpstr>cdf of geometric distribution</vt:lpstr>
      <vt:lpstr>Example: Negative Binomial r.v. </vt:lpstr>
      <vt:lpstr>Poisson Distribution: Applications</vt:lpstr>
      <vt:lpstr>Table A.2: Cumulative Poisson Probabilities</vt:lpstr>
      <vt:lpstr>Poisson Distribution: Example</vt:lpstr>
      <vt:lpstr>Poisson Process: Assumptions</vt:lpstr>
      <vt:lpstr>Poisson Distribution: Example</vt:lpstr>
      <vt:lpstr>Poisson Distribution: Applications</vt:lpstr>
      <vt:lpstr>Poisson Approx to Binomial: Example</vt:lpstr>
      <vt:lpstr>Poisson Process: Example</vt:lpstr>
      <vt:lpstr>Poisson Process: Example</vt:lpstr>
      <vt:lpstr>Example: Uniform Distribution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405</cp:revision>
  <dcterms:created xsi:type="dcterms:W3CDTF">2010-01-11T21:36:57Z</dcterms:created>
  <dcterms:modified xsi:type="dcterms:W3CDTF">2014-06-30T14:30:40Z</dcterms:modified>
</cp:coreProperties>
</file>