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8" r:id="rId2"/>
    <p:sldId id="279" r:id="rId3"/>
    <p:sldId id="264" r:id="rId4"/>
    <p:sldId id="280" r:id="rId5"/>
    <p:sldId id="265" r:id="rId6"/>
    <p:sldId id="266" r:id="rId7"/>
    <p:sldId id="281" r:id="rId8"/>
    <p:sldId id="268" r:id="rId9"/>
    <p:sldId id="282" r:id="rId10"/>
    <p:sldId id="283" r:id="rId11"/>
    <p:sldId id="269" r:id="rId12"/>
    <p:sldId id="284" r:id="rId13"/>
    <p:sldId id="270" r:id="rId14"/>
    <p:sldId id="285" r:id="rId15"/>
    <p:sldId id="286" r:id="rId16"/>
    <p:sldId id="271" r:id="rId17"/>
    <p:sldId id="287" r:id="rId18"/>
    <p:sldId id="288" r:id="rId19"/>
    <p:sldId id="272" r:id="rId20"/>
    <p:sldId id="289" r:id="rId21"/>
    <p:sldId id="290" r:id="rId22"/>
    <p:sldId id="273" r:id="rId23"/>
    <p:sldId id="291" r:id="rId24"/>
    <p:sldId id="274" r:id="rId25"/>
    <p:sldId id="292" r:id="rId26"/>
    <p:sldId id="257" r:id="rId27"/>
    <p:sldId id="275" r:id="rId28"/>
    <p:sldId id="258" r:id="rId29"/>
    <p:sldId id="261" r:id="rId30"/>
    <p:sldId id="259" r:id="rId31"/>
    <p:sldId id="262" r:id="rId32"/>
    <p:sldId id="276" r:id="rId33"/>
    <p:sldId id="263" r:id="rId34"/>
    <p:sldId id="27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6" autoAdjust="0"/>
    <p:restoredTop sz="94660"/>
  </p:normalViewPr>
  <p:slideViewPr>
    <p:cSldViewPr>
      <p:cViewPr varScale="1">
        <p:scale>
          <a:sx n="59" d="100"/>
          <a:sy n="59" d="100"/>
        </p:scale>
        <p:origin x="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7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1168D-8E5F-4AE8-8379-657DC701712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3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4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33" name="Picture 53" descr="Pictur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735921" y="2987787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dirty="0"/>
              <a:t>Copyright © Cengage Learning. All rights reserved.</a:t>
            </a:r>
            <a:r>
              <a:rPr lang="en-US" altLang="en-US" dirty="0"/>
              <a:t>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371600" y="954088"/>
            <a:ext cx="16764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8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524000" y="1355725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bg1"/>
                </a:solidFill>
              </a:rPr>
              <a:t>Probability</a:t>
            </a:r>
          </a:p>
        </p:txBody>
      </p:sp>
      <p:pic>
        <p:nvPicPr>
          <p:cNvPr id="7" name="Picture 2" descr="http://3.bp.blogspot.com/-QMXXFqoEj2E/Tei9s3mTtXI/AAAAAAAACmw/-nQq5tYr0A4/s1600/lasvegas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520038" y="3611173"/>
            <a:ext cx="2347972" cy="318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19888" y="6045412"/>
            <a:ext cx="5616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http://mikeess-trip.blogspot.com/2011/06/gambling.html</a:t>
            </a:r>
          </a:p>
        </p:txBody>
      </p:sp>
    </p:spTree>
    <p:extLst>
      <p:ext uri="{BB962C8B-B14F-4D97-AF65-F5344CB8AC3E}">
        <p14:creationId xmlns:p14="http://schemas.microsoft.com/office/powerpoint/2010/main" val="293012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Probability: Propositions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P(</a:t>
                </a:r>
                <a:r>
                  <a:rPr lang="en-US" dirty="0" smtClean="0">
                    <a:sym typeface="Symbol" panose="05050102010706020507" pitchFamily="18" charset="2"/>
                  </a:rPr>
                  <a:t>) = 0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A</a:t>
                </a:r>
                <a:r>
                  <a:rPr lang="en-US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A</a:t>
                </a:r>
                <a:r>
                  <a:rPr lang="en-US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…, A</a:t>
                </a:r>
                <a:r>
                  <a:rPr lang="en-US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 a finite collection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of disjoint events,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∪⋯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sym typeface="Symbol" panose="05050102010706020507" pitchFamily="18" charset="2"/>
                </a:endParaRPr>
              </a:p>
              <a:p>
                <a:r>
                  <a:rPr lang="en-US" dirty="0" smtClean="0"/>
                  <a:t>For any event A, P(A) = 1 – P(A’)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  <a:r>
                  <a:rPr lang="en-US" dirty="0"/>
                  <a:t>Roll two 4-sided dice. What is the probability that the sum of the two dice is greater than 2?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0">
                <a:blip r:embed="rId2"/>
                <a:stretch>
                  <a:fillRect l="-1852" t="-1740" b="-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06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Probability: </a:t>
            </a:r>
            <a:r>
              <a:rPr lang="en-US" dirty="0" smtClean="0"/>
              <a:t>Propositions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event A, P(A) ≤ 1</a:t>
            </a:r>
          </a:p>
          <a:p>
            <a:r>
              <a:rPr lang="en-US" dirty="0" smtClean="0"/>
              <a:t>For any two events A</a:t>
            </a:r>
            <a:r>
              <a:rPr lang="en-US" baseline="-25000" dirty="0" smtClean="0"/>
              <a:t>1</a:t>
            </a:r>
            <a:r>
              <a:rPr lang="en-US" dirty="0" smtClean="0"/>
              <a:t> and A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P(A</a:t>
            </a:r>
            <a:r>
              <a:rPr lang="en-US" baseline="-25000" dirty="0" smtClean="0"/>
              <a:t>1</a:t>
            </a:r>
            <a:r>
              <a:rPr lang="en-US" dirty="0" smtClean="0"/>
              <a:t> U A</a:t>
            </a:r>
            <a:r>
              <a:rPr lang="en-US" baseline="-25000" dirty="0" smtClean="0"/>
              <a:t>2</a:t>
            </a:r>
            <a:r>
              <a:rPr lang="en-US" dirty="0" smtClean="0"/>
              <a:t>) = P(A</a:t>
            </a:r>
            <a:r>
              <a:rPr lang="en-US" baseline="-25000" dirty="0" smtClean="0"/>
              <a:t>1</a:t>
            </a:r>
            <a:r>
              <a:rPr lang="en-US" dirty="0" smtClean="0"/>
              <a:t>) + P(A</a:t>
            </a:r>
            <a:r>
              <a:rPr lang="en-US" baseline="-25000" dirty="0" smtClean="0"/>
              <a:t>2</a:t>
            </a:r>
            <a:r>
              <a:rPr lang="en-US" dirty="0" smtClean="0"/>
              <a:t>) – P(A</a:t>
            </a:r>
            <a:r>
              <a:rPr lang="en-US" baseline="-25000" dirty="0" smtClean="0"/>
              <a:t>1</a:t>
            </a:r>
            <a:r>
              <a:rPr lang="en-US" dirty="0" smtClean="0"/>
              <a:t> ∩ A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Example: A card is drawn from a well-shuffled deck of cards. What is the probability that the card is an ace or a diamond?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Let </a:t>
            </a:r>
            <a:r>
              <a:rPr lang="en-US" altLang="en-US" dirty="0"/>
              <a:t>A be the event that a package sent within the state of California for 2</a:t>
            </a:r>
            <a:r>
              <a:rPr lang="en-US" altLang="en-US" baseline="30000" dirty="0"/>
              <a:t>nd</a:t>
            </a:r>
            <a:r>
              <a:rPr lang="en-US" altLang="en-US" dirty="0"/>
              <a:t> day delivery actually arrives within one day.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0759"/>
            <a:ext cx="3992562" cy="399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62" y="2810759"/>
            <a:ext cx="4727006" cy="404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4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Equally Likely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3340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Rolling two 4-sided dice. What is the probability that a 1 will be rolled on the red die?</a:t>
            </a:r>
          </a:p>
          <a:p>
            <a:pPr marL="514350" indent="-514350">
              <a:buAutoNum type="arabicParenR"/>
            </a:pPr>
            <a:r>
              <a:rPr lang="en-US" dirty="0" smtClean="0"/>
              <a:t>Draw one card from a deck of cards.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3200" dirty="0" smtClean="0"/>
              <a:t>What is the probability of drawing a King?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3200" dirty="0" smtClean="0"/>
              <a:t>What is the probability of drawing a heart?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 song is chosen at random from a person’s mp3 player. If there are 10 alternative, 5 blues, 7 jazz and 25 rock songs on the player, what is the probability that a rock song is played?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Techniques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208683"/>
              </p:ext>
            </p:extLst>
          </p:nvPr>
        </p:nvGraphicFramePr>
        <p:xfrm>
          <a:off x="76200" y="1417638"/>
          <a:ext cx="8991600" cy="5364480"/>
        </p:xfrm>
        <a:graphic>
          <a:graphicData uri="http://schemas.openxmlformats.org/drawingml/2006/table">
            <a:tbl>
              <a:tblPr firstRow="1" firstCol="1" bandRow="1"/>
              <a:tblGrid>
                <a:gridCol w="3886200"/>
                <a:gridCol w="2594233"/>
                <a:gridCol w="2511167"/>
              </a:tblGrid>
              <a:tr h="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ordered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unordered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sz="3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replacement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Without</a:t>
                      </a:r>
                      <a:r>
                        <a:rPr lang="en-US" sz="3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replacement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1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Requirements: ordered, with replacement</a:t>
                </a:r>
              </a:p>
              <a:p>
                <a:pPr marL="469900" indent="-469900">
                  <a:buNone/>
                </a:pPr>
                <a:r>
                  <a:rPr lang="en-US" dirty="0" smtClean="0"/>
                  <a:t>Example: </a:t>
                </a:r>
                <a:r>
                  <a:rPr lang="en-US" dirty="0"/>
                  <a:t>How many pairs are there when you roll a 4-sided die and a 3-sided die?</a:t>
                </a:r>
              </a:p>
              <a:p>
                <a:pPr marL="522288" indent="-522288">
                  <a:buNone/>
                </a:pPr>
                <a:r>
                  <a:rPr lang="en-US" dirty="0" smtClean="0"/>
                  <a:t>Calculation: If the first element of an ordered    k-tuple can be selected in n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ways, the second element in n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ways up to the </a:t>
                </a:r>
                <a:r>
                  <a:rPr lang="en-US" dirty="0" err="1" smtClean="0"/>
                  <a:t>k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element in </a:t>
                </a:r>
                <a:r>
                  <a:rPr lang="en-US" dirty="0" err="1" smtClean="0"/>
                  <a:t>n</a:t>
                </a:r>
                <a:r>
                  <a:rPr lang="en-US" baseline="-25000" dirty="0" err="1" smtClean="0"/>
                  <a:t>k</a:t>
                </a:r>
                <a:r>
                  <a:rPr lang="en-US" dirty="0" smtClean="0"/>
                  <a:t> ways, then there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possible k-tuples.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84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Rule: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4613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many pairs are there when you roll a 4-sided die and a 3-sided die?</a:t>
            </a:r>
          </a:p>
          <a:p>
            <a:pPr marL="514350" indent="-514350">
              <a:buAutoNum type="arabicParenR"/>
            </a:pPr>
            <a:r>
              <a:rPr lang="en-US" dirty="0" smtClean="0"/>
              <a:t>How many pairs are possible for the following situation: Roll a 4-sided die with a result of n. Then roll a 2n-sided die. [This can not be done via the product rule.]</a:t>
            </a:r>
          </a:p>
          <a:p>
            <a:pPr marL="514350" indent="-514350">
              <a:buAutoNum type="arabicParenR"/>
            </a:pPr>
            <a:r>
              <a:rPr lang="en-US" dirty="0" smtClean="0"/>
              <a:t>How many different possibilities are there when you rolls a 4-sided die, a 3-sided die and a 10-sided die?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Techniques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664061"/>
              </p:ext>
            </p:extLst>
          </p:nvPr>
        </p:nvGraphicFramePr>
        <p:xfrm>
          <a:off x="76201" y="1417638"/>
          <a:ext cx="8991598" cy="5364480"/>
        </p:xfrm>
        <a:graphic>
          <a:graphicData uri="http://schemas.openxmlformats.org/drawingml/2006/table">
            <a:tbl>
              <a:tblPr firstRow="1" firstCol="1" bandRow="1"/>
              <a:tblGrid>
                <a:gridCol w="3886199"/>
                <a:gridCol w="2819400"/>
                <a:gridCol w="2285999"/>
              </a:tblGrid>
              <a:tr h="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ordered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unordered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sz="3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replacement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Product Rule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(multiplication, tree diagrams)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Without</a:t>
                      </a:r>
                      <a:r>
                        <a:rPr lang="en-US" sz="3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replacement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7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Requirements: ordered, without replacement</a:t>
                </a:r>
              </a:p>
              <a:p>
                <a:pPr marL="522288" indent="-522288">
                  <a:buNone/>
                </a:pPr>
                <a:r>
                  <a:rPr lang="en-US" dirty="0"/>
                  <a:t>Example: How many different ways can we draw 4 cards from the 13 spades in the deck of cards without replacement?</a:t>
                </a:r>
              </a:p>
              <a:p>
                <a:pPr marL="522288" indent="-522288">
                  <a:buNone/>
                </a:pPr>
                <a:r>
                  <a:rPr lang="en-US" dirty="0" smtClean="0"/>
                  <a:t>Calculation: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10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many different ways can we draw 4 cards from the 13 spades in the deck of cards without replacement?</a:t>
            </a:r>
          </a:p>
          <a:p>
            <a:pPr marL="514350" indent="-514350">
              <a:buAutoNum type="arabicParenR"/>
            </a:pPr>
            <a:r>
              <a:rPr lang="en-US" dirty="0" smtClean="0"/>
              <a:t>In a horse race consisting of 10 horses, how many different ways are there to choose the horses that finish first, second and third?</a:t>
            </a:r>
          </a:p>
          <a:p>
            <a:pPr marL="514350" indent="-514350">
              <a:buAutoNum type="arabicParenR"/>
            </a:pPr>
            <a:r>
              <a:rPr lang="en-US" dirty="0"/>
              <a:t>If there are 20 students in a club, how many unique ways can the president, vice president, secretary and treasurer be elected?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Probability: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Experiment (RE)</a:t>
            </a:r>
          </a:p>
          <a:p>
            <a:pPr lvl="1"/>
            <a:r>
              <a:rPr lang="en-US" sz="3200" dirty="0" smtClean="0"/>
              <a:t>Any action or process whose outcome is subject to uncertainty</a:t>
            </a:r>
          </a:p>
          <a:p>
            <a:r>
              <a:rPr lang="en-US" dirty="0" smtClean="0"/>
              <a:t>Sample Space (</a:t>
            </a:r>
            <a:r>
              <a:rPr lang="en-US" dirty="0" smtClean="0">
                <a:latin typeface="Freestyle Script" panose="030804020302050B0404" pitchFamily="66" charset="0"/>
              </a:rPr>
              <a:t>S</a:t>
            </a:r>
            <a:r>
              <a:rPr lang="en-US" dirty="0" smtClean="0"/>
              <a:t>)</a:t>
            </a:r>
          </a:p>
          <a:p>
            <a:pPr lvl="1"/>
            <a:r>
              <a:rPr lang="en-US" sz="3200" dirty="0" smtClean="0"/>
              <a:t>The set of all possible outcomes of the RE</a:t>
            </a:r>
          </a:p>
        </p:txBody>
      </p:sp>
    </p:spTree>
    <p:extLst>
      <p:ext uri="{BB962C8B-B14F-4D97-AF65-F5344CB8AC3E}">
        <p14:creationId xmlns:p14="http://schemas.microsoft.com/office/powerpoint/2010/main" val="124638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Techniques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40044303"/>
                  </p:ext>
                </p:extLst>
              </p:nvPr>
            </p:nvGraphicFramePr>
            <p:xfrm>
              <a:off x="76201" y="1417638"/>
              <a:ext cx="8991598" cy="537114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886199"/>
                    <a:gridCol w="2819400"/>
                    <a:gridCol w="2285999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ordered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unordered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With</a:t>
                          </a:r>
                          <a:r>
                            <a:rPr lang="en-US" sz="32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replacement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Product Rule</a:t>
                          </a: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(multiplication, tree diagrams)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Without</a:t>
                          </a:r>
                          <a:r>
                            <a:rPr lang="en-US" sz="32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replacement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Permutation</a:t>
                          </a: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3200" b="0" i="1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!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40044303"/>
                  </p:ext>
                </p:extLst>
              </p:nvPr>
            </p:nvGraphicFramePr>
            <p:xfrm>
              <a:off x="76201" y="1417638"/>
              <a:ext cx="8991598" cy="537114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886199"/>
                    <a:gridCol w="2819400"/>
                    <a:gridCol w="2285999"/>
                  </a:tblGrid>
                  <a:tr h="487680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ordered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unordered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8400"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With</a:t>
                          </a:r>
                          <a:r>
                            <a:rPr lang="en-US" sz="32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32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replacement</a:t>
                          </a:r>
                          <a:endParaRPr lang="en-US" sz="3200" baseline="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Product Rule</a:t>
                          </a: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(multiplication, tree diagrams)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2445068"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Without</a:t>
                          </a:r>
                          <a:r>
                            <a:rPr lang="en-US" sz="32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32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replacement</a:t>
                          </a:r>
                          <a:endParaRPr lang="en-US" sz="3200" baseline="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38013" t="-124378" r="-81425" b="-4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924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Requirements: unordered, without replacement</a:t>
                </a:r>
              </a:p>
              <a:p>
                <a:pPr marL="0" indent="0">
                  <a:buNone/>
                </a:pPr>
                <a:r>
                  <a:rPr lang="en-US" dirty="0"/>
                  <a:t>Example: How many ways can I choose 3 of the 6 different type of dark red dice?</a:t>
                </a:r>
              </a:p>
              <a:p>
                <a:pPr marL="522288" indent="-522288">
                  <a:buNone/>
                </a:pPr>
                <a:r>
                  <a:rPr lang="en-US" dirty="0" smtClean="0"/>
                  <a:t>Calculation: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89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many ways can I choose 3 of the 6 different type of dark red dice?</a:t>
            </a:r>
          </a:p>
          <a:p>
            <a:pPr marL="514350" indent="-514350">
              <a:buAutoNum type="arabicParenR"/>
            </a:pPr>
            <a:r>
              <a:rPr lang="en-US" dirty="0" smtClean="0"/>
              <a:t>In a horse race consisting of 10 horses, how many different ways are there to choose the horses that finish in the money?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/>
              <a:t>If there are 20 students in a club, how many unique ways can </a:t>
            </a:r>
            <a:r>
              <a:rPr lang="en-US" dirty="0" smtClean="0"/>
              <a:t>you choose for four students to go to a conference?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Techniques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3024185"/>
                  </p:ext>
                </p:extLst>
              </p:nvPr>
            </p:nvGraphicFramePr>
            <p:xfrm>
              <a:off x="76201" y="1417638"/>
              <a:ext cx="8991598" cy="488346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657599"/>
                    <a:gridCol w="2819400"/>
                    <a:gridCol w="2514599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ordered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unordered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With</a:t>
                          </a:r>
                          <a:r>
                            <a:rPr lang="en-US" sz="32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replacement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Product Rule</a:t>
                          </a: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(multiplication, tree diagrams)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0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Without</a:t>
                          </a:r>
                          <a:r>
                            <a:rPr lang="en-US" sz="30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replacement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Permutation</a:t>
                          </a: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3200" b="0" i="1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!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Combination</a:t>
                          </a: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320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type m:val="noBar"/>
                                            <m:ctrlPr>
                                              <a:rPr lang="en-US" sz="3200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3200" b="0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en-US" sz="3200" b="0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𝑘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=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3200" b="0" i="1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3200" b="0" i="1" dirty="0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!</m:t>
                                    </m:r>
                                  </m:num>
                                  <m:den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!</m:t>
                                    </m:r>
                                    <m:d>
                                      <m:dPr>
                                        <m:ctrlP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32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r>
                                      <a:rPr lang="en-US" sz="32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3024185"/>
                  </p:ext>
                </p:extLst>
              </p:nvPr>
            </p:nvGraphicFramePr>
            <p:xfrm>
              <a:off x="76201" y="1417638"/>
              <a:ext cx="8991598" cy="488346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657599"/>
                    <a:gridCol w="2819400"/>
                    <a:gridCol w="2514599"/>
                  </a:tblGrid>
                  <a:tr h="487680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ordered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unordered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50720"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With</a:t>
                          </a:r>
                          <a:r>
                            <a:rPr lang="en-US" sz="32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32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replacement</a:t>
                          </a:r>
                          <a:endParaRPr lang="en-US" sz="3200" baseline="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Product Rule</a:t>
                          </a: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2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(multiplication, tree diagrams)</a:t>
                          </a: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endParaRPr lang="en-US" sz="3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2445068"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300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Without</a:t>
                          </a:r>
                          <a:r>
                            <a:rPr lang="en-US" sz="30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3000" baseline="0" dirty="0" smtClean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replacement</a:t>
                          </a:r>
                          <a:endParaRPr lang="en-US" sz="3000" baseline="0" dirty="0" smtClean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29806" t="-104478" r="-89633" b="-4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57627" t="-104478" r="-484" b="-49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926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-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have 10 dice in the back, 6 dark red, 1 red and 3 white. What is the probability that the 3 dice are:</a:t>
            </a:r>
          </a:p>
          <a:p>
            <a:pPr marL="514350" indent="-514350">
              <a:buAutoNum type="alphaLcParenR"/>
            </a:pPr>
            <a:r>
              <a:rPr lang="en-US" dirty="0" smtClean="0"/>
              <a:t>1 white and 2 dark red?</a:t>
            </a:r>
          </a:p>
          <a:p>
            <a:pPr marL="514350" indent="-514350">
              <a:buAutoNum type="alphaLcParenR"/>
            </a:pPr>
            <a:r>
              <a:rPr lang="en-US" dirty="0" smtClean="0"/>
              <a:t>all red?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- Procedure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Construct the sample space where each outcome is equally likely to happen.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Determine the event of interest.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Count the outcomes of the event and the total number of outcomes.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Find the probability by: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306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Examples for Counting Techniques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6019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Roll two 8-sided dice. What is the probability that the sum of the two numbers is 5? (0.0625)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two cards from a suit of 13 cards (say diamonds), what is the probability that the sum of the two cards is even? (A = 1, J = 11, Q = 12, K = 13)? (</a:t>
            </a:r>
            <a:r>
              <a:rPr lang="en-US" dirty="0" smtClean="0"/>
              <a:t>0.462</a:t>
            </a:r>
            <a:r>
              <a:rPr lang="en-US" dirty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IRS decides that it will audit the returns of 3 people from a group of 18. If 8 of the people are women, what is the probability that all 3 of people audited are women</a:t>
            </a:r>
            <a:r>
              <a:rPr lang="en-US" dirty="0" smtClean="0"/>
              <a:t>? (0.0686)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Arizona places consist of three digits followed by three letters. What is the probability that a particular license plate doesn’t have any repeating digits or letters? (0.639)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If we draw a card from a deck of 52 cards, what is the probability of getting a heart?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3200" dirty="0" smtClean="0"/>
              <a:t>Assuming that the card is not a club, what is the probability of getting a heart?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Multiplication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that 8 good and 2 defective fuses have been mixed up. To find the defective fuses we need to test them one-by-one, at random. Once we test a fuse, we set it aside.</a:t>
            </a:r>
          </a:p>
          <a:p>
            <a:pPr>
              <a:buNone/>
            </a:pPr>
            <a:r>
              <a:rPr lang="en-US" dirty="0" smtClean="0"/>
              <a:t>What is the probability that we find both of the defective fuses in the first two tests?</a:t>
            </a:r>
          </a:p>
          <a:p>
            <a:pPr>
              <a:buNone/>
            </a:pPr>
            <a:r>
              <a:rPr lang="en-US" dirty="0" smtClean="0"/>
              <a:t>What is the probability that the first tested fuse is </a:t>
            </a:r>
            <a:r>
              <a:rPr lang="en-US" dirty="0" smtClean="0"/>
              <a:t>good out of 3 fuses </a:t>
            </a:r>
            <a:r>
              <a:rPr lang="en-US" dirty="0" smtClean="0"/>
              <a:t>and the last two tested are defective?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Bayes’ Law: Coins/Balls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Flip a coin. If the coin is a head, draw a ball from a bag with 2 white and 2 black balls. If the coin is a tail, draw a ball from a bag with 1 white and 2 black balls. If the drawn ball is white, what is the probability that the coin was a head?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sample space of the following:</a:t>
            </a:r>
          </a:p>
          <a:p>
            <a:pPr marL="514350" indent="-514350">
              <a:buAutoNum type="alphaLcParenR"/>
            </a:pPr>
            <a:r>
              <a:rPr lang="en-US" dirty="0" smtClean="0"/>
              <a:t>if I roll one 4-sided die?</a:t>
            </a:r>
          </a:p>
          <a:p>
            <a:pPr marL="514350" indent="-514350">
              <a:buAutoNum type="alphaLcParenR"/>
            </a:pPr>
            <a:r>
              <a:rPr lang="en-US" dirty="0" smtClean="0"/>
              <a:t>if I roll two 4-sided dice?</a:t>
            </a:r>
          </a:p>
          <a:p>
            <a:pPr marL="514350" indent="-514350">
              <a:buAutoNum type="alphaLcParenR"/>
            </a:pPr>
            <a:r>
              <a:rPr lang="en-US" dirty="0" smtClean="0"/>
              <a:t>if I toss a coin until the first head appears?</a:t>
            </a:r>
          </a:p>
          <a:p>
            <a:pPr marL="514350" indent="-514350">
              <a:buAutoNum type="alphaLcParenR"/>
            </a:pPr>
            <a:r>
              <a:rPr lang="en-US" dirty="0" smtClean="0"/>
              <a:t>length of a bolt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Bayes’ Law: Test for Rare Disease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we know that 0.1% of the total population has </a:t>
            </a:r>
            <a:r>
              <a:rPr lang="en-US" dirty="0" err="1" smtClean="0"/>
              <a:t>Dercum’s</a:t>
            </a:r>
            <a:r>
              <a:rPr lang="en-US" dirty="0" smtClean="0"/>
              <a:t> disease. If a person has the disease, the test will successfully detect it with 95% accuracy, and doesn’t detect it 5% of the time. If a person does not have the disease, the test will be incorrect 1% of the time. What is the probability that when the test shows a person has </a:t>
            </a:r>
            <a:r>
              <a:rPr lang="en-US" dirty="0" err="1" smtClean="0"/>
              <a:t>Dercum’s</a:t>
            </a:r>
            <a:r>
              <a:rPr lang="en-US" dirty="0" smtClean="0"/>
              <a:t> disease, the person really has the disease?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Bayes’ Law: Light Bulbs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store stocks light bulbs from three suppliers. Suppliers A, B, and C supply 10%, 20%, and 70% of the bulbs, respectively. It has been determined that company A’s bulbs are 1% defective while company B’s are 3% defective and company C’s are 4 % defective. If a bulb is selected at random and found to be defective, what is the probability that it came from supplier B?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Independence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Deal two cards without replacement</a:t>
            </a:r>
          </a:p>
          <a:p>
            <a:pPr marL="400050" lvl="1" indent="0">
              <a:buNone/>
            </a:pPr>
            <a:r>
              <a:rPr lang="en-US" sz="3200" dirty="0" smtClean="0"/>
              <a:t>A =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card is a heart	B =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card is a heart	</a:t>
            </a:r>
          </a:p>
          <a:p>
            <a:pPr marL="400050" lvl="1" indent="0">
              <a:buNone/>
            </a:pPr>
            <a:r>
              <a:rPr lang="en-US" sz="3200" dirty="0" smtClean="0"/>
              <a:t>C =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card is a club.</a:t>
            </a:r>
          </a:p>
          <a:p>
            <a:pPr marL="914400" lvl="1" indent="-514350">
              <a:buAutoNum type="alphaLcParenR"/>
            </a:pPr>
            <a:r>
              <a:rPr lang="en-US" sz="3200" dirty="0" smtClean="0"/>
              <a:t>Are A and B independent?</a:t>
            </a:r>
          </a:p>
          <a:p>
            <a:pPr marL="914400" lvl="1" indent="-514350">
              <a:buAutoNum type="alphaLcParenR"/>
            </a:pPr>
            <a:r>
              <a:rPr lang="en-US" sz="3200" dirty="0" smtClean="0"/>
              <a:t>Are A and C independent?</a:t>
            </a:r>
          </a:p>
          <a:p>
            <a:pPr marL="0" lvl="1" indent="0">
              <a:buNone/>
            </a:pPr>
            <a:r>
              <a:rPr lang="en-US" sz="3200" dirty="0" smtClean="0"/>
              <a:t>2. Repeat 1) with replacement.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43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Independence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All components in a the network function independently. The probabilities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success are as follows: P(A) = 0.9, P(B) = 0.92, P(C) = 0.8, P(D) = 0.95. What is the probability that the network will fail?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191000"/>
            <a:ext cx="5029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Mutually Exclusive vs.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In each situation, are the following two events </a:t>
            </a:r>
          </a:p>
          <a:p>
            <a:pPr marL="0" indent="0">
              <a:buNone/>
            </a:pPr>
            <a:r>
              <a:rPr lang="en-US" dirty="0" smtClean="0"/>
              <a:t>a) mutually exclusive and/or b) independent?</a:t>
            </a:r>
          </a:p>
          <a:p>
            <a:pPr marL="514350" indent="-514350">
              <a:buAutoNum type="arabicParenR"/>
            </a:pPr>
            <a:r>
              <a:rPr lang="en-US" dirty="0" smtClean="0"/>
              <a:t>Draw 1 card from a deck</a:t>
            </a:r>
          </a:p>
          <a:p>
            <a:pPr marL="400050" lvl="1" indent="0">
              <a:buNone/>
              <a:tabLst>
                <a:tab pos="3937000" algn="l"/>
              </a:tabLst>
            </a:pPr>
            <a:r>
              <a:rPr lang="en-US" sz="3200" dirty="0" smtClean="0"/>
              <a:t>A = card is a heart	B = card is not a heart</a:t>
            </a:r>
          </a:p>
          <a:p>
            <a:pPr marL="514350" indent="-514350">
              <a:buAutoNum type="arabicParenR"/>
            </a:pPr>
            <a:r>
              <a:rPr lang="en-US" dirty="0" smtClean="0"/>
              <a:t>Toss 2 coins</a:t>
            </a:r>
          </a:p>
          <a:p>
            <a:pPr marL="400050" lvl="1" indent="0">
              <a:buNone/>
              <a:tabLst>
                <a:tab pos="3994150" algn="l"/>
              </a:tabLst>
            </a:pPr>
            <a:r>
              <a:rPr lang="en-US" sz="3200" dirty="0" smtClean="0"/>
              <a:t>A = Coin 1 is a head	B = Coin 2 is a head</a:t>
            </a:r>
          </a:p>
          <a:p>
            <a:pPr marL="514350" indent="-514350">
              <a:buAutoNum type="arabicParenR"/>
            </a:pPr>
            <a:r>
              <a:rPr lang="en-US" dirty="0" smtClean="0"/>
              <a:t>Roll two 4-sided dice. </a:t>
            </a:r>
          </a:p>
          <a:p>
            <a:pPr marL="0" indent="0">
              <a:buNone/>
              <a:tabLst>
                <a:tab pos="3994150" algn="l"/>
              </a:tabLst>
            </a:pPr>
            <a:r>
              <a:rPr lang="en-US" dirty="0" smtClean="0"/>
              <a:t>    A = red die is 2	B = sum of the dice is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Probability: Definitions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Outcome</a:t>
            </a:r>
          </a:p>
          <a:p>
            <a:pPr lvl="1"/>
            <a:r>
              <a:rPr lang="en-US" sz="3200" dirty="0" smtClean="0"/>
              <a:t>One of the possible results from a RE</a:t>
            </a:r>
          </a:p>
          <a:p>
            <a:r>
              <a:rPr lang="en-US" dirty="0" smtClean="0"/>
              <a:t>Event</a:t>
            </a:r>
          </a:p>
          <a:p>
            <a:pPr lvl="1"/>
            <a:r>
              <a:rPr lang="en-US" sz="3200" dirty="0" smtClean="0"/>
              <a:t>Any collection (subset) of outcomes contained in the sample space</a:t>
            </a:r>
          </a:p>
          <a:p>
            <a:r>
              <a:rPr lang="en-US" dirty="0" smtClean="0"/>
              <a:t>Types of Events</a:t>
            </a:r>
          </a:p>
          <a:p>
            <a:pPr lvl="1"/>
            <a:r>
              <a:rPr lang="en-US" sz="3200" dirty="0" smtClean="0"/>
              <a:t>Simple: the event has one outcome</a:t>
            </a:r>
          </a:p>
          <a:p>
            <a:pPr lvl="1"/>
            <a:r>
              <a:rPr lang="en-US" sz="3200" dirty="0" smtClean="0"/>
              <a:t>Compound: the event has more than one outcome</a:t>
            </a:r>
          </a:p>
        </p:txBody>
      </p:sp>
    </p:spTree>
    <p:extLst>
      <p:ext uri="{BB962C8B-B14F-4D97-AF65-F5344CB8AC3E}">
        <p14:creationId xmlns:p14="http://schemas.microsoft.com/office/powerpoint/2010/main" val="203515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– Simple or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the following events considering a 4-sided die simple or compound?</a:t>
            </a:r>
          </a:p>
          <a:p>
            <a:pPr marL="514350" indent="-514350">
              <a:buAutoNum type="alphaLcParenR"/>
            </a:pPr>
            <a:r>
              <a:rPr lang="en-US" dirty="0" smtClean="0"/>
              <a:t>Let E</a:t>
            </a:r>
            <a:r>
              <a:rPr lang="en-US" baseline="-25000" dirty="0" smtClean="0"/>
              <a:t>1</a:t>
            </a:r>
            <a:r>
              <a:rPr lang="en-US" dirty="0" smtClean="0"/>
              <a:t> be the event of rolling a 3 on the die.</a:t>
            </a:r>
          </a:p>
          <a:p>
            <a:pPr marL="514350" indent="-514350">
              <a:buAutoNum type="alphaLcParenR"/>
            </a:pPr>
            <a:r>
              <a:rPr lang="en-US" dirty="0" smtClean="0"/>
              <a:t>Let E</a:t>
            </a:r>
            <a:r>
              <a:rPr lang="en-US" baseline="-25000" dirty="0" smtClean="0"/>
              <a:t>2</a:t>
            </a:r>
            <a:r>
              <a:rPr lang="en-US" dirty="0" smtClean="0"/>
              <a:t> be the event of rolling a number greater than 2 on a die.</a:t>
            </a:r>
          </a:p>
          <a:p>
            <a:pPr marL="514350" indent="-514350">
              <a:buAutoNum type="alphaLcParenR"/>
            </a:pPr>
            <a:r>
              <a:rPr lang="en-US" dirty="0" smtClean="0"/>
              <a:t>Let E</a:t>
            </a:r>
            <a:r>
              <a:rPr lang="en-US" baseline="-25000" dirty="0" smtClean="0"/>
              <a:t>3</a:t>
            </a:r>
            <a:r>
              <a:rPr lang="en-US" dirty="0" smtClean="0"/>
              <a:t> be the event of rolling a 5 on the die.</a:t>
            </a:r>
          </a:p>
          <a:p>
            <a:pPr marL="514350" indent="-514350">
              <a:buAutoNum type="alphaLcParenR"/>
            </a:pPr>
            <a:r>
              <a:rPr lang="en-US" dirty="0" smtClean="0"/>
              <a:t>Let E</a:t>
            </a:r>
            <a:r>
              <a:rPr lang="en-US" baseline="-25000" dirty="0" smtClean="0"/>
              <a:t>4</a:t>
            </a:r>
            <a:r>
              <a:rPr lang="en-US" dirty="0" smtClean="0"/>
              <a:t> be the event of rolling an odd number.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Events – Simple or Compound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Are the following events considering tossing a coin until the first head appears simple or compound?</a:t>
            </a:r>
          </a:p>
          <a:p>
            <a:pPr marL="514350" indent="-514350">
              <a:buAutoNum type="alphaLcParenR"/>
            </a:pPr>
            <a:r>
              <a:rPr lang="en-US" dirty="0" smtClean="0"/>
              <a:t>Let A be the event that it takes exactly 2 tosses.</a:t>
            </a:r>
          </a:p>
          <a:p>
            <a:pPr marL="514350" indent="-514350">
              <a:buAutoNum type="alphaLcParenR"/>
            </a:pPr>
            <a:r>
              <a:rPr lang="en-US" dirty="0" smtClean="0"/>
              <a:t>Let B be the event that it takes less than two tosses.</a:t>
            </a:r>
          </a:p>
          <a:p>
            <a:pPr marL="514350" indent="-514350">
              <a:buAutoNum type="alphaLcParenR"/>
            </a:pPr>
            <a:r>
              <a:rPr lang="en-US" dirty="0" smtClean="0"/>
              <a:t>Let C be the event of making less than 2 or greater than 5 tosses.</a:t>
            </a:r>
          </a:p>
          <a:p>
            <a:pPr marL="514350" indent="-514350">
              <a:buAutoNum type="alphaLcParenR"/>
            </a:pPr>
            <a:r>
              <a:rPr lang="en-US" dirty="0" smtClean="0"/>
              <a:t>Let D be the event that it takes more than 3 tosses.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 numCol="2"/>
          <a:lstStyle/>
          <a:p>
            <a:r>
              <a:rPr lang="en-US" dirty="0"/>
              <a:t>Complement, A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Intersection (A ∩ B)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Union (A U B)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Null Event, </a:t>
            </a:r>
            <a:r>
              <a:rPr lang="en-US" dirty="0" smtClean="0">
                <a:sym typeface="Symbol" panose="05050102010706020507" pitchFamily="18" charset="2"/>
              </a:rPr>
              <a:t></a:t>
            </a:r>
            <a:endParaRPr lang="en-US" dirty="0" smtClean="0"/>
          </a:p>
          <a:p>
            <a:r>
              <a:rPr lang="en-US" dirty="0" smtClean="0"/>
              <a:t>Mutually Exclusive (disjoint)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76" r="19231" b="28173"/>
          <a:stretch/>
        </p:blipFill>
        <p:spPr bwMode="auto">
          <a:xfrm>
            <a:off x="762000" y="1676400"/>
            <a:ext cx="3048000" cy="1554162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85" r="40223" b="26455"/>
          <a:stretch/>
        </p:blipFill>
        <p:spPr bwMode="auto">
          <a:xfrm>
            <a:off x="4743449" y="1690800"/>
            <a:ext cx="2667000" cy="1559605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r="61058" b="26316"/>
          <a:stretch/>
        </p:blipFill>
        <p:spPr bwMode="auto">
          <a:xfrm>
            <a:off x="762000" y="4157095"/>
            <a:ext cx="2732314" cy="1600200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49" b="31101"/>
          <a:stretch/>
        </p:blipFill>
        <p:spPr bwMode="auto">
          <a:xfrm>
            <a:off x="4803321" y="5142818"/>
            <a:ext cx="2585357" cy="1546226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69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Set Theory: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Rolling a 4-sided die. Let A = {1,2}, B = {2,3}</a:t>
            </a:r>
          </a:p>
          <a:p>
            <a:pPr marL="914400" lvl="1" indent="-514350">
              <a:buAutoNum type="alphaLcParenR"/>
            </a:pPr>
            <a:r>
              <a:rPr lang="en-US" sz="3200" dirty="0" smtClean="0"/>
              <a:t>A U B	   </a:t>
            </a:r>
            <a:r>
              <a:rPr lang="en-US" sz="3200" dirty="0" err="1" smtClean="0"/>
              <a:t>b</a:t>
            </a:r>
            <a:r>
              <a:rPr lang="en-US" sz="3200" dirty="0" smtClean="0"/>
              <a:t>) A </a:t>
            </a:r>
            <a:r>
              <a:rPr lang="en-US" sz="3200" dirty="0" smtClean="0">
                <a:latin typeface="Arial"/>
                <a:cs typeface="Arial"/>
              </a:rPr>
              <a:t>∩ </a:t>
            </a:r>
            <a:r>
              <a:rPr lang="en-US" sz="3200" dirty="0" smtClean="0">
                <a:cs typeface="Arial"/>
              </a:rPr>
              <a:t>B	c) A’	</a:t>
            </a:r>
          </a:p>
          <a:p>
            <a:pPr marL="914400" lvl="1" indent="-514350">
              <a:buNone/>
            </a:pPr>
            <a:r>
              <a:rPr lang="en-US" sz="3200" dirty="0" smtClean="0">
                <a:cs typeface="Arial"/>
              </a:rPr>
              <a:t>d) Are A and B mutually exclusive?</a:t>
            </a:r>
            <a:endParaRPr lang="en-US" sz="3200" dirty="0" smtClean="0"/>
          </a:p>
          <a:p>
            <a:pPr marL="514350" indent="-514350">
              <a:buAutoNum type="arabicParenR"/>
            </a:pPr>
            <a:r>
              <a:rPr lang="en-US" dirty="0" smtClean="0"/>
              <a:t>Drawing a card from a deck of cards, A = red card, B = black card</a:t>
            </a:r>
          </a:p>
          <a:p>
            <a:pPr marL="514350" indent="-514350">
              <a:buNone/>
            </a:pPr>
            <a:r>
              <a:rPr lang="en-US" dirty="0" smtClean="0"/>
              <a:t>	a) Are A and B mutually exclusive?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en-US" dirty="0" smtClean="0"/>
              <a:t>Tossing a coin until the first head</a:t>
            </a:r>
          </a:p>
          <a:p>
            <a:pPr marL="514350" indent="-514350">
              <a:buNone/>
            </a:pPr>
            <a:r>
              <a:rPr lang="en-US" dirty="0" smtClean="0"/>
              <a:t>	A = {TH}  B = {H,TH,TTH]	C = {TH,TTH,TTTTH}</a:t>
            </a:r>
          </a:p>
          <a:p>
            <a:pPr marL="514350" indent="-514350">
              <a:buNone/>
            </a:pPr>
            <a:r>
              <a:rPr lang="en-US" dirty="0" smtClean="0"/>
              <a:t>      D = {TTTH,TTTTH,TTTTTH,…}</a:t>
            </a:r>
          </a:p>
          <a:p>
            <a:pPr marL="514350" indent="-514350">
              <a:buNone/>
            </a:pPr>
            <a:r>
              <a:rPr lang="en-US" dirty="0" smtClean="0"/>
              <a:t>	a) A U B U C	b) B </a:t>
            </a:r>
            <a:r>
              <a:rPr lang="en-US" dirty="0" smtClean="0">
                <a:latin typeface="Arial"/>
                <a:cs typeface="Arial"/>
              </a:rPr>
              <a:t>∩ </a:t>
            </a:r>
            <a:r>
              <a:rPr lang="en-US" dirty="0" smtClean="0">
                <a:cs typeface="Arial"/>
              </a:rPr>
              <a:t>C</a:t>
            </a:r>
            <a:r>
              <a:rPr lang="en-US" dirty="0" smtClean="0">
                <a:latin typeface="Arial"/>
                <a:cs typeface="Arial"/>
              </a:rPr>
              <a:t>	</a:t>
            </a:r>
            <a:r>
              <a:rPr lang="en-US" dirty="0" err="1" smtClean="0">
                <a:cs typeface="Arial"/>
              </a:rPr>
              <a:t>c</a:t>
            </a:r>
            <a:r>
              <a:rPr lang="en-US" dirty="0" smtClean="0">
                <a:cs typeface="Arial"/>
              </a:rPr>
              <a:t>) C </a:t>
            </a:r>
            <a:r>
              <a:rPr lang="en-US" dirty="0" smtClean="0">
                <a:latin typeface="Arial"/>
                <a:cs typeface="Arial"/>
              </a:rPr>
              <a:t>∩ </a:t>
            </a:r>
            <a:r>
              <a:rPr lang="en-US" dirty="0" smtClean="0"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	</a:t>
            </a:r>
            <a:r>
              <a:rPr lang="en-US" dirty="0" err="1" smtClean="0">
                <a:cs typeface="Arial"/>
              </a:rPr>
              <a:t>d</a:t>
            </a:r>
            <a:r>
              <a:rPr lang="en-US" dirty="0" smtClean="0">
                <a:cs typeface="Arial"/>
              </a:rPr>
              <a:t>) B’</a:t>
            </a:r>
          </a:p>
          <a:p>
            <a:pPr marL="514350" indent="-514350">
              <a:buNone/>
            </a:pPr>
            <a:r>
              <a:rPr lang="en-US" dirty="0" smtClean="0">
                <a:latin typeface="Arial"/>
                <a:cs typeface="Arial"/>
              </a:rPr>
              <a:t>	</a:t>
            </a:r>
            <a:r>
              <a:rPr lang="en-US" dirty="0" smtClean="0">
                <a:cs typeface="Arial"/>
              </a:rPr>
              <a:t>e) A </a:t>
            </a:r>
            <a:r>
              <a:rPr lang="en-US" dirty="0" smtClean="0">
                <a:latin typeface="Arial"/>
                <a:cs typeface="Arial"/>
              </a:rPr>
              <a:t>∩ </a:t>
            </a:r>
            <a:r>
              <a:rPr lang="en-US" dirty="0" smtClean="0">
                <a:cs typeface="Arial"/>
              </a:rPr>
              <a:t>(B U C)	f) (B </a:t>
            </a:r>
            <a:r>
              <a:rPr lang="en-US" dirty="0" smtClean="0">
                <a:latin typeface="Arial"/>
                <a:cs typeface="Arial"/>
              </a:rPr>
              <a:t>∩ </a:t>
            </a:r>
            <a:r>
              <a:rPr lang="en-US" dirty="0" smtClean="0">
                <a:cs typeface="Arial"/>
              </a:rPr>
              <a:t>C) U 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Probability: Axioms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For any event A, P(A) ≥ 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P(</a:t>
                </a:r>
                <a:r>
                  <a:rPr lang="en-US" dirty="0" smtClean="0">
                    <a:latin typeface="Freestyle Script" panose="030804020302050B0404" pitchFamily="66" charset="0"/>
                  </a:rPr>
                  <a:t>S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1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A</a:t>
                </a:r>
                <a:r>
                  <a:rPr lang="en-US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A</a:t>
                </a:r>
                <a:r>
                  <a:rPr lang="en-US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… is an countably infinite collection of disjoint events,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∪⋯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3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1645</Words>
  <Application>Microsoft Office PowerPoint</Application>
  <PresentationFormat>On-screen Show (4:3)</PresentationFormat>
  <Paragraphs>211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Cambria Math</vt:lpstr>
      <vt:lpstr>Freestyle Script</vt:lpstr>
      <vt:lpstr>Symbol</vt:lpstr>
      <vt:lpstr>Times New Roman</vt:lpstr>
      <vt:lpstr>Office Theme</vt:lpstr>
      <vt:lpstr>PowerPoint Presentation</vt:lpstr>
      <vt:lpstr>Probability: Definitions</vt:lpstr>
      <vt:lpstr>Sample Space</vt:lpstr>
      <vt:lpstr>Probability: Definitions (cont.)</vt:lpstr>
      <vt:lpstr>Events – Simple or Compound</vt:lpstr>
      <vt:lpstr>Events – Simple or Compound (cont)</vt:lpstr>
      <vt:lpstr>Set Theory</vt:lpstr>
      <vt:lpstr>Set Theory: Examples</vt:lpstr>
      <vt:lpstr>Probability: Axioms</vt:lpstr>
      <vt:lpstr>Probability: Propositions</vt:lpstr>
      <vt:lpstr>Probability: Propositions 2</vt:lpstr>
      <vt:lpstr>Interpreting Probability</vt:lpstr>
      <vt:lpstr>Equally Likely Outcomes</vt:lpstr>
      <vt:lpstr>Counting Techniques</vt:lpstr>
      <vt:lpstr>Product Rule</vt:lpstr>
      <vt:lpstr>Product Rule: Examples</vt:lpstr>
      <vt:lpstr>Counting Techniques</vt:lpstr>
      <vt:lpstr>Permutation</vt:lpstr>
      <vt:lpstr>Permutation: Examples</vt:lpstr>
      <vt:lpstr>Counting Techniques</vt:lpstr>
      <vt:lpstr>Combination</vt:lpstr>
      <vt:lpstr>Combination</vt:lpstr>
      <vt:lpstr>Counting Techniques</vt:lpstr>
      <vt:lpstr>Probability - Counting</vt:lpstr>
      <vt:lpstr>Counting - Procedure</vt:lpstr>
      <vt:lpstr>Examples for Counting Techniques</vt:lpstr>
      <vt:lpstr>Conditional Probability</vt:lpstr>
      <vt:lpstr>General Multiplication Rule</vt:lpstr>
      <vt:lpstr>Example Bayes’ Law: Coins/Balls</vt:lpstr>
      <vt:lpstr>Example Bayes’ Law: Test for Rare Disease Test</vt:lpstr>
      <vt:lpstr>Example Bayes’ Law: Light Bulbs</vt:lpstr>
      <vt:lpstr>Example: Independence (1)</vt:lpstr>
      <vt:lpstr>Example: Independence (2)</vt:lpstr>
      <vt:lpstr>Mutually Exclusive vs. Independent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276</cp:revision>
  <dcterms:created xsi:type="dcterms:W3CDTF">2010-01-11T21:36:57Z</dcterms:created>
  <dcterms:modified xsi:type="dcterms:W3CDTF">2014-06-23T18:39:47Z</dcterms:modified>
</cp:coreProperties>
</file>