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36" r:id="rId2"/>
    <p:sldId id="315" r:id="rId3"/>
    <p:sldId id="337" r:id="rId4"/>
    <p:sldId id="257" r:id="rId5"/>
    <p:sldId id="258" r:id="rId6"/>
    <p:sldId id="316" r:id="rId7"/>
    <p:sldId id="317" r:id="rId8"/>
    <p:sldId id="338" r:id="rId9"/>
    <p:sldId id="318" r:id="rId10"/>
    <p:sldId id="339" r:id="rId11"/>
    <p:sldId id="340" r:id="rId12"/>
    <p:sldId id="259" r:id="rId13"/>
    <p:sldId id="326" r:id="rId14"/>
    <p:sldId id="320" r:id="rId15"/>
    <p:sldId id="323" r:id="rId16"/>
    <p:sldId id="321" r:id="rId17"/>
    <p:sldId id="327" r:id="rId18"/>
    <p:sldId id="322" r:id="rId19"/>
    <p:sldId id="324" r:id="rId20"/>
    <p:sldId id="346" r:id="rId21"/>
    <p:sldId id="328" r:id="rId22"/>
    <p:sldId id="325" r:id="rId23"/>
    <p:sldId id="341" r:id="rId24"/>
    <p:sldId id="342" r:id="rId25"/>
    <p:sldId id="273" r:id="rId26"/>
    <p:sldId id="275" r:id="rId27"/>
    <p:sldId id="274" r:id="rId28"/>
    <p:sldId id="343" r:id="rId29"/>
    <p:sldId id="330" r:id="rId30"/>
    <p:sldId id="329" r:id="rId31"/>
    <p:sldId id="331" r:id="rId32"/>
    <p:sldId id="332" r:id="rId33"/>
    <p:sldId id="344" r:id="rId34"/>
    <p:sldId id="345" r:id="rId35"/>
    <p:sldId id="334" r:id="rId36"/>
    <p:sldId id="335" r:id="rId37"/>
    <p:sldId id="276" r:id="rId38"/>
    <p:sldId id="277" r:id="rId39"/>
    <p:sldId id="347" r:id="rId40"/>
    <p:sldId id="348" r:id="rId41"/>
    <p:sldId id="349" r:id="rId42"/>
    <p:sldId id="27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7BD7"/>
    <a:srgbClr val="009999"/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94785" autoAdjust="0"/>
  </p:normalViewPr>
  <p:slideViewPr>
    <p:cSldViewPr>
      <p:cViewPr varScale="1">
        <p:scale>
          <a:sx n="59" d="100"/>
          <a:sy n="59" d="100"/>
        </p:scale>
        <p:origin x="1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ETTA.ICS.PURDUE.EDU\lfindsen\My%20Documents\Stat%20350\Figures%20for%20class%20no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ETTA.ICS.PURDUE.EDU\lfindsen\My%20Documents\Stat%20350\Figures%20for%20class%20not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ore\Documents\Stat%20511\Figures%20for%20class%20notes%2051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eonore\Documents\Stat%20511\Figures%20for%20class%20notes%205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ETTA.ICS.PURDUE.EDU\lfindsen\My%20Documents\Stat%20350\Figures%20for%20class%20not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ETTA.ICS.PURDUE.EDU\lfindsen\My%20Documents\Stat%20350\Figures%20for%20class%20not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ETTA.ICS.PURDUE.EDU\lfindsen\My%20Documents\Stat%20350\Figures%20for%20class%20no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2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xVal>
            <c:numRef>
              <c:f>'Ch.3 scatterplot'!$B$3:$L$3</c:f>
              <c:numCache>
                <c:formatCode>General</c:formatCode>
                <c:ptCount val="11"/>
                <c:pt idx="0">
                  <c:v>70</c:v>
                </c:pt>
                <c:pt idx="1">
                  <c:v>51</c:v>
                </c:pt>
                <c:pt idx="2">
                  <c:v>65</c:v>
                </c:pt>
                <c:pt idx="3">
                  <c:v>70</c:v>
                </c:pt>
                <c:pt idx="4">
                  <c:v>48</c:v>
                </c:pt>
                <c:pt idx="5">
                  <c:v>70</c:v>
                </c:pt>
                <c:pt idx="6">
                  <c:v>45</c:v>
                </c:pt>
                <c:pt idx="7">
                  <c:v>48</c:v>
                </c:pt>
                <c:pt idx="8">
                  <c:v>35</c:v>
                </c:pt>
                <c:pt idx="9">
                  <c:v>48</c:v>
                </c:pt>
                <c:pt idx="10">
                  <c:v>30</c:v>
                </c:pt>
              </c:numCache>
            </c:numRef>
          </c:xVal>
          <c:yVal>
            <c:numRef>
              <c:f>'Ch.3 scatterplot'!$B$4:$L$4</c:f>
              <c:numCache>
                <c:formatCode>General</c:formatCode>
                <c:ptCount val="11"/>
                <c:pt idx="0">
                  <c:v>-28</c:v>
                </c:pt>
                <c:pt idx="1">
                  <c:v>-10</c:v>
                </c:pt>
                <c:pt idx="2">
                  <c:v>-8</c:v>
                </c:pt>
                <c:pt idx="3">
                  <c:v>-15</c:v>
                </c:pt>
                <c:pt idx="4">
                  <c:v>-8</c:v>
                </c:pt>
                <c:pt idx="5">
                  <c:v>-10</c:v>
                </c:pt>
                <c:pt idx="6">
                  <c:v>-12</c:v>
                </c:pt>
                <c:pt idx="7">
                  <c:v>3</c:v>
                </c:pt>
                <c:pt idx="8">
                  <c:v>1</c:v>
                </c:pt>
                <c:pt idx="9">
                  <c:v>-5</c:v>
                </c:pt>
                <c:pt idx="1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74128"/>
        <c:axId val="183076368"/>
      </c:scatterChart>
      <c:valAx>
        <c:axId val="18307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83076368"/>
        <c:crossesAt val="-30"/>
        <c:crossBetween val="midCat"/>
      </c:valAx>
      <c:valAx>
        <c:axId val="183076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BP</a:t>
                </a:r>
                <a:endParaRPr lang="en-US" sz="28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830741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2"/>
          </c:marker>
          <c:xVal>
            <c:numRef>
              <c:f>'Ch.3 scatterplot'!$B$3:$L$3</c:f>
              <c:numCache>
                <c:formatCode>General</c:formatCode>
                <c:ptCount val="11"/>
                <c:pt idx="0">
                  <c:v>70</c:v>
                </c:pt>
                <c:pt idx="1">
                  <c:v>51</c:v>
                </c:pt>
                <c:pt idx="2">
                  <c:v>65</c:v>
                </c:pt>
                <c:pt idx="3">
                  <c:v>70</c:v>
                </c:pt>
                <c:pt idx="4">
                  <c:v>48</c:v>
                </c:pt>
                <c:pt idx="5">
                  <c:v>70</c:v>
                </c:pt>
                <c:pt idx="6">
                  <c:v>45</c:v>
                </c:pt>
                <c:pt idx="7">
                  <c:v>48</c:v>
                </c:pt>
                <c:pt idx="8">
                  <c:v>35</c:v>
                </c:pt>
                <c:pt idx="9">
                  <c:v>48</c:v>
                </c:pt>
                <c:pt idx="10">
                  <c:v>30</c:v>
                </c:pt>
              </c:numCache>
            </c:numRef>
          </c:xVal>
          <c:yVal>
            <c:numRef>
              <c:f>'Ch.3 scatterplot'!$B$4:$L$4</c:f>
              <c:numCache>
                <c:formatCode>General</c:formatCode>
                <c:ptCount val="11"/>
                <c:pt idx="0">
                  <c:v>-28</c:v>
                </c:pt>
                <c:pt idx="1">
                  <c:v>-10</c:v>
                </c:pt>
                <c:pt idx="2">
                  <c:v>-8</c:v>
                </c:pt>
                <c:pt idx="3">
                  <c:v>-15</c:v>
                </c:pt>
                <c:pt idx="4">
                  <c:v>-8</c:v>
                </c:pt>
                <c:pt idx="5">
                  <c:v>-10</c:v>
                </c:pt>
                <c:pt idx="6">
                  <c:v>-12</c:v>
                </c:pt>
                <c:pt idx="7">
                  <c:v>3</c:v>
                </c:pt>
                <c:pt idx="8">
                  <c:v>1</c:v>
                </c:pt>
                <c:pt idx="9">
                  <c:v>-5</c:v>
                </c:pt>
                <c:pt idx="1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75808"/>
        <c:axId val="546718224"/>
      </c:scatterChart>
      <c:valAx>
        <c:axId val="183075808"/>
        <c:scaling>
          <c:orientation val="minMax"/>
          <c:max val="75"/>
          <c:min val="2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546718224"/>
        <c:crossesAt val="-30"/>
        <c:crossBetween val="midCat"/>
      </c:valAx>
      <c:valAx>
        <c:axId val="5467182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800" dirty="0" smtClean="0"/>
                  <a:t>BP</a:t>
                </a:r>
                <a:endParaRPr lang="en-US" sz="28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1830758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2833552055993"/>
          <c:y val="4.9821361615512365E-2"/>
          <c:w val="0.78836081036745409"/>
          <c:h val="0.6293510632599496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2"/>
          </c:marker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'Linear Regression BP'!$B$3:$L$3</c:f>
              <c:numCache>
                <c:formatCode>General</c:formatCode>
                <c:ptCount val="11"/>
                <c:pt idx="0">
                  <c:v>70</c:v>
                </c:pt>
                <c:pt idx="1">
                  <c:v>51</c:v>
                </c:pt>
                <c:pt idx="2">
                  <c:v>65</c:v>
                </c:pt>
                <c:pt idx="3">
                  <c:v>70</c:v>
                </c:pt>
                <c:pt idx="4">
                  <c:v>48</c:v>
                </c:pt>
                <c:pt idx="5">
                  <c:v>70</c:v>
                </c:pt>
                <c:pt idx="6">
                  <c:v>45</c:v>
                </c:pt>
                <c:pt idx="7">
                  <c:v>48</c:v>
                </c:pt>
                <c:pt idx="8">
                  <c:v>35</c:v>
                </c:pt>
                <c:pt idx="9">
                  <c:v>48</c:v>
                </c:pt>
                <c:pt idx="10">
                  <c:v>30</c:v>
                </c:pt>
              </c:numCache>
            </c:numRef>
          </c:xVal>
          <c:yVal>
            <c:numRef>
              <c:f>'Linear Regression BP'!$B$4:$L$4</c:f>
              <c:numCache>
                <c:formatCode>General</c:formatCode>
                <c:ptCount val="11"/>
                <c:pt idx="0">
                  <c:v>-28</c:v>
                </c:pt>
                <c:pt idx="1">
                  <c:v>-10</c:v>
                </c:pt>
                <c:pt idx="2">
                  <c:v>-8</c:v>
                </c:pt>
                <c:pt idx="3">
                  <c:v>-15</c:v>
                </c:pt>
                <c:pt idx="4">
                  <c:v>-8</c:v>
                </c:pt>
                <c:pt idx="5">
                  <c:v>-10</c:v>
                </c:pt>
                <c:pt idx="6">
                  <c:v>-12</c:v>
                </c:pt>
                <c:pt idx="7">
                  <c:v>3</c:v>
                </c:pt>
                <c:pt idx="8">
                  <c:v>1</c:v>
                </c:pt>
                <c:pt idx="9">
                  <c:v>-5</c:v>
                </c:pt>
                <c:pt idx="1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709824"/>
        <c:axId val="546723824"/>
      </c:scatterChart>
      <c:valAx>
        <c:axId val="546709824"/>
        <c:scaling>
          <c:orientation val="minMax"/>
          <c:max val="75"/>
          <c:min val="25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 smtClean="0"/>
                  <a:t>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46723824"/>
        <c:crossesAt val="-30"/>
        <c:crossBetween val="midCat"/>
      </c:valAx>
      <c:valAx>
        <c:axId val="5467238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BP</a:t>
                </a:r>
                <a:endParaRPr lang="en-US" sz="2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5467098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2833552055993"/>
          <c:y val="4.9821361615512365E-2"/>
          <c:w val="0.78836081036745409"/>
          <c:h val="0.6293510632599496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2"/>
          </c:marker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xVal>
            <c:numRef>
              <c:f>'Linear Regression BP'!$B$3:$L$3</c:f>
              <c:numCache>
                <c:formatCode>General</c:formatCode>
                <c:ptCount val="11"/>
                <c:pt idx="0">
                  <c:v>70</c:v>
                </c:pt>
                <c:pt idx="1">
                  <c:v>51</c:v>
                </c:pt>
                <c:pt idx="2">
                  <c:v>65</c:v>
                </c:pt>
                <c:pt idx="3">
                  <c:v>70</c:v>
                </c:pt>
                <c:pt idx="4">
                  <c:v>48</c:v>
                </c:pt>
                <c:pt idx="5">
                  <c:v>70</c:v>
                </c:pt>
                <c:pt idx="6">
                  <c:v>45</c:v>
                </c:pt>
                <c:pt idx="7">
                  <c:v>48</c:v>
                </c:pt>
                <c:pt idx="8">
                  <c:v>35</c:v>
                </c:pt>
                <c:pt idx="9">
                  <c:v>48</c:v>
                </c:pt>
                <c:pt idx="10">
                  <c:v>30</c:v>
                </c:pt>
              </c:numCache>
            </c:numRef>
          </c:xVal>
          <c:yVal>
            <c:numRef>
              <c:f>'Linear Regression BP'!$B$4:$L$4</c:f>
              <c:numCache>
                <c:formatCode>General</c:formatCode>
                <c:ptCount val="11"/>
                <c:pt idx="0">
                  <c:v>-28</c:v>
                </c:pt>
                <c:pt idx="1">
                  <c:v>-10</c:v>
                </c:pt>
                <c:pt idx="2">
                  <c:v>-8</c:v>
                </c:pt>
                <c:pt idx="3">
                  <c:v>-15</c:v>
                </c:pt>
                <c:pt idx="4">
                  <c:v>-8</c:v>
                </c:pt>
                <c:pt idx="5">
                  <c:v>-10</c:v>
                </c:pt>
                <c:pt idx="6">
                  <c:v>-12</c:v>
                </c:pt>
                <c:pt idx="7">
                  <c:v>3</c:v>
                </c:pt>
                <c:pt idx="8">
                  <c:v>1</c:v>
                </c:pt>
                <c:pt idx="9">
                  <c:v>-5</c:v>
                </c:pt>
                <c:pt idx="10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944768"/>
        <c:axId val="392956528"/>
      </c:scatterChart>
      <c:valAx>
        <c:axId val="392944768"/>
        <c:scaling>
          <c:orientation val="minMax"/>
          <c:max val="75"/>
          <c:min val="25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 smtClean="0"/>
                  <a:t>Age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92956528"/>
        <c:crossesAt val="-30"/>
        <c:crossBetween val="midCat"/>
      </c:valAx>
      <c:valAx>
        <c:axId val="3929565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BP</a:t>
                </a:r>
                <a:endParaRPr lang="en-US" sz="2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3929447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2"/>
          </c:marker>
          <c:trendline>
            <c:spPr>
              <a:ln>
                <a:solidFill>
                  <a:srgbClr val="FF0000"/>
                </a:solidFill>
              </a:ln>
            </c:spPr>
            <c:trendlineType val="linear"/>
            <c:dispRSqr val="1"/>
            <c:dispEq val="1"/>
            <c:trendlineLbl>
              <c:layout>
                <c:manualLayout>
                  <c:x val="-0.27630165145286056"/>
                  <c:y val="-2.467593899832058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3200" baseline="0" dirty="0"/>
                      <a:t>y = 6.7175x - 419.85
R² = 0.8913</a:t>
                    </a:r>
                    <a:endParaRPr lang="en-US" sz="3200" dirty="0"/>
                  </a:p>
                </c:rich>
              </c:tx>
              <c:numFmt formatCode="General" sourceLinked="0"/>
            </c:trendlineLbl>
          </c:trendline>
          <c:xVal>
            <c:numRef>
              <c:f>'Ch.3 regression example'!$C$1:$L$1</c:f>
              <c:numCache>
                <c:formatCode>General</c:formatCode>
                <c:ptCount val="10"/>
                <c:pt idx="0">
                  <c:v>95</c:v>
                </c:pt>
                <c:pt idx="1">
                  <c:v>82</c:v>
                </c:pt>
                <c:pt idx="2">
                  <c:v>90</c:v>
                </c:pt>
                <c:pt idx="3">
                  <c:v>81</c:v>
                </c:pt>
                <c:pt idx="4">
                  <c:v>99</c:v>
                </c:pt>
                <c:pt idx="5">
                  <c:v>100</c:v>
                </c:pt>
                <c:pt idx="6">
                  <c:v>93</c:v>
                </c:pt>
                <c:pt idx="7">
                  <c:v>95</c:v>
                </c:pt>
                <c:pt idx="8">
                  <c:v>93</c:v>
                </c:pt>
                <c:pt idx="9">
                  <c:v>87</c:v>
                </c:pt>
              </c:numCache>
            </c:numRef>
          </c:xVal>
          <c:yVal>
            <c:numRef>
              <c:f>'Ch.3 regression example'!$C$2:$L$2</c:f>
              <c:numCache>
                <c:formatCode>General</c:formatCode>
                <c:ptCount val="10"/>
                <c:pt idx="0">
                  <c:v>214</c:v>
                </c:pt>
                <c:pt idx="1">
                  <c:v>152</c:v>
                </c:pt>
                <c:pt idx="2">
                  <c:v>156</c:v>
                </c:pt>
                <c:pt idx="3">
                  <c:v>129</c:v>
                </c:pt>
                <c:pt idx="4">
                  <c:v>254</c:v>
                </c:pt>
                <c:pt idx="5">
                  <c:v>266</c:v>
                </c:pt>
                <c:pt idx="6">
                  <c:v>210</c:v>
                </c:pt>
                <c:pt idx="7">
                  <c:v>204</c:v>
                </c:pt>
                <c:pt idx="8">
                  <c:v>213</c:v>
                </c:pt>
                <c:pt idx="9">
                  <c:v>150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948688"/>
        <c:axId val="392951488"/>
      </c:scatterChart>
      <c:valAx>
        <c:axId val="392948688"/>
        <c:scaling>
          <c:orientation val="minMax"/>
          <c:max val="100"/>
          <c:min val="80"/>
        </c:scaling>
        <c:delete val="0"/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en-US" sz="3200"/>
                  <a:t>Temperature </a:t>
                </a:r>
                <a:r>
                  <a:rPr lang="en-US" sz="3200" baseline="30000"/>
                  <a:t>o</a:t>
                </a:r>
                <a:r>
                  <a:rPr lang="en-US" sz="3200"/>
                  <a:t>F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392951488"/>
        <c:crosses val="autoZero"/>
        <c:crossBetween val="midCat"/>
      </c:valAx>
      <c:valAx>
        <c:axId val="392951488"/>
        <c:scaling>
          <c:orientation val="minMax"/>
          <c:max val="270"/>
          <c:min val="1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/>
                  <a:t>Peak power load (MW)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392948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14"/>
            <c:spPr>
              <a:solidFill>
                <a:srgbClr val="7030A0"/>
              </a:solidFill>
            </c:spPr>
          </c:marker>
          <c:trendline>
            <c:spPr>
              <a:ln w="38100">
                <a:solidFill>
                  <a:srgbClr val="B07BD7"/>
                </a:solidFill>
              </a:ln>
            </c:spPr>
            <c:trendlineType val="linear"/>
            <c:dispRSqr val="0"/>
            <c:dispEq val="0"/>
          </c:trendline>
          <c:xVal>
            <c:numRef>
              <c:f>'Ch.11.1 example'!$B$8:$B$21</c:f>
              <c:numCache>
                <c:formatCode>General</c:formatCode>
                <c:ptCount val="14"/>
                <c:pt idx="0">
                  <c:v>132</c:v>
                </c:pt>
                <c:pt idx="1">
                  <c:v>129</c:v>
                </c:pt>
                <c:pt idx="2">
                  <c:v>120</c:v>
                </c:pt>
                <c:pt idx="3">
                  <c:v>113.2</c:v>
                </c:pt>
                <c:pt idx="4">
                  <c:v>105</c:v>
                </c:pt>
                <c:pt idx="5">
                  <c:v>92</c:v>
                </c:pt>
                <c:pt idx="6">
                  <c:v>84</c:v>
                </c:pt>
                <c:pt idx="7">
                  <c:v>83.2</c:v>
                </c:pt>
                <c:pt idx="8">
                  <c:v>88.4</c:v>
                </c:pt>
                <c:pt idx="9">
                  <c:v>59</c:v>
                </c:pt>
                <c:pt idx="10">
                  <c:v>80</c:v>
                </c:pt>
                <c:pt idx="11">
                  <c:v>81.5</c:v>
                </c:pt>
                <c:pt idx="12">
                  <c:v>71</c:v>
                </c:pt>
                <c:pt idx="13">
                  <c:v>69.2</c:v>
                </c:pt>
              </c:numCache>
            </c:numRef>
          </c:xVal>
          <c:yVal>
            <c:numRef>
              <c:f>'Ch.11.1 example'!$C$8:$C$21</c:f>
              <c:numCache>
                <c:formatCode>General</c:formatCode>
                <c:ptCount val="14"/>
                <c:pt idx="0">
                  <c:v>46</c:v>
                </c:pt>
                <c:pt idx="1">
                  <c:v>48</c:v>
                </c:pt>
                <c:pt idx="2">
                  <c:v>51</c:v>
                </c:pt>
                <c:pt idx="3">
                  <c:v>52.1</c:v>
                </c:pt>
                <c:pt idx="4">
                  <c:v>54</c:v>
                </c:pt>
                <c:pt idx="5">
                  <c:v>52</c:v>
                </c:pt>
                <c:pt idx="6">
                  <c:v>59</c:v>
                </c:pt>
                <c:pt idx="7">
                  <c:v>58.7</c:v>
                </c:pt>
                <c:pt idx="8">
                  <c:v>61.6</c:v>
                </c:pt>
                <c:pt idx="9">
                  <c:v>64</c:v>
                </c:pt>
                <c:pt idx="10">
                  <c:v>61.4</c:v>
                </c:pt>
                <c:pt idx="11">
                  <c:v>54.6</c:v>
                </c:pt>
                <c:pt idx="12">
                  <c:v>58.8</c:v>
                </c:pt>
                <c:pt idx="13">
                  <c:v>58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946448"/>
        <c:axId val="392945328"/>
      </c:scatterChart>
      <c:valAx>
        <c:axId val="392946448"/>
        <c:scaling>
          <c:orientation val="minMax"/>
          <c:max val="140"/>
          <c:min val="50"/>
        </c:scaling>
        <c:delete val="0"/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en-US" sz="3200"/>
                  <a:t>Iodine (g)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392945328"/>
        <c:crosses val="autoZero"/>
        <c:crossBetween val="midCat"/>
      </c:valAx>
      <c:valAx>
        <c:axId val="392945328"/>
        <c:scaling>
          <c:orientation val="minMax"/>
          <c:max val="65"/>
          <c:min val="4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/>
                  <a:t>cetane number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3929464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3"/>
          </c:marker>
          <c:xVal>
            <c:numRef>
              <c:f>'Ch.3 regression example'!$C$1:$L$1</c:f>
              <c:numCache>
                <c:formatCode>General</c:formatCode>
                <c:ptCount val="10"/>
                <c:pt idx="0">
                  <c:v>95</c:v>
                </c:pt>
                <c:pt idx="1">
                  <c:v>82</c:v>
                </c:pt>
                <c:pt idx="2">
                  <c:v>90</c:v>
                </c:pt>
                <c:pt idx="3">
                  <c:v>81</c:v>
                </c:pt>
                <c:pt idx="4">
                  <c:v>99</c:v>
                </c:pt>
                <c:pt idx="5">
                  <c:v>100</c:v>
                </c:pt>
                <c:pt idx="6">
                  <c:v>93</c:v>
                </c:pt>
                <c:pt idx="7">
                  <c:v>95</c:v>
                </c:pt>
                <c:pt idx="8">
                  <c:v>93</c:v>
                </c:pt>
                <c:pt idx="9">
                  <c:v>87</c:v>
                </c:pt>
              </c:numCache>
            </c:numRef>
          </c:xVal>
          <c:yVal>
            <c:numRef>
              <c:f>'Ch.3 regression example'!$C$3:$L$3</c:f>
              <c:numCache>
                <c:formatCode>General</c:formatCode>
                <c:ptCount val="10"/>
                <c:pt idx="0">
                  <c:v>-4.3111695137976707</c:v>
                </c:pt>
                <c:pt idx="1">
                  <c:v>21.016031537450715</c:v>
                </c:pt>
                <c:pt idx="2">
                  <c:v>-28.723784494086715</c:v>
                </c:pt>
                <c:pt idx="3">
                  <c:v>4.7335085413929505</c:v>
                </c:pt>
                <c:pt idx="4">
                  <c:v>8.818922470433618</c:v>
                </c:pt>
                <c:pt idx="5">
                  <c:v>14.101445466491498</c:v>
                </c:pt>
                <c:pt idx="6">
                  <c:v>5.1237844940866895</c:v>
                </c:pt>
                <c:pt idx="7">
                  <c:v>-14.311169513797672</c:v>
                </c:pt>
                <c:pt idx="8">
                  <c:v>8.1237844940867028</c:v>
                </c:pt>
                <c:pt idx="9">
                  <c:v>-14.571353482260225</c:v>
                </c:pt>
              </c:numCache>
            </c:numRef>
          </c:yVal>
          <c:smooth val="0"/>
        </c:ser>
        <c:ser>
          <c:idx val="1"/>
          <c:order val="1"/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'Ch.3 regression example'!$A$5:$A$6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xVal>
          <c:yVal>
            <c:numRef>
              <c:f>'Ch.3 regression example'!$B$5:$B$6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947008"/>
        <c:axId val="392957088"/>
      </c:scatterChart>
      <c:valAx>
        <c:axId val="392947008"/>
        <c:scaling>
          <c:orientation val="minMax"/>
          <c:max val="100"/>
          <c:min val="80"/>
        </c:scaling>
        <c:delete val="0"/>
        <c:axPos val="b"/>
        <c:title>
          <c:tx>
            <c:rich>
              <a:bodyPr/>
              <a:lstStyle/>
              <a:p>
                <a:pPr>
                  <a:defRPr sz="3200"/>
                </a:pPr>
                <a:r>
                  <a:rPr lang="en-US" sz="3200"/>
                  <a:t>Temperature </a:t>
                </a:r>
                <a:r>
                  <a:rPr lang="en-US" sz="3200" baseline="30000"/>
                  <a:t>o</a:t>
                </a:r>
                <a:r>
                  <a:rPr lang="en-US" sz="3200"/>
                  <a:t>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392957088"/>
        <c:crossesAt val="-30"/>
        <c:crossBetween val="midCat"/>
      </c:valAx>
      <c:valAx>
        <c:axId val="392957088"/>
        <c:scaling>
          <c:orientation val="minMax"/>
          <c:min val="-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3200"/>
                </a:pPr>
                <a:r>
                  <a:rPr lang="en-US" sz="3200"/>
                  <a:t>Residual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3929470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0.84694</cdr:x>
      <cdr:y>0.52941</cdr:y>
    </cdr:from>
    <cdr:to>
      <cdr:x>0.92857</cdr:x>
      <cdr:y>0.62745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H="1">
          <a:off x="6324600" y="2057400"/>
          <a:ext cx="609600" cy="381000"/>
        </a:xfrm>
        <a:prstGeom xmlns:a="http://schemas.openxmlformats.org/drawingml/2006/main" prst="straightConnector1">
          <a:avLst/>
        </a:prstGeom>
        <a:ln xmlns:a="http://schemas.openxmlformats.org/drawingml/2006/main" w="34925">
          <a:solidFill>
            <a:srgbClr val="FF0000"/>
          </a:solidFill>
          <a:tailEnd type="triangle" w="lg" len="lg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8416-C9E5-4878-8BC7-CC2CBE2E77C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82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97334-7D49-4266-8BD1-0760C35ADF5C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12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65B9-8681-4F57-B28C-8200AC9C629D}" type="datetimeFigureOut">
              <a:rPr lang="en-US" smtClean="0"/>
              <a:pPr/>
              <a:t>8/1/2014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33" name="Picture 5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"/>
            <a:ext cx="9144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676525" y="3065123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400" dirty="0"/>
              <a:t>Copyright © Cengage Learning. All rights reserved.</a:t>
            </a:r>
            <a:r>
              <a:rPr lang="en-US" altLang="en-US" dirty="0"/>
              <a:t>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371600" y="930956"/>
            <a:ext cx="16764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8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676525" y="781731"/>
            <a:ext cx="5943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</a:rPr>
              <a:t>Simple Linear Regression and Correlation</a:t>
            </a:r>
          </a:p>
        </p:txBody>
      </p:sp>
      <p:pic>
        <p:nvPicPr>
          <p:cNvPr id="55298" name="Picture 2" descr="http://imgs.xkcd.com/comics/extrapolat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611790"/>
            <a:ext cx="4267872" cy="27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514" y="6444006"/>
            <a:ext cx="870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http://stats.stackexchange.com/questions/423/what-is-your-favorite-data-analysis-cartoon</a:t>
            </a:r>
          </a:p>
        </p:txBody>
      </p:sp>
    </p:spTree>
    <p:extLst>
      <p:ext uri="{BB962C8B-B14F-4D97-AF65-F5344CB8AC3E}">
        <p14:creationId xmlns:p14="http://schemas.microsoft.com/office/powerpoint/2010/main" val="25721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Least Squares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Height of point – height of line = 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– (b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+b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)</a:t>
                </a: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18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Estimations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9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Point Estimations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4300" y="4102100"/>
          <a:ext cx="43053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3" imgW="4305300" imgH="1384300" progId="Equation.DSMT4">
                  <p:embed/>
                </p:oleObj>
              </mc:Choice>
              <mc:Fallback>
                <p:oleObj name="Equation" r:id="rId3" imgW="4305300" imgH="13843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4102100"/>
                        <a:ext cx="430530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65300" y="5499100"/>
          <a:ext cx="57023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5" imgW="5702300" imgH="1282700" progId="Equation.DSMT4">
                  <p:embed/>
                </p:oleObj>
              </mc:Choice>
              <mc:Fallback>
                <p:oleObj name="Equation" r:id="rId5" imgW="5702300" imgH="12827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499100"/>
                        <a:ext cx="57023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610100" y="4102100"/>
          <a:ext cx="43053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7" imgW="4305300" imgH="1384300" progId="Equation.DSMT4">
                  <p:embed/>
                </p:oleObj>
              </mc:Choice>
              <mc:Fallback>
                <p:oleObj name="Equation" r:id="rId7" imgW="4305300" imgH="13843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4102100"/>
                        <a:ext cx="430530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219200" y="990600"/>
          <a:ext cx="68326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9" imgW="6832600" imgH="1485900" progId="Equation.DSMT4">
                  <p:embed/>
                </p:oleObj>
              </mc:Choice>
              <mc:Fallback>
                <p:oleObj name="Equation" r:id="rId9" imgW="6832600" imgH="14859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90600"/>
                        <a:ext cx="683260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270000" y="2628900"/>
          <a:ext cx="67310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11" imgW="6731000" imgH="1257300" progId="Equation.DSMT4">
                  <p:embed/>
                </p:oleObj>
              </mc:Choice>
              <mc:Fallback>
                <p:oleObj name="Equation" r:id="rId11" imgW="6731000" imgH="12573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2628900"/>
                        <a:ext cx="67310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Least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following data is to determine the relationship between age and change in systolic blood pressure (BP, mm Hg) after 24 hours in response to a particular treatment. 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is the regression line for this data?</a:t>
            </a:r>
          </a:p>
          <a:p>
            <a:pPr marL="514350" indent="-514350">
              <a:buNone/>
            </a:pPr>
            <a:r>
              <a:rPr lang="en-US" dirty="0" smtClean="0"/>
              <a:t>	x̄ = 52.727, ȳ = -7.636,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xy</a:t>
            </a:r>
            <a:r>
              <a:rPr lang="en-US" dirty="0" smtClean="0"/>
              <a:t> = -1055.909, 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S</a:t>
            </a:r>
            <a:r>
              <a:rPr lang="en-US" baseline="-25000" dirty="0" err="1" smtClean="0"/>
              <a:t>xx</a:t>
            </a:r>
            <a:r>
              <a:rPr lang="en-US" dirty="0" smtClean="0"/>
              <a:t> = 2006.182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Least </a:t>
            </a:r>
            <a:r>
              <a:rPr lang="en-US" dirty="0" smtClean="0"/>
              <a:t>Squares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250389"/>
              </p:ext>
            </p:extLst>
          </p:nvPr>
        </p:nvGraphicFramePr>
        <p:xfrm>
          <a:off x="990600" y="1447800"/>
          <a:ext cx="746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5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Extrapolation</a:t>
            </a:r>
            <a:endParaRPr lang="en-US" dirty="0"/>
          </a:p>
        </p:txBody>
      </p:sp>
      <p:pic>
        <p:nvPicPr>
          <p:cNvPr id="25602" name="Picture 2" descr="Full-size image (12 K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486400" cy="48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906961"/>
            <a:ext cx="688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http://www.sciencedirect.com/science/article/pii/S001021800900114X</a:t>
            </a:r>
          </a:p>
        </p:txBody>
      </p:sp>
    </p:spTree>
    <p:extLst>
      <p:ext uri="{BB962C8B-B14F-4D97-AF65-F5344CB8AC3E}">
        <p14:creationId xmlns:p14="http://schemas.microsoft.com/office/powerpoint/2010/main" val="148021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Least Squares point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following data is to determine the relationship between age and change in systolic blood pressure (BP, mm Hg) after 24 hours in response to a particular treatment. </a:t>
            </a:r>
          </a:p>
          <a:p>
            <a:pPr>
              <a:buNone/>
            </a:pPr>
            <a:r>
              <a:rPr lang="en-US" dirty="0" smtClean="0"/>
              <a:t>c) What is the point estimate for the change in BP for someone who is 56 years old? 51 years old?</a:t>
            </a:r>
          </a:p>
          <a:p>
            <a:pPr>
              <a:buNone/>
            </a:pPr>
            <a:r>
              <a:rPr lang="en-US" dirty="0" smtClean="0"/>
              <a:t>d) What is the residual at this age 51?  The actual data point is (51, -10).</a:t>
            </a:r>
          </a:p>
        </p:txBody>
      </p:sp>
    </p:spTree>
    <p:extLst>
      <p:ext uri="{BB962C8B-B14F-4D97-AF65-F5344CB8AC3E}">
        <p14:creationId xmlns:p14="http://schemas.microsoft.com/office/powerpoint/2010/main" val="33849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94958890"/>
                  </p:ext>
                </p:extLst>
              </p:nvPr>
            </p:nvGraphicFramePr>
            <p:xfrm>
              <a:off x="533400" y="1295400"/>
              <a:ext cx="8153400" cy="38928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38400"/>
                    <a:gridCol w="1143000"/>
                    <a:gridCol w="2209800"/>
                    <a:gridCol w="2362200"/>
                  </a:tblGrid>
                  <a:tr h="692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Source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/>
                            <a:t>df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SS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MS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755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Model</a:t>
                          </a:r>
                        </a:p>
                        <a:p>
                          <a:pPr algn="ctr"/>
                          <a:r>
                            <a:rPr lang="en-US" sz="3200" dirty="0" smtClean="0"/>
                            <a:t>(Regression)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1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32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3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SSM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12324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Error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n</a:t>
                          </a:r>
                          <a:r>
                            <a:rPr lang="en-US" sz="3200" baseline="0" dirty="0" smtClean="0"/>
                            <a:t> - 2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32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3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𝑆𝑆𝐸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𝑑𝑓𝑒</m:t>
                                  </m:r>
                                </m:den>
                              </m:f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𝑆𝑆𝐸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92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Total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n - 1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𝑦𝑦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94958890"/>
                  </p:ext>
                </p:extLst>
              </p:nvPr>
            </p:nvGraphicFramePr>
            <p:xfrm>
              <a:off x="533400" y="1295400"/>
              <a:ext cx="8153400" cy="38928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38400"/>
                    <a:gridCol w="1143000"/>
                    <a:gridCol w="2209800"/>
                    <a:gridCol w="2362200"/>
                  </a:tblGrid>
                  <a:tr h="692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Source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/>
                            <a:t>df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SS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MS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755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Model</a:t>
                          </a:r>
                        </a:p>
                        <a:p>
                          <a:pPr algn="ctr"/>
                          <a:r>
                            <a:rPr lang="en-US" sz="3200" dirty="0" smtClean="0"/>
                            <a:t>(Regression)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1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162707" t="-55714" r="-108011" b="-16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SSM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12324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Error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n</a:t>
                          </a:r>
                          <a:r>
                            <a:rPr lang="en-US" sz="3200" baseline="0" dirty="0" smtClean="0"/>
                            <a:t> - 2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2707" t="-161881" r="-108011" b="-678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45103" t="-161881" r="-773" b="-67822"/>
                          </a:stretch>
                        </a:blipFill>
                      </a:tcPr>
                    </a:tc>
                  </a:tr>
                  <a:tr h="692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Total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n - 1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78533" t="-464035" r="-400" b="-2017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endParaRPr lang="en-US" dirty="0"/>
          </a:p>
        </p:txBody>
      </p:sp>
      <p:pic>
        <p:nvPicPr>
          <p:cNvPr id="4" name="Picture 3" descr="Picture1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85821" cy="28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R</a:t>
            </a:r>
            <a:r>
              <a:rPr lang="en-US" baseline="30000" dirty="0" smtClean="0"/>
              <a:t>2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4471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and Causality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enter image description 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620000" cy="4667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12468"/>
            <a:ext cx="921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http://stats.stackexchange.com/questions/10687/does-simple-linear-regression-imply-causation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Cautions about R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Linearity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Association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Outliers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27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Least Squares point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following data is to determine the relationship between age and change in systolic blood pressure (BP, mm Hg) after 24 hours in response to a particular treatment. </a:t>
            </a:r>
          </a:p>
          <a:p>
            <a:pPr>
              <a:buNone/>
            </a:pPr>
            <a:r>
              <a:rPr lang="en-US" dirty="0" smtClean="0"/>
              <a:t>e) What proportion of the observed variation in y can be attributed to the simple linear regression relationship between x and y?</a:t>
            </a:r>
          </a:p>
        </p:txBody>
      </p:sp>
    </p:spTree>
    <p:extLst>
      <p:ext uri="{BB962C8B-B14F-4D97-AF65-F5344CB8AC3E}">
        <p14:creationId xmlns:p14="http://schemas.microsoft.com/office/powerpoint/2010/main" val="33849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Least </a:t>
            </a:r>
            <a:r>
              <a:rPr lang="en-US" dirty="0" smtClean="0"/>
              <a:t>Squares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31072"/>
              </p:ext>
            </p:extLst>
          </p:nvPr>
        </p:nvGraphicFramePr>
        <p:xfrm>
          <a:off x="990600" y="1447800"/>
          <a:ext cx="7467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2504" y="2971800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outlier?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9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on the slope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://www.biomedware.com/files/documentation/spacestat/interface/toolbar/regression_examp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3" y="1433967"/>
            <a:ext cx="8484054" cy="313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5841" y="4559773"/>
            <a:ext cx="7623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http://www.biomedware.com/files/documentation/spacestat/interface/Views</a:t>
            </a:r>
            <a:r>
              <a:rPr lang="en-US" dirty="0" smtClean="0"/>
              <a:t>/</a:t>
            </a:r>
          </a:p>
          <a:p>
            <a:r>
              <a:rPr lang="en-US" dirty="0" smtClean="0"/>
              <a:t>Regression_line.htm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6"/>
            <a:ext cx="8229600" cy="1143000"/>
          </a:xfrm>
        </p:spPr>
        <p:txBody>
          <a:bodyPr/>
          <a:lstStyle/>
          <a:p>
            <a:r>
              <a:rPr lang="en-US" dirty="0" smtClean="0"/>
              <a:t>Normality of 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745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−0=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𝑀𝑆𝐸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𝑥𝑥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7451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2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the mean daily peak load (MW) for a power plant and the maximum outdoor temperature (</a:t>
            </a:r>
            <a:r>
              <a:rPr lang="en-US" baseline="30000" dirty="0" err="1" smtClean="0"/>
              <a:t>o</a:t>
            </a:r>
            <a:r>
              <a:rPr lang="en-US" dirty="0" err="1" smtClean="0"/>
              <a:t>F</a:t>
            </a:r>
            <a:r>
              <a:rPr lang="en-US" dirty="0" smtClean="0"/>
              <a:t>) for a sample of 10 days is given below.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What is the estimated regression line (besides the equation of the line, include R</a:t>
            </a:r>
            <a:r>
              <a:rPr lang="en-US" baseline="30000" dirty="0" smtClean="0"/>
              <a:t>2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r>
              <a:rPr lang="en-US" dirty="0" err="1"/>
              <a:t>S</a:t>
            </a:r>
            <a:r>
              <a:rPr lang="en-US" baseline="-25000" dirty="0" err="1"/>
              <a:t>xx</a:t>
            </a:r>
            <a:r>
              <a:rPr lang="en-US" dirty="0"/>
              <a:t> = 6502.7693, </a:t>
            </a:r>
            <a:r>
              <a:rPr lang="en-US" dirty="0" err="1"/>
              <a:t>S</a:t>
            </a:r>
            <a:r>
              <a:rPr lang="en-US" baseline="-25000" dirty="0" err="1"/>
              <a:t>xy</a:t>
            </a:r>
            <a:r>
              <a:rPr lang="en-US" dirty="0"/>
              <a:t> = -1424.41429,  </a:t>
            </a:r>
          </a:p>
          <a:p>
            <a:pPr marL="0" indent="0">
              <a:buNone/>
            </a:pPr>
            <a:r>
              <a:rPr lang="en-US" dirty="0"/>
              <a:t>    x̄ = 52.727, ȳ = -</a:t>
            </a:r>
            <a:r>
              <a:rPr lang="en-US" dirty="0" smtClean="0"/>
              <a:t>0.5263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SSE = </a:t>
            </a:r>
            <a:r>
              <a:rPr lang="en-US" dirty="0" smtClean="0"/>
              <a:t>2093.72878, SST = 19264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514600"/>
          <a:ext cx="9144001" cy="103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/>
                <a:gridCol w="762000"/>
                <a:gridCol w="762000"/>
                <a:gridCol w="762000"/>
                <a:gridCol w="762000"/>
                <a:gridCol w="762000"/>
                <a:gridCol w="767577"/>
                <a:gridCol w="817756"/>
                <a:gridCol w="817756"/>
                <a:gridCol w="817756"/>
                <a:gridCol w="8177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x</a:t>
                      </a:r>
                      <a:r>
                        <a:rPr lang="en-US" sz="2800" baseline="-25000" dirty="0" smtClean="0"/>
                        <a:t>i</a:t>
                      </a:r>
                      <a:r>
                        <a:rPr lang="en-US" sz="2800" baseline="0" dirty="0" smtClean="0"/>
                        <a:t> (</a:t>
                      </a:r>
                      <a:r>
                        <a:rPr lang="en-US" sz="2800" baseline="30000" dirty="0" err="1" smtClean="0"/>
                        <a:t>o</a:t>
                      </a:r>
                      <a:r>
                        <a:rPr lang="en-US" sz="2800" baseline="0" dirty="0" err="1" smtClean="0"/>
                        <a:t>F</a:t>
                      </a:r>
                      <a:r>
                        <a:rPr lang="en-US" sz="2800" baseline="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97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y</a:t>
                      </a:r>
                      <a:r>
                        <a:rPr lang="en-US" sz="2800" baseline="-25000" dirty="0" err="1" smtClean="0"/>
                        <a:t>i</a:t>
                      </a:r>
                      <a:r>
                        <a:rPr lang="en-US" sz="2800" baseline="-25000" dirty="0" smtClean="0"/>
                        <a:t> </a:t>
                      </a:r>
                      <a:r>
                        <a:rPr lang="en-US" sz="2800" baseline="0" dirty="0" smtClean="0"/>
                        <a:t>(MW)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214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152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156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129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254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266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210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204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213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150</a:t>
                      </a:r>
                      <a:endParaRPr lang="en-US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Regression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Analysis of Variance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Sum of           Mean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Source               DF        Squares         Square    F Value    Pr &gt; F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Model                 1          17170          17170      65.60    &lt;.0001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Error                 8     2093.72878      261.71610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Corrected Total       9          19264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Root MSE             16.17764    R-Square     0.8913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Dependent Mean      194.80000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Adj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R-Sq     0.8777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Coeff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8.30474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Parameter Estimates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Parameter       Standard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Variable     DF       Estimate          Error    t Value    Pr &gt; |t|</a:t>
            </a:r>
          </a:p>
          <a:p>
            <a:pPr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Intercept     1     -419.84915       76.05778      -5.52      0.0006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temp          1        6.71748        0.82935       8.10      &lt;.0001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0" y="6477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Regression (cont)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610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The </a:t>
            </a:r>
            <a:r>
              <a:rPr lang="en-US" dirty="0" err="1"/>
              <a:t>cetane</a:t>
            </a:r>
            <a:r>
              <a:rPr lang="en-US" dirty="0"/>
              <a:t> number is a critical property in specifying the ignition quality of a fuel used in a diesel engine. Determination of this number for a biodiesel fuel is expensive and time-consuming. Therefore a way of predicting this number is wanted. The data on the next slide is x = iodine value (g) and y = </a:t>
            </a:r>
            <a:r>
              <a:rPr lang="en-US" dirty="0" err="1"/>
              <a:t>cetane</a:t>
            </a:r>
            <a:r>
              <a:rPr lang="en-US" dirty="0"/>
              <a:t> number for a sample of 14 biofuels. The iodine value is the amount of iodine necessary to saturate a sample of 100g of oil. 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S</a:t>
            </a:r>
            <a:r>
              <a:rPr lang="en-US" baseline="-25000" dirty="0" err="1" smtClean="0"/>
              <a:t>xx</a:t>
            </a:r>
            <a:r>
              <a:rPr lang="en-US" dirty="0" smtClean="0"/>
              <a:t> = 6802.7693,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xy</a:t>
            </a:r>
            <a:r>
              <a:rPr lang="en-US" dirty="0" smtClean="0"/>
              <a:t> = -1424.41429, x̄ = 93.393, ȳ = 55.657, SSE = 78.920, SST = 377.174</a:t>
            </a:r>
          </a:p>
          <a:p>
            <a:pPr marL="514350" indent="-514350">
              <a:buAutoNum type="alphaLcParenR"/>
            </a:pPr>
            <a:r>
              <a:rPr lang="en-US" dirty="0" smtClean="0"/>
              <a:t>What is the estimated regression line (besides the equation of the line, include R</a:t>
            </a:r>
            <a:r>
              <a:rPr lang="en-US" baseline="30000" dirty="0" smtClean="0"/>
              <a:t>2</a:t>
            </a:r>
            <a:r>
              <a:rPr lang="en-US" dirty="0" smtClean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7658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Scatterplot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31759887"/>
              </p:ext>
            </p:extLst>
          </p:nvPr>
        </p:nvGraphicFramePr>
        <p:xfrm>
          <a:off x="457200" y="1066800"/>
          <a:ext cx="8382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59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Regression: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X: predictor, explanatory, independent variable</a:t>
            </a:r>
          </a:p>
          <a:p>
            <a:pPr marL="0" indent="0">
              <a:buNone/>
            </a:pPr>
            <a:r>
              <a:rPr lang="en-US" dirty="0" smtClean="0"/>
              <a:t>Y: response, dependent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Example (Example 12.4): 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cetane</a:t>
            </a:r>
            <a:r>
              <a:rPr lang="en-US" dirty="0" smtClean="0"/>
              <a:t> number is a critical property in specifying the ignition quality of a fuel used in a diesel engine. Determination of this number for a biodiesel fuel is expensive and time-consuming. Therefore a way of predicting this number is wanted. The data on the next slide is x = iodine value (g) and y = </a:t>
            </a:r>
            <a:r>
              <a:rPr lang="en-US" dirty="0" err="1" smtClean="0"/>
              <a:t>cetane</a:t>
            </a:r>
            <a:r>
              <a:rPr lang="en-US" dirty="0" smtClean="0"/>
              <a:t> number for a sample of 14 </a:t>
            </a:r>
            <a:r>
              <a:rPr lang="en-US" dirty="0" err="1" smtClean="0"/>
              <a:t>biofuels</a:t>
            </a:r>
            <a:r>
              <a:rPr lang="en-US" dirty="0" smtClean="0"/>
              <a:t>. The iodine value is the amount of iodine necessary to saturate a sample of 100g of oil. </a:t>
            </a:r>
          </a:p>
          <a:p>
            <a:pPr>
              <a:buNone/>
            </a:pPr>
            <a:r>
              <a:rPr lang="en-US" sz="3000" dirty="0" err="1"/>
              <a:t>S</a:t>
            </a:r>
            <a:r>
              <a:rPr lang="en-US" sz="3000" baseline="-25000" dirty="0" err="1"/>
              <a:t>xx</a:t>
            </a:r>
            <a:r>
              <a:rPr lang="en-US" sz="3000" dirty="0"/>
              <a:t> = 6802.7693, </a:t>
            </a:r>
            <a:r>
              <a:rPr lang="en-US" sz="3000" dirty="0" err="1"/>
              <a:t>S</a:t>
            </a:r>
            <a:r>
              <a:rPr lang="en-US" sz="3000" baseline="-25000" dirty="0" err="1"/>
              <a:t>xy</a:t>
            </a:r>
            <a:r>
              <a:rPr lang="en-US" sz="3000" dirty="0"/>
              <a:t> = -1424.41429, x̄ = 93.393, ȳ = 55.657, SSE = 78.920, SST = 377.174</a:t>
            </a:r>
          </a:p>
          <a:p>
            <a:pPr marL="0" indent="0">
              <a:buNone/>
            </a:pPr>
            <a:r>
              <a:rPr lang="en-US" dirty="0" smtClean="0"/>
              <a:t>b) What is the 95% CI for the true slope?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33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Hypothesis test: 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0" t="9807" r="42184" b="34187"/>
          <a:stretch/>
        </p:blipFill>
        <p:spPr>
          <a:xfrm rot="5400000">
            <a:off x="2211398" y="-494669"/>
            <a:ext cx="4776333" cy="85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(Example 12.4</a:t>
            </a:r>
            <a:r>
              <a:rPr lang="en-US" dirty="0" smtClean="0"/>
              <a:t>): Hypothesis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cetane</a:t>
            </a:r>
            <a:r>
              <a:rPr lang="en-US" dirty="0" smtClean="0"/>
              <a:t> number is a critical property in specifying the ignition quality of a fuel used in a diesel engine. Determination of this number for a biodiesel fuel is expensive and time-consuming. Therefore a way of predicting this number is wanted. The data on the next slide is x = iodine value (g) and y = </a:t>
            </a:r>
            <a:r>
              <a:rPr lang="en-US" dirty="0" err="1" smtClean="0"/>
              <a:t>cetane</a:t>
            </a:r>
            <a:r>
              <a:rPr lang="en-US" dirty="0" smtClean="0"/>
              <a:t> number for a sample of 14 </a:t>
            </a:r>
            <a:r>
              <a:rPr lang="en-US" dirty="0" err="1" smtClean="0"/>
              <a:t>biofuels</a:t>
            </a:r>
            <a:r>
              <a:rPr lang="en-US" dirty="0" smtClean="0"/>
              <a:t>. The iodine value is the amount of iodine necessary to saturate a sample of 100g of oil. </a:t>
            </a:r>
          </a:p>
          <a:p>
            <a:pPr marL="514350" indent="-514350">
              <a:buNone/>
            </a:pPr>
            <a:r>
              <a:rPr lang="en-US" dirty="0"/>
              <a:t>c</a:t>
            </a:r>
            <a:r>
              <a:rPr lang="en-US" dirty="0" smtClean="0"/>
              <a:t>) Is the model useful (that is, is there a useful linear relationship between x and y)?</a:t>
            </a:r>
          </a:p>
        </p:txBody>
      </p:sp>
    </p:spTree>
    <p:extLst>
      <p:ext uri="{BB962C8B-B14F-4D97-AF65-F5344CB8AC3E}">
        <p14:creationId xmlns:p14="http://schemas.microsoft.com/office/powerpoint/2010/main" val="41519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33400" y="1295400"/>
              <a:ext cx="8153400" cy="38928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38400"/>
                    <a:gridCol w="1143000"/>
                    <a:gridCol w="2209800"/>
                    <a:gridCol w="2362200"/>
                  </a:tblGrid>
                  <a:tr h="692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Source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/>
                            <a:t>df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SS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MS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755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Model</a:t>
                          </a:r>
                        </a:p>
                        <a:p>
                          <a:pPr algn="ctr"/>
                          <a:r>
                            <a:rPr lang="en-US" sz="3200" dirty="0" smtClean="0"/>
                            <a:t>(Regression)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1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32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3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SSM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12324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Error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n</a:t>
                          </a:r>
                          <a:r>
                            <a:rPr lang="en-US" sz="3200" baseline="0" dirty="0" smtClean="0"/>
                            <a:t> - 2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320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32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𝑆𝑆𝐸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𝑑𝑓𝑒</m:t>
                                  </m:r>
                                </m:den>
                              </m:f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𝑆𝑆𝐸</m:t>
                                  </m:r>
                                </m:num>
                                <m:den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92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Total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n - 1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𝑦𝑦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sz="3200" dirty="0" smtClean="0"/>
                            <a:t> 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33400" y="1295400"/>
              <a:ext cx="8153400" cy="389282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38400"/>
                    <a:gridCol w="1143000"/>
                    <a:gridCol w="2209800"/>
                    <a:gridCol w="2362200"/>
                  </a:tblGrid>
                  <a:tr h="692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Source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 smtClean="0"/>
                            <a:t>df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SS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MS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755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Model</a:t>
                          </a:r>
                        </a:p>
                        <a:p>
                          <a:pPr algn="ctr"/>
                          <a:r>
                            <a:rPr lang="en-US" sz="3200" dirty="0" smtClean="0"/>
                            <a:t>(Regression)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1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162707" t="-55714" r="-108011" b="-16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SSM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12324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Error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n</a:t>
                          </a:r>
                          <a:r>
                            <a:rPr lang="en-US" sz="3200" baseline="0" dirty="0" smtClean="0"/>
                            <a:t> - 2</a:t>
                          </a:r>
                          <a:endParaRPr lang="en-US" sz="32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2707" t="-161881" r="-108011" b="-678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45103" t="-161881" r="-773" b="-67822"/>
                          </a:stretch>
                        </a:blipFill>
                      </a:tcPr>
                    </a:tc>
                  </a:tr>
                  <a:tr h="6924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Total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n - 1</a:t>
                          </a:r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l="-78533" t="-464035" r="-400" b="-2017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82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1400"/>
              <a:t>Copyright © Cengage Learning. All rights reserved.</a:t>
            </a:r>
            <a:r>
              <a:rPr lang="en-US" altLang="en-US"/>
              <a:t> 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09600" y="2971800"/>
            <a:ext cx="1517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5400" b="1">
                <a:solidFill>
                  <a:srgbClr val="00ADEF"/>
                </a:solidFill>
              </a:rPr>
              <a:t>12.4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2228850" y="2955925"/>
            <a:ext cx="5867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00">
                <a:solidFill>
                  <a:srgbClr val="00ADEF"/>
                </a:solidFill>
              </a:rPr>
              <a:t>Inferences Concerning </a:t>
            </a:r>
            <a:r>
              <a:rPr lang="en-US" altLang="en-US" sz="3000" i="1">
                <a:solidFill>
                  <a:srgbClr val="00ADEF"/>
                </a:solidFill>
                <a:sym typeface="Symbol" panose="05050102010706020507" pitchFamily="18" charset="2"/>
              </a:rPr>
              <a:t></a:t>
            </a:r>
            <a:r>
              <a:rPr lang="en-US" altLang="en-US" sz="3000" i="1" baseline="-25000">
                <a:solidFill>
                  <a:srgbClr val="00ADEF"/>
                </a:solidFill>
              </a:rPr>
              <a:t>Y</a:t>
            </a:r>
            <a:r>
              <a:rPr lang="en-US" altLang="en-US" sz="1200" i="1" baseline="-25000">
                <a:solidFill>
                  <a:srgbClr val="00ADEF"/>
                </a:solidFill>
              </a:rPr>
              <a:t> </a:t>
            </a:r>
            <a:r>
              <a:rPr lang="en-US" altLang="en-US" sz="3000" baseline="-25000">
                <a:solidFill>
                  <a:srgbClr val="00ADEF"/>
                </a:solidFill>
                <a:sym typeface="Wingdings 2" panose="05020102010507070707" pitchFamily="18" charset="2"/>
              </a:rPr>
              <a:t></a:t>
            </a:r>
            <a:r>
              <a:rPr lang="en-US" altLang="en-US"/>
              <a:t> </a:t>
            </a:r>
            <a:r>
              <a:rPr lang="en-US" altLang="en-US" sz="3000" i="1" baseline="-25000">
                <a:solidFill>
                  <a:srgbClr val="00ADEF"/>
                </a:solidFill>
              </a:rPr>
              <a:t>x</a:t>
            </a:r>
            <a:r>
              <a:rPr lang="en-US" altLang="en-US" baseline="-18000">
                <a:solidFill>
                  <a:srgbClr val="00ADEF"/>
                </a:solidFill>
                <a:sym typeface="Symbol" panose="05050102010706020507" pitchFamily="18" charset="2"/>
              </a:rPr>
              <a:t></a:t>
            </a:r>
            <a:r>
              <a:rPr lang="en-US" altLang="en-US" sz="3000">
                <a:solidFill>
                  <a:srgbClr val="00ADEF"/>
                </a:solidFill>
              </a:rPr>
              <a:t> and the Prediction of Future </a:t>
            </a:r>
            <a:r>
              <a:rPr lang="en-US" altLang="en-US" sz="3000" i="1">
                <a:solidFill>
                  <a:srgbClr val="00ADEF"/>
                </a:solidFill>
              </a:rPr>
              <a:t>Y </a:t>
            </a:r>
            <a:r>
              <a:rPr lang="en-US" altLang="en-US" sz="3000">
                <a:solidFill>
                  <a:srgbClr val="00ADEF"/>
                </a:solidFill>
              </a:rPr>
              <a:t>Values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19125" y="2743200"/>
            <a:ext cx="8001000" cy="1447800"/>
          </a:xfrm>
          <a:prstGeom prst="rect">
            <a:avLst/>
          </a:prstGeom>
          <a:noFill/>
          <a:ln w="57150" cmpd="thickThin">
            <a:solidFill>
              <a:srgbClr val="00ADE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 Hypothesis </a:t>
            </a:r>
            <a:r>
              <a:rPr lang="en-US" dirty="0"/>
              <a:t>test: Summary</a:t>
            </a:r>
          </a:p>
        </p:txBody>
      </p:sp>
      <p:pic>
        <p:nvPicPr>
          <p:cNvPr id="4" name="Picture 3" descr="Linear Regression Hypothesis Test.tif"/>
          <p:cNvPicPr>
            <a:picLocks noChangeAspect="1"/>
          </p:cNvPicPr>
          <p:nvPr/>
        </p:nvPicPr>
        <p:blipFill>
          <a:blip r:embed="rId2" cstate="print"/>
          <a:srcRect l="34483" t="38889" r="6609" b="33333"/>
          <a:stretch>
            <a:fillRect/>
          </a:stretch>
        </p:blipFill>
        <p:spPr>
          <a:xfrm>
            <a:off x="304800" y="1219200"/>
            <a:ext cx="8610600" cy="52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Example (12.4): Hypothesis test for </a:t>
            </a:r>
            <a:r>
              <a:rPr lang="en-US" dirty="0" smtClean="0">
                <a:sym typeface="Symbol"/>
              </a:rPr>
              <a:t>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cetane</a:t>
            </a:r>
            <a:r>
              <a:rPr lang="en-US" dirty="0" smtClean="0"/>
              <a:t> number is a critical property in specifying the ignition quality of a fuel used in a diesel engine. Determination of this number for a biodiesel fuel is expensive and time-consuming. Therefore a way of predicting this number is wanted. The data on the next slide is x = iodine value (g) and y = </a:t>
            </a:r>
            <a:r>
              <a:rPr lang="en-US" dirty="0" err="1" smtClean="0"/>
              <a:t>cetane</a:t>
            </a:r>
            <a:r>
              <a:rPr lang="en-US" dirty="0" smtClean="0"/>
              <a:t> number for a sample of 14 </a:t>
            </a:r>
            <a:r>
              <a:rPr lang="en-US" dirty="0" err="1" smtClean="0"/>
              <a:t>biofuels</a:t>
            </a:r>
            <a:r>
              <a:rPr lang="en-US" dirty="0" smtClean="0"/>
              <a:t>. The iodine value is the amount of iodine necessary to saturate a sample of 100g of oil. </a:t>
            </a:r>
          </a:p>
          <a:p>
            <a:pPr marL="514350" indent="-514350">
              <a:buNone/>
            </a:pPr>
            <a:r>
              <a:rPr lang="en-US" dirty="0"/>
              <a:t>d</a:t>
            </a:r>
            <a:r>
              <a:rPr lang="en-US" dirty="0" smtClean="0"/>
              <a:t>) </a:t>
            </a:r>
            <a:r>
              <a:rPr lang="en-US" dirty="0" smtClean="0"/>
              <a:t>Is the model useful (that is, is there a useful linear relationship between x and y) using the population correlation coefficient?</a:t>
            </a:r>
          </a:p>
          <a:p>
            <a:pPr marL="0" indent="0">
              <a:buNone/>
            </a:pPr>
            <a:r>
              <a:rPr lang="en-US" dirty="0" smtClean="0"/>
              <a:t>SSE = 78.9192, SST =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yy</a:t>
            </a:r>
            <a:r>
              <a:rPr lang="en-US" dirty="0" smtClean="0"/>
              <a:t> = 377.1743</a:t>
            </a:r>
          </a:p>
          <a:p>
            <a:pPr marL="0" indent="0">
              <a:buNone/>
            </a:pPr>
            <a:r>
              <a:rPr lang="en-US" dirty="0" err="1" smtClean="0"/>
              <a:t>S</a:t>
            </a:r>
            <a:r>
              <a:rPr lang="en-US" baseline="-25000" dirty="0" err="1" smtClean="0"/>
              <a:t>xx</a:t>
            </a:r>
            <a:r>
              <a:rPr lang="en-US" dirty="0" smtClean="0"/>
              <a:t> = 6502.7693,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xy</a:t>
            </a:r>
            <a:r>
              <a:rPr lang="en-US" dirty="0" smtClean="0"/>
              <a:t> = -1424.41429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Residual Plots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Good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Linearity Violation</a:t>
            </a:r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 b="15625"/>
          <a:stretch>
            <a:fillRect/>
          </a:stretch>
        </p:blipFill>
        <p:spPr bwMode="auto">
          <a:xfrm>
            <a:off x="685800" y="1219200"/>
            <a:ext cx="7458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b="11428"/>
          <a:stretch>
            <a:fillRect/>
          </a:stretch>
        </p:blipFill>
        <p:spPr bwMode="auto">
          <a:xfrm>
            <a:off x="685800" y="4191000"/>
            <a:ext cx="7458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Residual Plots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Good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Constant variance violation</a:t>
            </a:r>
            <a:endParaRPr lang="en-US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 b="15625"/>
          <a:stretch>
            <a:fillRect/>
          </a:stretch>
        </p:blipFill>
        <p:spPr bwMode="auto">
          <a:xfrm>
            <a:off x="685800" y="1219200"/>
            <a:ext cx="7458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b="14243"/>
          <a:stretch>
            <a:fillRect/>
          </a:stretch>
        </p:blipFill>
        <p:spPr bwMode="auto">
          <a:xfrm>
            <a:off x="838201" y="4214259"/>
            <a:ext cx="7162800" cy="264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0988"/>
            <a:ext cx="2362200" cy="1547812"/>
          </a:xfrm>
        </p:spPr>
        <p:txBody>
          <a:bodyPr/>
          <a:lstStyle/>
          <a:p>
            <a:r>
              <a:rPr lang="en-US" dirty="0" smtClean="0"/>
              <a:t>Residual Plots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75"/>
            <a:ext cx="4800600" cy="665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31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Scatterplot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following data is to determine the relationship between age and change in systolic blood pressure (BP, mm Hg) after 24 hours in response to a particular treatment. </a:t>
            </a:r>
          </a:p>
          <a:p>
            <a:pPr>
              <a:buNone/>
            </a:pPr>
            <a:r>
              <a:rPr lang="en-US" dirty="0"/>
              <a:t>a</a:t>
            </a:r>
            <a:r>
              <a:rPr lang="en-US" dirty="0" smtClean="0"/>
              <a:t>) Draw a scatterplot of this data.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4419600"/>
          <a:ext cx="9144000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762000"/>
                <a:gridCol w="762000"/>
                <a:gridCol w="6096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207196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Obs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11</a:t>
                      </a:r>
                      <a:endParaRPr lang="en-US" sz="3200" dirty="0"/>
                    </a:p>
                  </a:txBody>
                  <a:tcPr/>
                </a:tc>
              </a:tr>
              <a:tr h="48412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Age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30</a:t>
                      </a:r>
                      <a:endParaRPr lang="en-US" sz="3200" dirty="0"/>
                    </a:p>
                  </a:txBody>
                  <a:tcPr/>
                </a:tc>
              </a:tr>
              <a:tr h="56571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BP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-28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SLR 1 – Residual Plot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82469"/>
            <a:ext cx="6629400" cy="4972050"/>
          </a:xfrm>
        </p:spPr>
      </p:pic>
    </p:spTree>
    <p:extLst>
      <p:ext uri="{BB962C8B-B14F-4D97-AF65-F5344CB8AC3E}">
        <p14:creationId xmlns:p14="http://schemas.microsoft.com/office/powerpoint/2010/main" val="847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SLR 1 – Normality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34995" r="65005" b="690"/>
          <a:stretch/>
        </p:blipFill>
        <p:spPr>
          <a:xfrm>
            <a:off x="2971800" y="1143000"/>
            <a:ext cx="2895600" cy="54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16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Residual Plots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09600" y="1066800"/>
          <a:ext cx="8001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32696" y="648866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Example: Scatterplot (cont)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3733801"/>
          <a:ext cx="8763000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838200"/>
          <a:ext cx="8839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0" y="6096000"/>
            <a:ext cx="736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3200400"/>
            <a:ext cx="736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Age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in the Regression Line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981200"/>
            <a:ext cx="81321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Y</a:t>
            </a:r>
            <a:endParaRPr lang="en-US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229600" cy="369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Regression: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is a linear relationship between X and 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Each </a:t>
            </a:r>
            <a:r>
              <a:rPr lang="en-US" dirty="0" smtClean="0"/>
              <a:t>(X,Y) pair is random and independent </a:t>
            </a:r>
            <a:r>
              <a:rPr lang="en-US" dirty="0"/>
              <a:t>of the other pairs.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Variance of the residuals is constant.</a:t>
            </a:r>
          </a:p>
        </p:txBody>
      </p:sp>
    </p:spTree>
    <p:extLst>
      <p:ext uri="{BB962C8B-B14F-4D97-AF65-F5344CB8AC3E}">
        <p14:creationId xmlns:p14="http://schemas.microsoft.com/office/powerpoint/2010/main" val="40984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Least Squares</a:t>
            </a:r>
            <a:endParaRPr lang="en-US" dirty="0"/>
          </a:p>
        </p:txBody>
      </p:sp>
      <p:pic>
        <p:nvPicPr>
          <p:cNvPr id="4" name="Picture 7" descr="Picture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705600" cy="518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12080</TotalTime>
  <Words>1310</Words>
  <Application>Microsoft Office PowerPoint</Application>
  <PresentationFormat>On-screen Show (4:3)</PresentationFormat>
  <Paragraphs>244</Paragraphs>
  <Slides>42</Slides>
  <Notes>2</Notes>
  <HiddenSlides>5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 Math</vt:lpstr>
      <vt:lpstr>Courier New</vt:lpstr>
      <vt:lpstr>Symbol</vt:lpstr>
      <vt:lpstr>Wingdings 2</vt:lpstr>
      <vt:lpstr>Office Theme</vt:lpstr>
      <vt:lpstr>Equation</vt:lpstr>
      <vt:lpstr>PowerPoint Presentation</vt:lpstr>
      <vt:lpstr>Regression and Causality</vt:lpstr>
      <vt:lpstr>Linear Regression: Definitions</vt:lpstr>
      <vt:lpstr>Example: Scatterplot</vt:lpstr>
      <vt:lpstr>Example: Scatterplot (cont)</vt:lpstr>
      <vt:lpstr>Error in the Regression Line</vt:lpstr>
      <vt:lpstr>Distribution of Y</vt:lpstr>
      <vt:lpstr>Linear Regression: Assumptions</vt:lpstr>
      <vt:lpstr>Principle of Least Squares</vt:lpstr>
      <vt:lpstr>Principle of Least Squares</vt:lpstr>
      <vt:lpstr>Point Estimations</vt:lpstr>
      <vt:lpstr>Point Estimations</vt:lpstr>
      <vt:lpstr>Example: Least Squares</vt:lpstr>
      <vt:lpstr>Example: Least Squares (cont)</vt:lpstr>
      <vt:lpstr>Extrapolation</vt:lpstr>
      <vt:lpstr>Example: Least Squares point estimate</vt:lpstr>
      <vt:lpstr>ANOVA Table</vt:lpstr>
      <vt:lpstr>Meaning of σ2</vt:lpstr>
      <vt:lpstr>Meaning of R2</vt:lpstr>
      <vt:lpstr>Cautions about R2</vt:lpstr>
      <vt:lpstr>Example: Least Squares point estimate</vt:lpstr>
      <vt:lpstr>Example: Least Squares (cont)</vt:lpstr>
      <vt:lpstr>Inference on the slope</vt:lpstr>
      <vt:lpstr>Normality of Y</vt:lpstr>
      <vt:lpstr>Example: Regression</vt:lpstr>
      <vt:lpstr>Example: Regression (cont)</vt:lpstr>
      <vt:lpstr>Example: Regression (cont)</vt:lpstr>
      <vt:lpstr>Example: Regression</vt:lpstr>
      <vt:lpstr>Example: Scatterplot</vt:lpstr>
      <vt:lpstr>Example (Example 12.4): CI</vt:lpstr>
      <vt:lpstr>β1 Hypothesis test: Summary</vt:lpstr>
      <vt:lpstr>Example (Example 12.4): Hypothesis test</vt:lpstr>
      <vt:lpstr>ANOVA Table</vt:lpstr>
      <vt:lpstr>PowerPoint Presentation</vt:lpstr>
      <vt:lpstr> Hypothesis test: Summary</vt:lpstr>
      <vt:lpstr>Example (12.4): Hypothesis test for </vt:lpstr>
      <vt:lpstr>Residual Plots</vt:lpstr>
      <vt:lpstr>Residual Plots</vt:lpstr>
      <vt:lpstr>Residual Plots</vt:lpstr>
      <vt:lpstr>Example: SLR 1 – Residual Plot</vt:lpstr>
      <vt:lpstr>Example: SLR 1 – Normality</vt:lpstr>
      <vt:lpstr>Residual Plots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761</cp:revision>
  <dcterms:created xsi:type="dcterms:W3CDTF">2010-01-11T21:36:57Z</dcterms:created>
  <dcterms:modified xsi:type="dcterms:W3CDTF">2014-08-01T20:31:04Z</dcterms:modified>
</cp:coreProperties>
</file>