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9" r:id="rId2"/>
    <p:sldId id="257" r:id="rId3"/>
    <p:sldId id="258" r:id="rId4"/>
    <p:sldId id="310" r:id="rId5"/>
    <p:sldId id="311" r:id="rId6"/>
    <p:sldId id="259" r:id="rId7"/>
    <p:sldId id="260" r:id="rId8"/>
    <p:sldId id="261" r:id="rId9"/>
    <p:sldId id="306" r:id="rId10"/>
    <p:sldId id="263" r:id="rId11"/>
    <p:sldId id="264" r:id="rId12"/>
    <p:sldId id="266" r:id="rId13"/>
    <p:sldId id="270" r:id="rId14"/>
    <p:sldId id="274" r:id="rId15"/>
    <p:sldId id="272" r:id="rId16"/>
    <p:sldId id="275" r:id="rId17"/>
    <p:sldId id="278" r:id="rId18"/>
    <p:sldId id="280" r:id="rId19"/>
    <p:sldId id="281" r:id="rId20"/>
    <p:sldId id="307" r:id="rId21"/>
    <p:sldId id="312" r:id="rId22"/>
    <p:sldId id="285" r:id="rId23"/>
    <p:sldId id="30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9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785" autoAdjust="0"/>
  </p:normalViewPr>
  <p:slideViewPr>
    <p:cSldViewPr>
      <p:cViewPr varScale="1">
        <p:scale>
          <a:sx n="59" d="100"/>
          <a:sy n="59" d="100"/>
        </p:scale>
        <p:origin x="1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4EAD8-7FA5-45F4-A9F8-FF8B05F3D38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141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5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2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5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4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3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88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14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60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6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665B9-8681-4F57-B28C-8200AC9C629D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33" name="Picture 53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133725" y="29718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400" dirty="0">
                <a:latin typeface="Arial" charset="0"/>
              </a:rPr>
              <a:t>Copyright © Cengage Learning. All rights reserved.</a:t>
            </a:r>
            <a:r>
              <a:rPr lang="en-US" altLang="en-US" dirty="0">
                <a:latin typeface="Arial" charset="0"/>
              </a:rPr>
              <a:t>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371600" y="936626"/>
            <a:ext cx="16764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676525" y="1109663"/>
            <a:ext cx="594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Arial" charset="0"/>
              </a:rPr>
              <a:t>The Analysis of Variance</a:t>
            </a:r>
          </a:p>
        </p:txBody>
      </p:sp>
      <p:pic>
        <p:nvPicPr>
          <p:cNvPr id="3074" name="Picture 2" descr="http://www.luchsinger-mathematics.ch/Var_Redu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9833"/>
            <a:ext cx="5876925" cy="313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9492" y="6488668"/>
            <a:ext cx="569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http://www.luchsinger-mathematics.ch/Var_Reduction.jpg</a:t>
            </a:r>
          </a:p>
        </p:txBody>
      </p:sp>
    </p:spTree>
    <p:extLst>
      <p:ext uri="{BB962C8B-B14F-4D97-AF65-F5344CB8AC3E}">
        <p14:creationId xmlns:p14="http://schemas.microsoft.com/office/powerpoint/2010/main" val="4425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200400" cy="3001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A.9</a:t>
            </a:r>
            <a:br>
              <a:rPr lang="en-US" dirty="0" smtClean="0"/>
            </a:br>
            <a:r>
              <a:rPr lang="en-US" dirty="0" smtClean="0"/>
              <a:t>Critical Values for F Distribution (first page)</a:t>
            </a:r>
            <a:endParaRPr lang="en-US" dirty="0"/>
          </a:p>
        </p:txBody>
      </p:sp>
      <p:pic>
        <p:nvPicPr>
          <p:cNvPr id="6" name="Picture 5" descr="Table A.9.tif"/>
          <p:cNvPicPr>
            <a:picLocks noChangeAspect="1"/>
          </p:cNvPicPr>
          <p:nvPr/>
        </p:nvPicPr>
        <p:blipFill>
          <a:blip r:embed="rId2" cstate="print"/>
          <a:srcRect l="10057" t="6666" r="6609" b="11111"/>
          <a:stretch>
            <a:fillRect/>
          </a:stretch>
        </p:blipFill>
        <p:spPr>
          <a:xfrm rot="60000">
            <a:off x="3674207" y="45382"/>
            <a:ext cx="5259240" cy="671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Table: Formulas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/>
                <a:gridCol w="1066800"/>
                <a:gridCol w="2209800"/>
                <a:gridCol w="24384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Source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df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MS </a:t>
                      </a:r>
                    </a:p>
                    <a:p>
                      <a:pPr algn="ctr"/>
                      <a:r>
                        <a:rPr lang="en-US" sz="2800" dirty="0" smtClean="0"/>
                        <a:t>(Mean Square)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Model</a:t>
                      </a:r>
                    </a:p>
                    <a:p>
                      <a:r>
                        <a:rPr lang="en-US" sz="2800" dirty="0" smtClean="0"/>
                        <a:t>(Between)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 – 1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Error (Within)</a:t>
                      </a:r>
                      <a:endParaRPr lang="en-US" sz="2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</a:t>
                      </a:r>
                      <a:r>
                        <a:rPr lang="en-US" sz="2800" baseline="-25000" dirty="0" err="1" smtClean="0"/>
                        <a:t>T</a:t>
                      </a:r>
                      <a:r>
                        <a:rPr lang="en-US" sz="2800" dirty="0" smtClean="0"/>
                        <a:t> – I</a:t>
                      </a:r>
                      <a:endParaRPr lang="en-US" sz="2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</a:t>
                      </a:r>
                      <a:r>
                        <a:rPr lang="en-US" sz="2800" baseline="-25000" dirty="0" err="1" smtClean="0"/>
                        <a:t>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–</a:t>
                      </a:r>
                      <a:r>
                        <a:rPr lang="en-US" sz="2800" baseline="0" dirty="0" smtClean="0"/>
                        <a:t> 1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14700" y="2711450"/>
          <a:ext cx="2095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4" imgW="2095500" imgH="990600" progId="Equation.DSMT4">
                  <p:embed/>
                </p:oleObj>
              </mc:Choice>
              <mc:Fallback>
                <p:oleObj name="Equation" r:id="rId4" imgW="2095500" imgH="990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2711450"/>
                        <a:ext cx="2095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314700" y="5029200"/>
          <a:ext cx="2171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6" imgW="2171700" imgH="990600" progId="Equation.DSMT4">
                  <p:embed/>
                </p:oleObj>
              </mc:Choice>
              <mc:Fallback>
                <p:oleObj name="Equation" r:id="rId6" imgW="2171700" imgH="9906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5029200"/>
                        <a:ext cx="21717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686425" y="2819400"/>
          <a:ext cx="1862138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8" imgW="2730500" imgH="1130300" progId="Equation.DSMT4">
                  <p:embed/>
                </p:oleObj>
              </mc:Choice>
              <mc:Fallback>
                <p:oleObj name="Equation" r:id="rId8" imgW="2730500" imgH="11303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2819400"/>
                        <a:ext cx="1862138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745163" y="4000500"/>
          <a:ext cx="18161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10" imgW="2667000" imgH="1244600" progId="Equation.DSMT4">
                  <p:embed/>
                </p:oleObj>
              </mc:Choice>
              <mc:Fallback>
                <p:oleObj name="Equation" r:id="rId10" imgW="2667000" imgH="1244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3" y="4000500"/>
                        <a:ext cx="18161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973281" y="2743200"/>
          <a:ext cx="865919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12" imgW="1180588" imgH="1129810" progId="Equation.DSMT4">
                  <p:embed/>
                </p:oleObj>
              </mc:Choice>
              <mc:Fallback>
                <p:oleObj name="Equation" r:id="rId12" imgW="1180588" imgH="112981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3281" y="2743200"/>
                        <a:ext cx="865919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314700" y="3886200"/>
          <a:ext cx="2108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14" imgW="2108200" imgH="990600" progId="Equation.DSMT4">
                  <p:embed/>
                </p:oleObj>
              </mc:Choice>
              <mc:Fallback>
                <p:oleObj name="Equation" r:id="rId14" imgW="2108200" imgH="9906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3886200"/>
                        <a:ext cx="2108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Hypothesis test: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534400" cy="47244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H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:  </a:t>
                </a:r>
                <a:r>
                  <a:rPr lang="el-GR" dirty="0" smtClean="0"/>
                  <a:t>μ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</a:t>
                </a:r>
                <a:r>
                  <a:rPr lang="el-GR" dirty="0" smtClean="0"/>
                  <a:t>μ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</a:t>
                </a:r>
                <a:r>
                  <a:rPr lang="en-US" dirty="0" smtClean="0">
                    <a:sym typeface="Symbol"/>
                  </a:rPr>
                  <a:t> = </a:t>
                </a:r>
                <a:r>
                  <a:rPr lang="el-GR" dirty="0" smtClean="0">
                    <a:sym typeface="Symbol"/>
                  </a:rPr>
                  <a:t>μ</a:t>
                </a:r>
                <a:r>
                  <a:rPr lang="en-US" baseline="-25000" dirty="0" smtClean="0">
                    <a:sym typeface="Symbol"/>
                  </a:rPr>
                  <a:t>I</a:t>
                </a:r>
                <a:endParaRPr lang="en-US" dirty="0" smtClean="0">
                  <a:sym typeface="Symbol"/>
                </a:endParaRPr>
              </a:p>
              <a:p>
                <a:pPr>
                  <a:buNone/>
                </a:pPr>
                <a:r>
                  <a:rPr lang="en-US" dirty="0" smtClean="0">
                    <a:sym typeface="Symbol"/>
                  </a:rPr>
                  <a:t>H</a:t>
                </a:r>
                <a:r>
                  <a:rPr lang="en-US" baseline="-25000" dirty="0" smtClean="0">
                    <a:sym typeface="Symbol"/>
                  </a:rPr>
                  <a:t>a</a:t>
                </a:r>
                <a:r>
                  <a:rPr lang="en-US" dirty="0" smtClean="0">
                    <a:sym typeface="Symbol"/>
                  </a:rPr>
                  <a:t>:  At least one </a:t>
                </a:r>
                <a:r>
                  <a:rPr lang="en-US" baseline="-25000" dirty="0" err="1" smtClean="0">
                    <a:sym typeface="Symbol"/>
                  </a:rPr>
                  <a:t>i</a:t>
                </a:r>
                <a:r>
                  <a:rPr lang="en-US" dirty="0" smtClean="0">
                    <a:sym typeface="Symbol"/>
                  </a:rPr>
                  <a:t> is different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dirty="0" smtClean="0"/>
                  <a:t>Test statistic: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𝑀𝑆𝑀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𝑀𝑆𝐸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Rejection Region: F ≥ F</a:t>
                </a:r>
                <a:r>
                  <a:rPr lang="en-US" baseline="-25000" dirty="0" smtClean="0">
                    <a:sym typeface="Symbol"/>
                  </a:rPr>
                  <a:t>,</a:t>
                </a:r>
                <a:r>
                  <a:rPr lang="en-US" baseline="-25000" dirty="0" err="1" smtClean="0">
                    <a:sym typeface="Symbol"/>
                  </a:rPr>
                  <a:t>dfm,dfe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534400" cy="4724400"/>
              </a:xfrm>
              <a:blipFill rotWithShape="1">
                <a:blip r:embed="rId3"/>
                <a:stretch>
                  <a:fillRect l="-1857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 experiment was carried out to compare five different brands of automobile oil filters with respect to their ability to capture foreign material. A sample of nine filters of each brand was used. Do the filters capture the same amount of foreign material at a 0.05 significance level?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ANOVA: Example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 startAt="2"/>
            </a:pP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= 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= </a:t>
            </a:r>
            <a:r>
              <a:rPr lang="en-US" baseline="-25000" dirty="0" smtClean="0">
                <a:sym typeface="Symbol"/>
              </a:rPr>
              <a:t>3 </a:t>
            </a:r>
            <a:r>
              <a:rPr lang="en-US" dirty="0" smtClean="0">
                <a:sym typeface="Symbol"/>
              </a:rPr>
              <a:t>= </a:t>
            </a:r>
            <a:r>
              <a:rPr lang="en-US" baseline="-25000" dirty="0" smtClean="0">
                <a:sym typeface="Symbol"/>
              </a:rPr>
              <a:t>4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=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smtClean="0">
                <a:sym typeface="Symbol"/>
              </a:rPr>
              <a:t>5</a:t>
            </a:r>
            <a:endParaRPr lang="en-US" dirty="0">
              <a:sym typeface="Symbol"/>
            </a:endParaRPr>
          </a:p>
          <a:p>
            <a:pPr marL="400050" lvl="1" indent="0">
              <a:buNone/>
            </a:pPr>
            <a:r>
              <a:rPr lang="en-US" sz="3200" dirty="0" smtClean="0">
                <a:sym typeface="Symbol"/>
              </a:rPr>
              <a:t>The true mean amount of foreign material is the same for all of the filters</a:t>
            </a:r>
          </a:p>
          <a:p>
            <a:pPr marL="400050" lvl="1" indent="0">
              <a:buNone/>
            </a:pPr>
            <a:endParaRPr lang="en-US" sz="3200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	H</a:t>
            </a:r>
            <a:r>
              <a:rPr lang="en-US" baseline="-25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: at least one of </a:t>
            </a:r>
            <a:r>
              <a:rPr lang="en-US" dirty="0">
                <a:sym typeface="Symbol"/>
              </a:rPr>
              <a:t>the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is different</a:t>
            </a:r>
          </a:p>
          <a:p>
            <a:pPr>
              <a:buNone/>
            </a:pPr>
            <a:r>
              <a:rPr lang="en-US" dirty="0">
                <a:sym typeface="Symbol"/>
              </a:rPr>
              <a:t>	T</a:t>
            </a:r>
            <a:r>
              <a:rPr lang="en-US" dirty="0" smtClean="0">
                <a:sym typeface="Symbol"/>
              </a:rPr>
              <a:t>he true mean amount of foreign material caught is not the same for all of the filters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ANOVA: Example (cont)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933045"/>
              </p:ext>
            </p:extLst>
          </p:nvPr>
        </p:nvGraphicFramePr>
        <p:xfrm>
          <a:off x="1371600" y="1295400"/>
          <a:ext cx="5867400" cy="2072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3999"/>
                <a:gridCol w="609600"/>
                <a:gridCol w="1447800"/>
                <a:gridCol w="1219200"/>
                <a:gridCol w="106680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Source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df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SS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MS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Model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13.32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3.33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37.84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Error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3.53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0.088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44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16.85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ANOVA (cont)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577850">
              <a:buAutoNum type="arabicPeriod" startAt="7"/>
              <a:tabLst>
                <a:tab pos="336550" algn="l"/>
              </a:tabLst>
            </a:pPr>
            <a:r>
              <a:rPr lang="en-US" sz="3200" dirty="0" smtClean="0"/>
              <a:t>The </a:t>
            </a:r>
            <a:r>
              <a:rPr lang="en-US" sz="3200" dirty="0"/>
              <a:t>data does provide strong support to the claim that the mean amount of foreign material caught is not the same for all of the filters</a:t>
            </a:r>
            <a:r>
              <a:rPr lang="en-US" sz="3200" dirty="0" smtClean="0"/>
              <a:t>.</a:t>
            </a:r>
          </a:p>
          <a:p>
            <a:pPr>
              <a:tabLst>
                <a:tab pos="336550" algn="l"/>
              </a:tabLst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with Multiple t tests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43000"/>
            <a:ext cx="575335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 l="17871" t="21670" r="18003"/>
          <a:stretch>
            <a:fillRect/>
          </a:stretch>
        </p:blipFill>
        <p:spPr bwMode="auto">
          <a:xfrm flipV="1">
            <a:off x="1981200" y="5334000"/>
            <a:ext cx="70104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871" t="21670" r="18003"/>
          <a:stretch>
            <a:fillRect/>
          </a:stretch>
        </p:blipFill>
        <p:spPr bwMode="auto">
          <a:xfrm rot="5400000" flipV="1">
            <a:off x="-571501" y="2781301"/>
            <a:ext cx="4876801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Overall Risk of Type I Error in Using Repeated t Tests at </a:t>
            </a:r>
            <a:r>
              <a:rPr lang="en-US" dirty="0" smtClean="0">
                <a:sym typeface="Symbol"/>
              </a:rPr>
              <a:t> = 0.05</a:t>
            </a:r>
            <a:endParaRPr lang="en-US" dirty="0"/>
          </a:p>
        </p:txBody>
      </p:sp>
      <p:pic>
        <p:nvPicPr>
          <p:cNvPr id="7" name="Picture 13" descr="T11_01_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964074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00400" cy="4267200"/>
          </a:xfrm>
        </p:spPr>
        <p:txBody>
          <a:bodyPr/>
          <a:lstStyle/>
          <a:p>
            <a:r>
              <a:rPr lang="en-US" dirty="0" smtClean="0"/>
              <a:t>Table A.10: Studentized Range</a:t>
            </a:r>
            <a:endParaRPr lang="en-US" dirty="0"/>
          </a:p>
        </p:txBody>
      </p:sp>
      <p:pic>
        <p:nvPicPr>
          <p:cNvPr id="6" name="Picture 5" descr="Table A.10.tif"/>
          <p:cNvPicPr>
            <a:picLocks noChangeAspect="1"/>
          </p:cNvPicPr>
          <p:nvPr/>
        </p:nvPicPr>
        <p:blipFill>
          <a:blip r:embed="rId2" cstate="print"/>
          <a:srcRect l="8621" t="5556" r="8046" b="13333"/>
          <a:stretch>
            <a:fillRect/>
          </a:stretch>
        </p:blipFill>
        <p:spPr>
          <a:xfrm rot="60000">
            <a:off x="3618993" y="-28381"/>
            <a:ext cx="5540774" cy="697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Do four different types of steel have the same structural strength?</a:t>
            </a:r>
          </a:p>
          <a:p>
            <a:pPr marL="514350" indent="-514350">
              <a:buAutoNum type="arabicParenR"/>
            </a:pPr>
            <a:r>
              <a:rPr lang="en-US" dirty="0" smtClean="0"/>
              <a:t>Does the major of the student (math, engineering, life sciences,  economics, computer science) have an effect on the student’s grade in STAT 511?</a:t>
            </a:r>
          </a:p>
          <a:p>
            <a:pPr marL="514350" indent="-514350">
              <a:buAutoNum type="arabicParenR"/>
            </a:pPr>
            <a:r>
              <a:rPr lang="en-US" dirty="0" smtClean="0"/>
              <a:t>Does the percentage of alcohol in gasoline has an effect on the mpg?</a:t>
            </a:r>
          </a:p>
          <a:p>
            <a:pPr marL="514350" indent="-514350">
              <a:buAutoNum type="arabicParenR"/>
            </a:pPr>
            <a:r>
              <a:rPr lang="en-US" dirty="0" smtClean="0"/>
              <a:t>Does the heat retention in a house depending on the thickness or of insulation in the attic?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ANOVA: Example (</a:t>
            </a:r>
            <a:r>
              <a:rPr lang="en-US" dirty="0" err="1" smtClean="0"/>
              <a:t>Tukey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 experiment was carried out to compare five different brands of automobile oil filters with respect to their ability to capture foreign material. A sample of nine filters of each brand was used. Do the filters capture the same amount of foreign material at a 0.05 significance level?</a:t>
            </a:r>
          </a:p>
          <a:p>
            <a:pPr>
              <a:buNone/>
            </a:pPr>
            <a:r>
              <a:rPr lang="en-US" dirty="0" smtClean="0"/>
              <a:t>Which one(s) of the filters is best?</a:t>
            </a:r>
          </a:p>
          <a:p>
            <a:pPr>
              <a:buNone/>
            </a:pPr>
            <a:r>
              <a:rPr lang="en-US" dirty="0" smtClean="0"/>
              <a:t>x̅</a:t>
            </a:r>
            <a:r>
              <a:rPr lang="en-US" baseline="-25000" dirty="0" smtClean="0"/>
              <a:t>1.</a:t>
            </a:r>
            <a:r>
              <a:rPr lang="en-US" dirty="0" smtClean="0"/>
              <a:t> </a:t>
            </a:r>
            <a:r>
              <a:rPr lang="en-US" dirty="0"/>
              <a:t>= 14.5  x</a:t>
            </a:r>
            <a:r>
              <a:rPr lang="en-US" dirty="0" smtClean="0"/>
              <a:t>̅</a:t>
            </a:r>
            <a:r>
              <a:rPr lang="en-US" baseline="-25000" dirty="0" smtClean="0"/>
              <a:t>2.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13.8  </a:t>
            </a:r>
            <a:r>
              <a:rPr lang="en-US" dirty="0"/>
              <a:t>x</a:t>
            </a:r>
            <a:r>
              <a:rPr lang="en-US" dirty="0" smtClean="0"/>
              <a:t>̅</a:t>
            </a:r>
            <a:r>
              <a:rPr lang="en-US" baseline="-25000" dirty="0" smtClean="0"/>
              <a:t>3.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13.3  </a:t>
            </a:r>
            <a:r>
              <a:rPr lang="en-US" dirty="0"/>
              <a:t>x</a:t>
            </a:r>
            <a:r>
              <a:rPr lang="en-US" dirty="0" smtClean="0"/>
              <a:t>̅</a:t>
            </a:r>
            <a:r>
              <a:rPr lang="en-US" baseline="-25000" dirty="0" smtClean="0"/>
              <a:t>4.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14.3  </a:t>
            </a:r>
            <a:r>
              <a:rPr lang="en-US" dirty="0"/>
              <a:t>x</a:t>
            </a:r>
            <a:r>
              <a:rPr lang="en-US" dirty="0" smtClean="0"/>
              <a:t>̅</a:t>
            </a:r>
            <a:r>
              <a:rPr lang="en-US" baseline="-25000" dirty="0" smtClean="0"/>
              <a:t>5.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13.1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ANOVA: Example (cont)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71600" y="1295400"/>
          <a:ext cx="5867400" cy="2072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3999"/>
                <a:gridCol w="609600"/>
                <a:gridCol w="1447800"/>
                <a:gridCol w="1219200"/>
                <a:gridCol w="106680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Source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df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SS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MS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Model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13.32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3.33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37.84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Error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3.53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0.088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44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16.85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9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23622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Tukey</a:t>
            </a:r>
            <a:r>
              <a:rPr lang="en-US" dirty="0" smtClean="0"/>
              <a:t> (cont)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252629"/>
              </p:ext>
            </p:extLst>
          </p:nvPr>
        </p:nvGraphicFramePr>
        <p:xfrm>
          <a:off x="2971800" y="228600"/>
          <a:ext cx="5943600" cy="637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/>
                <a:gridCol w="1371600"/>
                <a:gridCol w="1981200"/>
                <a:gridCol w="12954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i</a:t>
                      </a:r>
                      <a:r>
                        <a:rPr lang="en-US" sz="3200" dirty="0" smtClean="0"/>
                        <a:t> – j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x̅</a:t>
                      </a:r>
                      <a:r>
                        <a:rPr lang="en-US" sz="3200" baseline="-25000" dirty="0" err="1" smtClean="0"/>
                        <a:t>i</a:t>
                      </a:r>
                      <a:r>
                        <a:rPr lang="en-US" sz="3200" baseline="0" dirty="0" smtClean="0"/>
                        <a:t> - </a:t>
                      </a:r>
                      <a:r>
                        <a:rPr lang="en-US" sz="3200" baseline="0" dirty="0" err="1" smtClean="0"/>
                        <a:t>x̅</a:t>
                      </a:r>
                      <a:r>
                        <a:rPr lang="en-US" sz="3200" baseline="-25000" dirty="0" err="1" smtClean="0"/>
                        <a:t>j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Same?</a:t>
                      </a:r>
                      <a:endParaRPr lang="en-US" sz="3200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–</a:t>
                      </a:r>
                      <a:r>
                        <a:rPr lang="en-US" sz="3200" baseline="0" dirty="0" smtClean="0"/>
                        <a:t> 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0.7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(0.3, 1.1)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–</a:t>
                      </a:r>
                      <a:r>
                        <a:rPr lang="en-US" sz="3200" baseline="0" dirty="0" smtClean="0"/>
                        <a:t> 3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1.2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(0.8, 1.6)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–</a:t>
                      </a:r>
                      <a:r>
                        <a:rPr lang="en-US" sz="3200" baseline="0" dirty="0" smtClean="0"/>
                        <a:t> 4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(-0.2,</a:t>
                      </a:r>
                      <a:r>
                        <a:rPr lang="en-US" sz="3200" baseline="0" dirty="0" smtClean="0"/>
                        <a:t> 0.6)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–</a:t>
                      </a:r>
                      <a:r>
                        <a:rPr lang="en-US" sz="3200" baseline="0" dirty="0" smtClean="0"/>
                        <a:t> 5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1.4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(1.0, 1.8)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2 </a:t>
                      </a:r>
                      <a:r>
                        <a:rPr lang="en-US" sz="3200" dirty="0" smtClean="0"/>
                        <a:t>–</a:t>
                      </a:r>
                      <a:r>
                        <a:rPr lang="en-US" sz="3200" baseline="0" dirty="0" smtClean="0"/>
                        <a:t> 3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0.5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(0.1, 0.9)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2 </a:t>
                      </a:r>
                      <a:r>
                        <a:rPr lang="en-US" sz="3200" dirty="0" smtClean="0"/>
                        <a:t>–</a:t>
                      </a:r>
                      <a:r>
                        <a:rPr lang="en-US" sz="3200" baseline="0" dirty="0" smtClean="0"/>
                        <a:t> 4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-0.5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(-0.9, -0.1)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/>
                        <a:t>2 </a:t>
                      </a:r>
                      <a:r>
                        <a:rPr lang="en-US" sz="3200" dirty="0" smtClean="0"/>
                        <a:t>–</a:t>
                      </a:r>
                      <a:r>
                        <a:rPr lang="en-US" sz="3200" baseline="0" dirty="0" smtClean="0"/>
                        <a:t> 5</a:t>
                      </a:r>
                      <a:endParaRPr lang="en-US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0.7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(0.3,</a:t>
                      </a:r>
                      <a:r>
                        <a:rPr lang="en-US" sz="3200" baseline="0" dirty="0" smtClean="0"/>
                        <a:t> 1.1)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/>
                        <a:t>3 </a:t>
                      </a:r>
                      <a:r>
                        <a:rPr lang="en-US" sz="3200" dirty="0" smtClean="0"/>
                        <a:t>–</a:t>
                      </a:r>
                      <a:r>
                        <a:rPr lang="en-US" sz="3200" baseline="0" dirty="0" smtClean="0"/>
                        <a:t> 4</a:t>
                      </a:r>
                      <a:endParaRPr lang="en-US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-1.0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(-1.4, -0.6)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/>
                        <a:t>3 </a:t>
                      </a:r>
                      <a:r>
                        <a:rPr lang="en-US" sz="3200" dirty="0" smtClean="0"/>
                        <a:t>–</a:t>
                      </a:r>
                      <a:r>
                        <a:rPr lang="en-US" sz="3200" baseline="0" dirty="0" smtClean="0"/>
                        <a:t> 5</a:t>
                      </a:r>
                      <a:endParaRPr lang="en-US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(-0.2,</a:t>
                      </a:r>
                      <a:r>
                        <a:rPr lang="en-US" sz="3200" baseline="0" dirty="0" smtClean="0"/>
                        <a:t> 0.2)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/>
                        <a:t>4 </a:t>
                      </a:r>
                      <a:r>
                        <a:rPr lang="en-US" sz="3200" dirty="0" smtClean="0"/>
                        <a:t>–</a:t>
                      </a:r>
                      <a:r>
                        <a:rPr lang="en-US" sz="3200" baseline="0" dirty="0" smtClean="0"/>
                        <a:t> 5</a:t>
                      </a:r>
                      <a:endParaRPr lang="en-US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1.2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(0.8,</a:t>
                      </a:r>
                      <a:r>
                        <a:rPr lang="en-US" sz="3200" baseline="0" dirty="0" smtClean="0"/>
                        <a:t> 1.6)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48600" y="1905000"/>
            <a:ext cx="729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yes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854043" y="5410200"/>
            <a:ext cx="729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Tukey</a:t>
            </a:r>
            <a:r>
              <a:rPr lang="en-US" dirty="0" smtClean="0"/>
              <a:t> (cont)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71600"/>
          <a:ext cx="6096000" cy="152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5057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x̅</a:t>
                      </a:r>
                      <a:r>
                        <a:rPr lang="en-US" sz="3200" baseline="-25000" dirty="0" smtClean="0"/>
                        <a:t>5.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x̅</a:t>
                      </a:r>
                      <a:r>
                        <a:rPr lang="en-US" sz="3200" baseline="-25000" dirty="0" smtClean="0"/>
                        <a:t>3.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x̅</a:t>
                      </a:r>
                      <a:r>
                        <a:rPr lang="en-US" sz="3200" baseline="-25000" dirty="0" smtClean="0"/>
                        <a:t>2.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x̅</a:t>
                      </a:r>
                      <a:r>
                        <a:rPr lang="en-US" sz="3200" baseline="-25000" dirty="0" smtClean="0"/>
                        <a:t>4.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x̅</a:t>
                      </a:r>
                      <a:r>
                        <a:rPr lang="en-US" sz="3200" baseline="-25000" dirty="0" smtClean="0"/>
                        <a:t>1.</a:t>
                      </a:r>
                      <a:endParaRPr lang="en-US" sz="3200" dirty="0" smtClean="0"/>
                    </a:p>
                  </a:txBody>
                  <a:tcPr/>
                </a:tc>
              </a:tr>
              <a:tr h="55057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13.1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13.3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13.8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14.3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14.5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87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sz="9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673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en-U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en-US" sz="2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en-US" sz="2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en-U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en-US" sz="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3810000"/>
          <a:ext cx="6096000" cy="152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5057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x̅</a:t>
                      </a:r>
                      <a:r>
                        <a:rPr lang="en-US" sz="3200" baseline="-25000" dirty="0" smtClean="0"/>
                        <a:t>5.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x̅</a:t>
                      </a:r>
                      <a:r>
                        <a:rPr lang="en-US" sz="3200" baseline="-25000" dirty="0" smtClean="0"/>
                        <a:t>3.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x̅</a:t>
                      </a:r>
                      <a:r>
                        <a:rPr lang="en-US" sz="3200" baseline="-25000" dirty="0" smtClean="0"/>
                        <a:t>2.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x̅</a:t>
                      </a:r>
                      <a:r>
                        <a:rPr lang="en-US" sz="3200" baseline="-25000" dirty="0" smtClean="0"/>
                        <a:t>4.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x̅</a:t>
                      </a:r>
                      <a:r>
                        <a:rPr lang="en-US" sz="3200" baseline="-25000" dirty="0" smtClean="0"/>
                        <a:t>1.</a:t>
                      </a:r>
                      <a:endParaRPr lang="en-US" sz="3200" dirty="0" smtClean="0"/>
                    </a:p>
                  </a:txBody>
                  <a:tcPr/>
                </a:tc>
              </a:tr>
              <a:tr h="55057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13.1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13.3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13.8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14.3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14.5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87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sz="9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sz="9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673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en-U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en-US" sz="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en-US" sz="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en-U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en-US" sz="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ANOVA: Graphical</a:t>
            </a:r>
            <a:endParaRPr lang="en-US" dirty="0"/>
          </a:p>
        </p:txBody>
      </p:sp>
      <p:pic>
        <p:nvPicPr>
          <p:cNvPr id="12" name="Picture 14" descr="F11_01_0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7386637" cy="3471620"/>
          </a:xfrm>
          <a:prstGeom prst="rect">
            <a:avLst/>
          </a:prstGeom>
          <a:noFill/>
        </p:spPr>
      </p:pic>
      <p:pic>
        <p:nvPicPr>
          <p:cNvPr id="13" name="Picture 14" descr="F11_01_04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794692"/>
            <a:ext cx="3228975" cy="3063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ANOVA: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05697"/>
                <a:ext cx="8763000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X</a:t>
                </a:r>
                <a:r>
                  <a:rPr lang="en-US" baseline="-25000" dirty="0" err="1" smtClean="0"/>
                  <a:t>ij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j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measurement taken from the </a:t>
                </a:r>
                <a:r>
                  <a:rPr lang="en-US" dirty="0" err="1" smtClean="0"/>
                  <a:t>i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population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sample sizes: n</a:t>
                </a:r>
                <a:r>
                  <a:rPr lang="en-US" baseline="-25000" dirty="0" smtClean="0"/>
                  <a:t>1,</a:t>
                </a:r>
                <a:r>
                  <a:rPr lang="en-US" dirty="0" smtClean="0"/>
                  <a:t> …, </a:t>
                </a: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I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𝑋𝑋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 = n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+ … + </a:t>
                </a: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I</a:t>
                </a:r>
                <a:endParaRPr lang="en-US" dirty="0" smtClean="0"/>
              </a:p>
              <a:p>
                <a:pPr marL="0" lvl="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..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 marL="0" lvl="5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05697"/>
                <a:ext cx="8763000" cy="5562600"/>
              </a:xfrm>
              <a:blipFill rotWithShape="1">
                <a:blip r:embed="rId2"/>
                <a:stretch>
                  <a:fillRect l="-1739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ANOVA: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samples are independent of each other.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population or treatment distributions are normal with E(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ij</a:t>
            </a:r>
            <a:r>
              <a:rPr lang="en-US" dirty="0" smtClean="0"/>
              <a:t>) =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smtClean="0">
                <a:sym typeface="Symbol"/>
              </a:rPr>
              <a:t>I.</a:t>
            </a:r>
            <a:endParaRPr lang="en-US" dirty="0" smtClean="0">
              <a:sym typeface="Symbo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population has the same variance (pooled), </a:t>
            </a:r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ij</a:t>
            </a:r>
            <a:r>
              <a:rPr lang="en-US" dirty="0" smtClean="0"/>
              <a:t>) =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5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test statistic</a:t>
            </a:r>
            <a:endParaRPr lang="en-US" dirty="0"/>
          </a:p>
        </p:txBody>
      </p:sp>
      <p:pic>
        <p:nvPicPr>
          <p:cNvPr id="4" name="Content Placeholder 3" descr="Fig. 9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888" t="7583" r="40908" b="44873"/>
          <a:stretch>
            <a:fillRect/>
          </a:stretch>
        </p:blipFill>
        <p:spPr>
          <a:xfrm rot="5400000">
            <a:off x="1970124" y="87275"/>
            <a:ext cx="5279951" cy="769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test</a:t>
            </a:r>
            <a:endParaRPr lang="en-US" dirty="0"/>
          </a:p>
        </p:txBody>
      </p:sp>
      <p:pic>
        <p:nvPicPr>
          <p:cNvPr id="4" name="Content Placeholder 3" descr="Fig. 9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139" t="42532" r="62514" b="30863"/>
          <a:stretch>
            <a:fillRect/>
          </a:stretch>
        </p:blipFill>
        <p:spPr>
          <a:xfrm rot="5400000">
            <a:off x="0" y="2362200"/>
            <a:ext cx="4724400" cy="3200400"/>
          </a:xfrm>
        </p:spPr>
      </p:pic>
      <p:pic>
        <p:nvPicPr>
          <p:cNvPr id="5" name="Picture 4" descr="Fig. 9.3.jpg"/>
          <p:cNvPicPr>
            <a:picLocks noChangeAspect="1"/>
          </p:cNvPicPr>
          <p:nvPr/>
        </p:nvPicPr>
        <p:blipFill>
          <a:blip r:embed="rId3" cstate="print"/>
          <a:srcRect l="6909" t="12328" r="64921" b="62222"/>
          <a:stretch>
            <a:fillRect/>
          </a:stretch>
        </p:blipFill>
        <p:spPr>
          <a:xfrm rot="5400000">
            <a:off x="4201297" y="2123303"/>
            <a:ext cx="447520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Distribution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3248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5791200"/>
            <a:ext cx="7010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http://www.vosesoftware.com/ModelRiskHelp/index.htm#Distributions/</a:t>
            </a:r>
          </a:p>
          <a:p>
            <a:r>
              <a:rPr lang="en-US" dirty="0" err="1" smtClean="0"/>
              <a:t>Continuous_distributions</a:t>
            </a:r>
            <a:r>
              <a:rPr lang="en-US" dirty="0" smtClean="0"/>
              <a:t>/F_distribution.htm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curve and critical value</a:t>
            </a:r>
            <a:endParaRPr lang="en-US" dirty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1295400"/>
            <a:ext cx="767330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6096000"/>
            <a:ext cx="747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http://controls.engin.umich.edu/wiki/index.php/Factor_analysis_and_ANOVA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9675</TotalTime>
  <Words>717</Words>
  <Application>Microsoft Office PowerPoint</Application>
  <PresentationFormat>On-screen Show (4:3)</PresentationFormat>
  <Paragraphs>170</Paragraphs>
  <Slides>23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Office Theme</vt:lpstr>
      <vt:lpstr>Equation</vt:lpstr>
      <vt:lpstr>PowerPoint Presentation</vt:lpstr>
      <vt:lpstr>ANOVA: Examples</vt:lpstr>
      <vt:lpstr>ANOVA: Graphical</vt:lpstr>
      <vt:lpstr>ANOVA: notation</vt:lpstr>
      <vt:lpstr>ANOVA: Assumptions</vt:lpstr>
      <vt:lpstr>ANOVA test statistic</vt:lpstr>
      <vt:lpstr>ANOVA test</vt:lpstr>
      <vt:lpstr>F Distribution</vt:lpstr>
      <vt:lpstr>F curve and critical value</vt:lpstr>
      <vt:lpstr>Table A.9 Critical Values for F Distribution (first page)</vt:lpstr>
      <vt:lpstr>ANOVA Table: Formulas</vt:lpstr>
      <vt:lpstr>ANOVA Hypothesis test: Summary</vt:lpstr>
      <vt:lpstr>ANOVA: Example</vt:lpstr>
      <vt:lpstr>ANOVA: Example (cont)</vt:lpstr>
      <vt:lpstr>ANOVA: Example (cont)</vt:lpstr>
      <vt:lpstr>Example: ANOVA (cont)</vt:lpstr>
      <vt:lpstr>Problem with Multiple t tests</vt:lpstr>
      <vt:lpstr>Overall Risk of Type I Error in Using Repeated t Tests at  = 0.05</vt:lpstr>
      <vt:lpstr>Table A.10: Studentized Range</vt:lpstr>
      <vt:lpstr>ANOVA: Example (Tukey)</vt:lpstr>
      <vt:lpstr>ANOVA: Example (cont)</vt:lpstr>
      <vt:lpstr>Example: Tukey (cont)</vt:lpstr>
      <vt:lpstr>Example: Tukey (cont)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Anne Findsen</cp:lastModifiedBy>
  <cp:revision>622</cp:revision>
  <dcterms:created xsi:type="dcterms:W3CDTF">2010-01-11T21:36:57Z</dcterms:created>
  <dcterms:modified xsi:type="dcterms:W3CDTF">2014-07-30T18:50:51Z</dcterms:modified>
</cp:coreProperties>
</file>