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drawings/drawing1.xml" ContentType="application/vnd.openxmlformats-officedocument.drawingml.chartshapes+xml"/>
  <Override PartName="/ppt/charts/chart4.xml" ContentType="application/vnd.openxmlformats-officedocument.drawingml.chart+xml"/>
  <Override PartName="/ppt/drawings/drawing2.xml" ContentType="application/vnd.openxmlformats-officedocument.drawingml.chartshapes+xml"/>
  <Override PartName="/ppt/charts/chart5.xml" ContentType="application/vnd.openxmlformats-officedocument.drawingml.chart+xml"/>
  <Override PartName="/ppt/drawings/drawing3.xml" ContentType="application/vnd.openxmlformats-officedocument.drawingml.chartshapes+xml"/>
  <Override PartName="/ppt/charts/chart6.xml" ContentType="application/vnd.openxmlformats-officedocument.drawingml.chart+xml"/>
  <Override PartName="/ppt/drawings/drawing4.xml" ContentType="application/vnd.openxmlformats-officedocument.drawingml.chartshapes+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91" r:id="rId2"/>
    <p:sldId id="292" r:id="rId3"/>
    <p:sldId id="297" r:id="rId4"/>
    <p:sldId id="257" r:id="rId5"/>
    <p:sldId id="258" r:id="rId6"/>
    <p:sldId id="293" r:id="rId7"/>
    <p:sldId id="275" r:id="rId8"/>
    <p:sldId id="259" r:id="rId9"/>
    <p:sldId id="294" r:id="rId10"/>
    <p:sldId id="260" r:id="rId11"/>
    <p:sldId id="276" r:id="rId12"/>
    <p:sldId id="261" r:id="rId13"/>
    <p:sldId id="295" r:id="rId14"/>
    <p:sldId id="277" r:id="rId15"/>
    <p:sldId id="262" r:id="rId16"/>
    <p:sldId id="263" r:id="rId17"/>
    <p:sldId id="278" r:id="rId18"/>
    <p:sldId id="264" r:id="rId19"/>
    <p:sldId id="265" r:id="rId20"/>
    <p:sldId id="266" r:id="rId21"/>
    <p:sldId id="267" r:id="rId22"/>
    <p:sldId id="268" r:id="rId23"/>
    <p:sldId id="285" r:id="rId24"/>
    <p:sldId id="298" r:id="rId25"/>
    <p:sldId id="269" r:id="rId26"/>
    <p:sldId id="270" r:id="rId27"/>
    <p:sldId id="280" r:id="rId28"/>
    <p:sldId id="279" r:id="rId29"/>
    <p:sldId id="283" r:id="rId30"/>
    <p:sldId id="281" r:id="rId31"/>
    <p:sldId id="284" r:id="rId32"/>
    <p:sldId id="271" r:id="rId33"/>
    <p:sldId id="299" r:id="rId34"/>
    <p:sldId id="286" r:id="rId35"/>
    <p:sldId id="287" r:id="rId36"/>
    <p:sldId id="274" r:id="rId37"/>
    <p:sldId id="273" r:id="rId38"/>
    <p:sldId id="288" r:id="rId39"/>
    <p:sldId id="272"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21" autoAdjust="0"/>
    <p:restoredTop sz="94660"/>
  </p:normalViewPr>
  <p:slideViewPr>
    <p:cSldViewPr>
      <p:cViewPr varScale="1">
        <p:scale>
          <a:sx n="57" d="100"/>
          <a:sy n="57" d="100"/>
        </p:scale>
        <p:origin x="84" y="1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780"/>
    </p:cViewPr>
  </p:sorterViewPr>
  <p:notesViewPr>
    <p:cSldViewPr>
      <p:cViewPr varScale="1">
        <p:scale>
          <a:sx n="54" d="100"/>
          <a:sy n="54" d="100"/>
        </p:scale>
        <p:origin x="-1686"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ROSETTA.ICS.PURDUE.EDU\lfindsen\My%20Documents\Stat%20511\Figures%20for%20class%20notes.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ROSETTA.ICS.PURDUE.EDU\lfindsen\My%20Documents\Stat%20511\Figures%20for%20class%20notes.xls"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ROSETTA.ICS.PURDUE.EDU\lfindsen\My%20Documents\Stat%20511\Figures%20for%20class%20notes.xls"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ROSETTA.ICS.PURDUE.EDU\lfindsen\My%20Documents\Stat%20511\Figures%20for%20class%20notes.xls"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ROSETTA.ICS.PURDUE.EDU\lfindsen\My%20Documents\Stat%20511\Figures%20for%20class%20notes.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STONE.ICS.PURDUE.EDU\lfindsen\My%20Documents\Stat%20511\Figures%20for%20class%20note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3175744110824296E-2"/>
          <c:y val="0.17391456502719829"/>
          <c:w val="0.91777099737532863"/>
          <c:h val="0.30936203681610508"/>
        </c:manualLayout>
      </c:layout>
      <c:scatterChart>
        <c:scatterStyle val="lineMarker"/>
        <c:varyColors val="0"/>
        <c:dLbls>
          <c:showLegendKey val="0"/>
          <c:showVal val="0"/>
          <c:showCatName val="0"/>
          <c:showSerName val="0"/>
          <c:showPercent val="0"/>
          <c:showBubbleSize val="0"/>
        </c:dLbls>
        <c:axId val="184675360"/>
        <c:axId val="184675920"/>
      </c:scatterChart>
      <c:valAx>
        <c:axId val="184675360"/>
        <c:scaling>
          <c:orientation val="minMax"/>
        </c:scaling>
        <c:delete val="0"/>
        <c:axPos val="b"/>
        <c:title>
          <c:tx>
            <c:rich>
              <a:bodyPr/>
              <a:lstStyle/>
              <a:p>
                <a:pPr>
                  <a:defRPr sz="1800"/>
                </a:pPr>
                <a:r>
                  <a:rPr lang="en-US" sz="2800" dirty="0"/>
                  <a:t>Number</a:t>
                </a:r>
                <a:r>
                  <a:rPr lang="en-US" sz="2800" baseline="0" dirty="0"/>
                  <a:t> of touchdown passes</a:t>
                </a:r>
                <a:endParaRPr lang="en-US" sz="2800" dirty="0"/>
              </a:p>
            </c:rich>
          </c:tx>
          <c:layout/>
          <c:overlay val="0"/>
        </c:title>
        <c:numFmt formatCode="General" sourceLinked="1"/>
        <c:majorTickMark val="out"/>
        <c:minorTickMark val="none"/>
        <c:tickLblPos val="nextTo"/>
        <c:txPr>
          <a:bodyPr/>
          <a:lstStyle/>
          <a:p>
            <a:pPr>
              <a:defRPr sz="1800" baseline="0"/>
            </a:pPr>
            <a:endParaRPr lang="en-US"/>
          </a:p>
        </c:txPr>
        <c:crossAx val="184675920"/>
        <c:crosses val="autoZero"/>
        <c:crossBetween val="midCat"/>
      </c:valAx>
      <c:valAx>
        <c:axId val="184675920"/>
        <c:scaling>
          <c:orientation val="minMax"/>
          <c:max val="3"/>
          <c:min val="0"/>
        </c:scaling>
        <c:delete val="0"/>
        <c:axPos val="l"/>
        <c:numFmt formatCode="General" sourceLinked="1"/>
        <c:majorTickMark val="none"/>
        <c:minorTickMark val="none"/>
        <c:tickLblPos val="none"/>
        <c:crossAx val="184675360"/>
        <c:crosses val="autoZero"/>
        <c:crossBetween val="midCat"/>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3175744110824296E-2"/>
          <c:y val="0.17391456502719879"/>
          <c:w val="0.91777099737532863"/>
          <c:h val="0.30936203681610508"/>
        </c:manualLayout>
      </c:layout>
      <c:scatterChart>
        <c:scatterStyle val="lineMarker"/>
        <c:varyColors val="0"/>
        <c:ser>
          <c:idx val="0"/>
          <c:order val="0"/>
          <c:spPr>
            <a:ln w="28575">
              <a:noFill/>
            </a:ln>
          </c:spPr>
          <c:marker>
            <c:symbol val="circle"/>
            <c:size val="13"/>
          </c:marker>
          <c:xVal>
            <c:numRef>
              <c:f>'Ch.1 Example 3 dotplot'!$A$4:$A$18</c:f>
              <c:numCache>
                <c:formatCode>General</c:formatCode>
                <c:ptCount val="15"/>
                <c:pt idx="0">
                  <c:v>6</c:v>
                </c:pt>
                <c:pt idx="1">
                  <c:v>9</c:v>
                </c:pt>
                <c:pt idx="2">
                  <c:v>12</c:v>
                </c:pt>
                <c:pt idx="3">
                  <c:v>12</c:v>
                </c:pt>
                <c:pt idx="4">
                  <c:v>14</c:v>
                </c:pt>
                <c:pt idx="5">
                  <c:v>14</c:v>
                </c:pt>
                <c:pt idx="6">
                  <c:v>14</c:v>
                </c:pt>
                <c:pt idx="7">
                  <c:v>15</c:v>
                </c:pt>
                <c:pt idx="8">
                  <c:v>16</c:v>
                </c:pt>
                <c:pt idx="9">
                  <c:v>18</c:v>
                </c:pt>
                <c:pt idx="10">
                  <c:v>18</c:v>
                </c:pt>
                <c:pt idx="11">
                  <c:v>18</c:v>
                </c:pt>
                <c:pt idx="12">
                  <c:v>18</c:v>
                </c:pt>
                <c:pt idx="13">
                  <c:v>19</c:v>
                </c:pt>
                <c:pt idx="14">
                  <c:v>19</c:v>
                </c:pt>
              </c:numCache>
            </c:numRef>
          </c:xVal>
          <c:yVal>
            <c:numRef>
              <c:f>'Ch.1 Example 3 dotplot'!$B$4:$B$18</c:f>
              <c:numCache>
                <c:formatCode>General</c:formatCode>
                <c:ptCount val="15"/>
                <c:pt idx="0">
                  <c:v>1</c:v>
                </c:pt>
                <c:pt idx="1">
                  <c:v>1</c:v>
                </c:pt>
                <c:pt idx="2">
                  <c:v>1</c:v>
                </c:pt>
                <c:pt idx="3">
                  <c:v>2</c:v>
                </c:pt>
                <c:pt idx="4">
                  <c:v>1</c:v>
                </c:pt>
                <c:pt idx="5">
                  <c:v>2</c:v>
                </c:pt>
                <c:pt idx="6">
                  <c:v>3</c:v>
                </c:pt>
                <c:pt idx="7">
                  <c:v>1</c:v>
                </c:pt>
                <c:pt idx="8">
                  <c:v>1</c:v>
                </c:pt>
                <c:pt idx="9">
                  <c:v>1</c:v>
                </c:pt>
                <c:pt idx="10">
                  <c:v>2</c:v>
                </c:pt>
                <c:pt idx="11">
                  <c:v>3</c:v>
                </c:pt>
                <c:pt idx="12">
                  <c:v>4</c:v>
                </c:pt>
                <c:pt idx="13">
                  <c:v>1</c:v>
                </c:pt>
                <c:pt idx="14">
                  <c:v>2</c:v>
                </c:pt>
              </c:numCache>
            </c:numRef>
          </c:yVal>
          <c:smooth val="0"/>
        </c:ser>
        <c:dLbls>
          <c:showLegendKey val="0"/>
          <c:showVal val="0"/>
          <c:showCatName val="0"/>
          <c:showSerName val="0"/>
          <c:showPercent val="0"/>
          <c:showBubbleSize val="0"/>
        </c:dLbls>
        <c:axId val="187432800"/>
        <c:axId val="187433360"/>
      </c:scatterChart>
      <c:valAx>
        <c:axId val="187432800"/>
        <c:scaling>
          <c:orientation val="minMax"/>
        </c:scaling>
        <c:delete val="0"/>
        <c:axPos val="b"/>
        <c:title>
          <c:tx>
            <c:rich>
              <a:bodyPr/>
              <a:lstStyle/>
              <a:p>
                <a:pPr>
                  <a:defRPr sz="2800"/>
                </a:pPr>
                <a:r>
                  <a:rPr lang="en-US" sz="2800"/>
                  <a:t>Number</a:t>
                </a:r>
                <a:r>
                  <a:rPr lang="en-US" sz="2800" baseline="0"/>
                  <a:t> of touchdown passes</a:t>
                </a:r>
                <a:endParaRPr lang="en-US" sz="2800"/>
              </a:p>
            </c:rich>
          </c:tx>
          <c:layout/>
          <c:overlay val="0"/>
        </c:title>
        <c:numFmt formatCode="General" sourceLinked="1"/>
        <c:majorTickMark val="out"/>
        <c:minorTickMark val="none"/>
        <c:tickLblPos val="nextTo"/>
        <c:txPr>
          <a:bodyPr rot="0" vert="horz"/>
          <a:lstStyle/>
          <a:p>
            <a:pPr>
              <a:defRPr sz="2000" b="0" i="0" u="none" strike="noStrike" baseline="0">
                <a:solidFill>
                  <a:srgbClr val="000000"/>
                </a:solidFill>
                <a:latin typeface="Calibri"/>
                <a:ea typeface="Calibri"/>
                <a:cs typeface="Calibri"/>
              </a:defRPr>
            </a:pPr>
            <a:endParaRPr lang="en-US"/>
          </a:p>
        </c:txPr>
        <c:crossAx val="187433360"/>
        <c:crosses val="autoZero"/>
        <c:crossBetween val="midCat"/>
      </c:valAx>
      <c:valAx>
        <c:axId val="187433360"/>
        <c:scaling>
          <c:orientation val="minMax"/>
          <c:max val="4"/>
          <c:min val="0"/>
        </c:scaling>
        <c:delete val="0"/>
        <c:axPos val="l"/>
        <c:numFmt formatCode="General" sourceLinked="1"/>
        <c:majorTickMark val="none"/>
        <c:minorTickMark val="none"/>
        <c:tickLblPos val="none"/>
        <c:crossAx val="187432800"/>
        <c:crosses val="autoZero"/>
        <c:crossBetween val="midCat"/>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800"/>
            </a:pPr>
            <a:r>
              <a:rPr lang="en-US" sz="2800" dirty="0"/>
              <a:t>Original Data</a:t>
            </a:r>
          </a:p>
        </c:rich>
      </c:tx>
      <c:layout>
        <c:manualLayout>
          <c:xMode val="edge"/>
          <c:yMode val="edge"/>
          <c:x val="0.62159429707209035"/>
          <c:y val="5.5555555555555558E-3"/>
        </c:manualLayout>
      </c:layout>
      <c:overlay val="1"/>
    </c:title>
    <c:autoTitleDeleted val="0"/>
    <c:plotArea>
      <c:layout>
        <c:manualLayout>
          <c:layoutTarget val="inner"/>
          <c:xMode val="edge"/>
          <c:yMode val="edge"/>
          <c:x val="1.9797798333460744E-2"/>
          <c:y val="0.10347112860892388"/>
          <c:w val="0.91777099737532863"/>
          <c:h val="0.66200672284385564"/>
        </c:manualLayout>
      </c:layout>
      <c:scatterChart>
        <c:scatterStyle val="lineMarker"/>
        <c:varyColors val="0"/>
        <c:ser>
          <c:idx val="0"/>
          <c:order val="0"/>
          <c:spPr>
            <a:ln w="28575">
              <a:noFill/>
            </a:ln>
          </c:spPr>
          <c:marker>
            <c:symbol val="circle"/>
            <c:size val="7"/>
          </c:marker>
          <c:xVal>
            <c:numRef>
              <c:f>'Ch.1 Averages'!$A$9:$A$28</c:f>
              <c:numCache>
                <c:formatCode>General</c:formatCode>
                <c:ptCount val="20"/>
                <c:pt idx="0">
                  <c:v>5</c:v>
                </c:pt>
                <c:pt idx="1">
                  <c:v>7</c:v>
                </c:pt>
                <c:pt idx="2">
                  <c:v>12</c:v>
                </c:pt>
                <c:pt idx="3">
                  <c:v>14</c:v>
                </c:pt>
                <c:pt idx="4">
                  <c:v>14</c:v>
                </c:pt>
                <c:pt idx="5">
                  <c:v>14</c:v>
                </c:pt>
                <c:pt idx="6">
                  <c:v>18</c:v>
                </c:pt>
                <c:pt idx="7">
                  <c:v>21</c:v>
                </c:pt>
                <c:pt idx="8">
                  <c:v>22</c:v>
                </c:pt>
                <c:pt idx="9">
                  <c:v>23</c:v>
                </c:pt>
                <c:pt idx="10">
                  <c:v>24</c:v>
                </c:pt>
                <c:pt idx="11">
                  <c:v>25</c:v>
                </c:pt>
                <c:pt idx="12">
                  <c:v>34</c:v>
                </c:pt>
                <c:pt idx="13">
                  <c:v>34</c:v>
                </c:pt>
                <c:pt idx="14">
                  <c:v>37</c:v>
                </c:pt>
                <c:pt idx="15">
                  <c:v>47</c:v>
                </c:pt>
                <c:pt idx="16">
                  <c:v>49</c:v>
                </c:pt>
                <c:pt idx="17">
                  <c:v>64</c:v>
                </c:pt>
                <c:pt idx="18">
                  <c:v>67</c:v>
                </c:pt>
                <c:pt idx="19">
                  <c:v>69</c:v>
                </c:pt>
              </c:numCache>
            </c:numRef>
          </c:xVal>
          <c:yVal>
            <c:numRef>
              <c:f>'Ch.1 Averages'!$B$9:$B$28</c:f>
              <c:numCache>
                <c:formatCode>General</c:formatCode>
                <c:ptCount val="20"/>
                <c:pt idx="0">
                  <c:v>1</c:v>
                </c:pt>
                <c:pt idx="1">
                  <c:v>1</c:v>
                </c:pt>
                <c:pt idx="2">
                  <c:v>1</c:v>
                </c:pt>
                <c:pt idx="3">
                  <c:v>1</c:v>
                </c:pt>
                <c:pt idx="4">
                  <c:v>2</c:v>
                </c:pt>
                <c:pt idx="5">
                  <c:v>3</c:v>
                </c:pt>
                <c:pt idx="6">
                  <c:v>1</c:v>
                </c:pt>
                <c:pt idx="7">
                  <c:v>1</c:v>
                </c:pt>
                <c:pt idx="8">
                  <c:v>1</c:v>
                </c:pt>
                <c:pt idx="9">
                  <c:v>1</c:v>
                </c:pt>
                <c:pt idx="10">
                  <c:v>1</c:v>
                </c:pt>
                <c:pt idx="11">
                  <c:v>1</c:v>
                </c:pt>
                <c:pt idx="12">
                  <c:v>1</c:v>
                </c:pt>
                <c:pt idx="13">
                  <c:v>2</c:v>
                </c:pt>
                <c:pt idx="14">
                  <c:v>1</c:v>
                </c:pt>
                <c:pt idx="15">
                  <c:v>1</c:v>
                </c:pt>
                <c:pt idx="16">
                  <c:v>1</c:v>
                </c:pt>
                <c:pt idx="17">
                  <c:v>1</c:v>
                </c:pt>
                <c:pt idx="18">
                  <c:v>1</c:v>
                </c:pt>
                <c:pt idx="19">
                  <c:v>1</c:v>
                </c:pt>
              </c:numCache>
            </c:numRef>
          </c:yVal>
          <c:smooth val="0"/>
        </c:ser>
        <c:ser>
          <c:idx val="1"/>
          <c:order val="1"/>
          <c:tx>
            <c:v>mean</c:v>
          </c:tx>
          <c:spPr>
            <a:ln w="12700">
              <a:solidFill>
                <a:srgbClr val="FF0000"/>
              </a:solidFill>
              <a:headEnd type="triangle"/>
            </a:ln>
          </c:spPr>
          <c:marker>
            <c:symbol val="none"/>
          </c:marker>
          <c:xVal>
            <c:numRef>
              <c:f>'Ch.1 Averages'!$A$31:$A$32</c:f>
              <c:numCache>
                <c:formatCode>General</c:formatCode>
                <c:ptCount val="2"/>
                <c:pt idx="0">
                  <c:v>30</c:v>
                </c:pt>
                <c:pt idx="1">
                  <c:v>30</c:v>
                </c:pt>
              </c:numCache>
            </c:numRef>
          </c:xVal>
          <c:yVal>
            <c:numRef>
              <c:f>'Ch.1 Averages'!$B$31:$B$32</c:f>
              <c:numCache>
                <c:formatCode>General</c:formatCode>
                <c:ptCount val="2"/>
                <c:pt idx="0">
                  <c:v>2</c:v>
                </c:pt>
                <c:pt idx="1">
                  <c:v>3</c:v>
                </c:pt>
              </c:numCache>
            </c:numRef>
          </c:yVal>
          <c:smooth val="0"/>
        </c:ser>
        <c:dLbls>
          <c:showLegendKey val="0"/>
          <c:showVal val="0"/>
          <c:showCatName val="0"/>
          <c:showSerName val="0"/>
          <c:showPercent val="0"/>
          <c:showBubbleSize val="0"/>
        </c:dLbls>
        <c:axId val="187436160"/>
        <c:axId val="187436720"/>
      </c:scatterChart>
      <c:valAx>
        <c:axId val="187436160"/>
        <c:scaling>
          <c:orientation val="minMax"/>
        </c:scaling>
        <c:delete val="0"/>
        <c:axPos val="b"/>
        <c:numFmt formatCode="General" sourceLinked="1"/>
        <c:majorTickMark val="out"/>
        <c:minorTickMark val="none"/>
        <c:tickLblPos val="nextTo"/>
        <c:txPr>
          <a:bodyPr/>
          <a:lstStyle/>
          <a:p>
            <a:pPr>
              <a:defRPr sz="1400"/>
            </a:pPr>
            <a:endParaRPr lang="en-US"/>
          </a:p>
        </c:txPr>
        <c:crossAx val="187436720"/>
        <c:crosses val="autoZero"/>
        <c:crossBetween val="midCat"/>
      </c:valAx>
      <c:valAx>
        <c:axId val="187436720"/>
        <c:scaling>
          <c:orientation val="minMax"/>
        </c:scaling>
        <c:delete val="0"/>
        <c:axPos val="l"/>
        <c:numFmt formatCode="General" sourceLinked="1"/>
        <c:majorTickMark val="none"/>
        <c:minorTickMark val="none"/>
        <c:tickLblPos val="none"/>
        <c:crossAx val="187436160"/>
        <c:crosses val="autoZero"/>
        <c:crossBetween val="midCat"/>
      </c:valAx>
    </c:plotArea>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800"/>
            </a:pPr>
            <a:r>
              <a:rPr lang="en-US" sz="2800"/>
              <a:t>Modified Data</a:t>
            </a:r>
          </a:p>
        </c:rich>
      </c:tx>
      <c:layout>
        <c:manualLayout>
          <c:xMode val="edge"/>
          <c:yMode val="edge"/>
          <c:x val="0.7057173598924934"/>
          <c:y val="9.5029700234839226E-2"/>
        </c:manualLayout>
      </c:layout>
      <c:overlay val="1"/>
    </c:title>
    <c:autoTitleDeleted val="0"/>
    <c:plotArea>
      <c:layout>
        <c:manualLayout>
          <c:layoutTarget val="inner"/>
          <c:xMode val="edge"/>
          <c:yMode val="edge"/>
          <c:x val="3.7597112860892477E-2"/>
          <c:y val="0.10347101349173458"/>
          <c:w val="0.91777099737532863"/>
          <c:h val="0.66200672284385564"/>
        </c:manualLayout>
      </c:layout>
      <c:scatterChart>
        <c:scatterStyle val="lineMarker"/>
        <c:varyColors val="0"/>
        <c:ser>
          <c:idx val="0"/>
          <c:order val="0"/>
          <c:spPr>
            <a:ln w="28575">
              <a:noFill/>
            </a:ln>
          </c:spPr>
          <c:marker>
            <c:symbol val="circle"/>
            <c:size val="7"/>
          </c:marker>
          <c:xVal>
            <c:numRef>
              <c:f>'Ch.1 Averages'!$D$9:$D$28</c:f>
              <c:numCache>
                <c:formatCode>General</c:formatCode>
                <c:ptCount val="20"/>
                <c:pt idx="0">
                  <c:v>5</c:v>
                </c:pt>
                <c:pt idx="1">
                  <c:v>7</c:v>
                </c:pt>
                <c:pt idx="2">
                  <c:v>12</c:v>
                </c:pt>
                <c:pt idx="3">
                  <c:v>14</c:v>
                </c:pt>
                <c:pt idx="4">
                  <c:v>14</c:v>
                </c:pt>
                <c:pt idx="5">
                  <c:v>14</c:v>
                </c:pt>
                <c:pt idx="6">
                  <c:v>18</c:v>
                </c:pt>
                <c:pt idx="7">
                  <c:v>21</c:v>
                </c:pt>
                <c:pt idx="8">
                  <c:v>22</c:v>
                </c:pt>
                <c:pt idx="9">
                  <c:v>23</c:v>
                </c:pt>
                <c:pt idx="10">
                  <c:v>24</c:v>
                </c:pt>
                <c:pt idx="11">
                  <c:v>25</c:v>
                </c:pt>
                <c:pt idx="12">
                  <c:v>34</c:v>
                </c:pt>
                <c:pt idx="13">
                  <c:v>34</c:v>
                </c:pt>
                <c:pt idx="14">
                  <c:v>37</c:v>
                </c:pt>
                <c:pt idx="15">
                  <c:v>47</c:v>
                </c:pt>
                <c:pt idx="16">
                  <c:v>49</c:v>
                </c:pt>
                <c:pt idx="17">
                  <c:v>64</c:v>
                </c:pt>
                <c:pt idx="18">
                  <c:v>67</c:v>
                </c:pt>
                <c:pt idx="19">
                  <c:v>483</c:v>
                </c:pt>
              </c:numCache>
            </c:numRef>
          </c:xVal>
          <c:yVal>
            <c:numRef>
              <c:f>'Ch.1 Averages'!$E$9:$E$28</c:f>
              <c:numCache>
                <c:formatCode>General</c:formatCode>
                <c:ptCount val="20"/>
                <c:pt idx="0">
                  <c:v>1</c:v>
                </c:pt>
                <c:pt idx="1">
                  <c:v>1</c:v>
                </c:pt>
                <c:pt idx="2">
                  <c:v>1</c:v>
                </c:pt>
                <c:pt idx="3">
                  <c:v>1</c:v>
                </c:pt>
                <c:pt idx="4">
                  <c:v>2</c:v>
                </c:pt>
                <c:pt idx="5">
                  <c:v>3</c:v>
                </c:pt>
                <c:pt idx="6">
                  <c:v>1</c:v>
                </c:pt>
                <c:pt idx="7">
                  <c:v>1</c:v>
                </c:pt>
                <c:pt idx="8">
                  <c:v>1</c:v>
                </c:pt>
                <c:pt idx="9">
                  <c:v>1</c:v>
                </c:pt>
                <c:pt idx="10">
                  <c:v>1</c:v>
                </c:pt>
                <c:pt idx="11">
                  <c:v>1</c:v>
                </c:pt>
                <c:pt idx="12">
                  <c:v>1</c:v>
                </c:pt>
                <c:pt idx="13">
                  <c:v>2</c:v>
                </c:pt>
                <c:pt idx="14">
                  <c:v>1</c:v>
                </c:pt>
                <c:pt idx="15">
                  <c:v>1</c:v>
                </c:pt>
                <c:pt idx="16">
                  <c:v>1</c:v>
                </c:pt>
                <c:pt idx="17">
                  <c:v>1</c:v>
                </c:pt>
                <c:pt idx="18">
                  <c:v>1</c:v>
                </c:pt>
                <c:pt idx="19">
                  <c:v>1</c:v>
                </c:pt>
              </c:numCache>
            </c:numRef>
          </c:yVal>
          <c:smooth val="0"/>
        </c:ser>
        <c:ser>
          <c:idx val="1"/>
          <c:order val="1"/>
          <c:tx>
            <c:v>mean</c:v>
          </c:tx>
          <c:spPr>
            <a:ln w="12700">
              <a:solidFill>
                <a:srgbClr val="FF0000"/>
              </a:solidFill>
              <a:headEnd type="triangle"/>
            </a:ln>
          </c:spPr>
          <c:marker>
            <c:symbol val="none"/>
          </c:marker>
          <c:xVal>
            <c:numRef>
              <c:f>'Ch.1 Averages'!$D$31:$D$32</c:f>
              <c:numCache>
                <c:formatCode>General</c:formatCode>
                <c:ptCount val="2"/>
                <c:pt idx="0">
                  <c:v>50.7</c:v>
                </c:pt>
                <c:pt idx="1">
                  <c:v>50.7</c:v>
                </c:pt>
              </c:numCache>
            </c:numRef>
          </c:xVal>
          <c:yVal>
            <c:numRef>
              <c:f>'Ch.1 Averages'!$E$31:$E$32</c:f>
              <c:numCache>
                <c:formatCode>General</c:formatCode>
                <c:ptCount val="2"/>
                <c:pt idx="0">
                  <c:v>2</c:v>
                </c:pt>
                <c:pt idx="1">
                  <c:v>3</c:v>
                </c:pt>
              </c:numCache>
            </c:numRef>
          </c:yVal>
          <c:smooth val="0"/>
        </c:ser>
        <c:dLbls>
          <c:showLegendKey val="0"/>
          <c:showVal val="0"/>
          <c:showCatName val="0"/>
          <c:showSerName val="0"/>
          <c:showPercent val="0"/>
          <c:showBubbleSize val="0"/>
        </c:dLbls>
        <c:axId val="187439520"/>
        <c:axId val="187440080"/>
      </c:scatterChart>
      <c:valAx>
        <c:axId val="187439520"/>
        <c:scaling>
          <c:orientation val="minMax"/>
          <c:max val="80"/>
        </c:scaling>
        <c:delete val="0"/>
        <c:axPos val="b"/>
        <c:numFmt formatCode="General" sourceLinked="1"/>
        <c:majorTickMark val="out"/>
        <c:minorTickMark val="none"/>
        <c:tickLblPos val="nextTo"/>
        <c:txPr>
          <a:bodyPr/>
          <a:lstStyle/>
          <a:p>
            <a:pPr>
              <a:defRPr sz="1400"/>
            </a:pPr>
            <a:endParaRPr lang="en-US"/>
          </a:p>
        </c:txPr>
        <c:crossAx val="187440080"/>
        <c:crosses val="autoZero"/>
        <c:crossBetween val="midCat"/>
      </c:valAx>
      <c:valAx>
        <c:axId val="187440080"/>
        <c:scaling>
          <c:orientation val="minMax"/>
        </c:scaling>
        <c:delete val="0"/>
        <c:axPos val="l"/>
        <c:numFmt formatCode="General" sourceLinked="1"/>
        <c:majorTickMark val="none"/>
        <c:minorTickMark val="none"/>
        <c:tickLblPos val="none"/>
        <c:crossAx val="187439520"/>
        <c:crosses val="autoZero"/>
        <c:crossBetween val="midCat"/>
      </c:valAx>
    </c:plotArea>
    <c:plotVisOnly val="1"/>
    <c:dispBlanksAs val="gap"/>
    <c:showDLblsOverMax val="0"/>
  </c:chart>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800"/>
            </a:pPr>
            <a:r>
              <a:rPr lang="en-US" sz="2800" dirty="0"/>
              <a:t>Original Data</a:t>
            </a:r>
          </a:p>
        </c:rich>
      </c:tx>
      <c:layout>
        <c:manualLayout>
          <c:xMode val="edge"/>
          <c:yMode val="edge"/>
          <c:x val="0.62159429707208991"/>
          <c:y val="5.5555555555555558E-3"/>
        </c:manualLayout>
      </c:layout>
      <c:overlay val="1"/>
    </c:title>
    <c:autoTitleDeleted val="0"/>
    <c:plotArea>
      <c:layout>
        <c:manualLayout>
          <c:layoutTarget val="inner"/>
          <c:xMode val="edge"/>
          <c:yMode val="edge"/>
          <c:x val="3.7597112860892436E-2"/>
          <c:y val="0.10347101349173458"/>
          <c:w val="0.91777099737532863"/>
          <c:h val="0.66200672284385564"/>
        </c:manualLayout>
      </c:layout>
      <c:scatterChart>
        <c:scatterStyle val="lineMarker"/>
        <c:varyColors val="0"/>
        <c:ser>
          <c:idx val="0"/>
          <c:order val="0"/>
          <c:spPr>
            <a:ln w="28575">
              <a:noFill/>
            </a:ln>
          </c:spPr>
          <c:marker>
            <c:symbol val="circle"/>
            <c:size val="7"/>
          </c:marker>
          <c:xVal>
            <c:numRef>
              <c:f>'Ch.1 Averages'!$A$9:$A$28</c:f>
              <c:numCache>
                <c:formatCode>General</c:formatCode>
                <c:ptCount val="20"/>
                <c:pt idx="0">
                  <c:v>5</c:v>
                </c:pt>
                <c:pt idx="1">
                  <c:v>7</c:v>
                </c:pt>
                <c:pt idx="2">
                  <c:v>12</c:v>
                </c:pt>
                <c:pt idx="3">
                  <c:v>14</c:v>
                </c:pt>
                <c:pt idx="4">
                  <c:v>14</c:v>
                </c:pt>
                <c:pt idx="5">
                  <c:v>14</c:v>
                </c:pt>
                <c:pt idx="6">
                  <c:v>18</c:v>
                </c:pt>
                <c:pt idx="7">
                  <c:v>21</c:v>
                </c:pt>
                <c:pt idx="8">
                  <c:v>22</c:v>
                </c:pt>
                <c:pt idx="9">
                  <c:v>23</c:v>
                </c:pt>
                <c:pt idx="10">
                  <c:v>24</c:v>
                </c:pt>
                <c:pt idx="11">
                  <c:v>25</c:v>
                </c:pt>
                <c:pt idx="12">
                  <c:v>34</c:v>
                </c:pt>
                <c:pt idx="13">
                  <c:v>34</c:v>
                </c:pt>
                <c:pt idx="14">
                  <c:v>37</c:v>
                </c:pt>
                <c:pt idx="15">
                  <c:v>47</c:v>
                </c:pt>
                <c:pt idx="16">
                  <c:v>49</c:v>
                </c:pt>
                <c:pt idx="17">
                  <c:v>64</c:v>
                </c:pt>
                <c:pt idx="18">
                  <c:v>67</c:v>
                </c:pt>
                <c:pt idx="19">
                  <c:v>69</c:v>
                </c:pt>
              </c:numCache>
            </c:numRef>
          </c:xVal>
          <c:yVal>
            <c:numRef>
              <c:f>'Ch.1 Averages'!$B$9:$B$28</c:f>
              <c:numCache>
                <c:formatCode>General</c:formatCode>
                <c:ptCount val="20"/>
                <c:pt idx="0">
                  <c:v>1</c:v>
                </c:pt>
                <c:pt idx="1">
                  <c:v>1</c:v>
                </c:pt>
                <c:pt idx="2">
                  <c:v>1</c:v>
                </c:pt>
                <c:pt idx="3">
                  <c:v>1</c:v>
                </c:pt>
                <c:pt idx="4">
                  <c:v>2</c:v>
                </c:pt>
                <c:pt idx="5">
                  <c:v>3</c:v>
                </c:pt>
                <c:pt idx="6">
                  <c:v>1</c:v>
                </c:pt>
                <c:pt idx="7">
                  <c:v>1</c:v>
                </c:pt>
                <c:pt idx="8">
                  <c:v>1</c:v>
                </c:pt>
                <c:pt idx="9">
                  <c:v>1</c:v>
                </c:pt>
                <c:pt idx="10">
                  <c:v>1</c:v>
                </c:pt>
                <c:pt idx="11">
                  <c:v>1</c:v>
                </c:pt>
                <c:pt idx="12">
                  <c:v>1</c:v>
                </c:pt>
                <c:pt idx="13">
                  <c:v>2</c:v>
                </c:pt>
                <c:pt idx="14">
                  <c:v>1</c:v>
                </c:pt>
                <c:pt idx="15">
                  <c:v>1</c:v>
                </c:pt>
                <c:pt idx="16">
                  <c:v>1</c:v>
                </c:pt>
                <c:pt idx="17">
                  <c:v>1</c:v>
                </c:pt>
                <c:pt idx="18">
                  <c:v>1</c:v>
                </c:pt>
                <c:pt idx="19">
                  <c:v>1</c:v>
                </c:pt>
              </c:numCache>
            </c:numRef>
          </c:yVal>
          <c:smooth val="0"/>
        </c:ser>
        <c:ser>
          <c:idx val="1"/>
          <c:order val="1"/>
          <c:tx>
            <c:v>mean</c:v>
          </c:tx>
          <c:spPr>
            <a:ln w="12700">
              <a:solidFill>
                <a:srgbClr val="FF0000"/>
              </a:solidFill>
              <a:headEnd type="triangle"/>
            </a:ln>
          </c:spPr>
          <c:marker>
            <c:symbol val="none"/>
          </c:marker>
          <c:xVal>
            <c:numRef>
              <c:f>'Ch.1 Averages'!$A$31:$A$32</c:f>
              <c:numCache>
                <c:formatCode>General</c:formatCode>
                <c:ptCount val="2"/>
                <c:pt idx="0">
                  <c:v>30</c:v>
                </c:pt>
                <c:pt idx="1">
                  <c:v>30</c:v>
                </c:pt>
              </c:numCache>
            </c:numRef>
          </c:xVal>
          <c:yVal>
            <c:numRef>
              <c:f>'Ch.1 Averages'!$B$31:$B$32</c:f>
              <c:numCache>
                <c:formatCode>General</c:formatCode>
                <c:ptCount val="2"/>
                <c:pt idx="0">
                  <c:v>2</c:v>
                </c:pt>
                <c:pt idx="1">
                  <c:v>3</c:v>
                </c:pt>
              </c:numCache>
            </c:numRef>
          </c:yVal>
          <c:smooth val="0"/>
        </c:ser>
        <c:ser>
          <c:idx val="2"/>
          <c:order val="2"/>
          <c:tx>
            <c:v>median</c:v>
          </c:tx>
          <c:spPr>
            <a:ln w="12700">
              <a:solidFill>
                <a:srgbClr val="FF0000"/>
              </a:solidFill>
              <a:headEnd type="triangle"/>
            </a:ln>
          </c:spPr>
          <c:marker>
            <c:symbol val="none"/>
          </c:marker>
          <c:xVal>
            <c:numRef>
              <c:f>'Ch.1 Averages'!$A$33:$A$34</c:f>
              <c:numCache>
                <c:formatCode>General</c:formatCode>
                <c:ptCount val="2"/>
                <c:pt idx="0">
                  <c:v>23.5</c:v>
                </c:pt>
                <c:pt idx="1">
                  <c:v>23.5</c:v>
                </c:pt>
              </c:numCache>
            </c:numRef>
          </c:xVal>
          <c:yVal>
            <c:numRef>
              <c:f>'Ch.1 Averages'!$B$33:$B$34</c:f>
              <c:numCache>
                <c:formatCode>General</c:formatCode>
                <c:ptCount val="2"/>
                <c:pt idx="0">
                  <c:v>2</c:v>
                </c:pt>
                <c:pt idx="1">
                  <c:v>3</c:v>
                </c:pt>
              </c:numCache>
            </c:numRef>
          </c:yVal>
          <c:smooth val="0"/>
        </c:ser>
        <c:dLbls>
          <c:showLegendKey val="0"/>
          <c:showVal val="0"/>
          <c:showCatName val="0"/>
          <c:showSerName val="0"/>
          <c:showPercent val="0"/>
          <c:showBubbleSize val="0"/>
        </c:dLbls>
        <c:axId val="187443440"/>
        <c:axId val="187444000"/>
      </c:scatterChart>
      <c:valAx>
        <c:axId val="187443440"/>
        <c:scaling>
          <c:orientation val="minMax"/>
        </c:scaling>
        <c:delete val="0"/>
        <c:axPos val="b"/>
        <c:numFmt formatCode="General" sourceLinked="1"/>
        <c:majorTickMark val="out"/>
        <c:minorTickMark val="none"/>
        <c:tickLblPos val="nextTo"/>
        <c:txPr>
          <a:bodyPr/>
          <a:lstStyle/>
          <a:p>
            <a:pPr>
              <a:defRPr sz="1400"/>
            </a:pPr>
            <a:endParaRPr lang="en-US"/>
          </a:p>
        </c:txPr>
        <c:crossAx val="187444000"/>
        <c:crosses val="autoZero"/>
        <c:crossBetween val="midCat"/>
      </c:valAx>
      <c:valAx>
        <c:axId val="187444000"/>
        <c:scaling>
          <c:orientation val="minMax"/>
        </c:scaling>
        <c:delete val="0"/>
        <c:axPos val="l"/>
        <c:numFmt formatCode="General" sourceLinked="1"/>
        <c:majorTickMark val="none"/>
        <c:minorTickMark val="none"/>
        <c:tickLblPos val="none"/>
        <c:crossAx val="187443440"/>
        <c:crosses val="autoZero"/>
        <c:crossBetween val="midCat"/>
      </c:valAx>
    </c:plotArea>
    <c:plotVisOnly val="1"/>
    <c:dispBlanksAs val="gap"/>
    <c:showDLblsOverMax val="0"/>
  </c:chart>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800"/>
            </a:pPr>
            <a:r>
              <a:rPr lang="en-US" sz="2800"/>
              <a:t>Modified Data</a:t>
            </a:r>
          </a:p>
        </c:rich>
      </c:tx>
      <c:layout>
        <c:manualLayout>
          <c:xMode val="edge"/>
          <c:yMode val="edge"/>
          <c:x val="0.7057173598924934"/>
          <c:y val="9.5029700234839212E-2"/>
        </c:manualLayout>
      </c:layout>
      <c:overlay val="1"/>
    </c:title>
    <c:autoTitleDeleted val="0"/>
    <c:plotArea>
      <c:layout>
        <c:manualLayout>
          <c:layoutTarget val="inner"/>
          <c:xMode val="edge"/>
          <c:yMode val="edge"/>
          <c:x val="3.759711286089245E-2"/>
          <c:y val="0.10347101349173458"/>
          <c:w val="0.91777099737532863"/>
          <c:h val="0.66200672284385564"/>
        </c:manualLayout>
      </c:layout>
      <c:scatterChart>
        <c:scatterStyle val="lineMarker"/>
        <c:varyColors val="0"/>
        <c:ser>
          <c:idx val="0"/>
          <c:order val="0"/>
          <c:spPr>
            <a:ln w="28575">
              <a:noFill/>
            </a:ln>
          </c:spPr>
          <c:marker>
            <c:symbol val="circle"/>
            <c:size val="7"/>
          </c:marker>
          <c:xVal>
            <c:numRef>
              <c:f>'Ch.1 Averages'!$D$9:$D$28</c:f>
              <c:numCache>
                <c:formatCode>General</c:formatCode>
                <c:ptCount val="20"/>
                <c:pt idx="0">
                  <c:v>5</c:v>
                </c:pt>
                <c:pt idx="1">
                  <c:v>7</c:v>
                </c:pt>
                <c:pt idx="2">
                  <c:v>12</c:v>
                </c:pt>
                <c:pt idx="3">
                  <c:v>14</c:v>
                </c:pt>
                <c:pt idx="4">
                  <c:v>14</c:v>
                </c:pt>
                <c:pt idx="5">
                  <c:v>14</c:v>
                </c:pt>
                <c:pt idx="6">
                  <c:v>18</c:v>
                </c:pt>
                <c:pt idx="7">
                  <c:v>21</c:v>
                </c:pt>
                <c:pt idx="8">
                  <c:v>22</c:v>
                </c:pt>
                <c:pt idx="9">
                  <c:v>23</c:v>
                </c:pt>
                <c:pt idx="10">
                  <c:v>24</c:v>
                </c:pt>
                <c:pt idx="11">
                  <c:v>25</c:v>
                </c:pt>
                <c:pt idx="12">
                  <c:v>34</c:v>
                </c:pt>
                <c:pt idx="13">
                  <c:v>34</c:v>
                </c:pt>
                <c:pt idx="14">
                  <c:v>37</c:v>
                </c:pt>
                <c:pt idx="15">
                  <c:v>47</c:v>
                </c:pt>
                <c:pt idx="16">
                  <c:v>49</c:v>
                </c:pt>
                <c:pt idx="17">
                  <c:v>64</c:v>
                </c:pt>
                <c:pt idx="18">
                  <c:v>67</c:v>
                </c:pt>
                <c:pt idx="19">
                  <c:v>483</c:v>
                </c:pt>
              </c:numCache>
            </c:numRef>
          </c:xVal>
          <c:yVal>
            <c:numRef>
              <c:f>'Ch.1 Averages'!$E$9:$E$28</c:f>
              <c:numCache>
                <c:formatCode>General</c:formatCode>
                <c:ptCount val="20"/>
                <c:pt idx="0">
                  <c:v>1</c:v>
                </c:pt>
                <c:pt idx="1">
                  <c:v>1</c:v>
                </c:pt>
                <c:pt idx="2">
                  <c:v>1</c:v>
                </c:pt>
                <c:pt idx="3">
                  <c:v>1</c:v>
                </c:pt>
                <c:pt idx="4">
                  <c:v>2</c:v>
                </c:pt>
                <c:pt idx="5">
                  <c:v>3</c:v>
                </c:pt>
                <c:pt idx="6">
                  <c:v>1</c:v>
                </c:pt>
                <c:pt idx="7">
                  <c:v>1</c:v>
                </c:pt>
                <c:pt idx="8">
                  <c:v>1</c:v>
                </c:pt>
                <c:pt idx="9">
                  <c:v>1</c:v>
                </c:pt>
                <c:pt idx="10">
                  <c:v>1</c:v>
                </c:pt>
                <c:pt idx="11">
                  <c:v>1</c:v>
                </c:pt>
                <c:pt idx="12">
                  <c:v>1</c:v>
                </c:pt>
                <c:pt idx="13">
                  <c:v>2</c:v>
                </c:pt>
                <c:pt idx="14">
                  <c:v>1</c:v>
                </c:pt>
                <c:pt idx="15">
                  <c:v>1</c:v>
                </c:pt>
                <c:pt idx="16">
                  <c:v>1</c:v>
                </c:pt>
                <c:pt idx="17">
                  <c:v>1</c:v>
                </c:pt>
                <c:pt idx="18">
                  <c:v>1</c:v>
                </c:pt>
                <c:pt idx="19">
                  <c:v>1</c:v>
                </c:pt>
              </c:numCache>
            </c:numRef>
          </c:yVal>
          <c:smooth val="0"/>
        </c:ser>
        <c:ser>
          <c:idx val="1"/>
          <c:order val="1"/>
          <c:tx>
            <c:v>mean</c:v>
          </c:tx>
          <c:spPr>
            <a:ln w="12700">
              <a:solidFill>
                <a:srgbClr val="FF0000"/>
              </a:solidFill>
              <a:headEnd type="triangle"/>
            </a:ln>
          </c:spPr>
          <c:marker>
            <c:symbol val="none"/>
          </c:marker>
          <c:xVal>
            <c:numRef>
              <c:f>'Ch.1 Averages'!$D$31:$D$32</c:f>
              <c:numCache>
                <c:formatCode>General</c:formatCode>
                <c:ptCount val="2"/>
                <c:pt idx="0">
                  <c:v>50.7</c:v>
                </c:pt>
                <c:pt idx="1">
                  <c:v>50.7</c:v>
                </c:pt>
              </c:numCache>
            </c:numRef>
          </c:xVal>
          <c:yVal>
            <c:numRef>
              <c:f>'Ch.1 Averages'!$E$31:$E$32</c:f>
              <c:numCache>
                <c:formatCode>General</c:formatCode>
                <c:ptCount val="2"/>
                <c:pt idx="0">
                  <c:v>2</c:v>
                </c:pt>
                <c:pt idx="1">
                  <c:v>3</c:v>
                </c:pt>
              </c:numCache>
            </c:numRef>
          </c:yVal>
          <c:smooth val="0"/>
        </c:ser>
        <c:ser>
          <c:idx val="2"/>
          <c:order val="2"/>
          <c:tx>
            <c:v>median</c:v>
          </c:tx>
          <c:spPr>
            <a:ln w="12700">
              <a:solidFill>
                <a:srgbClr val="FF0000"/>
              </a:solidFill>
              <a:headEnd type="triangle"/>
            </a:ln>
          </c:spPr>
          <c:marker>
            <c:symbol val="none"/>
          </c:marker>
          <c:xVal>
            <c:numRef>
              <c:f>'Ch.1 Averages'!$A$33:$A$34</c:f>
              <c:numCache>
                <c:formatCode>General</c:formatCode>
                <c:ptCount val="2"/>
                <c:pt idx="0">
                  <c:v>23.5</c:v>
                </c:pt>
                <c:pt idx="1">
                  <c:v>23.5</c:v>
                </c:pt>
              </c:numCache>
            </c:numRef>
          </c:xVal>
          <c:yVal>
            <c:numRef>
              <c:f>'Ch.1 Averages'!$B$33:$B$34</c:f>
              <c:numCache>
                <c:formatCode>General</c:formatCode>
                <c:ptCount val="2"/>
                <c:pt idx="0">
                  <c:v>2</c:v>
                </c:pt>
                <c:pt idx="1">
                  <c:v>3</c:v>
                </c:pt>
              </c:numCache>
            </c:numRef>
          </c:yVal>
          <c:smooth val="0"/>
        </c:ser>
        <c:dLbls>
          <c:showLegendKey val="0"/>
          <c:showVal val="0"/>
          <c:showCatName val="0"/>
          <c:showSerName val="0"/>
          <c:showPercent val="0"/>
          <c:showBubbleSize val="0"/>
        </c:dLbls>
        <c:axId val="187447360"/>
        <c:axId val="187447920"/>
      </c:scatterChart>
      <c:valAx>
        <c:axId val="187447360"/>
        <c:scaling>
          <c:orientation val="minMax"/>
          <c:max val="80"/>
        </c:scaling>
        <c:delete val="0"/>
        <c:axPos val="b"/>
        <c:numFmt formatCode="General" sourceLinked="1"/>
        <c:majorTickMark val="out"/>
        <c:minorTickMark val="none"/>
        <c:tickLblPos val="nextTo"/>
        <c:txPr>
          <a:bodyPr/>
          <a:lstStyle/>
          <a:p>
            <a:pPr>
              <a:defRPr sz="1400"/>
            </a:pPr>
            <a:endParaRPr lang="en-US"/>
          </a:p>
        </c:txPr>
        <c:crossAx val="187447920"/>
        <c:crosses val="autoZero"/>
        <c:crossBetween val="midCat"/>
      </c:valAx>
      <c:valAx>
        <c:axId val="187447920"/>
        <c:scaling>
          <c:orientation val="minMax"/>
        </c:scaling>
        <c:delete val="0"/>
        <c:axPos val="l"/>
        <c:numFmt formatCode="General" sourceLinked="1"/>
        <c:majorTickMark val="none"/>
        <c:minorTickMark val="none"/>
        <c:tickLblPos val="none"/>
        <c:crossAx val="187447360"/>
        <c:crosses val="autoZero"/>
        <c:crossBetween val="midCat"/>
      </c:valAx>
    </c:plotArea>
    <c:plotVisOnly val="1"/>
    <c:dispBlanksAs val="gap"/>
    <c:showDLblsOverMax val="0"/>
  </c:chart>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8888840954797702E-2"/>
          <c:y val="9.418322768569401E-2"/>
          <c:w val="0.78638342082239565"/>
          <c:h val="0.5573250843644546"/>
        </c:manualLayout>
      </c:layout>
      <c:scatterChart>
        <c:scatterStyle val="lineMarker"/>
        <c:varyColors val="0"/>
        <c:ser>
          <c:idx val="0"/>
          <c:order val="0"/>
          <c:tx>
            <c:v>1</c:v>
          </c:tx>
          <c:spPr>
            <a:ln w="28575">
              <a:noFill/>
            </a:ln>
          </c:spPr>
          <c:marker>
            <c:symbol val="diamond"/>
            <c:size val="13"/>
          </c:marker>
          <c:xVal>
            <c:numRef>
              <c:f>'Ch.1 variability'!$B$2:$H$2</c:f>
              <c:numCache>
                <c:formatCode>General</c:formatCode>
                <c:ptCount val="7"/>
                <c:pt idx="0">
                  <c:v>-15</c:v>
                </c:pt>
                <c:pt idx="1">
                  <c:v>-10</c:v>
                </c:pt>
                <c:pt idx="2">
                  <c:v>-5</c:v>
                </c:pt>
                <c:pt idx="3">
                  <c:v>0</c:v>
                </c:pt>
                <c:pt idx="4">
                  <c:v>5</c:v>
                </c:pt>
                <c:pt idx="5">
                  <c:v>10</c:v>
                </c:pt>
                <c:pt idx="6">
                  <c:v>15</c:v>
                </c:pt>
              </c:numCache>
            </c:numRef>
          </c:xVal>
          <c:yVal>
            <c:numRef>
              <c:f>'Ch.1 variability'!$B$6:$H$6</c:f>
              <c:numCache>
                <c:formatCode>General</c:formatCode>
                <c:ptCount val="7"/>
                <c:pt idx="0">
                  <c:v>3</c:v>
                </c:pt>
                <c:pt idx="1">
                  <c:v>3</c:v>
                </c:pt>
                <c:pt idx="2">
                  <c:v>3</c:v>
                </c:pt>
                <c:pt idx="3">
                  <c:v>3</c:v>
                </c:pt>
                <c:pt idx="4">
                  <c:v>3</c:v>
                </c:pt>
                <c:pt idx="5">
                  <c:v>3</c:v>
                </c:pt>
                <c:pt idx="6">
                  <c:v>3</c:v>
                </c:pt>
              </c:numCache>
            </c:numRef>
          </c:yVal>
          <c:smooth val="0"/>
        </c:ser>
        <c:ser>
          <c:idx val="1"/>
          <c:order val="1"/>
          <c:tx>
            <c:v>2</c:v>
          </c:tx>
          <c:spPr>
            <a:ln w="28575">
              <a:noFill/>
            </a:ln>
          </c:spPr>
          <c:marker>
            <c:symbol val="square"/>
            <c:size val="10"/>
          </c:marker>
          <c:xVal>
            <c:numRef>
              <c:f>'Ch.1 variability'!$B$3:$H$3</c:f>
              <c:numCache>
                <c:formatCode>General</c:formatCode>
                <c:ptCount val="7"/>
                <c:pt idx="0">
                  <c:v>-15</c:v>
                </c:pt>
                <c:pt idx="1">
                  <c:v>-5</c:v>
                </c:pt>
                <c:pt idx="2">
                  <c:v>-1</c:v>
                </c:pt>
                <c:pt idx="3">
                  <c:v>0</c:v>
                </c:pt>
                <c:pt idx="4">
                  <c:v>1</c:v>
                </c:pt>
                <c:pt idx="5">
                  <c:v>5</c:v>
                </c:pt>
                <c:pt idx="6">
                  <c:v>15</c:v>
                </c:pt>
              </c:numCache>
            </c:numRef>
          </c:xVal>
          <c:yVal>
            <c:numRef>
              <c:f>'Ch.1 variability'!$B$7:$H$7</c:f>
              <c:numCache>
                <c:formatCode>General</c:formatCode>
                <c:ptCount val="7"/>
                <c:pt idx="0">
                  <c:v>2</c:v>
                </c:pt>
                <c:pt idx="1">
                  <c:v>2</c:v>
                </c:pt>
                <c:pt idx="2">
                  <c:v>2</c:v>
                </c:pt>
                <c:pt idx="3">
                  <c:v>2</c:v>
                </c:pt>
                <c:pt idx="4">
                  <c:v>2</c:v>
                </c:pt>
                <c:pt idx="5">
                  <c:v>2</c:v>
                </c:pt>
                <c:pt idx="6">
                  <c:v>2</c:v>
                </c:pt>
              </c:numCache>
            </c:numRef>
          </c:yVal>
          <c:smooth val="0"/>
        </c:ser>
        <c:ser>
          <c:idx val="2"/>
          <c:order val="2"/>
          <c:tx>
            <c:v>3</c:v>
          </c:tx>
          <c:spPr>
            <a:ln w="28575">
              <a:noFill/>
            </a:ln>
          </c:spPr>
          <c:marker>
            <c:symbol val="triangle"/>
            <c:size val="13"/>
          </c:marker>
          <c:xVal>
            <c:numRef>
              <c:f>'Ch.1 variability'!$B$4:$H$4</c:f>
              <c:numCache>
                <c:formatCode>General</c:formatCode>
                <c:ptCount val="7"/>
                <c:pt idx="0">
                  <c:v>-3</c:v>
                </c:pt>
                <c:pt idx="1">
                  <c:v>-2</c:v>
                </c:pt>
                <c:pt idx="2">
                  <c:v>-1</c:v>
                </c:pt>
                <c:pt idx="3">
                  <c:v>0</c:v>
                </c:pt>
                <c:pt idx="4">
                  <c:v>1</c:v>
                </c:pt>
                <c:pt idx="5">
                  <c:v>2</c:v>
                </c:pt>
                <c:pt idx="6">
                  <c:v>3</c:v>
                </c:pt>
              </c:numCache>
            </c:numRef>
          </c:xVal>
          <c:yVal>
            <c:numRef>
              <c:f>'Ch.1 variability'!$B$8:$H$8</c:f>
              <c:numCache>
                <c:formatCode>General</c:formatCode>
                <c:ptCount val="7"/>
                <c:pt idx="0">
                  <c:v>1</c:v>
                </c:pt>
                <c:pt idx="1">
                  <c:v>1</c:v>
                </c:pt>
                <c:pt idx="2">
                  <c:v>1</c:v>
                </c:pt>
                <c:pt idx="3">
                  <c:v>1</c:v>
                </c:pt>
                <c:pt idx="4">
                  <c:v>1</c:v>
                </c:pt>
                <c:pt idx="5">
                  <c:v>1</c:v>
                </c:pt>
                <c:pt idx="6">
                  <c:v>1</c:v>
                </c:pt>
              </c:numCache>
            </c:numRef>
          </c:yVal>
          <c:smooth val="0"/>
        </c:ser>
        <c:dLbls>
          <c:showLegendKey val="0"/>
          <c:showVal val="0"/>
          <c:showCatName val="0"/>
          <c:showSerName val="0"/>
          <c:showPercent val="0"/>
          <c:showBubbleSize val="0"/>
        </c:dLbls>
        <c:axId val="187897360"/>
        <c:axId val="187897920"/>
      </c:scatterChart>
      <c:valAx>
        <c:axId val="187897360"/>
        <c:scaling>
          <c:orientation val="minMax"/>
        </c:scaling>
        <c:delete val="0"/>
        <c:axPos val="b"/>
        <c:numFmt formatCode="General" sourceLinked="1"/>
        <c:majorTickMark val="out"/>
        <c:minorTickMark val="none"/>
        <c:tickLblPos val="nextTo"/>
        <c:txPr>
          <a:bodyPr/>
          <a:lstStyle/>
          <a:p>
            <a:pPr>
              <a:defRPr sz="2000"/>
            </a:pPr>
            <a:endParaRPr lang="en-US"/>
          </a:p>
        </c:txPr>
        <c:crossAx val="187897920"/>
        <c:crosses val="autoZero"/>
        <c:crossBetween val="midCat"/>
        <c:majorUnit val="10"/>
        <c:minorUnit val="5"/>
      </c:valAx>
      <c:valAx>
        <c:axId val="187897920"/>
        <c:scaling>
          <c:orientation val="minMax"/>
          <c:max val="3"/>
        </c:scaling>
        <c:delete val="0"/>
        <c:axPos val="l"/>
        <c:numFmt formatCode="General" sourceLinked="1"/>
        <c:majorTickMark val="none"/>
        <c:minorTickMark val="none"/>
        <c:tickLblPos val="none"/>
        <c:crossAx val="187897360"/>
        <c:crosses val="autoZero"/>
        <c:crossBetween val="midCat"/>
        <c:majorUnit val="1"/>
        <c:minorUnit val="1"/>
      </c:valAx>
    </c:plotArea>
    <c:legend>
      <c:legendPos val="r"/>
      <c:layout>
        <c:manualLayout>
          <c:xMode val="edge"/>
          <c:yMode val="edge"/>
          <c:x val="0.90559976164773137"/>
          <c:y val="2.6372814561926639E-2"/>
          <c:w val="8.1559144695533048E-2"/>
          <c:h val="0.55701071825701409"/>
        </c:manualLayout>
      </c:layout>
      <c:overlay val="0"/>
      <c:txPr>
        <a:bodyPr/>
        <a:lstStyle/>
        <a:p>
          <a:pPr>
            <a:defRPr sz="2000"/>
          </a:pPr>
          <a:endParaRPr lang="en-US"/>
        </a:p>
      </c:txPr>
    </c:legend>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0.32673</cdr:x>
      <cdr:y>0</cdr:y>
    </cdr:from>
    <cdr:to>
      <cdr:x>0.43714</cdr:x>
      <cdr:y>0.33333</cdr:y>
    </cdr:to>
    <cdr:sp macro="" textlink="">
      <cdr:nvSpPr>
        <cdr:cNvPr id="3" name="TextBox 2"/>
        <cdr:cNvSpPr txBox="1"/>
      </cdr:nvSpPr>
      <cdr:spPr>
        <a:xfrm xmlns:a="http://schemas.openxmlformats.org/drawingml/2006/main">
          <a:off x="2514600" y="0"/>
          <a:ext cx="849738" cy="3810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000" dirty="0"/>
            <a:t>mean</a:t>
          </a:r>
        </a:p>
      </cdr:txBody>
    </cdr:sp>
  </cdr:relSizeAnchor>
</c:userShapes>
</file>

<file path=ppt/drawings/drawing2.xml><?xml version="1.0" encoding="utf-8"?>
<c:userShapes xmlns:c="http://schemas.openxmlformats.org/drawingml/2006/chart">
  <cdr:relSizeAnchor xmlns:cdr="http://schemas.openxmlformats.org/drawingml/2006/chartDrawing">
    <cdr:from>
      <cdr:x>0.56436</cdr:x>
      <cdr:y>0</cdr:y>
    </cdr:from>
    <cdr:to>
      <cdr:x>0.67477</cdr:x>
      <cdr:y>0.21133</cdr:y>
    </cdr:to>
    <cdr:sp macro="" textlink="">
      <cdr:nvSpPr>
        <cdr:cNvPr id="3" name="TextBox 2"/>
        <cdr:cNvSpPr txBox="1"/>
      </cdr:nvSpPr>
      <cdr:spPr>
        <a:xfrm xmlns:a="http://schemas.openxmlformats.org/drawingml/2006/main">
          <a:off x="4343400" y="0"/>
          <a:ext cx="849737" cy="35427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000" dirty="0"/>
            <a:t>mean</a:t>
          </a:r>
        </a:p>
      </cdr:txBody>
    </cdr:sp>
  </cdr:relSizeAnchor>
</c:userShapes>
</file>

<file path=ppt/drawings/drawing3.xml><?xml version="1.0" encoding="utf-8"?>
<c:userShapes xmlns:c="http://schemas.openxmlformats.org/drawingml/2006/chart">
  <cdr:relSizeAnchor xmlns:cdr="http://schemas.openxmlformats.org/drawingml/2006/chartDrawing">
    <cdr:from>
      <cdr:x>0.20792</cdr:x>
      <cdr:y>0</cdr:y>
    </cdr:from>
    <cdr:to>
      <cdr:x>0.34653</cdr:x>
      <cdr:y>0.26667</cdr:y>
    </cdr:to>
    <cdr:sp macro="" textlink="">
      <cdr:nvSpPr>
        <cdr:cNvPr id="2" name="TextBox 1"/>
        <cdr:cNvSpPr txBox="1"/>
      </cdr:nvSpPr>
      <cdr:spPr>
        <a:xfrm xmlns:a="http://schemas.openxmlformats.org/drawingml/2006/main">
          <a:off x="1600200" y="0"/>
          <a:ext cx="1066800" cy="3048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000" dirty="0"/>
            <a:t>median</a:t>
          </a:r>
        </a:p>
      </cdr:txBody>
    </cdr:sp>
  </cdr:relSizeAnchor>
  <cdr:relSizeAnchor xmlns:cdr="http://schemas.openxmlformats.org/drawingml/2006/chartDrawing">
    <cdr:from>
      <cdr:x>0.32673</cdr:x>
      <cdr:y>0</cdr:y>
    </cdr:from>
    <cdr:to>
      <cdr:x>0.43714</cdr:x>
      <cdr:y>0.33333</cdr:y>
    </cdr:to>
    <cdr:sp macro="" textlink="">
      <cdr:nvSpPr>
        <cdr:cNvPr id="3" name="TextBox 2"/>
        <cdr:cNvSpPr txBox="1"/>
      </cdr:nvSpPr>
      <cdr:spPr>
        <a:xfrm xmlns:a="http://schemas.openxmlformats.org/drawingml/2006/main">
          <a:off x="2514600" y="0"/>
          <a:ext cx="849738" cy="3810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000" dirty="0"/>
            <a:t>mean</a:t>
          </a:r>
        </a:p>
      </cdr:txBody>
    </cdr:sp>
  </cdr:relSizeAnchor>
</c:userShapes>
</file>

<file path=ppt/drawings/drawing4.xml><?xml version="1.0" encoding="utf-8"?>
<c:userShapes xmlns:c="http://schemas.openxmlformats.org/drawingml/2006/chart">
  <cdr:relSizeAnchor xmlns:cdr="http://schemas.openxmlformats.org/drawingml/2006/chartDrawing">
    <cdr:from>
      <cdr:x>0.23762</cdr:x>
      <cdr:y>0</cdr:y>
    </cdr:from>
    <cdr:to>
      <cdr:x>0.37512</cdr:x>
      <cdr:y>0.21419</cdr:y>
    </cdr:to>
    <cdr:sp macro="" textlink="">
      <cdr:nvSpPr>
        <cdr:cNvPr id="2" name="TextBox 1"/>
        <cdr:cNvSpPr txBox="1"/>
      </cdr:nvSpPr>
      <cdr:spPr>
        <a:xfrm xmlns:a="http://schemas.openxmlformats.org/drawingml/2006/main">
          <a:off x="1828800" y="0"/>
          <a:ext cx="1058228" cy="35906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000" dirty="0"/>
            <a:t>median</a:t>
          </a:r>
        </a:p>
      </cdr:txBody>
    </cdr:sp>
  </cdr:relSizeAnchor>
  <cdr:relSizeAnchor xmlns:cdr="http://schemas.openxmlformats.org/drawingml/2006/chartDrawing">
    <cdr:from>
      <cdr:x>0.56436</cdr:x>
      <cdr:y>0</cdr:y>
    </cdr:from>
    <cdr:to>
      <cdr:x>0.67477</cdr:x>
      <cdr:y>0.21133</cdr:y>
    </cdr:to>
    <cdr:sp macro="" textlink="">
      <cdr:nvSpPr>
        <cdr:cNvPr id="3" name="TextBox 2"/>
        <cdr:cNvSpPr txBox="1"/>
      </cdr:nvSpPr>
      <cdr:spPr>
        <a:xfrm xmlns:a="http://schemas.openxmlformats.org/drawingml/2006/main">
          <a:off x="4343400" y="0"/>
          <a:ext cx="849737" cy="35427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000" dirty="0"/>
            <a:t>mean</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4E9E57-B026-4B5A-B3E8-8A48562FE2B8}" type="datetimeFigureOut">
              <a:rPr lang="en-US" smtClean="0"/>
              <a:pPr/>
              <a:t>6/17/2014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995F4E-C860-47AA-8D4E-D983800C9E2A}" type="slidenum">
              <a:rPr lang="en-US" smtClean="0"/>
              <a:pPr/>
              <a:t>‹#›</a:t>
            </a:fld>
            <a:endParaRPr lang="en-US"/>
          </a:p>
        </p:txBody>
      </p:sp>
    </p:spTree>
    <p:extLst>
      <p:ext uri="{BB962C8B-B14F-4D97-AF65-F5344CB8AC3E}">
        <p14:creationId xmlns:p14="http://schemas.microsoft.com/office/powerpoint/2010/main" val="1464909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AFC9A8-03F3-4484-A0CB-E7601C587B4B}" type="slidenum">
              <a:rPr lang="en-US" altLang="en-US"/>
              <a:pPr/>
              <a:t>1</a:t>
            </a:fld>
            <a:endParaRPr lang="en-US" altLang="en-US"/>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6163643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995F4E-C860-47AA-8D4E-D983800C9E2A}" type="slidenum">
              <a:rPr lang="en-US" smtClean="0"/>
              <a:pPr/>
              <a:t>3</a:t>
            </a:fld>
            <a:endParaRPr lang="en-US"/>
          </a:p>
        </p:txBody>
      </p:sp>
    </p:spTree>
    <p:extLst>
      <p:ext uri="{BB962C8B-B14F-4D97-AF65-F5344CB8AC3E}">
        <p14:creationId xmlns:p14="http://schemas.microsoft.com/office/powerpoint/2010/main" val="2613026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995F4E-C860-47AA-8D4E-D983800C9E2A}" type="slidenum">
              <a:rPr lang="en-US" smtClean="0"/>
              <a:pPr/>
              <a:t>4</a:t>
            </a:fld>
            <a:endParaRPr lang="en-US"/>
          </a:p>
        </p:txBody>
      </p:sp>
    </p:spTree>
    <p:extLst>
      <p:ext uri="{BB962C8B-B14F-4D97-AF65-F5344CB8AC3E}">
        <p14:creationId xmlns:p14="http://schemas.microsoft.com/office/powerpoint/2010/main" val="38384432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995F4E-C860-47AA-8D4E-D983800C9E2A}" type="slidenum">
              <a:rPr lang="en-US" smtClean="0"/>
              <a:pPr/>
              <a:t>5</a:t>
            </a:fld>
            <a:endParaRPr lang="en-US"/>
          </a:p>
        </p:txBody>
      </p:sp>
    </p:spTree>
    <p:extLst>
      <p:ext uri="{BB962C8B-B14F-4D97-AF65-F5344CB8AC3E}">
        <p14:creationId xmlns:p14="http://schemas.microsoft.com/office/powerpoint/2010/main" val="2377472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F665B9-8681-4F57-B28C-8200AC9C629D}" type="datetimeFigureOut">
              <a:rPr lang="en-US" smtClean="0"/>
              <a:pPr/>
              <a:t>6/17/2014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F665B9-8681-4F57-B28C-8200AC9C629D}" type="datetimeFigureOut">
              <a:rPr lang="en-US" smtClean="0"/>
              <a:pPr/>
              <a:t>6/17/2014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F665B9-8681-4F57-B28C-8200AC9C629D}" type="datetimeFigureOut">
              <a:rPr lang="en-US" smtClean="0"/>
              <a:pPr/>
              <a:t>6/17/2014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F665B9-8681-4F57-B28C-8200AC9C629D}" type="datetimeFigureOut">
              <a:rPr lang="en-US" smtClean="0"/>
              <a:pPr/>
              <a:t>6/17/2014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F665B9-8681-4F57-B28C-8200AC9C629D}" type="datetimeFigureOut">
              <a:rPr lang="en-US" smtClean="0"/>
              <a:pPr/>
              <a:t>6/17/2014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F665B9-8681-4F57-B28C-8200AC9C629D}" type="datetimeFigureOut">
              <a:rPr lang="en-US" smtClean="0"/>
              <a:pPr/>
              <a:t>6/17/2014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F665B9-8681-4F57-B28C-8200AC9C629D}" type="datetimeFigureOut">
              <a:rPr lang="en-US" smtClean="0"/>
              <a:pPr/>
              <a:t>6/17/2014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F665B9-8681-4F57-B28C-8200AC9C629D}" type="datetimeFigureOut">
              <a:rPr lang="en-US" smtClean="0"/>
              <a:pPr/>
              <a:t>6/17/2014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F665B9-8681-4F57-B28C-8200AC9C629D}" type="datetimeFigureOut">
              <a:rPr lang="en-US" smtClean="0"/>
              <a:pPr/>
              <a:t>6/17/2014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F665B9-8681-4F57-B28C-8200AC9C629D}" type="datetimeFigureOut">
              <a:rPr lang="en-US" smtClean="0"/>
              <a:pPr/>
              <a:t>6/17/2014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F665B9-8681-4F57-B28C-8200AC9C629D}" type="datetimeFigureOut">
              <a:rPr lang="en-US" smtClean="0"/>
              <a:pPr/>
              <a:t>6/17/2014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F665B9-8681-4F57-B28C-8200AC9C629D}" type="datetimeFigureOut">
              <a:rPr lang="en-US" smtClean="0"/>
              <a:pPr/>
              <a:t>6/17/2014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5D01E0-4520-4710-81AB-3D8832D739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widerfunnel.com/wp-content/uploads/2012/08/cartoon_stats1-300x25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658" y="3345090"/>
            <a:ext cx="4071257" cy="3487712"/>
          </a:xfrm>
          <a:prstGeom prst="rect">
            <a:avLst/>
          </a:prstGeom>
          <a:noFill/>
          <a:extLst>
            <a:ext uri="{909E8E84-426E-40DD-AFC4-6F175D3DCCD1}">
              <a14:hiddenFill xmlns:a14="http://schemas.microsoft.com/office/drawing/2010/main">
                <a:solidFill>
                  <a:srgbClr val="FFFFFF"/>
                </a:solidFill>
              </a14:hiddenFill>
            </a:ext>
          </a:extLst>
        </p:spPr>
      </p:pic>
      <p:pic>
        <p:nvPicPr>
          <p:cNvPr id="46133" name="Picture 53" descr="Picture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3505200"/>
          </a:xfrm>
          <a:prstGeom prst="rect">
            <a:avLst/>
          </a:prstGeom>
          <a:noFill/>
          <a:extLst>
            <a:ext uri="{909E8E84-426E-40DD-AFC4-6F175D3DCCD1}">
              <a14:hiddenFill xmlns:a14="http://schemas.microsoft.com/office/drawing/2010/main">
                <a:solidFill>
                  <a:srgbClr val="FFFFFF"/>
                </a:solidFill>
              </a14:hiddenFill>
            </a:ext>
          </a:extLst>
        </p:spPr>
      </p:pic>
      <p:sp>
        <p:nvSpPr>
          <p:cNvPr id="46082" name="Text Box 2"/>
          <p:cNvSpPr txBox="1">
            <a:spLocks noChangeArrowheads="1"/>
          </p:cNvSpPr>
          <p:nvPr/>
        </p:nvSpPr>
        <p:spPr bwMode="auto">
          <a:xfrm>
            <a:off x="2428875" y="2924525"/>
            <a:ext cx="5486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1400" dirty="0"/>
              <a:t>Copyright © Cengage Learning. All rights reserved.</a:t>
            </a:r>
            <a:r>
              <a:rPr lang="en-US" altLang="en-US" dirty="0"/>
              <a:t> </a:t>
            </a:r>
          </a:p>
        </p:txBody>
      </p:sp>
      <p:sp>
        <p:nvSpPr>
          <p:cNvPr id="46084" name="Text Box 4"/>
          <p:cNvSpPr txBox="1">
            <a:spLocks noChangeArrowheads="1"/>
          </p:cNvSpPr>
          <p:nvPr/>
        </p:nvSpPr>
        <p:spPr bwMode="auto">
          <a:xfrm>
            <a:off x="1371600" y="954088"/>
            <a:ext cx="1676400" cy="1433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8800">
                <a:solidFill>
                  <a:schemeClr val="bg1"/>
                </a:solidFill>
              </a:rPr>
              <a:t>1</a:t>
            </a:r>
          </a:p>
        </p:txBody>
      </p:sp>
      <p:sp>
        <p:nvSpPr>
          <p:cNvPr id="46086" name="Text Box 6"/>
          <p:cNvSpPr txBox="1">
            <a:spLocks noChangeArrowheads="1"/>
          </p:cNvSpPr>
          <p:nvPr/>
        </p:nvSpPr>
        <p:spPr bwMode="auto">
          <a:xfrm>
            <a:off x="2590800" y="954088"/>
            <a:ext cx="6019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a:spAutoFit/>
          </a:bodyPr>
          <a:lstStyle/>
          <a:p>
            <a:pPr algn="ctr">
              <a:spcBef>
                <a:spcPct val="50000"/>
              </a:spcBef>
            </a:pPr>
            <a:r>
              <a:rPr lang="en-US" altLang="en-US" sz="4000" b="1" dirty="0">
                <a:solidFill>
                  <a:schemeClr val="bg1"/>
                </a:solidFill>
              </a:rPr>
              <a:t>Overview and Descriptive Statistics</a:t>
            </a:r>
          </a:p>
        </p:txBody>
      </p:sp>
      <p:sp>
        <p:nvSpPr>
          <p:cNvPr id="2" name="TextBox 1"/>
          <p:cNvSpPr txBox="1"/>
          <p:nvPr/>
        </p:nvSpPr>
        <p:spPr>
          <a:xfrm>
            <a:off x="4495800" y="6309582"/>
            <a:ext cx="4510787" cy="523220"/>
          </a:xfrm>
          <a:prstGeom prst="rect">
            <a:avLst/>
          </a:prstGeom>
          <a:noFill/>
        </p:spPr>
        <p:txBody>
          <a:bodyPr wrap="none" rtlCol="0">
            <a:spAutoFit/>
          </a:bodyPr>
          <a:lstStyle/>
          <a:p>
            <a:r>
              <a:rPr lang="en-US" sz="1400" dirty="0"/>
              <a:t>http://</a:t>
            </a:r>
            <a:r>
              <a:rPr lang="en-US" sz="1400" dirty="0" smtClean="0"/>
              <a:t>www.widerfunnel.com/conversion-rate-optimization</a:t>
            </a:r>
          </a:p>
          <a:p>
            <a:r>
              <a:rPr lang="en-US" sz="1400" dirty="0" smtClean="0"/>
              <a:t>/</a:t>
            </a:r>
            <a:r>
              <a:rPr lang="en-US" sz="1400" dirty="0"/>
              <a:t>are-your-conversion-test-results-accurate-enough</a:t>
            </a:r>
          </a:p>
        </p:txBody>
      </p:sp>
    </p:spTree>
    <p:extLst>
      <p:ext uri="{BB962C8B-B14F-4D97-AF65-F5344CB8AC3E}">
        <p14:creationId xmlns:p14="http://schemas.microsoft.com/office/powerpoint/2010/main" val="7290973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2: Comparison Stem-and-Leaf </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pPr>
              <a:buNone/>
            </a:pPr>
            <a:r>
              <a:rPr lang="en-US" dirty="0" smtClean="0"/>
              <a:t>The number of touchdown passes thrown by each of the 31 teams in the National Football league in 1998 is given below</a:t>
            </a:r>
          </a:p>
          <a:p>
            <a:pPr>
              <a:buNone/>
            </a:pPr>
            <a:r>
              <a:rPr lang="en-US" dirty="0" smtClean="0"/>
              <a:t>26, 12, 17, 23, 21, 13, 24, 21, 41, 28, 18, 33, 17, 16, 7, 32, 15, 17, 24, 23, 11, 16, 21, 41, 20, 16, 28, 19, 25, 33</a:t>
            </a:r>
          </a:p>
          <a:p>
            <a:pPr>
              <a:buNone/>
            </a:pPr>
            <a:r>
              <a:rPr lang="en-US" dirty="0" smtClean="0"/>
              <a:t>Reduced data set: </a:t>
            </a:r>
          </a:p>
          <a:p>
            <a:pPr>
              <a:buNone/>
            </a:pPr>
            <a:r>
              <a:rPr lang="en-US" dirty="0" smtClean="0"/>
              <a:t>12, 17, 13, 18, 17, 16, 7, 15, 17, 11, 16, 16</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Dotplots</a:t>
            </a:r>
            <a:endParaRPr lang="en-US" dirty="0"/>
          </a:p>
        </p:txBody>
      </p:sp>
      <p:sp>
        <p:nvSpPr>
          <p:cNvPr id="3" name="Content Placeholder 2"/>
          <p:cNvSpPr>
            <a:spLocks noGrp="1"/>
          </p:cNvSpPr>
          <p:nvPr>
            <p:ph idx="1"/>
          </p:nvPr>
        </p:nvSpPr>
        <p:spPr>
          <a:xfrm>
            <a:off x="304800" y="1600200"/>
            <a:ext cx="8686800" cy="5029200"/>
          </a:xfrm>
        </p:spPr>
        <p:txBody>
          <a:bodyPr>
            <a:normAutofit/>
          </a:bodyPr>
          <a:lstStyle/>
          <a:p>
            <a:pPr>
              <a:buNone/>
            </a:pPr>
            <a:r>
              <a:rPr lang="en-US" dirty="0" smtClean="0"/>
              <a:t>Methodology</a:t>
            </a:r>
          </a:p>
          <a:p>
            <a:pPr marL="514350" indent="-514350">
              <a:buFont typeface="+mj-lt"/>
              <a:buAutoNum type="arabicPeriod"/>
            </a:pPr>
            <a:r>
              <a:rPr lang="en-US" dirty="0" smtClean="0"/>
              <a:t>Represent each observation by a dot above the corresponding location on a measurement scale.</a:t>
            </a:r>
          </a:p>
          <a:p>
            <a:pPr marL="514350" indent="-514350">
              <a:buFont typeface="+mj-lt"/>
              <a:buAutoNum type="arabicPeriod"/>
            </a:pPr>
            <a:r>
              <a:rPr lang="en-US" dirty="0" smtClean="0"/>
              <a:t>Stack dots vertically when a value occurs more than once.</a:t>
            </a:r>
          </a:p>
          <a:p>
            <a:pPr marL="514350" indent="-514350">
              <a:buAutoNum type="arabicPeriod"/>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3: </a:t>
            </a:r>
            <a:r>
              <a:rPr lang="en-US" dirty="0" err="1" smtClean="0"/>
              <a:t>Dotplots</a:t>
            </a:r>
            <a:endParaRPr lang="en-US" dirty="0"/>
          </a:p>
        </p:txBody>
      </p:sp>
      <p:sp>
        <p:nvSpPr>
          <p:cNvPr id="3" name="Content Placeholder 2"/>
          <p:cNvSpPr>
            <a:spLocks noGrp="1"/>
          </p:cNvSpPr>
          <p:nvPr>
            <p:ph idx="1"/>
          </p:nvPr>
        </p:nvSpPr>
        <p:spPr>
          <a:xfrm>
            <a:off x="457200" y="1219200"/>
            <a:ext cx="8229600" cy="5029200"/>
          </a:xfrm>
        </p:spPr>
        <p:txBody>
          <a:bodyPr>
            <a:normAutofit/>
          </a:bodyPr>
          <a:lstStyle/>
          <a:p>
            <a:pPr>
              <a:buNone/>
            </a:pPr>
            <a:r>
              <a:rPr lang="en-US" dirty="0" smtClean="0"/>
              <a:t>The number of touchdown passes thrown by each of the 31 teams in the National Football league in 2000 is given below</a:t>
            </a:r>
          </a:p>
          <a:p>
            <a:pPr>
              <a:buNone/>
            </a:pPr>
            <a:r>
              <a:rPr lang="en-US" dirty="0" smtClean="0"/>
              <a:t>Reduced data set: </a:t>
            </a:r>
          </a:p>
          <a:p>
            <a:pPr>
              <a:buNone/>
            </a:pPr>
            <a:r>
              <a:rPr lang="en-US" dirty="0" smtClean="0"/>
              <a:t>14, 18, 15, 6, 9, 18, 19, 18, 14, 19, 16, 12, 18, 14, 12</a:t>
            </a:r>
          </a:p>
        </p:txBody>
      </p:sp>
      <p:graphicFrame>
        <p:nvGraphicFramePr>
          <p:cNvPr id="6" name="Chart 5"/>
          <p:cNvGraphicFramePr/>
          <p:nvPr/>
        </p:nvGraphicFramePr>
        <p:xfrm>
          <a:off x="1295400" y="3886200"/>
          <a:ext cx="6553200" cy="2667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a:graphicFrameLocks/>
          </p:cNvGraphicFramePr>
          <p:nvPr/>
        </p:nvGraphicFramePr>
        <p:xfrm>
          <a:off x="1981200" y="4267200"/>
          <a:ext cx="6096000" cy="2895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tabLst>
                <a:tab pos="693738" algn="l"/>
              </a:tabLst>
            </a:pPr>
            <a:r>
              <a:rPr lang="en-US" dirty="0" err="1" smtClean="0"/>
              <a:t>Dotplots</a:t>
            </a:r>
            <a:endParaRPr lang="en-US" dirty="0"/>
          </a:p>
        </p:txBody>
      </p:sp>
      <p:sp>
        <p:nvSpPr>
          <p:cNvPr id="3" name="Content Placeholder 2"/>
          <p:cNvSpPr>
            <a:spLocks noGrp="1"/>
          </p:cNvSpPr>
          <p:nvPr>
            <p:ph idx="1"/>
          </p:nvPr>
        </p:nvSpPr>
        <p:spPr/>
        <p:txBody>
          <a:bodyPr/>
          <a:lstStyle/>
          <a:p>
            <a:r>
              <a:rPr lang="en-US" dirty="0" smtClean="0"/>
              <a:t>Typical Value</a:t>
            </a:r>
          </a:p>
          <a:p>
            <a:r>
              <a:rPr lang="en-US" dirty="0" smtClean="0"/>
              <a:t>Spread</a:t>
            </a:r>
          </a:p>
          <a:p>
            <a:r>
              <a:rPr lang="en-US" dirty="0" smtClean="0"/>
              <a:t>Gaps</a:t>
            </a:r>
          </a:p>
          <a:p>
            <a:r>
              <a:rPr lang="en-US" dirty="0" smtClean="0"/>
              <a:t>Symmetry of distribution</a:t>
            </a:r>
          </a:p>
          <a:p>
            <a:r>
              <a:rPr lang="en-US" dirty="0" smtClean="0"/>
              <a:t>Number and location of peaks</a:t>
            </a:r>
          </a:p>
          <a:p>
            <a:r>
              <a:rPr lang="en-US" dirty="0" smtClean="0"/>
              <a:t>Outliers</a:t>
            </a:r>
            <a:endParaRPr lang="en-US" dirty="0"/>
          </a:p>
        </p:txBody>
      </p:sp>
    </p:spTree>
    <p:extLst>
      <p:ext uri="{BB962C8B-B14F-4D97-AF65-F5344CB8AC3E}">
        <p14:creationId xmlns:p14="http://schemas.microsoft.com/office/powerpoint/2010/main" val="7757104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Histogram - discrete</a:t>
            </a:r>
            <a:endParaRPr lang="en-US" dirty="0"/>
          </a:p>
        </p:txBody>
      </p:sp>
      <p:sp>
        <p:nvSpPr>
          <p:cNvPr id="3" name="Content Placeholder 2"/>
          <p:cNvSpPr>
            <a:spLocks noGrp="1"/>
          </p:cNvSpPr>
          <p:nvPr>
            <p:ph idx="1"/>
          </p:nvPr>
        </p:nvSpPr>
        <p:spPr>
          <a:xfrm>
            <a:off x="304800" y="1600200"/>
            <a:ext cx="8686800" cy="5029200"/>
          </a:xfrm>
        </p:spPr>
        <p:txBody>
          <a:bodyPr>
            <a:normAutofit/>
          </a:bodyPr>
          <a:lstStyle/>
          <a:p>
            <a:pPr>
              <a:buNone/>
            </a:pPr>
            <a:r>
              <a:rPr lang="en-US" dirty="0" smtClean="0"/>
              <a:t>Methodology</a:t>
            </a:r>
          </a:p>
          <a:p>
            <a:pPr marL="514350" indent="-514350">
              <a:buFont typeface="+mj-lt"/>
              <a:buAutoNum type="arabicPeriod"/>
            </a:pPr>
            <a:r>
              <a:rPr lang="en-US" dirty="0" smtClean="0"/>
              <a:t>Calculate the frequency and/or relative frequency of each x value.</a:t>
            </a:r>
          </a:p>
          <a:p>
            <a:pPr marL="514350" indent="-514350">
              <a:buFont typeface="+mj-lt"/>
              <a:buAutoNum type="arabicPeriod"/>
            </a:pPr>
            <a:r>
              <a:rPr lang="en-US" dirty="0" smtClean="0"/>
              <a:t>Mark the possible x values on the x-axis.</a:t>
            </a:r>
          </a:p>
          <a:p>
            <a:pPr marL="514350" indent="-514350">
              <a:buAutoNum type="arabicPeriod"/>
            </a:pPr>
            <a:r>
              <a:rPr lang="en-US" dirty="0" smtClean="0"/>
              <a:t>Above each value, draw a rectangle whose height is the frequency (or relative frequency) of that value.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smtClean="0"/>
              <a:t>Example 4: Histogram - Discrete</a:t>
            </a:r>
            <a:endParaRPr lang="en-US" dirty="0"/>
          </a:p>
        </p:txBody>
      </p:sp>
      <p:sp>
        <p:nvSpPr>
          <p:cNvPr id="3" name="Content Placeholder 2"/>
          <p:cNvSpPr>
            <a:spLocks noGrp="1"/>
          </p:cNvSpPr>
          <p:nvPr>
            <p:ph idx="1"/>
          </p:nvPr>
        </p:nvSpPr>
        <p:spPr>
          <a:xfrm>
            <a:off x="152400" y="762000"/>
            <a:ext cx="8839200" cy="5410200"/>
          </a:xfrm>
        </p:spPr>
        <p:txBody>
          <a:bodyPr>
            <a:normAutofit/>
          </a:bodyPr>
          <a:lstStyle/>
          <a:p>
            <a:pPr>
              <a:buNone/>
            </a:pPr>
            <a:r>
              <a:rPr lang="en-US" dirty="0" smtClean="0"/>
              <a:t>100 married couples between 30 and 40 years of age are studied to see how many children each couple have. The table below is the frequency table of this data set.</a:t>
            </a:r>
          </a:p>
        </p:txBody>
      </p:sp>
      <p:graphicFrame>
        <p:nvGraphicFramePr>
          <p:cNvPr id="4" name="Table 3"/>
          <p:cNvGraphicFramePr>
            <a:graphicFrameLocks noGrp="1"/>
          </p:cNvGraphicFramePr>
          <p:nvPr>
            <p:extLst>
              <p:ext uri="{D42A27DB-BD31-4B8C-83A1-F6EECF244321}">
                <p14:modId xmlns:p14="http://schemas.microsoft.com/office/powerpoint/2010/main" val="292533337"/>
              </p:ext>
            </p:extLst>
          </p:nvPr>
        </p:nvGraphicFramePr>
        <p:xfrm>
          <a:off x="4224867" y="2362200"/>
          <a:ext cx="4495800" cy="4267200"/>
        </p:xfrm>
        <a:graphic>
          <a:graphicData uri="http://schemas.openxmlformats.org/drawingml/2006/table">
            <a:tbl>
              <a:tblPr>
                <a:tableStyleId>{9D7B26C5-4107-4FEC-AEDC-1716B250A1EF}</a:tableStyleId>
              </a:tblPr>
              <a:tblGrid>
                <a:gridCol w="1066800"/>
                <a:gridCol w="1981200"/>
                <a:gridCol w="1447800"/>
              </a:tblGrid>
              <a:tr h="365760">
                <a:tc>
                  <a:txBody>
                    <a:bodyPr/>
                    <a:lstStyle/>
                    <a:p>
                      <a:r>
                        <a:rPr lang="en-US" sz="2800" dirty="0" smtClean="0">
                          <a:solidFill>
                            <a:schemeClr val="tx1"/>
                          </a:solidFill>
                        </a:rPr>
                        <a:t>Kids</a:t>
                      </a:r>
                      <a:endParaRPr lang="en-US" sz="2800" dirty="0">
                        <a:solidFill>
                          <a:schemeClr val="tx1"/>
                        </a:solidFill>
                      </a:endParaRPr>
                    </a:p>
                  </a:txBody>
                  <a:tcPr marL="0" marR="0" marT="0" marB="0">
                    <a:lnB w="12700" cap="flat" cmpd="sng" algn="ctr">
                      <a:solidFill>
                        <a:schemeClr val="tx1"/>
                      </a:solidFill>
                      <a:prstDash val="solid"/>
                      <a:round/>
                      <a:headEnd type="none" w="med" len="med"/>
                      <a:tailEnd type="none" w="med" len="med"/>
                    </a:lnB>
                  </a:tcPr>
                </a:tc>
                <a:tc>
                  <a:txBody>
                    <a:bodyPr/>
                    <a:lstStyle/>
                    <a:p>
                      <a:pPr algn="ctr"/>
                      <a:r>
                        <a:rPr lang="en-US" sz="2800" dirty="0" smtClean="0">
                          <a:solidFill>
                            <a:schemeClr val="tx1"/>
                          </a:solidFill>
                        </a:rPr>
                        <a:t># of Couples</a:t>
                      </a:r>
                      <a:endParaRPr lang="en-US" sz="2800" dirty="0">
                        <a:solidFill>
                          <a:schemeClr val="tx1"/>
                        </a:solidFill>
                      </a:endParaRPr>
                    </a:p>
                  </a:txBody>
                  <a:tcPr marL="0" marR="0" marT="0" marB="0">
                    <a:lnB w="12700" cap="flat" cmpd="sng" algn="ctr">
                      <a:solidFill>
                        <a:schemeClr val="tx1"/>
                      </a:solidFill>
                      <a:prstDash val="solid"/>
                      <a:round/>
                      <a:headEnd type="none" w="med" len="med"/>
                      <a:tailEnd type="none" w="med" len="med"/>
                    </a:lnB>
                  </a:tcPr>
                </a:tc>
                <a:tc>
                  <a:txBody>
                    <a:bodyPr/>
                    <a:lstStyle/>
                    <a:p>
                      <a:r>
                        <a:rPr lang="en-US" sz="2800" dirty="0" smtClean="0">
                          <a:solidFill>
                            <a:schemeClr val="tx1"/>
                          </a:solidFill>
                        </a:rPr>
                        <a:t>Rel. Freq</a:t>
                      </a:r>
                      <a:endParaRPr lang="en-US" sz="2800" dirty="0">
                        <a:solidFill>
                          <a:schemeClr val="tx1"/>
                        </a:solidFill>
                      </a:endParaRPr>
                    </a:p>
                  </a:txBody>
                  <a:tcPr marL="0" marR="0" marT="0" marB="0">
                    <a:lnB w="12700" cap="flat" cmpd="sng" algn="ctr">
                      <a:solidFill>
                        <a:schemeClr val="tx1"/>
                      </a:solidFill>
                      <a:prstDash val="solid"/>
                      <a:round/>
                      <a:headEnd type="none" w="med" len="med"/>
                      <a:tailEnd type="none" w="med" len="med"/>
                    </a:lnB>
                  </a:tcPr>
                </a:tc>
              </a:tr>
              <a:tr h="365760">
                <a:tc>
                  <a:txBody>
                    <a:bodyPr/>
                    <a:lstStyle/>
                    <a:p>
                      <a:pPr algn="ctr"/>
                      <a:r>
                        <a:rPr lang="en-US" sz="2800" dirty="0" smtClean="0">
                          <a:solidFill>
                            <a:schemeClr val="tx1"/>
                          </a:solidFill>
                        </a:rPr>
                        <a:t>0</a:t>
                      </a:r>
                      <a:endParaRPr lang="en-US" sz="2800" dirty="0">
                        <a:solidFill>
                          <a:schemeClr val="tx1"/>
                        </a:solidFill>
                      </a:endParaRPr>
                    </a:p>
                  </a:txBody>
                  <a:tcPr marL="0" marR="0" marT="0" marB="0">
                    <a:lnT w="12700" cap="flat" cmpd="sng" algn="ctr">
                      <a:solidFill>
                        <a:schemeClr val="tx1"/>
                      </a:solidFill>
                      <a:prstDash val="solid"/>
                      <a:round/>
                      <a:headEnd type="none" w="med" len="med"/>
                      <a:tailEnd type="none" w="med" len="med"/>
                    </a:lnT>
                  </a:tcPr>
                </a:tc>
                <a:tc>
                  <a:txBody>
                    <a:bodyPr/>
                    <a:lstStyle/>
                    <a:p>
                      <a:pPr algn="ctr"/>
                      <a:r>
                        <a:rPr lang="en-US" sz="2800" dirty="0" smtClean="0">
                          <a:solidFill>
                            <a:schemeClr val="tx1"/>
                          </a:solidFill>
                        </a:rPr>
                        <a:t>11</a:t>
                      </a:r>
                      <a:endParaRPr lang="en-US" sz="2800" dirty="0">
                        <a:solidFill>
                          <a:schemeClr val="tx1"/>
                        </a:solidFill>
                      </a:endParaRPr>
                    </a:p>
                  </a:txBody>
                  <a:tcPr marL="0" marR="0" marT="0" marB="0">
                    <a:lnT w="12700" cap="flat" cmpd="sng" algn="ctr">
                      <a:solidFill>
                        <a:schemeClr val="tx1"/>
                      </a:solidFill>
                      <a:prstDash val="solid"/>
                      <a:round/>
                      <a:headEnd type="none" w="med" len="med"/>
                      <a:tailEnd type="none" w="med" len="med"/>
                    </a:lnT>
                  </a:tcPr>
                </a:tc>
                <a:tc>
                  <a:txBody>
                    <a:bodyPr/>
                    <a:lstStyle/>
                    <a:p>
                      <a:pPr algn="ctr"/>
                      <a:r>
                        <a:rPr lang="en-US" sz="2800" dirty="0" smtClean="0">
                          <a:solidFill>
                            <a:schemeClr val="tx1"/>
                          </a:solidFill>
                        </a:rPr>
                        <a:t>0.11</a:t>
                      </a:r>
                      <a:endParaRPr lang="en-US" sz="2800" dirty="0">
                        <a:solidFill>
                          <a:schemeClr val="tx1"/>
                        </a:solidFill>
                      </a:endParaRPr>
                    </a:p>
                  </a:txBody>
                  <a:tcPr marL="0" marR="0" marT="0" marB="0">
                    <a:lnT w="12700" cap="flat" cmpd="sng" algn="ctr">
                      <a:solidFill>
                        <a:schemeClr val="tx1"/>
                      </a:solidFill>
                      <a:prstDash val="solid"/>
                      <a:round/>
                      <a:headEnd type="none" w="med" len="med"/>
                      <a:tailEnd type="none" w="med" len="med"/>
                    </a:lnT>
                  </a:tcPr>
                </a:tc>
              </a:tr>
              <a:tr h="365760">
                <a:tc>
                  <a:txBody>
                    <a:bodyPr/>
                    <a:lstStyle/>
                    <a:p>
                      <a:pPr algn="ctr"/>
                      <a:r>
                        <a:rPr lang="en-US" sz="2800" dirty="0" smtClean="0">
                          <a:solidFill>
                            <a:schemeClr val="tx1"/>
                          </a:solidFill>
                        </a:rPr>
                        <a:t>1</a:t>
                      </a:r>
                      <a:endParaRPr lang="en-US" sz="2800" dirty="0">
                        <a:solidFill>
                          <a:schemeClr val="tx1"/>
                        </a:solidFill>
                      </a:endParaRPr>
                    </a:p>
                  </a:txBody>
                  <a:tcPr marL="0" marR="0" marT="0" marB="0"/>
                </a:tc>
                <a:tc>
                  <a:txBody>
                    <a:bodyPr/>
                    <a:lstStyle/>
                    <a:p>
                      <a:pPr algn="ctr"/>
                      <a:r>
                        <a:rPr lang="en-US" sz="2800" dirty="0" smtClean="0">
                          <a:solidFill>
                            <a:schemeClr val="tx1"/>
                          </a:solidFill>
                        </a:rPr>
                        <a:t>22</a:t>
                      </a:r>
                      <a:endParaRPr lang="en-US" sz="2800" dirty="0">
                        <a:solidFill>
                          <a:schemeClr val="tx1"/>
                        </a:solidFill>
                      </a:endParaRPr>
                    </a:p>
                  </a:txBody>
                  <a:tcPr marL="0" marR="0" marT="0" marB="0"/>
                </a:tc>
                <a:tc>
                  <a:txBody>
                    <a:bodyPr/>
                    <a:lstStyle/>
                    <a:p>
                      <a:pPr algn="ctr"/>
                      <a:r>
                        <a:rPr lang="en-US" sz="2800" dirty="0" smtClean="0">
                          <a:solidFill>
                            <a:schemeClr val="tx1"/>
                          </a:solidFill>
                        </a:rPr>
                        <a:t>0.22</a:t>
                      </a:r>
                      <a:endParaRPr lang="en-US" sz="2800" dirty="0">
                        <a:solidFill>
                          <a:schemeClr val="tx1"/>
                        </a:solidFill>
                      </a:endParaRPr>
                    </a:p>
                  </a:txBody>
                  <a:tcPr marL="0" marR="0" marT="0" marB="0"/>
                </a:tc>
              </a:tr>
              <a:tr h="365760">
                <a:tc>
                  <a:txBody>
                    <a:bodyPr/>
                    <a:lstStyle/>
                    <a:p>
                      <a:pPr algn="ctr"/>
                      <a:r>
                        <a:rPr lang="en-US" sz="2800" dirty="0" smtClean="0">
                          <a:solidFill>
                            <a:schemeClr val="tx1"/>
                          </a:solidFill>
                        </a:rPr>
                        <a:t>2</a:t>
                      </a:r>
                      <a:endParaRPr lang="en-US" sz="2800" dirty="0">
                        <a:solidFill>
                          <a:schemeClr val="tx1"/>
                        </a:solidFill>
                      </a:endParaRPr>
                    </a:p>
                  </a:txBody>
                  <a:tcPr marL="0" marR="0" marT="0" marB="0"/>
                </a:tc>
                <a:tc>
                  <a:txBody>
                    <a:bodyPr/>
                    <a:lstStyle/>
                    <a:p>
                      <a:pPr algn="ctr"/>
                      <a:r>
                        <a:rPr lang="en-US" sz="2800" dirty="0" smtClean="0">
                          <a:solidFill>
                            <a:schemeClr val="tx1"/>
                          </a:solidFill>
                        </a:rPr>
                        <a:t>24</a:t>
                      </a:r>
                      <a:endParaRPr lang="en-US" sz="2800" dirty="0">
                        <a:solidFill>
                          <a:schemeClr val="tx1"/>
                        </a:solidFill>
                      </a:endParaRPr>
                    </a:p>
                  </a:txBody>
                  <a:tcPr marL="0" marR="0" marT="0" marB="0"/>
                </a:tc>
                <a:tc>
                  <a:txBody>
                    <a:bodyPr/>
                    <a:lstStyle/>
                    <a:p>
                      <a:pPr algn="ctr"/>
                      <a:r>
                        <a:rPr lang="en-US" sz="2800" dirty="0" smtClean="0">
                          <a:solidFill>
                            <a:schemeClr val="tx1"/>
                          </a:solidFill>
                        </a:rPr>
                        <a:t>0.24</a:t>
                      </a:r>
                      <a:endParaRPr lang="en-US" sz="2800" dirty="0">
                        <a:solidFill>
                          <a:schemeClr val="tx1"/>
                        </a:solidFill>
                      </a:endParaRPr>
                    </a:p>
                  </a:txBody>
                  <a:tcPr marL="0" marR="0" marT="0" marB="0"/>
                </a:tc>
              </a:tr>
              <a:tr h="365760">
                <a:tc>
                  <a:txBody>
                    <a:bodyPr/>
                    <a:lstStyle/>
                    <a:p>
                      <a:pPr algn="ctr"/>
                      <a:r>
                        <a:rPr lang="en-US" sz="2800" dirty="0" smtClean="0">
                          <a:solidFill>
                            <a:schemeClr val="tx1"/>
                          </a:solidFill>
                        </a:rPr>
                        <a:t>3</a:t>
                      </a:r>
                      <a:endParaRPr lang="en-US" sz="2800" dirty="0">
                        <a:solidFill>
                          <a:schemeClr val="tx1"/>
                        </a:solidFill>
                      </a:endParaRPr>
                    </a:p>
                  </a:txBody>
                  <a:tcPr marL="0" marR="0" marT="0" marB="0"/>
                </a:tc>
                <a:tc>
                  <a:txBody>
                    <a:bodyPr/>
                    <a:lstStyle/>
                    <a:p>
                      <a:pPr algn="ctr"/>
                      <a:r>
                        <a:rPr lang="en-US" sz="2800" dirty="0" smtClean="0">
                          <a:solidFill>
                            <a:schemeClr val="tx1"/>
                          </a:solidFill>
                        </a:rPr>
                        <a:t>30</a:t>
                      </a:r>
                      <a:endParaRPr lang="en-US" sz="2800" dirty="0">
                        <a:solidFill>
                          <a:schemeClr val="tx1"/>
                        </a:solidFill>
                      </a:endParaRPr>
                    </a:p>
                  </a:txBody>
                  <a:tcPr marL="0" marR="0" marT="0" marB="0"/>
                </a:tc>
                <a:tc>
                  <a:txBody>
                    <a:bodyPr/>
                    <a:lstStyle/>
                    <a:p>
                      <a:pPr algn="ctr"/>
                      <a:r>
                        <a:rPr lang="en-US" sz="2800" dirty="0" smtClean="0">
                          <a:solidFill>
                            <a:schemeClr val="tx1"/>
                          </a:solidFill>
                        </a:rPr>
                        <a:t>0.30</a:t>
                      </a:r>
                      <a:endParaRPr lang="en-US" sz="2800" dirty="0">
                        <a:solidFill>
                          <a:schemeClr val="tx1"/>
                        </a:solidFill>
                      </a:endParaRPr>
                    </a:p>
                  </a:txBody>
                  <a:tcPr marL="0" marR="0" marT="0" marB="0"/>
                </a:tc>
              </a:tr>
              <a:tr h="365760">
                <a:tc>
                  <a:txBody>
                    <a:bodyPr/>
                    <a:lstStyle/>
                    <a:p>
                      <a:pPr algn="ctr"/>
                      <a:r>
                        <a:rPr lang="en-US" sz="2800" dirty="0" smtClean="0">
                          <a:solidFill>
                            <a:schemeClr val="tx1"/>
                          </a:solidFill>
                        </a:rPr>
                        <a:t>4</a:t>
                      </a:r>
                      <a:endParaRPr lang="en-US" sz="2800" dirty="0">
                        <a:solidFill>
                          <a:schemeClr val="tx1"/>
                        </a:solidFill>
                      </a:endParaRPr>
                    </a:p>
                  </a:txBody>
                  <a:tcPr marL="0" marR="0" marT="0" marB="0"/>
                </a:tc>
                <a:tc>
                  <a:txBody>
                    <a:bodyPr/>
                    <a:lstStyle/>
                    <a:p>
                      <a:pPr algn="ctr"/>
                      <a:r>
                        <a:rPr lang="en-US" sz="2800" dirty="0" smtClean="0">
                          <a:solidFill>
                            <a:schemeClr val="tx1"/>
                          </a:solidFill>
                        </a:rPr>
                        <a:t>11</a:t>
                      </a:r>
                      <a:endParaRPr lang="en-US" sz="2800" dirty="0">
                        <a:solidFill>
                          <a:schemeClr val="tx1"/>
                        </a:solidFill>
                      </a:endParaRPr>
                    </a:p>
                  </a:txBody>
                  <a:tcPr marL="0" marR="0" marT="0" marB="0"/>
                </a:tc>
                <a:tc>
                  <a:txBody>
                    <a:bodyPr/>
                    <a:lstStyle/>
                    <a:p>
                      <a:pPr algn="ctr"/>
                      <a:r>
                        <a:rPr lang="en-US" sz="2800" dirty="0" smtClean="0">
                          <a:solidFill>
                            <a:schemeClr val="tx1"/>
                          </a:solidFill>
                        </a:rPr>
                        <a:t>0.11</a:t>
                      </a:r>
                      <a:endParaRPr lang="en-US" sz="2800" dirty="0">
                        <a:solidFill>
                          <a:schemeClr val="tx1"/>
                        </a:solidFill>
                      </a:endParaRPr>
                    </a:p>
                  </a:txBody>
                  <a:tcPr marL="0" marR="0" marT="0" marB="0"/>
                </a:tc>
              </a:tr>
              <a:tr h="365760">
                <a:tc>
                  <a:txBody>
                    <a:bodyPr/>
                    <a:lstStyle/>
                    <a:p>
                      <a:pPr algn="ctr"/>
                      <a:r>
                        <a:rPr lang="en-US" sz="2800" dirty="0" smtClean="0">
                          <a:solidFill>
                            <a:schemeClr val="tx1"/>
                          </a:solidFill>
                        </a:rPr>
                        <a:t>5</a:t>
                      </a:r>
                      <a:endParaRPr lang="en-US" sz="2800" dirty="0">
                        <a:solidFill>
                          <a:schemeClr val="tx1"/>
                        </a:solidFill>
                      </a:endParaRPr>
                    </a:p>
                  </a:txBody>
                  <a:tcPr marL="0" marR="0" marT="0" marB="0"/>
                </a:tc>
                <a:tc>
                  <a:txBody>
                    <a:bodyPr/>
                    <a:lstStyle/>
                    <a:p>
                      <a:pPr algn="ctr"/>
                      <a:r>
                        <a:rPr lang="en-US" sz="2800" dirty="0" smtClean="0">
                          <a:solidFill>
                            <a:schemeClr val="tx1"/>
                          </a:solidFill>
                        </a:rPr>
                        <a:t>1</a:t>
                      </a:r>
                      <a:endParaRPr lang="en-US" sz="2800" dirty="0">
                        <a:solidFill>
                          <a:schemeClr val="tx1"/>
                        </a:solidFill>
                      </a:endParaRPr>
                    </a:p>
                  </a:txBody>
                  <a:tcPr marL="0" marR="0" marT="0" marB="0"/>
                </a:tc>
                <a:tc>
                  <a:txBody>
                    <a:bodyPr/>
                    <a:lstStyle/>
                    <a:p>
                      <a:pPr algn="ctr"/>
                      <a:r>
                        <a:rPr lang="en-US" sz="2800" dirty="0" smtClean="0">
                          <a:solidFill>
                            <a:schemeClr val="tx1"/>
                          </a:solidFill>
                        </a:rPr>
                        <a:t>0.01</a:t>
                      </a:r>
                      <a:endParaRPr lang="en-US" sz="2800" dirty="0">
                        <a:solidFill>
                          <a:schemeClr val="tx1"/>
                        </a:solidFill>
                      </a:endParaRPr>
                    </a:p>
                  </a:txBody>
                  <a:tcPr marL="0" marR="0" marT="0" marB="0"/>
                </a:tc>
              </a:tr>
              <a:tr h="365760">
                <a:tc>
                  <a:txBody>
                    <a:bodyPr/>
                    <a:lstStyle/>
                    <a:p>
                      <a:pPr algn="ctr"/>
                      <a:r>
                        <a:rPr lang="en-US" sz="2800" dirty="0" smtClean="0">
                          <a:solidFill>
                            <a:schemeClr val="tx1"/>
                          </a:solidFill>
                        </a:rPr>
                        <a:t>6</a:t>
                      </a:r>
                      <a:endParaRPr lang="en-US" sz="2800" dirty="0">
                        <a:solidFill>
                          <a:schemeClr val="tx1"/>
                        </a:solidFill>
                      </a:endParaRPr>
                    </a:p>
                  </a:txBody>
                  <a:tcPr marL="0" marR="0" marT="0" marB="0"/>
                </a:tc>
                <a:tc>
                  <a:txBody>
                    <a:bodyPr/>
                    <a:lstStyle/>
                    <a:p>
                      <a:pPr algn="ctr"/>
                      <a:r>
                        <a:rPr lang="en-US" sz="2800" dirty="0" smtClean="0">
                          <a:solidFill>
                            <a:schemeClr val="tx1"/>
                          </a:solidFill>
                        </a:rPr>
                        <a:t>0</a:t>
                      </a:r>
                      <a:endParaRPr lang="en-US" sz="2800" dirty="0">
                        <a:solidFill>
                          <a:schemeClr val="tx1"/>
                        </a:solidFill>
                      </a:endParaRPr>
                    </a:p>
                  </a:txBody>
                  <a:tcPr marL="0" marR="0" marT="0" marB="0"/>
                </a:tc>
                <a:tc>
                  <a:txBody>
                    <a:bodyPr/>
                    <a:lstStyle/>
                    <a:p>
                      <a:pPr algn="ctr"/>
                      <a:r>
                        <a:rPr lang="en-US" sz="2800" dirty="0" smtClean="0">
                          <a:solidFill>
                            <a:schemeClr val="tx1"/>
                          </a:solidFill>
                        </a:rPr>
                        <a:t>0.00</a:t>
                      </a:r>
                      <a:endParaRPr lang="en-US" sz="2800" dirty="0">
                        <a:solidFill>
                          <a:schemeClr val="tx1"/>
                        </a:solidFill>
                      </a:endParaRPr>
                    </a:p>
                  </a:txBody>
                  <a:tcPr marL="0" marR="0" marT="0" marB="0"/>
                </a:tc>
              </a:tr>
              <a:tr h="365760">
                <a:tc>
                  <a:txBody>
                    <a:bodyPr/>
                    <a:lstStyle/>
                    <a:p>
                      <a:pPr algn="ctr"/>
                      <a:r>
                        <a:rPr lang="en-US" sz="2800" dirty="0" smtClean="0">
                          <a:solidFill>
                            <a:schemeClr val="tx1"/>
                          </a:solidFill>
                        </a:rPr>
                        <a:t>7</a:t>
                      </a:r>
                      <a:endParaRPr lang="en-US" sz="2800" dirty="0">
                        <a:solidFill>
                          <a:schemeClr val="tx1"/>
                        </a:solidFill>
                      </a:endParaRPr>
                    </a:p>
                  </a:txBody>
                  <a:tcPr marL="0" marR="0" marT="0" marB="0"/>
                </a:tc>
                <a:tc>
                  <a:txBody>
                    <a:bodyPr/>
                    <a:lstStyle/>
                    <a:p>
                      <a:pPr algn="ctr"/>
                      <a:r>
                        <a:rPr lang="en-US" sz="2800" dirty="0" smtClean="0">
                          <a:solidFill>
                            <a:schemeClr val="tx1"/>
                          </a:solidFill>
                        </a:rPr>
                        <a:t>1</a:t>
                      </a:r>
                      <a:endParaRPr lang="en-US" sz="2800" dirty="0">
                        <a:solidFill>
                          <a:schemeClr val="tx1"/>
                        </a:solidFill>
                      </a:endParaRPr>
                    </a:p>
                  </a:txBody>
                  <a:tcPr marL="0" marR="0" marT="0" marB="0">
                    <a:lnB w="12700" cap="flat" cmpd="sng" algn="ctr">
                      <a:solidFill>
                        <a:schemeClr val="tx1"/>
                      </a:solidFill>
                      <a:prstDash val="solid"/>
                      <a:round/>
                      <a:headEnd type="none" w="med" len="med"/>
                      <a:tailEnd type="none" w="med" len="med"/>
                    </a:lnB>
                  </a:tcPr>
                </a:tc>
                <a:tc>
                  <a:txBody>
                    <a:bodyPr/>
                    <a:lstStyle/>
                    <a:p>
                      <a:pPr algn="ctr"/>
                      <a:r>
                        <a:rPr lang="en-US" sz="2800" dirty="0" smtClean="0">
                          <a:solidFill>
                            <a:schemeClr val="tx1"/>
                          </a:solidFill>
                        </a:rPr>
                        <a:t>0.01</a:t>
                      </a:r>
                      <a:endParaRPr lang="en-US" sz="2800" dirty="0">
                        <a:solidFill>
                          <a:schemeClr val="tx1"/>
                        </a:solidFill>
                      </a:endParaRPr>
                    </a:p>
                  </a:txBody>
                  <a:tcPr marL="0" marR="0" marT="0" marB="0">
                    <a:lnB w="12700" cap="flat" cmpd="sng" algn="ctr">
                      <a:solidFill>
                        <a:schemeClr val="tx1"/>
                      </a:solidFill>
                      <a:prstDash val="solid"/>
                      <a:round/>
                      <a:headEnd type="none" w="med" len="med"/>
                      <a:tailEnd type="none" w="med" len="med"/>
                    </a:lnB>
                  </a:tcPr>
                </a:tc>
              </a:tr>
              <a:tr h="365760">
                <a:tc>
                  <a:txBody>
                    <a:bodyPr/>
                    <a:lstStyle/>
                    <a:p>
                      <a:endParaRPr lang="en-US" sz="2800" dirty="0">
                        <a:solidFill>
                          <a:schemeClr val="tx1"/>
                        </a:solidFill>
                      </a:endParaRPr>
                    </a:p>
                  </a:txBody>
                  <a:tcPr marL="0" marR="0" marT="0" marB="0"/>
                </a:tc>
                <a:tc>
                  <a:txBody>
                    <a:bodyPr/>
                    <a:lstStyle/>
                    <a:p>
                      <a:pPr algn="ctr"/>
                      <a:r>
                        <a:rPr lang="en-US" sz="2800" dirty="0" smtClean="0">
                          <a:solidFill>
                            <a:schemeClr val="tx1"/>
                          </a:solidFill>
                        </a:rPr>
                        <a:t>100</a:t>
                      </a:r>
                      <a:endParaRPr lang="en-US" sz="2800" dirty="0">
                        <a:solidFill>
                          <a:schemeClr val="tx1"/>
                        </a:solidFill>
                      </a:endParaRPr>
                    </a:p>
                  </a:txBody>
                  <a:tcPr marL="0" marR="0" marT="0" marB="0">
                    <a:lnT w="12700" cap="flat" cmpd="sng" algn="ctr">
                      <a:solidFill>
                        <a:schemeClr val="tx1"/>
                      </a:solidFill>
                      <a:prstDash val="solid"/>
                      <a:round/>
                      <a:headEnd type="none" w="med" len="med"/>
                      <a:tailEnd type="none" w="med" len="med"/>
                    </a:lnT>
                  </a:tcPr>
                </a:tc>
                <a:tc>
                  <a:txBody>
                    <a:bodyPr/>
                    <a:lstStyle/>
                    <a:p>
                      <a:pPr algn="ctr"/>
                      <a:r>
                        <a:rPr lang="en-US" sz="2800" dirty="0" smtClean="0">
                          <a:solidFill>
                            <a:schemeClr val="tx1"/>
                          </a:solidFill>
                        </a:rPr>
                        <a:t>1.00</a:t>
                      </a:r>
                      <a:endParaRPr lang="en-US" sz="2800" dirty="0">
                        <a:solidFill>
                          <a:schemeClr val="tx1"/>
                        </a:solidFill>
                      </a:endParaRPr>
                    </a:p>
                  </a:txBody>
                  <a:tcPr marL="0" marR="0" marT="0" marB="0">
                    <a:lnT w="12700" cap="flat" cmpd="sng" algn="ctr">
                      <a:solidFill>
                        <a:schemeClr val="tx1"/>
                      </a:solidFill>
                      <a:prstDash val="solid"/>
                      <a:round/>
                      <a:headEnd type="none" w="med" len="med"/>
                      <a:tailEnd type="none" w="med" len="med"/>
                    </a:lnT>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954175105"/>
              </p:ext>
            </p:extLst>
          </p:nvPr>
        </p:nvGraphicFramePr>
        <p:xfrm>
          <a:off x="0" y="25400"/>
          <a:ext cx="4495800" cy="4267200"/>
        </p:xfrm>
        <a:graphic>
          <a:graphicData uri="http://schemas.openxmlformats.org/drawingml/2006/table">
            <a:tbl>
              <a:tblPr>
                <a:tableStyleId>{9D7B26C5-4107-4FEC-AEDC-1716B250A1EF}</a:tableStyleId>
              </a:tblPr>
              <a:tblGrid>
                <a:gridCol w="1066800"/>
                <a:gridCol w="1981200"/>
                <a:gridCol w="1447800"/>
              </a:tblGrid>
              <a:tr h="365760">
                <a:tc>
                  <a:txBody>
                    <a:bodyPr/>
                    <a:lstStyle/>
                    <a:p>
                      <a:r>
                        <a:rPr lang="en-US" sz="2800" dirty="0" smtClean="0">
                          <a:solidFill>
                            <a:schemeClr val="tx1"/>
                          </a:solidFill>
                        </a:rPr>
                        <a:t>Kids</a:t>
                      </a:r>
                      <a:endParaRPr lang="en-US" sz="2800" dirty="0">
                        <a:solidFill>
                          <a:schemeClr val="tx1"/>
                        </a:solidFill>
                      </a:endParaRPr>
                    </a:p>
                  </a:txBody>
                  <a:tcPr marL="0" marR="0" marT="0" marB="0">
                    <a:lnB w="12700" cap="flat" cmpd="sng" algn="ctr">
                      <a:solidFill>
                        <a:schemeClr val="tx1"/>
                      </a:solidFill>
                      <a:prstDash val="solid"/>
                      <a:round/>
                      <a:headEnd type="none" w="med" len="med"/>
                      <a:tailEnd type="none" w="med" len="med"/>
                    </a:lnB>
                  </a:tcPr>
                </a:tc>
                <a:tc>
                  <a:txBody>
                    <a:bodyPr/>
                    <a:lstStyle/>
                    <a:p>
                      <a:pPr algn="ctr"/>
                      <a:r>
                        <a:rPr lang="en-US" sz="2800" dirty="0" smtClean="0">
                          <a:solidFill>
                            <a:schemeClr val="tx1"/>
                          </a:solidFill>
                        </a:rPr>
                        <a:t># of Couples</a:t>
                      </a:r>
                      <a:endParaRPr lang="en-US" sz="2800" dirty="0">
                        <a:solidFill>
                          <a:schemeClr val="tx1"/>
                        </a:solidFill>
                      </a:endParaRPr>
                    </a:p>
                  </a:txBody>
                  <a:tcPr marL="0" marR="0" marT="0" marB="0">
                    <a:lnB w="12700" cap="flat" cmpd="sng" algn="ctr">
                      <a:solidFill>
                        <a:schemeClr val="tx1"/>
                      </a:solidFill>
                      <a:prstDash val="solid"/>
                      <a:round/>
                      <a:headEnd type="none" w="med" len="med"/>
                      <a:tailEnd type="none" w="med" len="med"/>
                    </a:lnB>
                  </a:tcPr>
                </a:tc>
                <a:tc>
                  <a:txBody>
                    <a:bodyPr/>
                    <a:lstStyle/>
                    <a:p>
                      <a:r>
                        <a:rPr lang="en-US" sz="2800" dirty="0" smtClean="0">
                          <a:solidFill>
                            <a:schemeClr val="tx1"/>
                          </a:solidFill>
                        </a:rPr>
                        <a:t>Rel. Freq</a:t>
                      </a:r>
                      <a:endParaRPr lang="en-US" sz="2800" dirty="0">
                        <a:solidFill>
                          <a:schemeClr val="tx1"/>
                        </a:solidFill>
                      </a:endParaRPr>
                    </a:p>
                  </a:txBody>
                  <a:tcPr marL="0" marR="0" marT="0" marB="0">
                    <a:lnB w="12700" cap="flat" cmpd="sng" algn="ctr">
                      <a:solidFill>
                        <a:schemeClr val="tx1"/>
                      </a:solidFill>
                      <a:prstDash val="solid"/>
                      <a:round/>
                      <a:headEnd type="none" w="med" len="med"/>
                      <a:tailEnd type="none" w="med" len="med"/>
                    </a:lnB>
                  </a:tcPr>
                </a:tc>
              </a:tr>
              <a:tr h="365760">
                <a:tc>
                  <a:txBody>
                    <a:bodyPr/>
                    <a:lstStyle/>
                    <a:p>
                      <a:pPr algn="ctr"/>
                      <a:r>
                        <a:rPr lang="en-US" sz="2800" dirty="0" smtClean="0">
                          <a:solidFill>
                            <a:schemeClr val="tx1"/>
                          </a:solidFill>
                        </a:rPr>
                        <a:t>0</a:t>
                      </a:r>
                      <a:endParaRPr lang="en-US" sz="2800" dirty="0">
                        <a:solidFill>
                          <a:schemeClr val="tx1"/>
                        </a:solidFill>
                      </a:endParaRPr>
                    </a:p>
                  </a:txBody>
                  <a:tcPr marL="0" marR="0" marT="0" marB="0">
                    <a:lnT w="12700" cap="flat" cmpd="sng" algn="ctr">
                      <a:solidFill>
                        <a:schemeClr val="tx1"/>
                      </a:solidFill>
                      <a:prstDash val="solid"/>
                      <a:round/>
                      <a:headEnd type="none" w="med" len="med"/>
                      <a:tailEnd type="none" w="med" len="med"/>
                    </a:lnT>
                  </a:tcPr>
                </a:tc>
                <a:tc>
                  <a:txBody>
                    <a:bodyPr/>
                    <a:lstStyle/>
                    <a:p>
                      <a:pPr algn="ctr"/>
                      <a:r>
                        <a:rPr lang="en-US" sz="2800" dirty="0" smtClean="0">
                          <a:solidFill>
                            <a:schemeClr val="tx1"/>
                          </a:solidFill>
                        </a:rPr>
                        <a:t>11</a:t>
                      </a:r>
                      <a:endParaRPr lang="en-US" sz="2800" dirty="0">
                        <a:solidFill>
                          <a:schemeClr val="tx1"/>
                        </a:solidFill>
                      </a:endParaRPr>
                    </a:p>
                  </a:txBody>
                  <a:tcPr marL="0" marR="0" marT="0" marB="0">
                    <a:lnT w="12700" cap="flat" cmpd="sng" algn="ctr">
                      <a:solidFill>
                        <a:schemeClr val="tx1"/>
                      </a:solidFill>
                      <a:prstDash val="solid"/>
                      <a:round/>
                      <a:headEnd type="none" w="med" len="med"/>
                      <a:tailEnd type="none" w="med" len="med"/>
                    </a:lnT>
                  </a:tcPr>
                </a:tc>
                <a:tc>
                  <a:txBody>
                    <a:bodyPr/>
                    <a:lstStyle/>
                    <a:p>
                      <a:pPr algn="ctr"/>
                      <a:r>
                        <a:rPr lang="en-US" sz="2800" dirty="0" smtClean="0">
                          <a:solidFill>
                            <a:schemeClr val="tx1"/>
                          </a:solidFill>
                        </a:rPr>
                        <a:t>0.11</a:t>
                      </a:r>
                      <a:endParaRPr lang="en-US" sz="2800" dirty="0">
                        <a:solidFill>
                          <a:schemeClr val="tx1"/>
                        </a:solidFill>
                      </a:endParaRPr>
                    </a:p>
                  </a:txBody>
                  <a:tcPr marL="0" marR="0" marT="0" marB="0">
                    <a:lnT w="12700" cap="flat" cmpd="sng" algn="ctr">
                      <a:solidFill>
                        <a:schemeClr val="tx1"/>
                      </a:solidFill>
                      <a:prstDash val="solid"/>
                      <a:round/>
                      <a:headEnd type="none" w="med" len="med"/>
                      <a:tailEnd type="none" w="med" len="med"/>
                    </a:lnT>
                  </a:tcPr>
                </a:tc>
              </a:tr>
              <a:tr h="365760">
                <a:tc>
                  <a:txBody>
                    <a:bodyPr/>
                    <a:lstStyle/>
                    <a:p>
                      <a:pPr algn="ctr"/>
                      <a:r>
                        <a:rPr lang="en-US" sz="2800" dirty="0" smtClean="0">
                          <a:solidFill>
                            <a:schemeClr val="tx1"/>
                          </a:solidFill>
                        </a:rPr>
                        <a:t>1</a:t>
                      </a:r>
                      <a:endParaRPr lang="en-US" sz="2800" dirty="0">
                        <a:solidFill>
                          <a:schemeClr val="tx1"/>
                        </a:solidFill>
                      </a:endParaRPr>
                    </a:p>
                  </a:txBody>
                  <a:tcPr marL="0" marR="0" marT="0" marB="0"/>
                </a:tc>
                <a:tc>
                  <a:txBody>
                    <a:bodyPr/>
                    <a:lstStyle/>
                    <a:p>
                      <a:pPr algn="ctr"/>
                      <a:r>
                        <a:rPr lang="en-US" sz="2800" dirty="0" smtClean="0">
                          <a:solidFill>
                            <a:schemeClr val="tx1"/>
                          </a:solidFill>
                        </a:rPr>
                        <a:t>22</a:t>
                      </a:r>
                      <a:endParaRPr lang="en-US" sz="2800" dirty="0">
                        <a:solidFill>
                          <a:schemeClr val="tx1"/>
                        </a:solidFill>
                      </a:endParaRPr>
                    </a:p>
                  </a:txBody>
                  <a:tcPr marL="0" marR="0" marT="0" marB="0"/>
                </a:tc>
                <a:tc>
                  <a:txBody>
                    <a:bodyPr/>
                    <a:lstStyle/>
                    <a:p>
                      <a:pPr algn="ctr"/>
                      <a:r>
                        <a:rPr lang="en-US" sz="2800" dirty="0" smtClean="0">
                          <a:solidFill>
                            <a:schemeClr val="tx1"/>
                          </a:solidFill>
                        </a:rPr>
                        <a:t>0.22</a:t>
                      </a:r>
                      <a:endParaRPr lang="en-US" sz="2800" dirty="0">
                        <a:solidFill>
                          <a:schemeClr val="tx1"/>
                        </a:solidFill>
                      </a:endParaRPr>
                    </a:p>
                  </a:txBody>
                  <a:tcPr marL="0" marR="0" marT="0" marB="0"/>
                </a:tc>
              </a:tr>
              <a:tr h="365760">
                <a:tc>
                  <a:txBody>
                    <a:bodyPr/>
                    <a:lstStyle/>
                    <a:p>
                      <a:pPr algn="ctr"/>
                      <a:r>
                        <a:rPr lang="en-US" sz="2800" dirty="0" smtClean="0">
                          <a:solidFill>
                            <a:schemeClr val="tx1"/>
                          </a:solidFill>
                        </a:rPr>
                        <a:t>2</a:t>
                      </a:r>
                      <a:endParaRPr lang="en-US" sz="2800" dirty="0">
                        <a:solidFill>
                          <a:schemeClr val="tx1"/>
                        </a:solidFill>
                      </a:endParaRPr>
                    </a:p>
                  </a:txBody>
                  <a:tcPr marL="0" marR="0" marT="0" marB="0"/>
                </a:tc>
                <a:tc>
                  <a:txBody>
                    <a:bodyPr/>
                    <a:lstStyle/>
                    <a:p>
                      <a:pPr algn="ctr"/>
                      <a:r>
                        <a:rPr lang="en-US" sz="2800" dirty="0" smtClean="0">
                          <a:solidFill>
                            <a:schemeClr val="tx1"/>
                          </a:solidFill>
                        </a:rPr>
                        <a:t>24</a:t>
                      </a:r>
                      <a:endParaRPr lang="en-US" sz="2800" dirty="0">
                        <a:solidFill>
                          <a:schemeClr val="tx1"/>
                        </a:solidFill>
                      </a:endParaRPr>
                    </a:p>
                  </a:txBody>
                  <a:tcPr marL="0" marR="0" marT="0" marB="0"/>
                </a:tc>
                <a:tc>
                  <a:txBody>
                    <a:bodyPr/>
                    <a:lstStyle/>
                    <a:p>
                      <a:pPr algn="ctr"/>
                      <a:r>
                        <a:rPr lang="en-US" sz="2800" dirty="0" smtClean="0">
                          <a:solidFill>
                            <a:schemeClr val="tx1"/>
                          </a:solidFill>
                        </a:rPr>
                        <a:t>0.24</a:t>
                      </a:r>
                      <a:endParaRPr lang="en-US" sz="2800" dirty="0">
                        <a:solidFill>
                          <a:schemeClr val="tx1"/>
                        </a:solidFill>
                      </a:endParaRPr>
                    </a:p>
                  </a:txBody>
                  <a:tcPr marL="0" marR="0" marT="0" marB="0"/>
                </a:tc>
              </a:tr>
              <a:tr h="365760">
                <a:tc>
                  <a:txBody>
                    <a:bodyPr/>
                    <a:lstStyle/>
                    <a:p>
                      <a:pPr algn="ctr"/>
                      <a:r>
                        <a:rPr lang="en-US" sz="2800" dirty="0" smtClean="0">
                          <a:solidFill>
                            <a:schemeClr val="tx1"/>
                          </a:solidFill>
                        </a:rPr>
                        <a:t>3</a:t>
                      </a:r>
                      <a:endParaRPr lang="en-US" sz="2800" dirty="0">
                        <a:solidFill>
                          <a:schemeClr val="tx1"/>
                        </a:solidFill>
                      </a:endParaRPr>
                    </a:p>
                  </a:txBody>
                  <a:tcPr marL="0" marR="0" marT="0" marB="0"/>
                </a:tc>
                <a:tc>
                  <a:txBody>
                    <a:bodyPr/>
                    <a:lstStyle/>
                    <a:p>
                      <a:pPr algn="ctr"/>
                      <a:r>
                        <a:rPr lang="en-US" sz="2800" dirty="0" smtClean="0">
                          <a:solidFill>
                            <a:schemeClr val="tx1"/>
                          </a:solidFill>
                        </a:rPr>
                        <a:t>30</a:t>
                      </a:r>
                      <a:endParaRPr lang="en-US" sz="2800" dirty="0">
                        <a:solidFill>
                          <a:schemeClr val="tx1"/>
                        </a:solidFill>
                      </a:endParaRPr>
                    </a:p>
                  </a:txBody>
                  <a:tcPr marL="0" marR="0" marT="0" marB="0"/>
                </a:tc>
                <a:tc>
                  <a:txBody>
                    <a:bodyPr/>
                    <a:lstStyle/>
                    <a:p>
                      <a:pPr algn="ctr"/>
                      <a:r>
                        <a:rPr lang="en-US" sz="2800" dirty="0" smtClean="0">
                          <a:solidFill>
                            <a:schemeClr val="tx1"/>
                          </a:solidFill>
                        </a:rPr>
                        <a:t>0.30</a:t>
                      </a:r>
                      <a:endParaRPr lang="en-US" sz="2800" dirty="0">
                        <a:solidFill>
                          <a:schemeClr val="tx1"/>
                        </a:solidFill>
                      </a:endParaRPr>
                    </a:p>
                  </a:txBody>
                  <a:tcPr marL="0" marR="0" marT="0" marB="0"/>
                </a:tc>
              </a:tr>
              <a:tr h="365760">
                <a:tc>
                  <a:txBody>
                    <a:bodyPr/>
                    <a:lstStyle/>
                    <a:p>
                      <a:pPr algn="ctr"/>
                      <a:r>
                        <a:rPr lang="en-US" sz="2800" dirty="0" smtClean="0">
                          <a:solidFill>
                            <a:schemeClr val="tx1"/>
                          </a:solidFill>
                        </a:rPr>
                        <a:t>4</a:t>
                      </a:r>
                      <a:endParaRPr lang="en-US" sz="2800" dirty="0">
                        <a:solidFill>
                          <a:schemeClr val="tx1"/>
                        </a:solidFill>
                      </a:endParaRPr>
                    </a:p>
                  </a:txBody>
                  <a:tcPr marL="0" marR="0" marT="0" marB="0"/>
                </a:tc>
                <a:tc>
                  <a:txBody>
                    <a:bodyPr/>
                    <a:lstStyle/>
                    <a:p>
                      <a:pPr algn="ctr"/>
                      <a:r>
                        <a:rPr lang="en-US" sz="2800" dirty="0" smtClean="0">
                          <a:solidFill>
                            <a:schemeClr val="tx1"/>
                          </a:solidFill>
                        </a:rPr>
                        <a:t>11</a:t>
                      </a:r>
                      <a:endParaRPr lang="en-US" sz="2800" dirty="0">
                        <a:solidFill>
                          <a:schemeClr val="tx1"/>
                        </a:solidFill>
                      </a:endParaRPr>
                    </a:p>
                  </a:txBody>
                  <a:tcPr marL="0" marR="0" marT="0" marB="0"/>
                </a:tc>
                <a:tc>
                  <a:txBody>
                    <a:bodyPr/>
                    <a:lstStyle/>
                    <a:p>
                      <a:pPr algn="ctr"/>
                      <a:r>
                        <a:rPr lang="en-US" sz="2800" dirty="0" smtClean="0">
                          <a:solidFill>
                            <a:schemeClr val="tx1"/>
                          </a:solidFill>
                        </a:rPr>
                        <a:t>0.11</a:t>
                      </a:r>
                      <a:endParaRPr lang="en-US" sz="2800" dirty="0">
                        <a:solidFill>
                          <a:schemeClr val="tx1"/>
                        </a:solidFill>
                      </a:endParaRPr>
                    </a:p>
                  </a:txBody>
                  <a:tcPr marL="0" marR="0" marT="0" marB="0"/>
                </a:tc>
              </a:tr>
              <a:tr h="365760">
                <a:tc>
                  <a:txBody>
                    <a:bodyPr/>
                    <a:lstStyle/>
                    <a:p>
                      <a:pPr algn="ctr"/>
                      <a:r>
                        <a:rPr lang="en-US" sz="2800" dirty="0" smtClean="0">
                          <a:solidFill>
                            <a:schemeClr val="tx1"/>
                          </a:solidFill>
                        </a:rPr>
                        <a:t>5</a:t>
                      </a:r>
                      <a:endParaRPr lang="en-US" sz="2800" dirty="0">
                        <a:solidFill>
                          <a:schemeClr val="tx1"/>
                        </a:solidFill>
                      </a:endParaRPr>
                    </a:p>
                  </a:txBody>
                  <a:tcPr marL="0" marR="0" marT="0" marB="0"/>
                </a:tc>
                <a:tc>
                  <a:txBody>
                    <a:bodyPr/>
                    <a:lstStyle/>
                    <a:p>
                      <a:pPr algn="ctr"/>
                      <a:r>
                        <a:rPr lang="en-US" sz="2800" dirty="0" smtClean="0">
                          <a:solidFill>
                            <a:schemeClr val="tx1"/>
                          </a:solidFill>
                        </a:rPr>
                        <a:t>1</a:t>
                      </a:r>
                      <a:endParaRPr lang="en-US" sz="2800" dirty="0">
                        <a:solidFill>
                          <a:schemeClr val="tx1"/>
                        </a:solidFill>
                      </a:endParaRPr>
                    </a:p>
                  </a:txBody>
                  <a:tcPr marL="0" marR="0" marT="0" marB="0"/>
                </a:tc>
                <a:tc>
                  <a:txBody>
                    <a:bodyPr/>
                    <a:lstStyle/>
                    <a:p>
                      <a:pPr algn="ctr"/>
                      <a:r>
                        <a:rPr lang="en-US" sz="2800" dirty="0" smtClean="0">
                          <a:solidFill>
                            <a:schemeClr val="tx1"/>
                          </a:solidFill>
                        </a:rPr>
                        <a:t>0.01</a:t>
                      </a:r>
                      <a:endParaRPr lang="en-US" sz="2800" dirty="0">
                        <a:solidFill>
                          <a:schemeClr val="tx1"/>
                        </a:solidFill>
                      </a:endParaRPr>
                    </a:p>
                  </a:txBody>
                  <a:tcPr marL="0" marR="0" marT="0" marB="0"/>
                </a:tc>
              </a:tr>
              <a:tr h="365760">
                <a:tc>
                  <a:txBody>
                    <a:bodyPr/>
                    <a:lstStyle/>
                    <a:p>
                      <a:pPr algn="ctr"/>
                      <a:r>
                        <a:rPr lang="en-US" sz="2800" dirty="0" smtClean="0">
                          <a:solidFill>
                            <a:schemeClr val="tx1"/>
                          </a:solidFill>
                        </a:rPr>
                        <a:t>6</a:t>
                      </a:r>
                      <a:endParaRPr lang="en-US" sz="2800" dirty="0">
                        <a:solidFill>
                          <a:schemeClr val="tx1"/>
                        </a:solidFill>
                      </a:endParaRPr>
                    </a:p>
                  </a:txBody>
                  <a:tcPr marL="0" marR="0" marT="0" marB="0"/>
                </a:tc>
                <a:tc>
                  <a:txBody>
                    <a:bodyPr/>
                    <a:lstStyle/>
                    <a:p>
                      <a:pPr algn="ctr"/>
                      <a:r>
                        <a:rPr lang="en-US" sz="2800" dirty="0" smtClean="0">
                          <a:solidFill>
                            <a:schemeClr val="tx1"/>
                          </a:solidFill>
                        </a:rPr>
                        <a:t>0</a:t>
                      </a:r>
                      <a:endParaRPr lang="en-US" sz="2800" dirty="0">
                        <a:solidFill>
                          <a:schemeClr val="tx1"/>
                        </a:solidFill>
                      </a:endParaRPr>
                    </a:p>
                  </a:txBody>
                  <a:tcPr marL="0" marR="0" marT="0" marB="0"/>
                </a:tc>
                <a:tc>
                  <a:txBody>
                    <a:bodyPr/>
                    <a:lstStyle/>
                    <a:p>
                      <a:pPr algn="ctr"/>
                      <a:r>
                        <a:rPr lang="en-US" sz="2800" dirty="0" smtClean="0">
                          <a:solidFill>
                            <a:schemeClr val="tx1"/>
                          </a:solidFill>
                        </a:rPr>
                        <a:t>0.00</a:t>
                      </a:r>
                      <a:endParaRPr lang="en-US" sz="2800" dirty="0">
                        <a:solidFill>
                          <a:schemeClr val="tx1"/>
                        </a:solidFill>
                      </a:endParaRPr>
                    </a:p>
                  </a:txBody>
                  <a:tcPr marL="0" marR="0" marT="0" marB="0"/>
                </a:tc>
              </a:tr>
              <a:tr h="365760">
                <a:tc>
                  <a:txBody>
                    <a:bodyPr/>
                    <a:lstStyle/>
                    <a:p>
                      <a:pPr algn="ctr"/>
                      <a:r>
                        <a:rPr lang="en-US" sz="2800" dirty="0" smtClean="0">
                          <a:solidFill>
                            <a:schemeClr val="tx1"/>
                          </a:solidFill>
                        </a:rPr>
                        <a:t>7</a:t>
                      </a:r>
                      <a:endParaRPr lang="en-US" sz="2800" dirty="0">
                        <a:solidFill>
                          <a:schemeClr val="tx1"/>
                        </a:solidFill>
                      </a:endParaRPr>
                    </a:p>
                  </a:txBody>
                  <a:tcPr marL="0" marR="0" marT="0" marB="0"/>
                </a:tc>
                <a:tc>
                  <a:txBody>
                    <a:bodyPr/>
                    <a:lstStyle/>
                    <a:p>
                      <a:pPr algn="ctr"/>
                      <a:r>
                        <a:rPr lang="en-US" sz="2800" dirty="0" smtClean="0">
                          <a:solidFill>
                            <a:schemeClr val="tx1"/>
                          </a:solidFill>
                        </a:rPr>
                        <a:t>1</a:t>
                      </a:r>
                      <a:endParaRPr lang="en-US" sz="2800" dirty="0">
                        <a:solidFill>
                          <a:schemeClr val="tx1"/>
                        </a:solidFill>
                      </a:endParaRPr>
                    </a:p>
                  </a:txBody>
                  <a:tcPr marL="0" marR="0" marT="0" marB="0">
                    <a:lnB w="12700" cap="flat" cmpd="sng" algn="ctr">
                      <a:solidFill>
                        <a:schemeClr val="tx1"/>
                      </a:solidFill>
                      <a:prstDash val="solid"/>
                      <a:round/>
                      <a:headEnd type="none" w="med" len="med"/>
                      <a:tailEnd type="none" w="med" len="med"/>
                    </a:lnB>
                  </a:tcPr>
                </a:tc>
                <a:tc>
                  <a:txBody>
                    <a:bodyPr/>
                    <a:lstStyle/>
                    <a:p>
                      <a:pPr algn="ctr"/>
                      <a:r>
                        <a:rPr lang="en-US" sz="2800" dirty="0" smtClean="0">
                          <a:solidFill>
                            <a:schemeClr val="tx1"/>
                          </a:solidFill>
                        </a:rPr>
                        <a:t>0.01</a:t>
                      </a:r>
                      <a:endParaRPr lang="en-US" sz="2800" dirty="0">
                        <a:solidFill>
                          <a:schemeClr val="tx1"/>
                        </a:solidFill>
                      </a:endParaRPr>
                    </a:p>
                  </a:txBody>
                  <a:tcPr marL="0" marR="0" marT="0" marB="0">
                    <a:lnB w="12700" cap="flat" cmpd="sng" algn="ctr">
                      <a:solidFill>
                        <a:schemeClr val="tx1"/>
                      </a:solidFill>
                      <a:prstDash val="solid"/>
                      <a:round/>
                      <a:headEnd type="none" w="med" len="med"/>
                      <a:tailEnd type="none" w="med" len="med"/>
                    </a:lnB>
                  </a:tcPr>
                </a:tc>
              </a:tr>
              <a:tr h="365760">
                <a:tc>
                  <a:txBody>
                    <a:bodyPr/>
                    <a:lstStyle/>
                    <a:p>
                      <a:endParaRPr lang="en-US" sz="2800" dirty="0">
                        <a:solidFill>
                          <a:schemeClr val="tx1"/>
                        </a:solidFill>
                      </a:endParaRPr>
                    </a:p>
                  </a:txBody>
                  <a:tcPr marL="0" marR="0" marT="0" marB="0"/>
                </a:tc>
                <a:tc>
                  <a:txBody>
                    <a:bodyPr/>
                    <a:lstStyle/>
                    <a:p>
                      <a:pPr algn="ctr"/>
                      <a:r>
                        <a:rPr lang="en-US" sz="2800" dirty="0" smtClean="0">
                          <a:solidFill>
                            <a:schemeClr val="tx1"/>
                          </a:solidFill>
                        </a:rPr>
                        <a:t>100</a:t>
                      </a:r>
                      <a:endParaRPr lang="en-US" sz="2800" dirty="0">
                        <a:solidFill>
                          <a:schemeClr val="tx1"/>
                        </a:solidFill>
                      </a:endParaRPr>
                    </a:p>
                  </a:txBody>
                  <a:tcPr marL="0" marR="0" marT="0" marB="0">
                    <a:lnT w="12700" cap="flat" cmpd="sng" algn="ctr">
                      <a:solidFill>
                        <a:schemeClr val="tx1"/>
                      </a:solidFill>
                      <a:prstDash val="solid"/>
                      <a:round/>
                      <a:headEnd type="none" w="med" len="med"/>
                      <a:tailEnd type="none" w="med" len="med"/>
                    </a:lnT>
                  </a:tcPr>
                </a:tc>
                <a:tc>
                  <a:txBody>
                    <a:bodyPr/>
                    <a:lstStyle/>
                    <a:p>
                      <a:pPr algn="ctr"/>
                      <a:r>
                        <a:rPr lang="en-US" sz="2800" dirty="0" smtClean="0">
                          <a:solidFill>
                            <a:schemeClr val="tx1"/>
                          </a:solidFill>
                        </a:rPr>
                        <a:t>1.00</a:t>
                      </a:r>
                      <a:endParaRPr lang="en-US" sz="2800" dirty="0">
                        <a:solidFill>
                          <a:schemeClr val="tx1"/>
                        </a:solidFill>
                      </a:endParaRPr>
                    </a:p>
                  </a:txBody>
                  <a:tcPr marL="0" marR="0" marT="0" marB="0">
                    <a:lnT w="12700" cap="flat" cmpd="sng" algn="ctr">
                      <a:solidFill>
                        <a:schemeClr val="tx1"/>
                      </a:solidFill>
                      <a:prstDash val="solid"/>
                      <a:round/>
                      <a:headEnd type="none" w="med" len="med"/>
                      <a:tailEnd type="none" w="med" len="med"/>
                    </a:lnT>
                  </a:tcPr>
                </a:tc>
              </a:tr>
            </a:tbl>
          </a:graphicData>
        </a:graphic>
      </p:graphicFrame>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2173" y="3150140"/>
            <a:ext cx="4921827"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Histogram - continuous</a:t>
            </a:r>
            <a:endParaRPr lang="en-US" dirty="0"/>
          </a:p>
        </p:txBody>
      </p:sp>
      <p:sp>
        <p:nvSpPr>
          <p:cNvPr id="3" name="Content Placeholder 2"/>
          <p:cNvSpPr>
            <a:spLocks noGrp="1"/>
          </p:cNvSpPr>
          <p:nvPr>
            <p:ph idx="1"/>
          </p:nvPr>
        </p:nvSpPr>
        <p:spPr>
          <a:xfrm>
            <a:off x="304800" y="1600200"/>
            <a:ext cx="8686800" cy="5029200"/>
          </a:xfrm>
        </p:spPr>
        <p:txBody>
          <a:bodyPr>
            <a:normAutofit/>
          </a:bodyPr>
          <a:lstStyle/>
          <a:p>
            <a:pPr>
              <a:buNone/>
            </a:pPr>
            <a:r>
              <a:rPr lang="en-US" dirty="0" smtClean="0"/>
              <a:t>Methodology</a:t>
            </a:r>
          </a:p>
          <a:p>
            <a:pPr marL="514350" indent="-514350">
              <a:buFont typeface="+mj-lt"/>
              <a:buAutoNum type="arabicPeriod"/>
            </a:pPr>
            <a:r>
              <a:rPr lang="en-US" dirty="0" smtClean="0"/>
              <a:t>Divide the x-axis into a number of class intervals or classes such that each observation falls into exactly one interval.</a:t>
            </a:r>
          </a:p>
          <a:p>
            <a:pPr marL="514350" indent="-514350">
              <a:buFont typeface="+mj-lt"/>
              <a:buAutoNum type="arabicPeriod"/>
            </a:pPr>
            <a:r>
              <a:rPr lang="en-US" dirty="0" smtClean="0"/>
              <a:t>Calculate the frequency or relative frequency for each interval.</a:t>
            </a:r>
          </a:p>
          <a:p>
            <a:pPr marL="514350" indent="-514350">
              <a:buAutoNum type="arabicPeriod"/>
            </a:pPr>
            <a:r>
              <a:rPr lang="en-US" dirty="0" smtClean="0"/>
              <a:t>Above each value, draw a rectangle whose height is the frequency (or relative frequency) of that value.</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smtClean="0"/>
              <a:t>Example 5: Histogram - Continuous</a:t>
            </a:r>
            <a:endParaRPr lang="en-US" dirty="0"/>
          </a:p>
        </p:txBody>
      </p:sp>
      <p:sp>
        <p:nvSpPr>
          <p:cNvPr id="3" name="Content Placeholder 2"/>
          <p:cNvSpPr>
            <a:spLocks noGrp="1"/>
          </p:cNvSpPr>
          <p:nvPr>
            <p:ph idx="1"/>
          </p:nvPr>
        </p:nvSpPr>
        <p:spPr>
          <a:xfrm>
            <a:off x="0" y="990600"/>
            <a:ext cx="8839200" cy="5410200"/>
          </a:xfrm>
        </p:spPr>
        <p:txBody>
          <a:bodyPr>
            <a:normAutofit/>
          </a:bodyPr>
          <a:lstStyle/>
          <a:p>
            <a:pPr>
              <a:buNone/>
            </a:pPr>
            <a:r>
              <a:rPr lang="en-US" dirty="0" smtClean="0"/>
              <a:t>The following data give the lifetime of 30 incandescent light bulbs rounded to the nearest hour of a particular type</a:t>
            </a:r>
          </a:p>
        </p:txBody>
      </p:sp>
      <p:graphicFrame>
        <p:nvGraphicFramePr>
          <p:cNvPr id="5" name="Table 4"/>
          <p:cNvGraphicFramePr>
            <a:graphicFrameLocks noGrp="1"/>
          </p:cNvGraphicFramePr>
          <p:nvPr/>
        </p:nvGraphicFramePr>
        <p:xfrm>
          <a:off x="381000" y="3048000"/>
          <a:ext cx="8153400" cy="1371600"/>
        </p:xfrm>
        <a:graphic>
          <a:graphicData uri="http://schemas.openxmlformats.org/drawingml/2006/table">
            <a:tbl>
              <a:tblPr>
                <a:tableStyleId>{073A0DAA-6AF3-43AB-8588-CEC1D06C72B9}</a:tableStyleId>
              </a:tblPr>
              <a:tblGrid>
                <a:gridCol w="815340"/>
                <a:gridCol w="815340"/>
                <a:gridCol w="815340"/>
                <a:gridCol w="815340"/>
                <a:gridCol w="815340"/>
                <a:gridCol w="815340"/>
                <a:gridCol w="815340"/>
                <a:gridCol w="815340"/>
                <a:gridCol w="815340"/>
                <a:gridCol w="815340"/>
              </a:tblGrid>
              <a:tr h="370840">
                <a:tc>
                  <a:txBody>
                    <a:bodyPr/>
                    <a:lstStyle/>
                    <a:p>
                      <a:r>
                        <a:rPr lang="en-US" sz="2400" dirty="0" smtClean="0"/>
                        <a:t>872</a:t>
                      </a:r>
                      <a:endParaRPr lang="en-US" sz="2400" dirty="0"/>
                    </a:p>
                  </a:txBody>
                  <a:tcPr>
                    <a:noFill/>
                  </a:tcPr>
                </a:tc>
                <a:tc>
                  <a:txBody>
                    <a:bodyPr/>
                    <a:lstStyle/>
                    <a:p>
                      <a:r>
                        <a:rPr lang="en-US" sz="2400" dirty="0" smtClean="0"/>
                        <a:t>931</a:t>
                      </a:r>
                      <a:endParaRPr lang="en-US" sz="2400" dirty="0"/>
                    </a:p>
                  </a:txBody>
                  <a:tcPr>
                    <a:noFill/>
                  </a:tcPr>
                </a:tc>
                <a:tc>
                  <a:txBody>
                    <a:bodyPr/>
                    <a:lstStyle/>
                    <a:p>
                      <a:r>
                        <a:rPr lang="en-US" sz="2400" dirty="0" smtClean="0"/>
                        <a:t>1146</a:t>
                      </a:r>
                      <a:endParaRPr lang="en-US" sz="2400" dirty="0"/>
                    </a:p>
                  </a:txBody>
                  <a:tcPr>
                    <a:noFill/>
                  </a:tcPr>
                </a:tc>
                <a:tc>
                  <a:txBody>
                    <a:bodyPr/>
                    <a:lstStyle/>
                    <a:p>
                      <a:r>
                        <a:rPr lang="en-US" sz="2400" dirty="0" smtClean="0"/>
                        <a:t>1079</a:t>
                      </a:r>
                      <a:endParaRPr lang="en-US" sz="2400" dirty="0"/>
                    </a:p>
                  </a:txBody>
                  <a:tcPr>
                    <a:noFill/>
                  </a:tcPr>
                </a:tc>
                <a:tc>
                  <a:txBody>
                    <a:bodyPr/>
                    <a:lstStyle/>
                    <a:p>
                      <a:r>
                        <a:rPr lang="en-US" sz="2400" dirty="0" smtClean="0"/>
                        <a:t>915</a:t>
                      </a:r>
                      <a:endParaRPr lang="en-US" sz="2400" dirty="0"/>
                    </a:p>
                  </a:txBody>
                  <a:tcPr>
                    <a:noFill/>
                  </a:tcPr>
                </a:tc>
                <a:tc>
                  <a:txBody>
                    <a:bodyPr/>
                    <a:lstStyle/>
                    <a:p>
                      <a:r>
                        <a:rPr lang="en-US" sz="2400" dirty="0" smtClean="0"/>
                        <a:t>879</a:t>
                      </a:r>
                      <a:endParaRPr lang="en-US" sz="2400" dirty="0"/>
                    </a:p>
                  </a:txBody>
                  <a:tcPr>
                    <a:noFill/>
                  </a:tcPr>
                </a:tc>
                <a:tc>
                  <a:txBody>
                    <a:bodyPr/>
                    <a:lstStyle/>
                    <a:p>
                      <a:r>
                        <a:rPr lang="en-US" sz="2400" dirty="0" smtClean="0"/>
                        <a:t>863</a:t>
                      </a:r>
                      <a:endParaRPr lang="en-US" sz="2400" dirty="0"/>
                    </a:p>
                  </a:txBody>
                  <a:tcPr>
                    <a:noFill/>
                  </a:tcPr>
                </a:tc>
                <a:tc>
                  <a:txBody>
                    <a:bodyPr/>
                    <a:lstStyle/>
                    <a:p>
                      <a:r>
                        <a:rPr lang="en-US" sz="2400" dirty="0" smtClean="0"/>
                        <a:t>1112</a:t>
                      </a:r>
                      <a:endParaRPr lang="en-US" sz="2400" dirty="0"/>
                    </a:p>
                  </a:txBody>
                  <a:tcPr>
                    <a:noFill/>
                  </a:tcPr>
                </a:tc>
                <a:tc>
                  <a:txBody>
                    <a:bodyPr/>
                    <a:lstStyle/>
                    <a:p>
                      <a:r>
                        <a:rPr lang="en-US" sz="2400" dirty="0" smtClean="0"/>
                        <a:t>979</a:t>
                      </a:r>
                      <a:endParaRPr lang="en-US" sz="2400" dirty="0"/>
                    </a:p>
                  </a:txBody>
                  <a:tcPr>
                    <a:noFill/>
                  </a:tcPr>
                </a:tc>
                <a:tc>
                  <a:txBody>
                    <a:bodyPr/>
                    <a:lstStyle/>
                    <a:p>
                      <a:r>
                        <a:rPr lang="en-US" sz="2400" dirty="0" smtClean="0"/>
                        <a:t>1120</a:t>
                      </a:r>
                      <a:endParaRPr lang="en-US" sz="2400" dirty="0"/>
                    </a:p>
                  </a:txBody>
                  <a:tcPr>
                    <a:noFill/>
                  </a:tcPr>
                </a:tc>
              </a:tr>
              <a:tr h="370840">
                <a:tc>
                  <a:txBody>
                    <a:bodyPr/>
                    <a:lstStyle/>
                    <a:p>
                      <a:r>
                        <a:rPr lang="en-US" sz="2400" dirty="0" smtClean="0"/>
                        <a:t>1150</a:t>
                      </a:r>
                      <a:endParaRPr lang="en-US" sz="2400" dirty="0"/>
                    </a:p>
                  </a:txBody>
                  <a:tcPr>
                    <a:noFill/>
                  </a:tcPr>
                </a:tc>
                <a:tc>
                  <a:txBody>
                    <a:bodyPr/>
                    <a:lstStyle/>
                    <a:p>
                      <a:r>
                        <a:rPr lang="en-US" sz="2400" dirty="0" smtClean="0"/>
                        <a:t>987</a:t>
                      </a:r>
                      <a:endParaRPr lang="en-US" sz="2400" dirty="0"/>
                    </a:p>
                  </a:txBody>
                  <a:tcPr>
                    <a:noFill/>
                  </a:tcPr>
                </a:tc>
                <a:tc>
                  <a:txBody>
                    <a:bodyPr/>
                    <a:lstStyle/>
                    <a:p>
                      <a:r>
                        <a:rPr lang="en-US" sz="2400" dirty="0" smtClean="0"/>
                        <a:t>958</a:t>
                      </a:r>
                      <a:endParaRPr lang="en-US" sz="2400" dirty="0"/>
                    </a:p>
                  </a:txBody>
                  <a:tcPr>
                    <a:noFill/>
                  </a:tcPr>
                </a:tc>
                <a:tc>
                  <a:txBody>
                    <a:bodyPr/>
                    <a:lstStyle/>
                    <a:p>
                      <a:r>
                        <a:rPr lang="en-US" sz="2400" dirty="0" smtClean="0"/>
                        <a:t>1149</a:t>
                      </a:r>
                      <a:endParaRPr lang="en-US" sz="2400" dirty="0"/>
                    </a:p>
                  </a:txBody>
                  <a:tcPr>
                    <a:noFill/>
                  </a:tcPr>
                </a:tc>
                <a:tc>
                  <a:txBody>
                    <a:bodyPr/>
                    <a:lstStyle/>
                    <a:p>
                      <a:r>
                        <a:rPr lang="en-US" sz="2400" dirty="0" smtClean="0"/>
                        <a:t>1057</a:t>
                      </a:r>
                      <a:endParaRPr lang="en-US" sz="2400" dirty="0"/>
                    </a:p>
                  </a:txBody>
                  <a:tcPr>
                    <a:noFill/>
                  </a:tcPr>
                </a:tc>
                <a:tc>
                  <a:txBody>
                    <a:bodyPr/>
                    <a:lstStyle/>
                    <a:p>
                      <a:r>
                        <a:rPr lang="en-US" sz="2400" dirty="0" smtClean="0"/>
                        <a:t>1082</a:t>
                      </a:r>
                      <a:endParaRPr lang="en-US" sz="2400" dirty="0"/>
                    </a:p>
                  </a:txBody>
                  <a:tcPr>
                    <a:noFill/>
                  </a:tcPr>
                </a:tc>
                <a:tc>
                  <a:txBody>
                    <a:bodyPr/>
                    <a:lstStyle/>
                    <a:p>
                      <a:r>
                        <a:rPr lang="en-US" sz="2400" dirty="0" smtClean="0"/>
                        <a:t>1053</a:t>
                      </a:r>
                      <a:endParaRPr lang="en-US" sz="2400" dirty="0"/>
                    </a:p>
                  </a:txBody>
                  <a:tcPr>
                    <a:noFill/>
                  </a:tcPr>
                </a:tc>
                <a:tc>
                  <a:txBody>
                    <a:bodyPr/>
                    <a:lstStyle/>
                    <a:p>
                      <a:r>
                        <a:rPr lang="en-US" sz="2400" dirty="0" smtClean="0"/>
                        <a:t>1048</a:t>
                      </a:r>
                      <a:endParaRPr lang="en-US" sz="2400" dirty="0"/>
                    </a:p>
                  </a:txBody>
                  <a:tcPr>
                    <a:noFill/>
                  </a:tcPr>
                </a:tc>
                <a:tc>
                  <a:txBody>
                    <a:bodyPr/>
                    <a:lstStyle/>
                    <a:p>
                      <a:r>
                        <a:rPr lang="en-US" sz="2400" dirty="0" smtClean="0"/>
                        <a:t>1118</a:t>
                      </a:r>
                      <a:endParaRPr lang="en-US" sz="2400" dirty="0"/>
                    </a:p>
                  </a:txBody>
                  <a:tcPr>
                    <a:noFill/>
                  </a:tcPr>
                </a:tc>
                <a:tc>
                  <a:txBody>
                    <a:bodyPr/>
                    <a:lstStyle/>
                    <a:p>
                      <a:r>
                        <a:rPr lang="en-US" sz="2400" dirty="0" smtClean="0"/>
                        <a:t>1088</a:t>
                      </a:r>
                      <a:endParaRPr lang="en-US" sz="2400" dirty="0"/>
                    </a:p>
                  </a:txBody>
                  <a:tcPr>
                    <a:noFill/>
                  </a:tcPr>
                </a:tc>
              </a:tr>
              <a:tr h="370840">
                <a:tc>
                  <a:txBody>
                    <a:bodyPr/>
                    <a:lstStyle/>
                    <a:p>
                      <a:r>
                        <a:rPr lang="en-US" sz="2400" dirty="0" smtClean="0"/>
                        <a:t>868</a:t>
                      </a:r>
                      <a:endParaRPr lang="en-US" sz="2400" dirty="0"/>
                    </a:p>
                  </a:txBody>
                  <a:tcPr>
                    <a:noFill/>
                  </a:tcPr>
                </a:tc>
                <a:tc>
                  <a:txBody>
                    <a:bodyPr/>
                    <a:lstStyle/>
                    <a:p>
                      <a:r>
                        <a:rPr lang="en-US" sz="2400" dirty="0" smtClean="0"/>
                        <a:t>996</a:t>
                      </a:r>
                      <a:endParaRPr lang="en-US" sz="2400" dirty="0"/>
                    </a:p>
                  </a:txBody>
                  <a:tcPr>
                    <a:noFill/>
                  </a:tcPr>
                </a:tc>
                <a:tc>
                  <a:txBody>
                    <a:bodyPr/>
                    <a:lstStyle/>
                    <a:p>
                      <a:r>
                        <a:rPr lang="en-US" sz="2400" dirty="0" smtClean="0"/>
                        <a:t>1102</a:t>
                      </a:r>
                      <a:endParaRPr lang="en-US" sz="2400" dirty="0"/>
                    </a:p>
                  </a:txBody>
                  <a:tcPr>
                    <a:noFill/>
                  </a:tcPr>
                </a:tc>
                <a:tc>
                  <a:txBody>
                    <a:bodyPr/>
                    <a:lstStyle/>
                    <a:p>
                      <a:r>
                        <a:rPr lang="en-US" sz="2400" dirty="0" smtClean="0"/>
                        <a:t>1130</a:t>
                      </a:r>
                      <a:endParaRPr lang="en-US" sz="2400" dirty="0"/>
                    </a:p>
                  </a:txBody>
                  <a:tcPr>
                    <a:noFill/>
                  </a:tcPr>
                </a:tc>
                <a:tc>
                  <a:txBody>
                    <a:bodyPr/>
                    <a:lstStyle/>
                    <a:p>
                      <a:r>
                        <a:rPr lang="en-US" sz="2400" dirty="0" smtClean="0"/>
                        <a:t>1002</a:t>
                      </a:r>
                      <a:endParaRPr lang="en-US" sz="2400" dirty="0"/>
                    </a:p>
                  </a:txBody>
                  <a:tcPr>
                    <a:noFill/>
                  </a:tcPr>
                </a:tc>
                <a:tc>
                  <a:txBody>
                    <a:bodyPr/>
                    <a:lstStyle/>
                    <a:p>
                      <a:r>
                        <a:rPr lang="en-US" sz="2400" dirty="0" smtClean="0"/>
                        <a:t>990</a:t>
                      </a:r>
                      <a:endParaRPr lang="en-US" sz="2400" dirty="0"/>
                    </a:p>
                  </a:txBody>
                  <a:tcPr>
                    <a:noFill/>
                  </a:tcPr>
                </a:tc>
                <a:tc>
                  <a:txBody>
                    <a:bodyPr/>
                    <a:lstStyle/>
                    <a:p>
                      <a:r>
                        <a:rPr lang="en-US" sz="2400" dirty="0" smtClean="0"/>
                        <a:t>1052</a:t>
                      </a:r>
                      <a:endParaRPr lang="en-US" sz="2400" dirty="0"/>
                    </a:p>
                  </a:txBody>
                  <a:tcPr>
                    <a:noFill/>
                  </a:tcPr>
                </a:tc>
                <a:tc>
                  <a:txBody>
                    <a:bodyPr/>
                    <a:lstStyle/>
                    <a:p>
                      <a:r>
                        <a:rPr lang="en-US" sz="2400" dirty="0" smtClean="0"/>
                        <a:t>1116</a:t>
                      </a:r>
                      <a:endParaRPr lang="en-US" sz="2400" dirty="0"/>
                    </a:p>
                  </a:txBody>
                  <a:tcPr>
                    <a:noFill/>
                  </a:tcPr>
                </a:tc>
                <a:tc>
                  <a:txBody>
                    <a:bodyPr/>
                    <a:lstStyle/>
                    <a:p>
                      <a:r>
                        <a:rPr lang="en-US" sz="2400" dirty="0" smtClean="0"/>
                        <a:t>1119</a:t>
                      </a:r>
                      <a:endParaRPr lang="en-US" sz="2400" dirty="0"/>
                    </a:p>
                  </a:txBody>
                  <a:tcPr>
                    <a:noFill/>
                  </a:tcPr>
                </a:tc>
                <a:tc>
                  <a:txBody>
                    <a:bodyPr/>
                    <a:lstStyle/>
                    <a:p>
                      <a:r>
                        <a:rPr lang="en-US" sz="2400" dirty="0" smtClean="0"/>
                        <a:t>1028</a:t>
                      </a:r>
                      <a:endParaRPr lang="en-US" sz="2400" dirty="0"/>
                    </a:p>
                  </a:txBody>
                  <a:tcPr>
                    <a:noFill/>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921358"/>
            <a:ext cx="4953000" cy="4115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0" y="0"/>
            <a:ext cx="2819400" cy="1524000"/>
          </a:xfrm>
        </p:spPr>
        <p:txBody>
          <a:bodyPr/>
          <a:lstStyle/>
          <a:p>
            <a:r>
              <a:rPr lang="en-US" dirty="0" smtClean="0"/>
              <a:t>Example 5 (cont)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4121454"/>
              </p:ext>
            </p:extLst>
          </p:nvPr>
        </p:nvGraphicFramePr>
        <p:xfrm>
          <a:off x="4724400" y="0"/>
          <a:ext cx="4267200" cy="3657600"/>
        </p:xfrm>
        <a:graphic>
          <a:graphicData uri="http://schemas.openxmlformats.org/drawingml/2006/table">
            <a:tbl>
              <a:tblPr>
                <a:tableStyleId>{073A0DAA-6AF3-43AB-8588-CEC1D06C72B9}</a:tableStyleId>
              </a:tblPr>
              <a:tblGrid>
                <a:gridCol w="1789471"/>
                <a:gridCol w="757084"/>
                <a:gridCol w="1720645"/>
              </a:tblGrid>
              <a:tr h="370840">
                <a:tc>
                  <a:txBody>
                    <a:bodyPr/>
                    <a:lstStyle/>
                    <a:p>
                      <a:r>
                        <a:rPr lang="en-US" sz="2400" dirty="0" smtClean="0"/>
                        <a:t>Class</a:t>
                      </a:r>
                      <a:endParaRPr lang="en-US" sz="2400" dirty="0"/>
                    </a:p>
                  </a:txBody>
                  <a:tcPr>
                    <a:lnB w="12700" cap="flat" cmpd="sng" algn="ctr">
                      <a:solidFill>
                        <a:schemeClr val="tx1"/>
                      </a:solidFill>
                      <a:prstDash val="solid"/>
                      <a:round/>
                      <a:headEnd type="none" w="med" len="med"/>
                      <a:tailEnd type="none" w="med" len="med"/>
                    </a:lnB>
                    <a:noFill/>
                  </a:tcPr>
                </a:tc>
                <a:tc>
                  <a:txBody>
                    <a:bodyPr/>
                    <a:lstStyle/>
                    <a:p>
                      <a:r>
                        <a:rPr lang="en-US" sz="2400" dirty="0" smtClean="0"/>
                        <a:t>Freq</a:t>
                      </a:r>
                      <a:endParaRPr lang="en-US" sz="2400" dirty="0"/>
                    </a:p>
                  </a:txBody>
                  <a:tcPr>
                    <a:lnB w="12700" cap="flat" cmpd="sng" algn="ctr">
                      <a:solidFill>
                        <a:schemeClr val="tx1"/>
                      </a:solidFill>
                      <a:prstDash val="solid"/>
                      <a:round/>
                      <a:headEnd type="none" w="med" len="med"/>
                      <a:tailEnd type="none" w="med" len="med"/>
                    </a:lnB>
                    <a:noFill/>
                  </a:tcPr>
                </a:tc>
                <a:tc>
                  <a:txBody>
                    <a:bodyPr/>
                    <a:lstStyle/>
                    <a:p>
                      <a:r>
                        <a:rPr lang="en-US" sz="2400" dirty="0" smtClean="0"/>
                        <a:t>Rel. Freq.</a:t>
                      </a:r>
                      <a:endParaRPr lang="en-US" sz="2400" dirty="0"/>
                    </a:p>
                  </a:txBody>
                  <a:tcPr>
                    <a:lnB w="12700" cap="flat" cmpd="sng" algn="ctr">
                      <a:solidFill>
                        <a:schemeClr val="tx1"/>
                      </a:solidFill>
                      <a:prstDash val="solid"/>
                      <a:round/>
                      <a:headEnd type="none" w="med" len="med"/>
                      <a:tailEnd type="none" w="med" len="med"/>
                    </a:lnB>
                    <a:noFill/>
                  </a:tcPr>
                </a:tc>
              </a:tr>
              <a:tr h="370840">
                <a:tc>
                  <a:txBody>
                    <a:bodyPr/>
                    <a:lstStyle/>
                    <a:p>
                      <a:r>
                        <a:rPr lang="en-US" sz="2400" dirty="0" smtClean="0"/>
                        <a:t>850 – 900</a:t>
                      </a:r>
                      <a:endParaRPr lang="en-US" sz="2400" dirty="0"/>
                    </a:p>
                  </a:txBody>
                  <a:tcPr>
                    <a:lnT w="12700" cap="flat" cmpd="sng" algn="ctr">
                      <a:solidFill>
                        <a:schemeClr val="tx1"/>
                      </a:solidFill>
                      <a:prstDash val="solid"/>
                      <a:round/>
                      <a:headEnd type="none" w="med" len="med"/>
                      <a:tailEnd type="none" w="med" len="med"/>
                    </a:lnT>
                    <a:noFill/>
                  </a:tcPr>
                </a:tc>
                <a:tc>
                  <a:txBody>
                    <a:bodyPr/>
                    <a:lstStyle/>
                    <a:p>
                      <a:pPr algn="r"/>
                      <a:r>
                        <a:rPr lang="en-US" sz="2400" dirty="0" smtClean="0"/>
                        <a:t>4</a:t>
                      </a:r>
                      <a:endParaRPr lang="en-US" sz="2400" dirty="0"/>
                    </a:p>
                  </a:txBody>
                  <a:tcPr>
                    <a:lnT w="12700" cap="flat" cmpd="sng" algn="ctr">
                      <a:solidFill>
                        <a:schemeClr val="tx1"/>
                      </a:solidFill>
                      <a:prstDash val="solid"/>
                      <a:round/>
                      <a:headEnd type="none" w="med" len="med"/>
                      <a:tailEnd type="none" w="med" len="med"/>
                    </a:lnT>
                    <a:noFill/>
                  </a:tcPr>
                </a:tc>
                <a:tc>
                  <a:txBody>
                    <a:bodyPr/>
                    <a:lstStyle/>
                    <a:p>
                      <a:pPr algn="ctr"/>
                      <a:r>
                        <a:rPr lang="en-US" sz="2400" dirty="0" smtClean="0"/>
                        <a:t>0.133</a:t>
                      </a:r>
                      <a:endParaRPr lang="en-US" sz="2400" dirty="0"/>
                    </a:p>
                  </a:txBody>
                  <a:tcPr>
                    <a:lnT w="12700" cap="flat" cmpd="sng" algn="ctr">
                      <a:solidFill>
                        <a:schemeClr val="tx1"/>
                      </a:solidFill>
                      <a:prstDash val="solid"/>
                      <a:round/>
                      <a:headEnd type="none" w="med" len="med"/>
                      <a:tailEnd type="none" w="med" len="med"/>
                    </a:lnT>
                    <a:noFill/>
                  </a:tcPr>
                </a:tc>
              </a:tr>
              <a:tr h="370840">
                <a:tc>
                  <a:txBody>
                    <a:bodyPr/>
                    <a:lstStyle/>
                    <a:p>
                      <a:r>
                        <a:rPr lang="en-US" sz="2400" dirty="0" smtClean="0"/>
                        <a:t>900 – 950</a:t>
                      </a:r>
                      <a:endParaRPr lang="en-US" sz="2400" dirty="0"/>
                    </a:p>
                  </a:txBody>
                  <a:tcPr>
                    <a:noFill/>
                  </a:tcPr>
                </a:tc>
                <a:tc>
                  <a:txBody>
                    <a:bodyPr/>
                    <a:lstStyle/>
                    <a:p>
                      <a:pPr algn="r"/>
                      <a:r>
                        <a:rPr lang="en-US" sz="2400" dirty="0" smtClean="0"/>
                        <a:t>2</a:t>
                      </a:r>
                      <a:endParaRPr lang="en-US" sz="2400" dirty="0"/>
                    </a:p>
                  </a:txBody>
                  <a:tcPr>
                    <a:noFill/>
                  </a:tcPr>
                </a:tc>
                <a:tc>
                  <a:txBody>
                    <a:bodyPr/>
                    <a:lstStyle/>
                    <a:p>
                      <a:pPr algn="ctr"/>
                      <a:r>
                        <a:rPr lang="en-US" sz="2400" dirty="0" smtClean="0"/>
                        <a:t>0.067</a:t>
                      </a:r>
                      <a:endParaRPr lang="en-US" sz="2400" dirty="0"/>
                    </a:p>
                  </a:txBody>
                  <a:tcPr>
                    <a:noFill/>
                  </a:tcPr>
                </a:tc>
              </a:tr>
              <a:tr h="370840">
                <a:tc>
                  <a:txBody>
                    <a:bodyPr/>
                    <a:lstStyle/>
                    <a:p>
                      <a:r>
                        <a:rPr lang="en-US" sz="2400" dirty="0" smtClean="0"/>
                        <a:t>950 – 1000</a:t>
                      </a:r>
                      <a:endParaRPr lang="en-US" sz="2400" dirty="0"/>
                    </a:p>
                  </a:txBody>
                  <a:tcPr>
                    <a:noFill/>
                  </a:tcPr>
                </a:tc>
                <a:tc>
                  <a:txBody>
                    <a:bodyPr/>
                    <a:lstStyle/>
                    <a:p>
                      <a:pPr algn="r"/>
                      <a:r>
                        <a:rPr lang="en-US" sz="2400" dirty="0" smtClean="0"/>
                        <a:t>5</a:t>
                      </a:r>
                      <a:endParaRPr lang="en-US" sz="2400" dirty="0"/>
                    </a:p>
                  </a:txBody>
                  <a:tcPr>
                    <a:noFill/>
                  </a:tcPr>
                </a:tc>
                <a:tc>
                  <a:txBody>
                    <a:bodyPr/>
                    <a:lstStyle/>
                    <a:p>
                      <a:pPr algn="ctr"/>
                      <a:r>
                        <a:rPr lang="en-US" sz="2400" dirty="0" smtClean="0"/>
                        <a:t>0.167</a:t>
                      </a:r>
                      <a:endParaRPr lang="en-US" sz="2400" dirty="0"/>
                    </a:p>
                  </a:txBody>
                  <a:tcPr>
                    <a:noFill/>
                  </a:tcPr>
                </a:tc>
              </a:tr>
              <a:tr h="370840">
                <a:tc>
                  <a:txBody>
                    <a:bodyPr/>
                    <a:lstStyle/>
                    <a:p>
                      <a:r>
                        <a:rPr lang="en-US" sz="2400" dirty="0" smtClean="0"/>
                        <a:t>1000 – 1050</a:t>
                      </a:r>
                      <a:endParaRPr lang="en-US" sz="2400" dirty="0"/>
                    </a:p>
                  </a:txBody>
                  <a:tcPr>
                    <a:noFill/>
                  </a:tcPr>
                </a:tc>
                <a:tc>
                  <a:txBody>
                    <a:bodyPr/>
                    <a:lstStyle/>
                    <a:p>
                      <a:pPr algn="r"/>
                      <a:r>
                        <a:rPr lang="en-US" sz="2400" dirty="0" smtClean="0"/>
                        <a:t>3</a:t>
                      </a:r>
                      <a:endParaRPr lang="en-US" sz="2400" dirty="0"/>
                    </a:p>
                  </a:txBody>
                  <a:tcPr>
                    <a:noFill/>
                  </a:tcPr>
                </a:tc>
                <a:tc>
                  <a:txBody>
                    <a:bodyPr/>
                    <a:lstStyle/>
                    <a:p>
                      <a:pPr algn="ctr"/>
                      <a:r>
                        <a:rPr lang="en-US" sz="2400" dirty="0" smtClean="0"/>
                        <a:t>0.100</a:t>
                      </a:r>
                      <a:endParaRPr lang="en-US" sz="2400" dirty="0"/>
                    </a:p>
                  </a:txBody>
                  <a:tcPr>
                    <a:noFill/>
                  </a:tcPr>
                </a:tc>
              </a:tr>
              <a:tr h="370840">
                <a:tc>
                  <a:txBody>
                    <a:bodyPr/>
                    <a:lstStyle/>
                    <a:p>
                      <a:r>
                        <a:rPr lang="en-US" sz="2400" dirty="0" smtClean="0"/>
                        <a:t>1050 – 1100</a:t>
                      </a:r>
                      <a:endParaRPr lang="en-US" sz="2400" dirty="0"/>
                    </a:p>
                  </a:txBody>
                  <a:tcPr>
                    <a:noFill/>
                  </a:tcPr>
                </a:tc>
                <a:tc>
                  <a:txBody>
                    <a:bodyPr/>
                    <a:lstStyle/>
                    <a:p>
                      <a:pPr algn="r"/>
                      <a:r>
                        <a:rPr lang="en-US" sz="2400" dirty="0" smtClean="0"/>
                        <a:t>6</a:t>
                      </a:r>
                      <a:endParaRPr lang="en-US" sz="2400" dirty="0"/>
                    </a:p>
                  </a:txBody>
                  <a:tcPr>
                    <a:noFill/>
                  </a:tcPr>
                </a:tc>
                <a:tc>
                  <a:txBody>
                    <a:bodyPr/>
                    <a:lstStyle/>
                    <a:p>
                      <a:pPr algn="ctr"/>
                      <a:r>
                        <a:rPr lang="en-US" sz="2400" dirty="0" smtClean="0"/>
                        <a:t>0.200</a:t>
                      </a:r>
                      <a:endParaRPr lang="en-US" sz="2400" dirty="0"/>
                    </a:p>
                  </a:txBody>
                  <a:tcPr>
                    <a:noFill/>
                  </a:tcPr>
                </a:tc>
              </a:tr>
              <a:tr h="370840">
                <a:tc>
                  <a:txBody>
                    <a:bodyPr/>
                    <a:lstStyle/>
                    <a:p>
                      <a:r>
                        <a:rPr lang="en-US" sz="2400" dirty="0" smtClean="0"/>
                        <a:t>1100 - 1150</a:t>
                      </a:r>
                      <a:endParaRPr lang="en-US" sz="2400" dirty="0"/>
                    </a:p>
                  </a:txBody>
                  <a:tcPr>
                    <a:noFill/>
                  </a:tcPr>
                </a:tc>
                <a:tc>
                  <a:txBody>
                    <a:bodyPr/>
                    <a:lstStyle/>
                    <a:p>
                      <a:pPr algn="r"/>
                      <a:r>
                        <a:rPr lang="en-US" sz="2400" dirty="0" smtClean="0"/>
                        <a:t>9</a:t>
                      </a:r>
                      <a:endParaRPr lang="en-US" sz="2400" dirty="0"/>
                    </a:p>
                  </a:txBody>
                  <a:tcPr>
                    <a:noFill/>
                  </a:tcPr>
                </a:tc>
                <a:tc>
                  <a:txBody>
                    <a:bodyPr/>
                    <a:lstStyle/>
                    <a:p>
                      <a:pPr algn="ctr"/>
                      <a:r>
                        <a:rPr lang="en-US" sz="2400" dirty="0" smtClean="0"/>
                        <a:t>0.300</a:t>
                      </a:r>
                      <a:endParaRPr lang="en-US" sz="2400" dirty="0"/>
                    </a:p>
                  </a:txBody>
                  <a:tcPr>
                    <a:noFill/>
                  </a:tcPr>
                </a:tc>
              </a:tr>
              <a:tr h="370840">
                <a:tc>
                  <a:txBody>
                    <a:bodyPr/>
                    <a:lstStyle/>
                    <a:p>
                      <a:r>
                        <a:rPr lang="en-US" sz="2400" dirty="0" smtClean="0"/>
                        <a:t>1150 – 1200</a:t>
                      </a:r>
                      <a:endParaRPr lang="en-US" sz="2400" dirty="0"/>
                    </a:p>
                  </a:txBody>
                  <a:tcPr>
                    <a:noFill/>
                  </a:tcPr>
                </a:tc>
                <a:tc>
                  <a:txBody>
                    <a:bodyPr/>
                    <a:lstStyle/>
                    <a:p>
                      <a:pPr algn="r"/>
                      <a:r>
                        <a:rPr lang="en-US" sz="2400" dirty="0" smtClean="0"/>
                        <a:t>1</a:t>
                      </a:r>
                      <a:endParaRPr lang="en-US" sz="2400" dirty="0"/>
                    </a:p>
                  </a:txBody>
                  <a:tcPr>
                    <a:noFill/>
                  </a:tcPr>
                </a:tc>
                <a:tc>
                  <a:txBody>
                    <a:bodyPr/>
                    <a:lstStyle/>
                    <a:p>
                      <a:pPr algn="ctr"/>
                      <a:r>
                        <a:rPr lang="en-US" sz="2400" dirty="0" smtClean="0"/>
                        <a:t>0.033</a:t>
                      </a:r>
                      <a:endParaRPr lang="en-US" sz="2400" dirty="0"/>
                    </a:p>
                  </a:txBody>
                  <a:tcPr>
                    <a:no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933"/>
            <a:ext cx="9144000" cy="1143000"/>
          </a:xfrm>
        </p:spPr>
        <p:txBody>
          <a:bodyPr>
            <a:noAutofit/>
          </a:bodyPr>
          <a:lstStyle/>
          <a:p>
            <a:r>
              <a:rPr lang="en-US" sz="3600" dirty="0" smtClean="0"/>
              <a:t>Definitions: Data, Statistics, Population, Sample</a:t>
            </a:r>
            <a:endParaRPr lang="en-US" sz="3600" dirty="0"/>
          </a:p>
        </p:txBody>
      </p:sp>
      <p:sp>
        <p:nvSpPr>
          <p:cNvPr id="3" name="Content Placeholder 2"/>
          <p:cNvSpPr>
            <a:spLocks noGrp="1"/>
          </p:cNvSpPr>
          <p:nvPr>
            <p:ph idx="1"/>
          </p:nvPr>
        </p:nvSpPr>
        <p:spPr>
          <a:xfrm>
            <a:off x="457200" y="1143000"/>
            <a:ext cx="8229600" cy="5562600"/>
          </a:xfrm>
        </p:spPr>
        <p:txBody>
          <a:bodyPr>
            <a:normAutofit/>
          </a:bodyPr>
          <a:lstStyle/>
          <a:p>
            <a:r>
              <a:rPr lang="en-US" dirty="0" smtClean="0"/>
              <a:t>Data</a:t>
            </a:r>
          </a:p>
          <a:p>
            <a:pPr lvl="1"/>
            <a:r>
              <a:rPr lang="en-US" dirty="0"/>
              <a:t>C</a:t>
            </a:r>
            <a:r>
              <a:rPr lang="en-US" dirty="0" smtClean="0"/>
              <a:t>ollections of facts</a:t>
            </a:r>
          </a:p>
          <a:p>
            <a:r>
              <a:rPr lang="en-US" dirty="0" smtClean="0"/>
              <a:t>Statistics</a:t>
            </a:r>
          </a:p>
          <a:p>
            <a:pPr lvl="1"/>
            <a:r>
              <a:rPr lang="en-US" dirty="0" smtClean="0"/>
              <a:t>Methods for organizing and summarizing data</a:t>
            </a:r>
          </a:p>
          <a:p>
            <a:pPr lvl="1"/>
            <a:r>
              <a:rPr lang="en-US" dirty="0" smtClean="0"/>
              <a:t>Drawing conclusions based on the data</a:t>
            </a:r>
          </a:p>
          <a:p>
            <a:r>
              <a:rPr lang="en-US" dirty="0" smtClean="0"/>
              <a:t>Population</a:t>
            </a:r>
          </a:p>
          <a:p>
            <a:pPr lvl="1"/>
            <a:r>
              <a:rPr lang="en-US" dirty="0"/>
              <a:t>W</a:t>
            </a:r>
            <a:r>
              <a:rPr lang="en-US" dirty="0" smtClean="0"/>
              <a:t>ell-defined collection of objects that we are interested in</a:t>
            </a:r>
          </a:p>
          <a:p>
            <a:r>
              <a:rPr lang="en-US" dirty="0" smtClean="0"/>
              <a:t>Sample</a:t>
            </a:r>
          </a:p>
          <a:p>
            <a:pPr lvl="1"/>
            <a:r>
              <a:rPr lang="en-US" dirty="0" smtClean="0"/>
              <a:t>Subset of the population</a:t>
            </a:r>
            <a:endParaRPr lang="en-US" dirty="0"/>
          </a:p>
        </p:txBody>
      </p:sp>
    </p:spTree>
    <p:extLst>
      <p:ext uri="{BB962C8B-B14F-4D97-AF65-F5344CB8AC3E}">
        <p14:creationId xmlns:p14="http://schemas.microsoft.com/office/powerpoint/2010/main" val="2820464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Shapes of Histograms</a:t>
            </a:r>
            <a:endParaRPr lang="en-US" dirty="0"/>
          </a:p>
        </p:txBody>
      </p:sp>
      <p:pic>
        <p:nvPicPr>
          <p:cNvPr id="39938" name="Picture 2"/>
          <p:cNvPicPr>
            <a:picLocks noGrp="1" noChangeAspect="1" noChangeArrowheads="1"/>
          </p:cNvPicPr>
          <p:nvPr>
            <p:ph idx="1"/>
          </p:nvPr>
        </p:nvPicPr>
        <p:blipFill>
          <a:blip r:embed="rId2" cstate="print"/>
          <a:srcRect/>
          <a:stretch>
            <a:fillRect/>
          </a:stretch>
        </p:blipFill>
        <p:spPr bwMode="auto">
          <a:xfrm>
            <a:off x="738243" y="1600200"/>
            <a:ext cx="7667514" cy="452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clrChange>
              <a:clrFrom>
                <a:srgbClr val="FFFFFF"/>
              </a:clrFrom>
              <a:clrTo>
                <a:srgbClr val="FFFFFF">
                  <a:alpha val="0"/>
                </a:srgbClr>
              </a:clrTo>
            </a:clrChange>
            <a:lum bright="-10000"/>
          </a:blip>
          <a:srcRect/>
          <a:stretch>
            <a:fillRect/>
          </a:stretch>
        </p:blipFill>
        <p:spPr bwMode="auto">
          <a:xfrm>
            <a:off x="1524000" y="1371600"/>
            <a:ext cx="6095707" cy="4525963"/>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Mean</a:t>
            </a:r>
            <a:endParaRPr lang="en-US" dirty="0"/>
          </a:p>
        </p:txBody>
      </p:sp>
      <p:sp>
        <p:nvSpPr>
          <p:cNvPr id="5" name="TextBox 4"/>
          <p:cNvSpPr txBox="1"/>
          <p:nvPr/>
        </p:nvSpPr>
        <p:spPr>
          <a:xfrm>
            <a:off x="1295400" y="6248400"/>
            <a:ext cx="6245108" cy="369332"/>
          </a:xfrm>
          <a:prstGeom prst="rect">
            <a:avLst/>
          </a:prstGeom>
          <a:noFill/>
        </p:spPr>
        <p:txBody>
          <a:bodyPr wrap="none" rtlCol="0">
            <a:spAutoFit/>
          </a:bodyPr>
          <a:lstStyle/>
          <a:p>
            <a:r>
              <a:rPr lang="en-US" dirty="0" smtClean="0"/>
              <a:t>http://isc.temple.edu/economics/notes/descprob/descprob.htm</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Example 6: Mean</a:t>
            </a:r>
            <a:endParaRPr lang="en-US" dirty="0"/>
          </a:p>
        </p:txBody>
      </p:sp>
      <p:sp>
        <p:nvSpPr>
          <p:cNvPr id="3" name="Content Placeholder 2"/>
          <p:cNvSpPr>
            <a:spLocks noGrp="1"/>
          </p:cNvSpPr>
          <p:nvPr>
            <p:ph idx="1"/>
          </p:nvPr>
        </p:nvSpPr>
        <p:spPr>
          <a:xfrm>
            <a:off x="457200" y="914400"/>
            <a:ext cx="8229600" cy="5791200"/>
          </a:xfrm>
        </p:spPr>
        <p:txBody>
          <a:bodyPr>
            <a:normAutofit lnSpcReduction="10000"/>
          </a:bodyPr>
          <a:lstStyle/>
          <a:p>
            <a:pPr>
              <a:buNone/>
            </a:pPr>
            <a:r>
              <a:rPr lang="en-US" dirty="0" smtClean="0"/>
              <a:t>The following data give the time in months from hire to promotion to manager for a random sample of 20 software engineers from all software engineers employed by a large telecommunications firm. What is the mean time for this sample?</a:t>
            </a:r>
          </a:p>
          <a:p>
            <a:pPr>
              <a:buNone/>
            </a:pPr>
            <a:endParaRPr lang="en-US" dirty="0" smtClean="0"/>
          </a:p>
          <a:p>
            <a:pPr>
              <a:buNone/>
            </a:pPr>
            <a:endParaRPr lang="en-US" dirty="0" smtClean="0"/>
          </a:p>
          <a:p>
            <a:pPr>
              <a:buNone/>
            </a:pPr>
            <a:r>
              <a:rPr lang="en-US" dirty="0" smtClean="0"/>
              <a:t>Suppose that instead of x</a:t>
            </a:r>
            <a:r>
              <a:rPr lang="en-US" baseline="-25000" dirty="0" smtClean="0"/>
              <a:t>20</a:t>
            </a:r>
            <a:r>
              <a:rPr lang="en-US" dirty="0" smtClean="0"/>
              <a:t> = 69, we had chosen another engineer that took 483 months to be promoted. what is the mean time for this new sample?</a:t>
            </a:r>
            <a:endParaRPr lang="en-US" dirty="0"/>
          </a:p>
        </p:txBody>
      </p:sp>
      <p:graphicFrame>
        <p:nvGraphicFramePr>
          <p:cNvPr id="4" name="Table 3"/>
          <p:cNvGraphicFramePr>
            <a:graphicFrameLocks noGrp="1"/>
          </p:cNvGraphicFramePr>
          <p:nvPr/>
        </p:nvGraphicFramePr>
        <p:xfrm>
          <a:off x="228600" y="3581400"/>
          <a:ext cx="8610600" cy="1158240"/>
        </p:xfrm>
        <a:graphic>
          <a:graphicData uri="http://schemas.openxmlformats.org/drawingml/2006/table">
            <a:tbl>
              <a:tblPr>
                <a:tableStyleId>{5C22544A-7EE6-4342-B048-85BDC9FD1C3A}</a:tableStyleId>
              </a:tblPr>
              <a:tblGrid>
                <a:gridCol w="861060"/>
                <a:gridCol w="861060"/>
                <a:gridCol w="861060"/>
                <a:gridCol w="861060"/>
                <a:gridCol w="861060"/>
                <a:gridCol w="861060"/>
                <a:gridCol w="861060"/>
                <a:gridCol w="861060"/>
                <a:gridCol w="861060"/>
                <a:gridCol w="861060"/>
              </a:tblGrid>
              <a:tr h="370840">
                <a:tc>
                  <a:txBody>
                    <a:bodyPr/>
                    <a:lstStyle/>
                    <a:p>
                      <a:pPr algn="ctr"/>
                      <a:r>
                        <a:rPr lang="en-US" sz="3200" dirty="0" smtClean="0"/>
                        <a:t>5</a:t>
                      </a:r>
                      <a:endParaRPr lang="en-US" sz="3200" dirty="0"/>
                    </a:p>
                  </a:txBody>
                  <a:tcPr anchor="ctr"/>
                </a:tc>
                <a:tc>
                  <a:txBody>
                    <a:bodyPr/>
                    <a:lstStyle/>
                    <a:p>
                      <a:pPr algn="ctr"/>
                      <a:r>
                        <a:rPr lang="en-US" sz="3200" dirty="0" smtClean="0"/>
                        <a:t>7</a:t>
                      </a:r>
                      <a:endParaRPr lang="en-US" sz="3200" dirty="0"/>
                    </a:p>
                  </a:txBody>
                  <a:tcPr anchor="ctr"/>
                </a:tc>
                <a:tc>
                  <a:txBody>
                    <a:bodyPr/>
                    <a:lstStyle/>
                    <a:p>
                      <a:pPr algn="ctr"/>
                      <a:r>
                        <a:rPr lang="en-US" sz="3200" dirty="0" smtClean="0"/>
                        <a:t>12</a:t>
                      </a:r>
                      <a:endParaRPr lang="en-US" sz="3200" dirty="0"/>
                    </a:p>
                  </a:txBody>
                  <a:tcPr anchor="ctr"/>
                </a:tc>
                <a:tc>
                  <a:txBody>
                    <a:bodyPr/>
                    <a:lstStyle/>
                    <a:p>
                      <a:pPr algn="ctr"/>
                      <a:r>
                        <a:rPr lang="en-US" sz="3200" dirty="0" smtClean="0"/>
                        <a:t>14</a:t>
                      </a:r>
                      <a:endParaRPr lang="en-US" sz="3200" dirty="0"/>
                    </a:p>
                  </a:txBody>
                  <a:tcPr anchor="ctr"/>
                </a:tc>
                <a:tc>
                  <a:txBody>
                    <a:bodyPr/>
                    <a:lstStyle/>
                    <a:p>
                      <a:pPr algn="ctr"/>
                      <a:r>
                        <a:rPr lang="en-US" sz="3200" dirty="0" smtClean="0"/>
                        <a:t>18</a:t>
                      </a:r>
                      <a:endParaRPr lang="en-US" sz="3200" dirty="0"/>
                    </a:p>
                  </a:txBody>
                  <a:tcPr anchor="ctr"/>
                </a:tc>
                <a:tc>
                  <a:txBody>
                    <a:bodyPr/>
                    <a:lstStyle/>
                    <a:p>
                      <a:pPr algn="ctr"/>
                      <a:r>
                        <a:rPr lang="en-US" sz="3200" dirty="0" smtClean="0"/>
                        <a:t>14</a:t>
                      </a:r>
                      <a:endParaRPr lang="en-US" sz="3200" dirty="0"/>
                    </a:p>
                  </a:txBody>
                  <a:tcPr anchor="ctr"/>
                </a:tc>
                <a:tc>
                  <a:txBody>
                    <a:bodyPr/>
                    <a:lstStyle/>
                    <a:p>
                      <a:pPr algn="ctr"/>
                      <a:r>
                        <a:rPr lang="en-US" sz="3200" dirty="0" smtClean="0"/>
                        <a:t>14</a:t>
                      </a:r>
                      <a:endParaRPr lang="en-US" sz="3200" dirty="0"/>
                    </a:p>
                  </a:txBody>
                  <a:tcPr anchor="ctr"/>
                </a:tc>
                <a:tc>
                  <a:txBody>
                    <a:bodyPr/>
                    <a:lstStyle/>
                    <a:p>
                      <a:pPr algn="ctr"/>
                      <a:r>
                        <a:rPr lang="en-US" sz="3200" dirty="0" smtClean="0"/>
                        <a:t>22</a:t>
                      </a:r>
                      <a:endParaRPr lang="en-US" sz="3200" dirty="0"/>
                    </a:p>
                  </a:txBody>
                  <a:tcPr anchor="ctr"/>
                </a:tc>
                <a:tc>
                  <a:txBody>
                    <a:bodyPr/>
                    <a:lstStyle/>
                    <a:p>
                      <a:pPr algn="ctr"/>
                      <a:r>
                        <a:rPr lang="en-US" sz="3200" dirty="0" smtClean="0"/>
                        <a:t>21</a:t>
                      </a:r>
                      <a:endParaRPr lang="en-US" sz="3200" dirty="0"/>
                    </a:p>
                  </a:txBody>
                  <a:tcPr anchor="ctr"/>
                </a:tc>
                <a:tc>
                  <a:txBody>
                    <a:bodyPr/>
                    <a:lstStyle/>
                    <a:p>
                      <a:pPr algn="ctr"/>
                      <a:r>
                        <a:rPr lang="en-US" sz="3200" dirty="0" smtClean="0"/>
                        <a:t>25</a:t>
                      </a:r>
                      <a:endParaRPr lang="en-US" sz="3200" dirty="0"/>
                    </a:p>
                  </a:txBody>
                  <a:tcPr anchor="ctr"/>
                </a:tc>
              </a:tr>
              <a:tr h="370840">
                <a:tc>
                  <a:txBody>
                    <a:bodyPr/>
                    <a:lstStyle/>
                    <a:p>
                      <a:pPr algn="ctr"/>
                      <a:r>
                        <a:rPr lang="en-US" sz="3200" dirty="0" smtClean="0"/>
                        <a:t>23</a:t>
                      </a:r>
                      <a:endParaRPr lang="en-US" sz="3200" dirty="0"/>
                    </a:p>
                  </a:txBody>
                  <a:tcPr anchor="ctr"/>
                </a:tc>
                <a:tc>
                  <a:txBody>
                    <a:bodyPr/>
                    <a:lstStyle/>
                    <a:p>
                      <a:pPr algn="ctr"/>
                      <a:r>
                        <a:rPr lang="en-US" sz="3200" dirty="0" smtClean="0"/>
                        <a:t>24</a:t>
                      </a:r>
                      <a:endParaRPr lang="en-US" sz="3200" dirty="0"/>
                    </a:p>
                  </a:txBody>
                  <a:tcPr anchor="ctr"/>
                </a:tc>
                <a:tc>
                  <a:txBody>
                    <a:bodyPr/>
                    <a:lstStyle/>
                    <a:p>
                      <a:pPr algn="ctr"/>
                      <a:r>
                        <a:rPr lang="en-US" sz="3200" dirty="0" smtClean="0"/>
                        <a:t>34</a:t>
                      </a:r>
                      <a:endParaRPr lang="en-US" sz="3200" dirty="0"/>
                    </a:p>
                  </a:txBody>
                  <a:tcPr anchor="ctr"/>
                </a:tc>
                <a:tc>
                  <a:txBody>
                    <a:bodyPr/>
                    <a:lstStyle/>
                    <a:p>
                      <a:pPr algn="ctr"/>
                      <a:r>
                        <a:rPr lang="en-US" sz="3200" dirty="0" smtClean="0"/>
                        <a:t>37</a:t>
                      </a:r>
                      <a:endParaRPr lang="en-US" sz="3200" dirty="0"/>
                    </a:p>
                  </a:txBody>
                  <a:tcPr anchor="ctr"/>
                </a:tc>
                <a:tc>
                  <a:txBody>
                    <a:bodyPr/>
                    <a:lstStyle/>
                    <a:p>
                      <a:pPr algn="ctr"/>
                      <a:r>
                        <a:rPr lang="en-US" sz="3200" dirty="0" smtClean="0"/>
                        <a:t>34</a:t>
                      </a:r>
                      <a:endParaRPr lang="en-US" sz="3200" dirty="0"/>
                    </a:p>
                  </a:txBody>
                  <a:tcPr anchor="ctr"/>
                </a:tc>
                <a:tc>
                  <a:txBody>
                    <a:bodyPr/>
                    <a:lstStyle/>
                    <a:p>
                      <a:pPr algn="ctr"/>
                      <a:r>
                        <a:rPr lang="en-US" sz="3200" dirty="0" smtClean="0"/>
                        <a:t>49</a:t>
                      </a:r>
                      <a:endParaRPr lang="en-US" sz="3200" dirty="0"/>
                    </a:p>
                  </a:txBody>
                  <a:tcPr anchor="ctr"/>
                </a:tc>
                <a:tc>
                  <a:txBody>
                    <a:bodyPr/>
                    <a:lstStyle/>
                    <a:p>
                      <a:pPr algn="ctr"/>
                      <a:r>
                        <a:rPr lang="en-US" sz="3200" dirty="0" smtClean="0"/>
                        <a:t>64</a:t>
                      </a:r>
                      <a:endParaRPr lang="en-US" sz="3200" dirty="0"/>
                    </a:p>
                  </a:txBody>
                  <a:tcPr anchor="ctr"/>
                </a:tc>
                <a:tc>
                  <a:txBody>
                    <a:bodyPr/>
                    <a:lstStyle/>
                    <a:p>
                      <a:pPr algn="ctr"/>
                      <a:r>
                        <a:rPr lang="en-US" sz="3200" dirty="0" smtClean="0"/>
                        <a:t>47</a:t>
                      </a:r>
                      <a:endParaRPr lang="en-US" sz="3200" dirty="0"/>
                    </a:p>
                  </a:txBody>
                  <a:tcPr anchor="ctr"/>
                </a:tc>
                <a:tc>
                  <a:txBody>
                    <a:bodyPr/>
                    <a:lstStyle/>
                    <a:p>
                      <a:pPr algn="ctr"/>
                      <a:r>
                        <a:rPr lang="en-US" sz="3200" dirty="0" smtClean="0"/>
                        <a:t>67</a:t>
                      </a:r>
                      <a:endParaRPr lang="en-US" sz="3200" dirty="0"/>
                    </a:p>
                  </a:txBody>
                  <a:tcPr anchor="ctr"/>
                </a:tc>
                <a:tc>
                  <a:txBody>
                    <a:bodyPr/>
                    <a:lstStyle/>
                    <a:p>
                      <a:pPr algn="ctr"/>
                      <a:r>
                        <a:rPr lang="en-US" sz="3200" dirty="0" smtClean="0"/>
                        <a:t>69</a:t>
                      </a:r>
                      <a:endParaRPr lang="en-US" sz="3200" dirty="0"/>
                    </a:p>
                  </a:txBody>
                  <a:tcPr anchor="ct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6: Mean</a:t>
            </a:r>
            <a:endParaRPr lang="en-US" dirty="0"/>
          </a:p>
        </p:txBody>
      </p:sp>
      <p:graphicFrame>
        <p:nvGraphicFramePr>
          <p:cNvPr id="8" name="Chart 7"/>
          <p:cNvGraphicFramePr/>
          <p:nvPr>
            <p:extLst>
              <p:ext uri="{D42A27DB-BD31-4B8C-83A1-F6EECF244321}">
                <p14:modId xmlns:p14="http://schemas.microsoft.com/office/powerpoint/2010/main" val="2565527124"/>
              </p:ext>
            </p:extLst>
          </p:nvPr>
        </p:nvGraphicFramePr>
        <p:xfrm>
          <a:off x="838200" y="1752600"/>
          <a:ext cx="7848600" cy="1524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p:nvPr>
            <p:extLst>
              <p:ext uri="{D42A27DB-BD31-4B8C-83A1-F6EECF244321}">
                <p14:modId xmlns:p14="http://schemas.microsoft.com/office/powerpoint/2010/main" val="2516571446"/>
              </p:ext>
            </p:extLst>
          </p:nvPr>
        </p:nvGraphicFramePr>
        <p:xfrm>
          <a:off x="685800" y="3810000"/>
          <a:ext cx="7848600" cy="1752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Median</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marL="0" indent="0">
                  <a:buNone/>
                </a:pPr>
                <a:r>
                  <a:rPr lang="en-US" dirty="0" smtClean="0"/>
                  <a:t>Procedure</a:t>
                </a:r>
              </a:p>
              <a:p>
                <a:pPr marL="514350" indent="-514350">
                  <a:buFont typeface="+mj-lt"/>
                  <a:buAutoNum type="arabicPeriod"/>
                </a:pPr>
                <a:r>
                  <a:rPr lang="en-US" dirty="0" smtClean="0"/>
                  <a:t>Order the n observations from smallest to largest.</a:t>
                </a:r>
              </a:p>
              <a:p>
                <a:pPr marL="514350" indent="-514350">
                  <a:buFont typeface="+mj-lt"/>
                  <a:buAutoNum type="arabicPeriod"/>
                </a:pPr>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panose="02040503050406030204" pitchFamily="18" charset="0"/>
                          </a:rPr>
                          <m:t>𝑥</m:t>
                        </m:r>
                      </m:e>
                    </m:acc>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m>
                          <m:mPr>
                            <m:mcs>
                              <m:mc>
                                <m:mcPr>
                                  <m:count m:val="2"/>
                                  <m:mcJc m:val="center"/>
                                </m:mcPr>
                              </m:mc>
                            </m:mcs>
                            <m:ctrlPr>
                              <a:rPr lang="en-US" b="0" i="1" smtClean="0">
                                <a:latin typeface="Cambria Math" panose="02040503050406030204" pitchFamily="18" charset="0"/>
                              </a:rPr>
                            </m:ctrlPr>
                          </m:mPr>
                          <m:m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𝑛</m:t>
                                          </m:r>
                                          <m:r>
                                            <a:rPr lang="en-US" b="0" i="1" smtClean="0">
                                              <a:latin typeface="Cambria Math" panose="02040503050406030204" pitchFamily="18" charset="0"/>
                                            </a:rPr>
                                            <m:t>+1</m:t>
                                          </m:r>
                                        </m:num>
                                        <m:den>
                                          <m:r>
                                            <a:rPr lang="en-US" b="0" i="1" smtClean="0">
                                              <a:latin typeface="Cambria Math" panose="02040503050406030204" pitchFamily="18" charset="0"/>
                                            </a:rPr>
                                            <m:t>2</m:t>
                                          </m:r>
                                        </m:den>
                                      </m:f>
                                    </m:e>
                                  </m:d>
                                </m:sub>
                              </m:sSub>
                            </m:e>
                            <m:e>
                              <m:r>
                                <a:rPr lang="en-US" b="0" i="1" smtClean="0">
                                  <a:latin typeface="Cambria Math" panose="02040503050406030204" pitchFamily="18" charset="0"/>
                                </a:rPr>
                                <m:t>𝑤h𝑒𝑛</m:t>
                              </m:r>
                              <m:r>
                                <a:rPr lang="en-US" b="0" i="1" smtClean="0">
                                  <a:latin typeface="Cambria Math" panose="02040503050406030204" pitchFamily="18" charset="0"/>
                                </a:rPr>
                                <m:t> </m:t>
                              </m:r>
                              <m:r>
                                <a:rPr lang="en-US" b="0" i="1" smtClean="0">
                                  <a:latin typeface="Cambria Math" panose="02040503050406030204" pitchFamily="18" charset="0"/>
                                </a:rPr>
                                <m:t>𝑛</m:t>
                              </m:r>
                              <m:r>
                                <a:rPr lang="en-US" b="0" i="1" smtClean="0">
                                  <a:latin typeface="Cambria Math" panose="02040503050406030204" pitchFamily="18" charset="0"/>
                                </a:rPr>
                                <m:t> </m:t>
                              </m:r>
                              <m:r>
                                <a:rPr lang="en-US" b="0" i="1" smtClean="0">
                                  <a:latin typeface="Cambria Math" panose="02040503050406030204" pitchFamily="18" charset="0"/>
                                </a:rPr>
                                <m:t>𝑖𝑠</m:t>
                              </m:r>
                              <m:r>
                                <a:rPr lang="en-US" b="0" i="1" smtClean="0">
                                  <a:latin typeface="Cambria Math" panose="02040503050406030204" pitchFamily="18" charset="0"/>
                                </a:rPr>
                                <m:t> </m:t>
                              </m:r>
                              <m:r>
                                <a:rPr lang="en-US" b="0" i="1" smtClean="0">
                                  <a:latin typeface="Cambria Math" panose="02040503050406030204" pitchFamily="18" charset="0"/>
                                </a:rPr>
                                <m:t>𝑜𝑑𝑑</m:t>
                              </m:r>
                            </m:e>
                          </m:mr>
                          <m:mr>
                            <m:e>
                              <m:f>
                                <m:fPr>
                                  <m:ctrlPr>
                                    <a:rPr lang="en-US" b="0" i="1" smtClean="0">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𝑥</m:t>
                                      </m:r>
                                    </m:e>
                                    <m:sub>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𝑛</m:t>
                                              </m:r>
                                            </m:num>
                                            <m:den>
                                              <m:r>
                                                <a:rPr lang="en-US" i="1">
                                                  <a:latin typeface="Cambria Math" panose="02040503050406030204" pitchFamily="18" charset="0"/>
                                                </a:rPr>
                                                <m:t>2</m:t>
                                              </m:r>
                                            </m:den>
                                          </m:f>
                                        </m:e>
                                      </m:d>
                                    </m:sub>
                                  </m:sSub>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𝑥</m:t>
                                      </m:r>
                                    </m:e>
                                    <m:sub>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𝑛</m:t>
                                              </m:r>
                                            </m:num>
                                            <m:den>
                                              <m:r>
                                                <a:rPr lang="en-US" i="1">
                                                  <a:latin typeface="Cambria Math" panose="02040503050406030204" pitchFamily="18" charset="0"/>
                                                </a:rPr>
                                                <m:t>2</m:t>
                                              </m:r>
                                            </m:den>
                                          </m:f>
                                          <m:r>
                                            <a:rPr lang="en-US" b="0" i="1" smtClean="0">
                                              <a:latin typeface="Cambria Math" panose="02040503050406030204" pitchFamily="18" charset="0"/>
                                            </a:rPr>
                                            <m:t>+1</m:t>
                                          </m:r>
                                        </m:e>
                                      </m:d>
                                    </m:sub>
                                  </m:sSub>
                                </m:num>
                                <m:den>
                                  <m:r>
                                    <a:rPr lang="en-US" b="0" i="1" smtClean="0">
                                      <a:latin typeface="Cambria Math" panose="02040503050406030204" pitchFamily="18" charset="0"/>
                                    </a:rPr>
                                    <m:t>2</m:t>
                                  </m:r>
                                </m:den>
                              </m:f>
                            </m:e>
                            <m:e>
                              <m:r>
                                <a:rPr lang="en-US" b="0" i="1" smtClean="0">
                                  <a:latin typeface="Cambria Math" panose="02040503050406030204" pitchFamily="18" charset="0"/>
                                </a:rPr>
                                <m:t>𝑤h𝑒𝑛</m:t>
                              </m:r>
                              <m:r>
                                <a:rPr lang="en-US" b="0" i="1" smtClean="0">
                                  <a:latin typeface="Cambria Math" panose="02040503050406030204" pitchFamily="18" charset="0"/>
                                </a:rPr>
                                <m:t> </m:t>
                              </m:r>
                              <m:r>
                                <a:rPr lang="en-US" b="0" i="1" smtClean="0">
                                  <a:latin typeface="Cambria Math" panose="02040503050406030204" pitchFamily="18" charset="0"/>
                                </a:rPr>
                                <m:t>𝑛</m:t>
                              </m:r>
                              <m:r>
                                <a:rPr lang="en-US" b="0" i="1" smtClean="0">
                                  <a:latin typeface="Cambria Math" panose="02040503050406030204" pitchFamily="18" charset="0"/>
                                </a:rPr>
                                <m:t> </m:t>
                              </m:r>
                              <m:r>
                                <a:rPr lang="en-US" b="0" i="1" smtClean="0">
                                  <a:latin typeface="Cambria Math" panose="02040503050406030204" pitchFamily="18" charset="0"/>
                                </a:rPr>
                                <m:t>𝑖𝑠</m:t>
                              </m:r>
                              <m:r>
                                <a:rPr lang="en-US" b="0" i="1" smtClean="0">
                                  <a:latin typeface="Cambria Math" panose="02040503050406030204" pitchFamily="18" charset="0"/>
                                </a:rPr>
                                <m:t> </m:t>
                              </m:r>
                              <m:r>
                                <a:rPr lang="en-US" b="0" i="1" smtClean="0">
                                  <a:latin typeface="Cambria Math" panose="02040503050406030204" pitchFamily="18" charset="0"/>
                                </a:rPr>
                                <m:t>𝑒𝑣𝑒𝑛</m:t>
                              </m:r>
                            </m:e>
                          </m:mr>
                        </m:m>
                      </m:e>
                    </m:d>
                  </m:oMath>
                </a14:m>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926" t="-1752"/>
                </a:stretch>
              </a:blipFill>
            </p:spPr>
            <p:txBody>
              <a:bodyPr/>
              <a:lstStyle/>
              <a:p>
                <a:r>
                  <a:rPr lang="en-US">
                    <a:noFill/>
                  </a:rPr>
                  <a:t> </a:t>
                </a:r>
              </a:p>
            </p:txBody>
          </p:sp>
        </mc:Fallback>
      </mc:AlternateContent>
    </p:spTree>
    <p:extLst>
      <p:ext uri="{BB962C8B-B14F-4D97-AF65-F5344CB8AC3E}">
        <p14:creationId xmlns:p14="http://schemas.microsoft.com/office/powerpoint/2010/main" val="9830896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Example 6: Median</a:t>
            </a:r>
            <a:endParaRPr lang="en-US" dirty="0"/>
          </a:p>
        </p:txBody>
      </p:sp>
      <p:sp>
        <p:nvSpPr>
          <p:cNvPr id="3" name="Content Placeholder 2"/>
          <p:cNvSpPr>
            <a:spLocks noGrp="1"/>
          </p:cNvSpPr>
          <p:nvPr>
            <p:ph idx="1"/>
          </p:nvPr>
        </p:nvSpPr>
        <p:spPr>
          <a:xfrm>
            <a:off x="457200" y="914400"/>
            <a:ext cx="8229600" cy="5791200"/>
          </a:xfrm>
        </p:spPr>
        <p:txBody>
          <a:bodyPr>
            <a:normAutofit lnSpcReduction="10000"/>
          </a:bodyPr>
          <a:lstStyle/>
          <a:p>
            <a:pPr>
              <a:buNone/>
            </a:pPr>
            <a:r>
              <a:rPr lang="en-US" dirty="0" smtClean="0"/>
              <a:t>The following data give the time in months from hire to promotion to manager for a random sample of 20 software engineers from all software engineers employed by a large telecommunications firm. What is the median time for this sample?</a:t>
            </a:r>
          </a:p>
          <a:p>
            <a:pPr>
              <a:buNone/>
            </a:pPr>
            <a:endParaRPr lang="en-US" dirty="0" smtClean="0"/>
          </a:p>
          <a:p>
            <a:pPr>
              <a:buNone/>
            </a:pPr>
            <a:endParaRPr lang="en-US" dirty="0" smtClean="0"/>
          </a:p>
          <a:p>
            <a:pPr>
              <a:buNone/>
            </a:pPr>
            <a:r>
              <a:rPr lang="en-US" dirty="0" smtClean="0"/>
              <a:t>Suppose that instead of x</a:t>
            </a:r>
            <a:r>
              <a:rPr lang="en-US" baseline="-25000" dirty="0" smtClean="0"/>
              <a:t>20</a:t>
            </a:r>
            <a:r>
              <a:rPr lang="en-US" dirty="0" smtClean="0"/>
              <a:t> = 69, we had chosen another engineer that took 483 months to be promoted. what is the median time for this new sample?</a:t>
            </a:r>
            <a:endParaRPr lang="en-US" dirty="0"/>
          </a:p>
        </p:txBody>
      </p:sp>
      <p:graphicFrame>
        <p:nvGraphicFramePr>
          <p:cNvPr id="4" name="Table 3"/>
          <p:cNvGraphicFramePr>
            <a:graphicFrameLocks noGrp="1"/>
          </p:cNvGraphicFramePr>
          <p:nvPr/>
        </p:nvGraphicFramePr>
        <p:xfrm>
          <a:off x="228600" y="3581400"/>
          <a:ext cx="8610600" cy="1158240"/>
        </p:xfrm>
        <a:graphic>
          <a:graphicData uri="http://schemas.openxmlformats.org/drawingml/2006/table">
            <a:tbl>
              <a:tblPr>
                <a:tableStyleId>{5C22544A-7EE6-4342-B048-85BDC9FD1C3A}</a:tableStyleId>
              </a:tblPr>
              <a:tblGrid>
                <a:gridCol w="861060"/>
                <a:gridCol w="861060"/>
                <a:gridCol w="861060"/>
                <a:gridCol w="861060"/>
                <a:gridCol w="861060"/>
                <a:gridCol w="861060"/>
                <a:gridCol w="861060"/>
                <a:gridCol w="861060"/>
                <a:gridCol w="861060"/>
                <a:gridCol w="861060"/>
              </a:tblGrid>
              <a:tr h="370840">
                <a:tc>
                  <a:txBody>
                    <a:bodyPr/>
                    <a:lstStyle/>
                    <a:p>
                      <a:pPr algn="ctr"/>
                      <a:r>
                        <a:rPr lang="en-US" sz="3200" dirty="0" smtClean="0"/>
                        <a:t>5</a:t>
                      </a:r>
                      <a:endParaRPr lang="en-US" sz="3200" dirty="0"/>
                    </a:p>
                  </a:txBody>
                  <a:tcPr anchor="ctr"/>
                </a:tc>
                <a:tc>
                  <a:txBody>
                    <a:bodyPr/>
                    <a:lstStyle/>
                    <a:p>
                      <a:pPr algn="ctr"/>
                      <a:r>
                        <a:rPr lang="en-US" sz="3200" dirty="0" smtClean="0"/>
                        <a:t>7</a:t>
                      </a:r>
                      <a:endParaRPr lang="en-US" sz="3200" dirty="0"/>
                    </a:p>
                  </a:txBody>
                  <a:tcPr anchor="ctr"/>
                </a:tc>
                <a:tc>
                  <a:txBody>
                    <a:bodyPr/>
                    <a:lstStyle/>
                    <a:p>
                      <a:pPr algn="ctr"/>
                      <a:r>
                        <a:rPr lang="en-US" sz="3200" dirty="0" smtClean="0"/>
                        <a:t>12</a:t>
                      </a:r>
                      <a:endParaRPr lang="en-US" sz="3200" dirty="0"/>
                    </a:p>
                  </a:txBody>
                  <a:tcPr anchor="ctr"/>
                </a:tc>
                <a:tc>
                  <a:txBody>
                    <a:bodyPr/>
                    <a:lstStyle/>
                    <a:p>
                      <a:pPr algn="ctr"/>
                      <a:r>
                        <a:rPr lang="en-US" sz="3200" dirty="0" smtClean="0"/>
                        <a:t>14</a:t>
                      </a:r>
                      <a:endParaRPr lang="en-US" sz="3200" dirty="0"/>
                    </a:p>
                  </a:txBody>
                  <a:tcPr anchor="ctr"/>
                </a:tc>
                <a:tc>
                  <a:txBody>
                    <a:bodyPr/>
                    <a:lstStyle/>
                    <a:p>
                      <a:pPr algn="ctr"/>
                      <a:r>
                        <a:rPr lang="en-US" sz="3200" dirty="0" smtClean="0"/>
                        <a:t>18</a:t>
                      </a:r>
                      <a:endParaRPr lang="en-US" sz="3200" dirty="0"/>
                    </a:p>
                  </a:txBody>
                  <a:tcPr anchor="ctr"/>
                </a:tc>
                <a:tc>
                  <a:txBody>
                    <a:bodyPr/>
                    <a:lstStyle/>
                    <a:p>
                      <a:pPr algn="ctr"/>
                      <a:r>
                        <a:rPr lang="en-US" sz="3200" dirty="0" smtClean="0"/>
                        <a:t>14</a:t>
                      </a:r>
                      <a:endParaRPr lang="en-US" sz="3200" dirty="0"/>
                    </a:p>
                  </a:txBody>
                  <a:tcPr anchor="ctr"/>
                </a:tc>
                <a:tc>
                  <a:txBody>
                    <a:bodyPr/>
                    <a:lstStyle/>
                    <a:p>
                      <a:pPr algn="ctr"/>
                      <a:r>
                        <a:rPr lang="en-US" sz="3200" dirty="0" smtClean="0"/>
                        <a:t>14</a:t>
                      </a:r>
                      <a:endParaRPr lang="en-US" sz="3200" dirty="0"/>
                    </a:p>
                  </a:txBody>
                  <a:tcPr anchor="ctr"/>
                </a:tc>
                <a:tc>
                  <a:txBody>
                    <a:bodyPr/>
                    <a:lstStyle/>
                    <a:p>
                      <a:pPr algn="ctr"/>
                      <a:r>
                        <a:rPr lang="en-US" sz="3200" dirty="0" smtClean="0"/>
                        <a:t>22</a:t>
                      </a:r>
                      <a:endParaRPr lang="en-US" sz="3200" dirty="0"/>
                    </a:p>
                  </a:txBody>
                  <a:tcPr anchor="ctr"/>
                </a:tc>
                <a:tc>
                  <a:txBody>
                    <a:bodyPr/>
                    <a:lstStyle/>
                    <a:p>
                      <a:pPr algn="ctr"/>
                      <a:r>
                        <a:rPr lang="en-US" sz="3200" dirty="0" smtClean="0"/>
                        <a:t>21</a:t>
                      </a:r>
                      <a:endParaRPr lang="en-US" sz="3200" dirty="0"/>
                    </a:p>
                  </a:txBody>
                  <a:tcPr anchor="ctr"/>
                </a:tc>
                <a:tc>
                  <a:txBody>
                    <a:bodyPr/>
                    <a:lstStyle/>
                    <a:p>
                      <a:pPr algn="ctr"/>
                      <a:r>
                        <a:rPr lang="en-US" sz="3200" dirty="0" smtClean="0"/>
                        <a:t>25</a:t>
                      </a:r>
                      <a:endParaRPr lang="en-US" sz="3200" dirty="0"/>
                    </a:p>
                  </a:txBody>
                  <a:tcPr anchor="ctr"/>
                </a:tc>
              </a:tr>
              <a:tr h="370840">
                <a:tc>
                  <a:txBody>
                    <a:bodyPr/>
                    <a:lstStyle/>
                    <a:p>
                      <a:pPr algn="ctr"/>
                      <a:r>
                        <a:rPr lang="en-US" sz="3200" dirty="0" smtClean="0"/>
                        <a:t>23</a:t>
                      </a:r>
                      <a:endParaRPr lang="en-US" sz="3200" dirty="0"/>
                    </a:p>
                  </a:txBody>
                  <a:tcPr anchor="ctr"/>
                </a:tc>
                <a:tc>
                  <a:txBody>
                    <a:bodyPr/>
                    <a:lstStyle/>
                    <a:p>
                      <a:pPr algn="ctr"/>
                      <a:r>
                        <a:rPr lang="en-US" sz="3200" dirty="0" smtClean="0"/>
                        <a:t>24</a:t>
                      </a:r>
                      <a:endParaRPr lang="en-US" sz="3200" dirty="0"/>
                    </a:p>
                  </a:txBody>
                  <a:tcPr anchor="ctr"/>
                </a:tc>
                <a:tc>
                  <a:txBody>
                    <a:bodyPr/>
                    <a:lstStyle/>
                    <a:p>
                      <a:pPr algn="ctr"/>
                      <a:r>
                        <a:rPr lang="en-US" sz="3200" dirty="0" smtClean="0"/>
                        <a:t>34</a:t>
                      </a:r>
                      <a:endParaRPr lang="en-US" sz="3200" dirty="0"/>
                    </a:p>
                  </a:txBody>
                  <a:tcPr anchor="ctr"/>
                </a:tc>
                <a:tc>
                  <a:txBody>
                    <a:bodyPr/>
                    <a:lstStyle/>
                    <a:p>
                      <a:pPr algn="ctr"/>
                      <a:r>
                        <a:rPr lang="en-US" sz="3200" dirty="0" smtClean="0"/>
                        <a:t>37</a:t>
                      </a:r>
                      <a:endParaRPr lang="en-US" sz="3200" dirty="0"/>
                    </a:p>
                  </a:txBody>
                  <a:tcPr anchor="ctr"/>
                </a:tc>
                <a:tc>
                  <a:txBody>
                    <a:bodyPr/>
                    <a:lstStyle/>
                    <a:p>
                      <a:pPr algn="ctr"/>
                      <a:r>
                        <a:rPr lang="en-US" sz="3200" dirty="0" smtClean="0"/>
                        <a:t>34</a:t>
                      </a:r>
                      <a:endParaRPr lang="en-US" sz="3200" dirty="0"/>
                    </a:p>
                  </a:txBody>
                  <a:tcPr anchor="ctr"/>
                </a:tc>
                <a:tc>
                  <a:txBody>
                    <a:bodyPr/>
                    <a:lstStyle/>
                    <a:p>
                      <a:pPr algn="ctr"/>
                      <a:r>
                        <a:rPr lang="en-US" sz="3200" dirty="0" smtClean="0"/>
                        <a:t>49</a:t>
                      </a:r>
                      <a:endParaRPr lang="en-US" sz="3200" dirty="0"/>
                    </a:p>
                  </a:txBody>
                  <a:tcPr anchor="ctr"/>
                </a:tc>
                <a:tc>
                  <a:txBody>
                    <a:bodyPr/>
                    <a:lstStyle/>
                    <a:p>
                      <a:pPr algn="ctr"/>
                      <a:r>
                        <a:rPr lang="en-US" sz="3200" dirty="0" smtClean="0"/>
                        <a:t>64</a:t>
                      </a:r>
                      <a:endParaRPr lang="en-US" sz="3200" dirty="0"/>
                    </a:p>
                  </a:txBody>
                  <a:tcPr anchor="ctr"/>
                </a:tc>
                <a:tc>
                  <a:txBody>
                    <a:bodyPr/>
                    <a:lstStyle/>
                    <a:p>
                      <a:pPr algn="ctr"/>
                      <a:r>
                        <a:rPr lang="en-US" sz="3200" dirty="0" smtClean="0"/>
                        <a:t>47</a:t>
                      </a:r>
                      <a:endParaRPr lang="en-US" sz="3200" dirty="0"/>
                    </a:p>
                  </a:txBody>
                  <a:tcPr anchor="ctr"/>
                </a:tc>
                <a:tc>
                  <a:txBody>
                    <a:bodyPr/>
                    <a:lstStyle/>
                    <a:p>
                      <a:pPr algn="ctr"/>
                      <a:r>
                        <a:rPr lang="en-US" sz="3200" dirty="0" smtClean="0"/>
                        <a:t>67</a:t>
                      </a:r>
                      <a:endParaRPr lang="en-US" sz="3200" dirty="0"/>
                    </a:p>
                  </a:txBody>
                  <a:tcPr anchor="ctr"/>
                </a:tc>
                <a:tc>
                  <a:txBody>
                    <a:bodyPr/>
                    <a:lstStyle/>
                    <a:p>
                      <a:pPr algn="ctr"/>
                      <a:r>
                        <a:rPr lang="en-US" sz="3200" dirty="0" smtClean="0"/>
                        <a:t>69</a:t>
                      </a:r>
                      <a:endParaRPr lang="en-US" sz="3200" dirty="0"/>
                    </a:p>
                  </a:txBody>
                  <a:tcPr anchor="ct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Example 6: Median</a:t>
            </a:r>
            <a:endParaRPr lang="en-US" dirty="0"/>
          </a:p>
        </p:txBody>
      </p:sp>
      <p:sp>
        <p:nvSpPr>
          <p:cNvPr id="3" name="Content Placeholder 2"/>
          <p:cNvSpPr>
            <a:spLocks noGrp="1"/>
          </p:cNvSpPr>
          <p:nvPr>
            <p:ph idx="1"/>
          </p:nvPr>
        </p:nvSpPr>
        <p:spPr>
          <a:xfrm>
            <a:off x="457200" y="914400"/>
            <a:ext cx="8229600" cy="5791200"/>
          </a:xfrm>
        </p:spPr>
        <p:txBody>
          <a:bodyPr>
            <a:normAutofit/>
          </a:bodyPr>
          <a:lstStyle/>
          <a:p>
            <a:pPr>
              <a:buNone/>
            </a:pPr>
            <a:r>
              <a:rPr lang="en-US" dirty="0" smtClean="0"/>
              <a:t>The following are the two data sets in Example 6 sorted from lowest to highest.</a:t>
            </a:r>
          </a:p>
          <a:p>
            <a:pPr>
              <a:buNone/>
            </a:pPr>
            <a:r>
              <a:rPr lang="en-US" dirty="0" smtClean="0"/>
              <a:t>Original</a:t>
            </a:r>
          </a:p>
          <a:p>
            <a:pPr>
              <a:buNone/>
            </a:pPr>
            <a:endParaRPr lang="en-US" dirty="0" smtClean="0"/>
          </a:p>
          <a:p>
            <a:pPr>
              <a:buNone/>
            </a:pPr>
            <a:endParaRPr lang="en-US" dirty="0" smtClean="0"/>
          </a:p>
          <a:p>
            <a:pPr>
              <a:buNone/>
            </a:pPr>
            <a:endParaRPr lang="en-US" dirty="0" smtClean="0"/>
          </a:p>
          <a:p>
            <a:pPr>
              <a:buNone/>
            </a:pPr>
            <a:r>
              <a:rPr lang="en-US" dirty="0" smtClean="0"/>
              <a:t>Modified:</a:t>
            </a:r>
          </a:p>
        </p:txBody>
      </p:sp>
      <p:graphicFrame>
        <p:nvGraphicFramePr>
          <p:cNvPr id="4" name="Table 3"/>
          <p:cNvGraphicFramePr>
            <a:graphicFrameLocks noGrp="1"/>
          </p:cNvGraphicFramePr>
          <p:nvPr/>
        </p:nvGraphicFramePr>
        <p:xfrm>
          <a:off x="228600" y="2590800"/>
          <a:ext cx="8610600" cy="1158240"/>
        </p:xfrm>
        <a:graphic>
          <a:graphicData uri="http://schemas.openxmlformats.org/drawingml/2006/table">
            <a:tbl>
              <a:tblPr>
                <a:tableStyleId>{5C22544A-7EE6-4342-B048-85BDC9FD1C3A}</a:tableStyleId>
              </a:tblPr>
              <a:tblGrid>
                <a:gridCol w="861060"/>
                <a:gridCol w="861060"/>
                <a:gridCol w="861060"/>
                <a:gridCol w="861060"/>
                <a:gridCol w="861060"/>
                <a:gridCol w="861060"/>
                <a:gridCol w="861060"/>
                <a:gridCol w="861060"/>
                <a:gridCol w="861060"/>
                <a:gridCol w="861060"/>
              </a:tblGrid>
              <a:tr h="370840">
                <a:tc>
                  <a:txBody>
                    <a:bodyPr/>
                    <a:lstStyle/>
                    <a:p>
                      <a:pPr algn="ctr"/>
                      <a:r>
                        <a:rPr lang="en-US" sz="3200" dirty="0" smtClean="0"/>
                        <a:t>5</a:t>
                      </a:r>
                      <a:endParaRPr lang="en-US" sz="3200" dirty="0"/>
                    </a:p>
                  </a:txBody>
                  <a:tcPr anchor="ctr"/>
                </a:tc>
                <a:tc>
                  <a:txBody>
                    <a:bodyPr/>
                    <a:lstStyle/>
                    <a:p>
                      <a:pPr algn="ctr"/>
                      <a:r>
                        <a:rPr lang="en-US" sz="3200" dirty="0" smtClean="0"/>
                        <a:t>7</a:t>
                      </a:r>
                      <a:endParaRPr lang="en-US" sz="3200" dirty="0"/>
                    </a:p>
                  </a:txBody>
                  <a:tcPr anchor="ctr"/>
                </a:tc>
                <a:tc>
                  <a:txBody>
                    <a:bodyPr/>
                    <a:lstStyle/>
                    <a:p>
                      <a:pPr algn="ctr"/>
                      <a:r>
                        <a:rPr lang="en-US" sz="3200" dirty="0" smtClean="0"/>
                        <a:t>12</a:t>
                      </a:r>
                      <a:endParaRPr lang="en-US" sz="3200" dirty="0"/>
                    </a:p>
                  </a:txBody>
                  <a:tcPr anchor="ctr"/>
                </a:tc>
                <a:tc>
                  <a:txBody>
                    <a:bodyPr/>
                    <a:lstStyle/>
                    <a:p>
                      <a:pPr algn="ctr"/>
                      <a:r>
                        <a:rPr lang="en-US" sz="3200" dirty="0" smtClean="0"/>
                        <a:t>14</a:t>
                      </a:r>
                      <a:endParaRPr lang="en-US" sz="3200" dirty="0"/>
                    </a:p>
                  </a:txBody>
                  <a:tcPr anchor="ctr"/>
                </a:tc>
                <a:tc>
                  <a:txBody>
                    <a:bodyPr/>
                    <a:lstStyle/>
                    <a:p>
                      <a:pPr algn="ctr"/>
                      <a:r>
                        <a:rPr lang="en-US" sz="3200" dirty="0" smtClean="0"/>
                        <a:t>14</a:t>
                      </a:r>
                      <a:endParaRPr lang="en-US" sz="3200" dirty="0"/>
                    </a:p>
                  </a:txBody>
                  <a:tcPr anchor="ctr"/>
                </a:tc>
                <a:tc>
                  <a:txBody>
                    <a:bodyPr/>
                    <a:lstStyle/>
                    <a:p>
                      <a:pPr algn="ctr"/>
                      <a:r>
                        <a:rPr lang="en-US" sz="3200" dirty="0" smtClean="0"/>
                        <a:t>14</a:t>
                      </a:r>
                      <a:endParaRPr lang="en-US" sz="3200" dirty="0"/>
                    </a:p>
                  </a:txBody>
                  <a:tcPr anchor="ctr"/>
                </a:tc>
                <a:tc>
                  <a:txBody>
                    <a:bodyPr/>
                    <a:lstStyle/>
                    <a:p>
                      <a:pPr algn="ctr"/>
                      <a:r>
                        <a:rPr lang="en-US" sz="3200" dirty="0" smtClean="0"/>
                        <a:t>18</a:t>
                      </a:r>
                      <a:endParaRPr lang="en-US" sz="3200" dirty="0"/>
                    </a:p>
                  </a:txBody>
                  <a:tcPr anchor="ctr"/>
                </a:tc>
                <a:tc>
                  <a:txBody>
                    <a:bodyPr/>
                    <a:lstStyle/>
                    <a:p>
                      <a:pPr algn="ctr"/>
                      <a:r>
                        <a:rPr lang="en-US" sz="3200" dirty="0" smtClean="0"/>
                        <a:t>21</a:t>
                      </a:r>
                      <a:endParaRPr lang="en-US" sz="3200" dirty="0"/>
                    </a:p>
                  </a:txBody>
                  <a:tcPr anchor="ctr"/>
                </a:tc>
                <a:tc>
                  <a:txBody>
                    <a:bodyPr/>
                    <a:lstStyle/>
                    <a:p>
                      <a:pPr algn="ctr"/>
                      <a:r>
                        <a:rPr lang="en-US" sz="3200" dirty="0" smtClean="0"/>
                        <a:t>22</a:t>
                      </a:r>
                      <a:endParaRPr lang="en-US" sz="3200" dirty="0"/>
                    </a:p>
                  </a:txBody>
                  <a:tcPr anchor="ctr"/>
                </a:tc>
                <a:tc>
                  <a:txBody>
                    <a:bodyPr/>
                    <a:lstStyle/>
                    <a:p>
                      <a:pPr algn="ctr"/>
                      <a:r>
                        <a:rPr lang="en-US" sz="3200" dirty="0" smtClean="0"/>
                        <a:t>23</a:t>
                      </a:r>
                      <a:endParaRPr lang="en-US" sz="3200" dirty="0"/>
                    </a:p>
                  </a:txBody>
                  <a:tcPr anchor="ctr"/>
                </a:tc>
              </a:tr>
              <a:tr h="370840">
                <a:tc>
                  <a:txBody>
                    <a:bodyPr/>
                    <a:lstStyle/>
                    <a:p>
                      <a:pPr algn="ctr"/>
                      <a:r>
                        <a:rPr lang="en-US" sz="3200" dirty="0" smtClean="0"/>
                        <a:t>24</a:t>
                      </a:r>
                      <a:endParaRPr lang="en-US" sz="3200" dirty="0"/>
                    </a:p>
                  </a:txBody>
                  <a:tcPr anchor="ctr"/>
                </a:tc>
                <a:tc>
                  <a:txBody>
                    <a:bodyPr/>
                    <a:lstStyle/>
                    <a:p>
                      <a:pPr algn="ctr"/>
                      <a:r>
                        <a:rPr lang="en-US" sz="3200" dirty="0" smtClean="0"/>
                        <a:t>25</a:t>
                      </a:r>
                      <a:endParaRPr lang="en-US" sz="3200" dirty="0"/>
                    </a:p>
                  </a:txBody>
                  <a:tcPr anchor="ctr"/>
                </a:tc>
                <a:tc>
                  <a:txBody>
                    <a:bodyPr/>
                    <a:lstStyle/>
                    <a:p>
                      <a:pPr algn="ctr"/>
                      <a:r>
                        <a:rPr lang="en-US" sz="3200" dirty="0" smtClean="0"/>
                        <a:t>34</a:t>
                      </a:r>
                      <a:endParaRPr lang="en-US" sz="3200" dirty="0"/>
                    </a:p>
                  </a:txBody>
                  <a:tcPr anchor="ctr"/>
                </a:tc>
                <a:tc>
                  <a:txBody>
                    <a:bodyPr/>
                    <a:lstStyle/>
                    <a:p>
                      <a:pPr algn="ctr"/>
                      <a:r>
                        <a:rPr lang="en-US" sz="3200" dirty="0" smtClean="0"/>
                        <a:t>34</a:t>
                      </a:r>
                      <a:endParaRPr lang="en-US" sz="3200" dirty="0"/>
                    </a:p>
                  </a:txBody>
                  <a:tcPr anchor="ctr"/>
                </a:tc>
                <a:tc>
                  <a:txBody>
                    <a:bodyPr/>
                    <a:lstStyle/>
                    <a:p>
                      <a:pPr algn="ctr"/>
                      <a:r>
                        <a:rPr lang="en-US" sz="3200" dirty="0" smtClean="0"/>
                        <a:t>37</a:t>
                      </a:r>
                      <a:endParaRPr lang="en-US" sz="3200" dirty="0"/>
                    </a:p>
                  </a:txBody>
                  <a:tcPr anchor="ctr"/>
                </a:tc>
                <a:tc>
                  <a:txBody>
                    <a:bodyPr/>
                    <a:lstStyle/>
                    <a:p>
                      <a:pPr algn="ctr"/>
                      <a:r>
                        <a:rPr lang="en-US" sz="3200" dirty="0" smtClean="0"/>
                        <a:t>47</a:t>
                      </a:r>
                      <a:endParaRPr lang="en-US" sz="3200" dirty="0"/>
                    </a:p>
                  </a:txBody>
                  <a:tcPr anchor="ctr"/>
                </a:tc>
                <a:tc>
                  <a:txBody>
                    <a:bodyPr/>
                    <a:lstStyle/>
                    <a:p>
                      <a:pPr algn="ctr"/>
                      <a:r>
                        <a:rPr lang="en-US" sz="3200" dirty="0" smtClean="0"/>
                        <a:t>49</a:t>
                      </a:r>
                      <a:endParaRPr lang="en-US" sz="3200" dirty="0"/>
                    </a:p>
                  </a:txBody>
                  <a:tcPr anchor="ctr"/>
                </a:tc>
                <a:tc>
                  <a:txBody>
                    <a:bodyPr/>
                    <a:lstStyle/>
                    <a:p>
                      <a:pPr algn="ctr"/>
                      <a:r>
                        <a:rPr lang="en-US" sz="3200" dirty="0" smtClean="0"/>
                        <a:t>64</a:t>
                      </a:r>
                      <a:endParaRPr lang="en-US" sz="3200" dirty="0"/>
                    </a:p>
                  </a:txBody>
                  <a:tcPr anchor="ctr"/>
                </a:tc>
                <a:tc>
                  <a:txBody>
                    <a:bodyPr/>
                    <a:lstStyle/>
                    <a:p>
                      <a:pPr algn="ctr"/>
                      <a:r>
                        <a:rPr lang="en-US" sz="3200" dirty="0" smtClean="0"/>
                        <a:t>67</a:t>
                      </a:r>
                      <a:endParaRPr lang="en-US" sz="3200" dirty="0"/>
                    </a:p>
                  </a:txBody>
                  <a:tcPr anchor="ctr"/>
                </a:tc>
                <a:tc>
                  <a:txBody>
                    <a:bodyPr/>
                    <a:lstStyle/>
                    <a:p>
                      <a:pPr algn="ctr"/>
                      <a:r>
                        <a:rPr lang="en-US" sz="3200" dirty="0" smtClean="0"/>
                        <a:t>69</a:t>
                      </a:r>
                      <a:endParaRPr lang="en-US" sz="3200" dirty="0"/>
                    </a:p>
                  </a:txBody>
                  <a:tcPr anchor="ctr"/>
                </a:tc>
              </a:tr>
            </a:tbl>
          </a:graphicData>
        </a:graphic>
      </p:graphicFrame>
      <p:graphicFrame>
        <p:nvGraphicFramePr>
          <p:cNvPr id="5" name="Table 4"/>
          <p:cNvGraphicFramePr>
            <a:graphicFrameLocks noGrp="1"/>
          </p:cNvGraphicFramePr>
          <p:nvPr/>
        </p:nvGraphicFramePr>
        <p:xfrm>
          <a:off x="228600" y="5105400"/>
          <a:ext cx="8610600" cy="1158240"/>
        </p:xfrm>
        <a:graphic>
          <a:graphicData uri="http://schemas.openxmlformats.org/drawingml/2006/table">
            <a:tbl>
              <a:tblPr>
                <a:tableStyleId>{5C22544A-7EE6-4342-B048-85BDC9FD1C3A}</a:tableStyleId>
              </a:tblPr>
              <a:tblGrid>
                <a:gridCol w="861060"/>
                <a:gridCol w="861060"/>
                <a:gridCol w="861060"/>
                <a:gridCol w="861060"/>
                <a:gridCol w="861060"/>
                <a:gridCol w="861060"/>
                <a:gridCol w="861060"/>
                <a:gridCol w="861060"/>
                <a:gridCol w="861060"/>
                <a:gridCol w="861060"/>
              </a:tblGrid>
              <a:tr h="370840">
                <a:tc>
                  <a:txBody>
                    <a:bodyPr/>
                    <a:lstStyle/>
                    <a:p>
                      <a:pPr algn="ctr"/>
                      <a:r>
                        <a:rPr lang="en-US" sz="3200" dirty="0" smtClean="0"/>
                        <a:t>5</a:t>
                      </a:r>
                      <a:endParaRPr lang="en-US" sz="3200" dirty="0"/>
                    </a:p>
                  </a:txBody>
                  <a:tcPr anchor="ctr"/>
                </a:tc>
                <a:tc>
                  <a:txBody>
                    <a:bodyPr/>
                    <a:lstStyle/>
                    <a:p>
                      <a:pPr algn="ctr"/>
                      <a:r>
                        <a:rPr lang="en-US" sz="3200" dirty="0" smtClean="0"/>
                        <a:t>7</a:t>
                      </a:r>
                      <a:endParaRPr lang="en-US" sz="3200" dirty="0"/>
                    </a:p>
                  </a:txBody>
                  <a:tcPr anchor="ctr"/>
                </a:tc>
                <a:tc>
                  <a:txBody>
                    <a:bodyPr/>
                    <a:lstStyle/>
                    <a:p>
                      <a:pPr algn="ctr"/>
                      <a:r>
                        <a:rPr lang="en-US" sz="3200" dirty="0" smtClean="0"/>
                        <a:t>12</a:t>
                      </a:r>
                      <a:endParaRPr lang="en-US" sz="3200" dirty="0"/>
                    </a:p>
                  </a:txBody>
                  <a:tcPr anchor="ctr"/>
                </a:tc>
                <a:tc>
                  <a:txBody>
                    <a:bodyPr/>
                    <a:lstStyle/>
                    <a:p>
                      <a:pPr algn="ctr"/>
                      <a:r>
                        <a:rPr lang="en-US" sz="3200" dirty="0" smtClean="0"/>
                        <a:t>14</a:t>
                      </a:r>
                      <a:endParaRPr lang="en-US" sz="3200" dirty="0"/>
                    </a:p>
                  </a:txBody>
                  <a:tcPr anchor="ctr"/>
                </a:tc>
                <a:tc>
                  <a:txBody>
                    <a:bodyPr/>
                    <a:lstStyle/>
                    <a:p>
                      <a:pPr algn="ctr"/>
                      <a:r>
                        <a:rPr lang="en-US" sz="3200" dirty="0" smtClean="0"/>
                        <a:t>14</a:t>
                      </a:r>
                      <a:endParaRPr lang="en-US" sz="3200" dirty="0"/>
                    </a:p>
                  </a:txBody>
                  <a:tcPr anchor="ctr"/>
                </a:tc>
                <a:tc>
                  <a:txBody>
                    <a:bodyPr/>
                    <a:lstStyle/>
                    <a:p>
                      <a:pPr algn="ctr"/>
                      <a:r>
                        <a:rPr lang="en-US" sz="3200" dirty="0" smtClean="0"/>
                        <a:t>14</a:t>
                      </a:r>
                      <a:endParaRPr lang="en-US" sz="3200" dirty="0"/>
                    </a:p>
                  </a:txBody>
                  <a:tcPr anchor="ctr"/>
                </a:tc>
                <a:tc>
                  <a:txBody>
                    <a:bodyPr/>
                    <a:lstStyle/>
                    <a:p>
                      <a:pPr algn="ctr"/>
                      <a:r>
                        <a:rPr lang="en-US" sz="3200" dirty="0" smtClean="0"/>
                        <a:t>18</a:t>
                      </a:r>
                      <a:endParaRPr lang="en-US" sz="3200" dirty="0"/>
                    </a:p>
                  </a:txBody>
                  <a:tcPr anchor="ctr"/>
                </a:tc>
                <a:tc>
                  <a:txBody>
                    <a:bodyPr/>
                    <a:lstStyle/>
                    <a:p>
                      <a:pPr algn="ctr"/>
                      <a:r>
                        <a:rPr lang="en-US" sz="3200" dirty="0" smtClean="0"/>
                        <a:t>21</a:t>
                      </a:r>
                      <a:endParaRPr lang="en-US" sz="3200" dirty="0"/>
                    </a:p>
                  </a:txBody>
                  <a:tcPr anchor="ctr"/>
                </a:tc>
                <a:tc>
                  <a:txBody>
                    <a:bodyPr/>
                    <a:lstStyle/>
                    <a:p>
                      <a:pPr algn="ctr"/>
                      <a:r>
                        <a:rPr lang="en-US" sz="3200" dirty="0" smtClean="0"/>
                        <a:t>22</a:t>
                      </a:r>
                      <a:endParaRPr lang="en-US" sz="3200" dirty="0"/>
                    </a:p>
                  </a:txBody>
                  <a:tcPr anchor="ctr"/>
                </a:tc>
                <a:tc>
                  <a:txBody>
                    <a:bodyPr/>
                    <a:lstStyle/>
                    <a:p>
                      <a:pPr algn="ctr"/>
                      <a:r>
                        <a:rPr lang="en-US" sz="3200" dirty="0" smtClean="0"/>
                        <a:t>23</a:t>
                      </a:r>
                      <a:endParaRPr lang="en-US" sz="3200" dirty="0"/>
                    </a:p>
                  </a:txBody>
                  <a:tcPr anchor="ctr"/>
                </a:tc>
              </a:tr>
              <a:tr h="370840">
                <a:tc>
                  <a:txBody>
                    <a:bodyPr/>
                    <a:lstStyle/>
                    <a:p>
                      <a:pPr algn="ctr"/>
                      <a:r>
                        <a:rPr lang="en-US" sz="3200" dirty="0" smtClean="0"/>
                        <a:t>24</a:t>
                      </a:r>
                      <a:endParaRPr lang="en-US" sz="3200" dirty="0"/>
                    </a:p>
                  </a:txBody>
                  <a:tcPr anchor="ctr"/>
                </a:tc>
                <a:tc>
                  <a:txBody>
                    <a:bodyPr/>
                    <a:lstStyle/>
                    <a:p>
                      <a:pPr algn="ctr"/>
                      <a:r>
                        <a:rPr lang="en-US" sz="3200" dirty="0" smtClean="0"/>
                        <a:t>25</a:t>
                      </a:r>
                      <a:endParaRPr lang="en-US" sz="3200" dirty="0"/>
                    </a:p>
                  </a:txBody>
                  <a:tcPr anchor="ctr"/>
                </a:tc>
                <a:tc>
                  <a:txBody>
                    <a:bodyPr/>
                    <a:lstStyle/>
                    <a:p>
                      <a:pPr algn="ctr"/>
                      <a:r>
                        <a:rPr lang="en-US" sz="3200" dirty="0" smtClean="0"/>
                        <a:t>34</a:t>
                      </a:r>
                      <a:endParaRPr lang="en-US" sz="3200" dirty="0"/>
                    </a:p>
                  </a:txBody>
                  <a:tcPr anchor="ctr"/>
                </a:tc>
                <a:tc>
                  <a:txBody>
                    <a:bodyPr/>
                    <a:lstStyle/>
                    <a:p>
                      <a:pPr algn="ctr"/>
                      <a:r>
                        <a:rPr lang="en-US" sz="3200" dirty="0" smtClean="0"/>
                        <a:t>34</a:t>
                      </a:r>
                      <a:endParaRPr lang="en-US" sz="3200" dirty="0"/>
                    </a:p>
                  </a:txBody>
                  <a:tcPr anchor="ctr"/>
                </a:tc>
                <a:tc>
                  <a:txBody>
                    <a:bodyPr/>
                    <a:lstStyle/>
                    <a:p>
                      <a:pPr algn="ctr"/>
                      <a:r>
                        <a:rPr lang="en-US" sz="3200" dirty="0" smtClean="0"/>
                        <a:t>37</a:t>
                      </a:r>
                      <a:endParaRPr lang="en-US" sz="3200" dirty="0"/>
                    </a:p>
                  </a:txBody>
                  <a:tcPr anchor="ctr"/>
                </a:tc>
                <a:tc>
                  <a:txBody>
                    <a:bodyPr/>
                    <a:lstStyle/>
                    <a:p>
                      <a:pPr algn="ctr"/>
                      <a:r>
                        <a:rPr lang="en-US" sz="3200" dirty="0" smtClean="0"/>
                        <a:t>47</a:t>
                      </a:r>
                      <a:endParaRPr lang="en-US" sz="3200" dirty="0"/>
                    </a:p>
                  </a:txBody>
                  <a:tcPr anchor="ctr"/>
                </a:tc>
                <a:tc>
                  <a:txBody>
                    <a:bodyPr/>
                    <a:lstStyle/>
                    <a:p>
                      <a:pPr algn="ctr"/>
                      <a:r>
                        <a:rPr lang="en-US" sz="3200" dirty="0" smtClean="0"/>
                        <a:t>49</a:t>
                      </a:r>
                      <a:endParaRPr lang="en-US" sz="3200" dirty="0"/>
                    </a:p>
                  </a:txBody>
                  <a:tcPr anchor="ctr"/>
                </a:tc>
                <a:tc>
                  <a:txBody>
                    <a:bodyPr/>
                    <a:lstStyle/>
                    <a:p>
                      <a:pPr algn="ctr"/>
                      <a:r>
                        <a:rPr lang="en-US" sz="3200" dirty="0" smtClean="0"/>
                        <a:t>64</a:t>
                      </a:r>
                      <a:endParaRPr lang="en-US" sz="3200" dirty="0"/>
                    </a:p>
                  </a:txBody>
                  <a:tcPr anchor="ctr"/>
                </a:tc>
                <a:tc>
                  <a:txBody>
                    <a:bodyPr/>
                    <a:lstStyle/>
                    <a:p>
                      <a:pPr algn="ctr"/>
                      <a:r>
                        <a:rPr lang="en-US" sz="3200" dirty="0" smtClean="0"/>
                        <a:t>67</a:t>
                      </a:r>
                      <a:endParaRPr lang="en-US" sz="3200" dirty="0"/>
                    </a:p>
                  </a:txBody>
                  <a:tcPr anchor="ctr"/>
                </a:tc>
                <a:tc>
                  <a:txBody>
                    <a:bodyPr/>
                    <a:lstStyle/>
                    <a:p>
                      <a:pPr algn="ctr"/>
                      <a:r>
                        <a:rPr lang="en-US" sz="3200" dirty="0" smtClean="0"/>
                        <a:t>483</a:t>
                      </a:r>
                      <a:endParaRPr lang="en-US" sz="3200" dirty="0"/>
                    </a:p>
                  </a:txBody>
                  <a:tcPr anchor="ct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6: Mean and Median</a:t>
            </a:r>
            <a:endParaRPr lang="en-US" dirty="0"/>
          </a:p>
        </p:txBody>
      </p:sp>
      <p:graphicFrame>
        <p:nvGraphicFramePr>
          <p:cNvPr id="8" name="Chart 7"/>
          <p:cNvGraphicFramePr/>
          <p:nvPr>
            <p:extLst>
              <p:ext uri="{D42A27DB-BD31-4B8C-83A1-F6EECF244321}">
                <p14:modId xmlns:p14="http://schemas.microsoft.com/office/powerpoint/2010/main" val="1788774132"/>
              </p:ext>
            </p:extLst>
          </p:nvPr>
        </p:nvGraphicFramePr>
        <p:xfrm>
          <a:off x="762000" y="1828800"/>
          <a:ext cx="7848600" cy="1524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p:nvPr>
            <p:extLst>
              <p:ext uri="{D42A27DB-BD31-4B8C-83A1-F6EECF244321}">
                <p14:modId xmlns:p14="http://schemas.microsoft.com/office/powerpoint/2010/main" val="4278409716"/>
              </p:ext>
            </p:extLst>
          </p:nvPr>
        </p:nvGraphicFramePr>
        <p:xfrm>
          <a:off x="762000" y="3810000"/>
          <a:ext cx="7848600" cy="1676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of Mean and Median</a:t>
            </a:r>
            <a:endParaRPr lang="en-US" dirty="0"/>
          </a:p>
        </p:txBody>
      </p:sp>
      <p:grpSp>
        <p:nvGrpSpPr>
          <p:cNvPr id="10" name="Group 9"/>
          <p:cNvGrpSpPr/>
          <p:nvPr/>
        </p:nvGrpSpPr>
        <p:grpSpPr>
          <a:xfrm>
            <a:off x="380999" y="1752600"/>
            <a:ext cx="8592065" cy="2000310"/>
            <a:chOff x="380999" y="1752600"/>
            <a:chExt cx="8592065" cy="2000310"/>
          </a:xfrm>
        </p:grpSpPr>
        <p:pic>
          <p:nvPicPr>
            <p:cNvPr id="5" name="Picture 11"/>
            <p:cNvPicPr>
              <a:picLocks noChangeAspect="1" noChangeArrowheads="1"/>
            </p:cNvPicPr>
            <p:nvPr/>
          </p:nvPicPr>
          <p:blipFill>
            <a:blip r:embed="rId2" cstate="print"/>
            <a:srcRect t="9756"/>
            <a:stretch>
              <a:fillRect/>
            </a:stretch>
          </p:blipFill>
          <p:spPr bwMode="auto">
            <a:xfrm>
              <a:off x="380999" y="1752600"/>
              <a:ext cx="8592065" cy="1600200"/>
            </a:xfrm>
            <a:prstGeom prst="rect">
              <a:avLst/>
            </a:prstGeom>
            <a:noFill/>
            <a:ln w="9525">
              <a:noFill/>
              <a:miter lim="800000"/>
              <a:headEnd/>
              <a:tailEnd/>
            </a:ln>
            <a:effectLst/>
          </p:spPr>
        </p:pic>
        <p:sp>
          <p:nvSpPr>
            <p:cNvPr id="6" name="Rectangle 12"/>
            <p:cNvSpPr>
              <a:spLocks noChangeArrowheads="1"/>
            </p:cNvSpPr>
            <p:nvPr/>
          </p:nvSpPr>
          <p:spPr bwMode="auto">
            <a:xfrm>
              <a:off x="695281" y="3352800"/>
              <a:ext cx="2286000" cy="400110"/>
            </a:xfrm>
            <a:prstGeom prst="rect">
              <a:avLst/>
            </a:prstGeom>
            <a:noFill/>
            <a:ln w="9525">
              <a:noFill/>
              <a:miter lim="800000"/>
              <a:headEnd/>
              <a:tailEnd/>
            </a:ln>
            <a:effectLst/>
          </p:spPr>
          <p:txBody>
            <a:bodyPr wrap="square">
              <a:spAutoFit/>
            </a:bodyPr>
            <a:lstStyle/>
            <a:p>
              <a:r>
                <a:rPr lang="en-US" sz="2000" dirty="0"/>
                <a:t>(a) Negative skew</a:t>
              </a:r>
            </a:p>
          </p:txBody>
        </p:sp>
        <p:sp>
          <p:nvSpPr>
            <p:cNvPr id="7" name="Rectangle 13"/>
            <p:cNvSpPr>
              <a:spLocks noChangeArrowheads="1"/>
            </p:cNvSpPr>
            <p:nvPr/>
          </p:nvSpPr>
          <p:spPr bwMode="auto">
            <a:xfrm>
              <a:off x="3971881" y="3352800"/>
              <a:ext cx="1646926" cy="400110"/>
            </a:xfrm>
            <a:prstGeom prst="rect">
              <a:avLst/>
            </a:prstGeom>
            <a:noFill/>
            <a:ln w="9525">
              <a:noFill/>
              <a:miter lim="800000"/>
              <a:headEnd/>
              <a:tailEnd/>
            </a:ln>
            <a:effectLst/>
          </p:spPr>
          <p:txBody>
            <a:bodyPr wrap="none">
              <a:spAutoFit/>
            </a:bodyPr>
            <a:lstStyle/>
            <a:p>
              <a:r>
                <a:rPr lang="en-US" sz="2000" dirty="0"/>
                <a:t>(b) Symmetric</a:t>
              </a:r>
            </a:p>
          </p:txBody>
        </p:sp>
        <p:sp>
          <p:nvSpPr>
            <p:cNvPr id="8" name="Rectangle 14"/>
            <p:cNvSpPr>
              <a:spLocks noChangeArrowheads="1"/>
            </p:cNvSpPr>
            <p:nvPr/>
          </p:nvSpPr>
          <p:spPr bwMode="auto">
            <a:xfrm>
              <a:off x="6715081" y="3352800"/>
              <a:ext cx="1895519" cy="400110"/>
            </a:xfrm>
            <a:prstGeom prst="rect">
              <a:avLst/>
            </a:prstGeom>
            <a:noFill/>
            <a:ln w="9525">
              <a:noFill/>
              <a:miter lim="800000"/>
              <a:headEnd/>
              <a:tailEnd/>
            </a:ln>
            <a:effectLst/>
          </p:spPr>
          <p:txBody>
            <a:bodyPr wrap="none">
              <a:spAutoFit/>
            </a:bodyPr>
            <a:lstStyle/>
            <a:p>
              <a:r>
                <a:rPr lang="en-US" sz="2000" dirty="0"/>
                <a:t>(c) Positive skew</a:t>
              </a:r>
            </a:p>
          </p:txBody>
        </p:sp>
      </p:gr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Example 6: Quartiles</a:t>
            </a:r>
            <a:endParaRPr lang="en-US" dirty="0"/>
          </a:p>
        </p:txBody>
      </p:sp>
      <p:sp>
        <p:nvSpPr>
          <p:cNvPr id="3" name="Content Placeholder 2"/>
          <p:cNvSpPr>
            <a:spLocks noGrp="1"/>
          </p:cNvSpPr>
          <p:nvPr>
            <p:ph idx="1"/>
          </p:nvPr>
        </p:nvSpPr>
        <p:spPr>
          <a:xfrm>
            <a:off x="457200" y="914400"/>
            <a:ext cx="8229600" cy="5791200"/>
          </a:xfrm>
        </p:spPr>
        <p:txBody>
          <a:bodyPr>
            <a:normAutofit/>
          </a:bodyPr>
          <a:lstStyle/>
          <a:p>
            <a:pPr>
              <a:buNone/>
            </a:pPr>
            <a:r>
              <a:rPr lang="en-US" dirty="0" smtClean="0"/>
              <a:t>The following are the two data sets in Example 6 sorted from lowest to highest.</a:t>
            </a:r>
          </a:p>
          <a:p>
            <a:pPr>
              <a:buNone/>
            </a:pPr>
            <a:r>
              <a:rPr lang="en-US" dirty="0" smtClean="0"/>
              <a:t>Original</a:t>
            </a:r>
          </a:p>
          <a:p>
            <a:pPr>
              <a:buNone/>
            </a:pPr>
            <a:endParaRPr lang="en-US" dirty="0" smtClean="0"/>
          </a:p>
          <a:p>
            <a:pPr>
              <a:buNone/>
            </a:pPr>
            <a:endParaRPr lang="en-US" dirty="0" smtClean="0"/>
          </a:p>
          <a:p>
            <a:pPr>
              <a:buNone/>
            </a:pPr>
            <a:endParaRPr lang="en-US" dirty="0" smtClean="0"/>
          </a:p>
          <a:p>
            <a:pPr>
              <a:buNone/>
            </a:pPr>
            <a:r>
              <a:rPr lang="en-US" dirty="0" smtClean="0"/>
              <a:t>Modified:</a:t>
            </a:r>
          </a:p>
        </p:txBody>
      </p:sp>
      <p:graphicFrame>
        <p:nvGraphicFramePr>
          <p:cNvPr id="4" name="Table 3"/>
          <p:cNvGraphicFramePr>
            <a:graphicFrameLocks noGrp="1"/>
          </p:cNvGraphicFramePr>
          <p:nvPr/>
        </p:nvGraphicFramePr>
        <p:xfrm>
          <a:off x="228600" y="2590800"/>
          <a:ext cx="8610600" cy="1158240"/>
        </p:xfrm>
        <a:graphic>
          <a:graphicData uri="http://schemas.openxmlformats.org/drawingml/2006/table">
            <a:tbl>
              <a:tblPr>
                <a:tableStyleId>{5C22544A-7EE6-4342-B048-85BDC9FD1C3A}</a:tableStyleId>
              </a:tblPr>
              <a:tblGrid>
                <a:gridCol w="861060"/>
                <a:gridCol w="861060"/>
                <a:gridCol w="861060"/>
                <a:gridCol w="861060"/>
                <a:gridCol w="861060"/>
                <a:gridCol w="861060"/>
                <a:gridCol w="861060"/>
                <a:gridCol w="861060"/>
                <a:gridCol w="861060"/>
                <a:gridCol w="861060"/>
              </a:tblGrid>
              <a:tr h="370840">
                <a:tc>
                  <a:txBody>
                    <a:bodyPr/>
                    <a:lstStyle/>
                    <a:p>
                      <a:pPr algn="ctr"/>
                      <a:r>
                        <a:rPr lang="en-US" sz="3200" dirty="0" smtClean="0"/>
                        <a:t>5</a:t>
                      </a:r>
                      <a:endParaRPr lang="en-US" sz="3200" dirty="0"/>
                    </a:p>
                  </a:txBody>
                  <a:tcPr anchor="ctr"/>
                </a:tc>
                <a:tc>
                  <a:txBody>
                    <a:bodyPr/>
                    <a:lstStyle/>
                    <a:p>
                      <a:pPr algn="ctr"/>
                      <a:r>
                        <a:rPr lang="en-US" sz="3200" dirty="0" smtClean="0"/>
                        <a:t>7</a:t>
                      </a:r>
                      <a:endParaRPr lang="en-US" sz="3200" dirty="0"/>
                    </a:p>
                  </a:txBody>
                  <a:tcPr anchor="ctr"/>
                </a:tc>
                <a:tc>
                  <a:txBody>
                    <a:bodyPr/>
                    <a:lstStyle/>
                    <a:p>
                      <a:pPr algn="ctr"/>
                      <a:r>
                        <a:rPr lang="en-US" sz="3200" dirty="0" smtClean="0"/>
                        <a:t>12</a:t>
                      </a:r>
                      <a:endParaRPr lang="en-US" sz="3200" dirty="0"/>
                    </a:p>
                  </a:txBody>
                  <a:tcPr anchor="ctr"/>
                </a:tc>
                <a:tc>
                  <a:txBody>
                    <a:bodyPr/>
                    <a:lstStyle/>
                    <a:p>
                      <a:pPr algn="ctr"/>
                      <a:r>
                        <a:rPr lang="en-US" sz="3200" dirty="0" smtClean="0"/>
                        <a:t>14</a:t>
                      </a:r>
                      <a:endParaRPr lang="en-US" sz="3200" dirty="0"/>
                    </a:p>
                  </a:txBody>
                  <a:tcPr anchor="ctr"/>
                </a:tc>
                <a:tc>
                  <a:txBody>
                    <a:bodyPr/>
                    <a:lstStyle/>
                    <a:p>
                      <a:pPr algn="ctr"/>
                      <a:r>
                        <a:rPr lang="en-US" sz="3200" dirty="0" smtClean="0"/>
                        <a:t>14</a:t>
                      </a:r>
                      <a:endParaRPr lang="en-US" sz="3200" dirty="0"/>
                    </a:p>
                  </a:txBody>
                  <a:tcPr anchor="ctr"/>
                </a:tc>
                <a:tc>
                  <a:txBody>
                    <a:bodyPr/>
                    <a:lstStyle/>
                    <a:p>
                      <a:pPr algn="ctr"/>
                      <a:r>
                        <a:rPr lang="en-US" sz="3200" dirty="0" smtClean="0"/>
                        <a:t>14</a:t>
                      </a:r>
                      <a:endParaRPr lang="en-US" sz="3200" dirty="0"/>
                    </a:p>
                  </a:txBody>
                  <a:tcPr anchor="ctr"/>
                </a:tc>
                <a:tc>
                  <a:txBody>
                    <a:bodyPr/>
                    <a:lstStyle/>
                    <a:p>
                      <a:pPr algn="ctr"/>
                      <a:r>
                        <a:rPr lang="en-US" sz="3200" dirty="0" smtClean="0"/>
                        <a:t>18</a:t>
                      </a:r>
                      <a:endParaRPr lang="en-US" sz="3200" dirty="0"/>
                    </a:p>
                  </a:txBody>
                  <a:tcPr anchor="ctr"/>
                </a:tc>
                <a:tc>
                  <a:txBody>
                    <a:bodyPr/>
                    <a:lstStyle/>
                    <a:p>
                      <a:pPr algn="ctr"/>
                      <a:r>
                        <a:rPr lang="en-US" sz="3200" dirty="0" smtClean="0"/>
                        <a:t>21</a:t>
                      </a:r>
                      <a:endParaRPr lang="en-US" sz="3200" dirty="0"/>
                    </a:p>
                  </a:txBody>
                  <a:tcPr anchor="ctr"/>
                </a:tc>
                <a:tc>
                  <a:txBody>
                    <a:bodyPr/>
                    <a:lstStyle/>
                    <a:p>
                      <a:pPr algn="ctr"/>
                      <a:r>
                        <a:rPr lang="en-US" sz="3200" dirty="0" smtClean="0"/>
                        <a:t>22</a:t>
                      </a:r>
                      <a:endParaRPr lang="en-US" sz="3200" dirty="0"/>
                    </a:p>
                  </a:txBody>
                  <a:tcPr anchor="ctr"/>
                </a:tc>
                <a:tc>
                  <a:txBody>
                    <a:bodyPr/>
                    <a:lstStyle/>
                    <a:p>
                      <a:pPr algn="ctr"/>
                      <a:r>
                        <a:rPr lang="en-US" sz="3200" dirty="0" smtClean="0"/>
                        <a:t>23</a:t>
                      </a:r>
                      <a:endParaRPr lang="en-US" sz="3200" dirty="0"/>
                    </a:p>
                  </a:txBody>
                  <a:tcPr anchor="ctr"/>
                </a:tc>
              </a:tr>
              <a:tr h="370840">
                <a:tc>
                  <a:txBody>
                    <a:bodyPr/>
                    <a:lstStyle/>
                    <a:p>
                      <a:pPr algn="ctr"/>
                      <a:r>
                        <a:rPr lang="en-US" sz="3200" dirty="0" smtClean="0"/>
                        <a:t>24</a:t>
                      </a:r>
                      <a:endParaRPr lang="en-US" sz="3200" dirty="0"/>
                    </a:p>
                  </a:txBody>
                  <a:tcPr anchor="ctr"/>
                </a:tc>
                <a:tc>
                  <a:txBody>
                    <a:bodyPr/>
                    <a:lstStyle/>
                    <a:p>
                      <a:pPr algn="ctr"/>
                      <a:r>
                        <a:rPr lang="en-US" sz="3200" dirty="0" smtClean="0"/>
                        <a:t>25</a:t>
                      </a:r>
                      <a:endParaRPr lang="en-US" sz="3200" dirty="0"/>
                    </a:p>
                  </a:txBody>
                  <a:tcPr anchor="ctr"/>
                </a:tc>
                <a:tc>
                  <a:txBody>
                    <a:bodyPr/>
                    <a:lstStyle/>
                    <a:p>
                      <a:pPr algn="ctr"/>
                      <a:r>
                        <a:rPr lang="en-US" sz="3200" dirty="0" smtClean="0"/>
                        <a:t>34</a:t>
                      </a:r>
                      <a:endParaRPr lang="en-US" sz="3200" dirty="0"/>
                    </a:p>
                  </a:txBody>
                  <a:tcPr anchor="ctr"/>
                </a:tc>
                <a:tc>
                  <a:txBody>
                    <a:bodyPr/>
                    <a:lstStyle/>
                    <a:p>
                      <a:pPr algn="ctr"/>
                      <a:r>
                        <a:rPr lang="en-US" sz="3200" dirty="0" smtClean="0"/>
                        <a:t>34</a:t>
                      </a:r>
                      <a:endParaRPr lang="en-US" sz="3200" dirty="0"/>
                    </a:p>
                  </a:txBody>
                  <a:tcPr anchor="ctr"/>
                </a:tc>
                <a:tc>
                  <a:txBody>
                    <a:bodyPr/>
                    <a:lstStyle/>
                    <a:p>
                      <a:pPr algn="ctr"/>
                      <a:r>
                        <a:rPr lang="en-US" sz="3200" dirty="0" smtClean="0"/>
                        <a:t>37</a:t>
                      </a:r>
                      <a:endParaRPr lang="en-US" sz="3200" dirty="0"/>
                    </a:p>
                  </a:txBody>
                  <a:tcPr anchor="ctr"/>
                </a:tc>
                <a:tc>
                  <a:txBody>
                    <a:bodyPr/>
                    <a:lstStyle/>
                    <a:p>
                      <a:pPr algn="ctr"/>
                      <a:r>
                        <a:rPr lang="en-US" sz="3200" dirty="0" smtClean="0"/>
                        <a:t>47</a:t>
                      </a:r>
                      <a:endParaRPr lang="en-US" sz="3200" dirty="0"/>
                    </a:p>
                  </a:txBody>
                  <a:tcPr anchor="ctr"/>
                </a:tc>
                <a:tc>
                  <a:txBody>
                    <a:bodyPr/>
                    <a:lstStyle/>
                    <a:p>
                      <a:pPr algn="ctr"/>
                      <a:r>
                        <a:rPr lang="en-US" sz="3200" dirty="0" smtClean="0"/>
                        <a:t>49</a:t>
                      </a:r>
                      <a:endParaRPr lang="en-US" sz="3200" dirty="0"/>
                    </a:p>
                  </a:txBody>
                  <a:tcPr anchor="ctr"/>
                </a:tc>
                <a:tc>
                  <a:txBody>
                    <a:bodyPr/>
                    <a:lstStyle/>
                    <a:p>
                      <a:pPr algn="ctr"/>
                      <a:r>
                        <a:rPr lang="en-US" sz="3200" dirty="0" smtClean="0"/>
                        <a:t>64</a:t>
                      </a:r>
                      <a:endParaRPr lang="en-US" sz="3200" dirty="0"/>
                    </a:p>
                  </a:txBody>
                  <a:tcPr anchor="ctr"/>
                </a:tc>
                <a:tc>
                  <a:txBody>
                    <a:bodyPr/>
                    <a:lstStyle/>
                    <a:p>
                      <a:pPr algn="ctr"/>
                      <a:r>
                        <a:rPr lang="en-US" sz="3200" dirty="0" smtClean="0"/>
                        <a:t>67</a:t>
                      </a:r>
                      <a:endParaRPr lang="en-US" sz="3200" dirty="0"/>
                    </a:p>
                  </a:txBody>
                  <a:tcPr anchor="ctr"/>
                </a:tc>
                <a:tc>
                  <a:txBody>
                    <a:bodyPr/>
                    <a:lstStyle/>
                    <a:p>
                      <a:pPr algn="ctr"/>
                      <a:r>
                        <a:rPr lang="en-US" sz="3200" dirty="0" smtClean="0"/>
                        <a:t>69</a:t>
                      </a:r>
                      <a:endParaRPr lang="en-US" sz="3200" dirty="0"/>
                    </a:p>
                  </a:txBody>
                  <a:tcPr anchor="ctr"/>
                </a:tc>
              </a:tr>
            </a:tbl>
          </a:graphicData>
        </a:graphic>
      </p:graphicFrame>
      <p:graphicFrame>
        <p:nvGraphicFramePr>
          <p:cNvPr id="5" name="Table 4"/>
          <p:cNvGraphicFramePr>
            <a:graphicFrameLocks noGrp="1"/>
          </p:cNvGraphicFramePr>
          <p:nvPr/>
        </p:nvGraphicFramePr>
        <p:xfrm>
          <a:off x="228600" y="5105400"/>
          <a:ext cx="8610600" cy="1158240"/>
        </p:xfrm>
        <a:graphic>
          <a:graphicData uri="http://schemas.openxmlformats.org/drawingml/2006/table">
            <a:tbl>
              <a:tblPr>
                <a:tableStyleId>{5C22544A-7EE6-4342-B048-85BDC9FD1C3A}</a:tableStyleId>
              </a:tblPr>
              <a:tblGrid>
                <a:gridCol w="861060"/>
                <a:gridCol w="861060"/>
                <a:gridCol w="861060"/>
                <a:gridCol w="861060"/>
                <a:gridCol w="861060"/>
                <a:gridCol w="861060"/>
                <a:gridCol w="861060"/>
                <a:gridCol w="861060"/>
                <a:gridCol w="861060"/>
                <a:gridCol w="861060"/>
              </a:tblGrid>
              <a:tr h="370840">
                <a:tc>
                  <a:txBody>
                    <a:bodyPr/>
                    <a:lstStyle/>
                    <a:p>
                      <a:pPr algn="ctr"/>
                      <a:r>
                        <a:rPr lang="en-US" sz="3200" dirty="0" smtClean="0"/>
                        <a:t>5</a:t>
                      </a:r>
                      <a:endParaRPr lang="en-US" sz="3200" dirty="0"/>
                    </a:p>
                  </a:txBody>
                  <a:tcPr anchor="ctr"/>
                </a:tc>
                <a:tc>
                  <a:txBody>
                    <a:bodyPr/>
                    <a:lstStyle/>
                    <a:p>
                      <a:pPr algn="ctr"/>
                      <a:r>
                        <a:rPr lang="en-US" sz="3200" dirty="0" smtClean="0"/>
                        <a:t>7</a:t>
                      </a:r>
                      <a:endParaRPr lang="en-US" sz="3200" dirty="0"/>
                    </a:p>
                  </a:txBody>
                  <a:tcPr anchor="ctr"/>
                </a:tc>
                <a:tc>
                  <a:txBody>
                    <a:bodyPr/>
                    <a:lstStyle/>
                    <a:p>
                      <a:pPr algn="ctr"/>
                      <a:r>
                        <a:rPr lang="en-US" sz="3200" dirty="0" smtClean="0"/>
                        <a:t>12</a:t>
                      </a:r>
                      <a:endParaRPr lang="en-US" sz="3200" dirty="0"/>
                    </a:p>
                  </a:txBody>
                  <a:tcPr anchor="ctr"/>
                </a:tc>
                <a:tc>
                  <a:txBody>
                    <a:bodyPr/>
                    <a:lstStyle/>
                    <a:p>
                      <a:pPr algn="ctr"/>
                      <a:r>
                        <a:rPr lang="en-US" sz="3200" dirty="0" smtClean="0"/>
                        <a:t>14</a:t>
                      </a:r>
                      <a:endParaRPr lang="en-US" sz="3200" dirty="0"/>
                    </a:p>
                  </a:txBody>
                  <a:tcPr anchor="ctr"/>
                </a:tc>
                <a:tc>
                  <a:txBody>
                    <a:bodyPr/>
                    <a:lstStyle/>
                    <a:p>
                      <a:pPr algn="ctr"/>
                      <a:r>
                        <a:rPr lang="en-US" sz="3200" dirty="0" smtClean="0"/>
                        <a:t>14</a:t>
                      </a:r>
                      <a:endParaRPr lang="en-US" sz="3200" dirty="0"/>
                    </a:p>
                  </a:txBody>
                  <a:tcPr anchor="ctr"/>
                </a:tc>
                <a:tc>
                  <a:txBody>
                    <a:bodyPr/>
                    <a:lstStyle/>
                    <a:p>
                      <a:pPr algn="ctr"/>
                      <a:r>
                        <a:rPr lang="en-US" sz="3200" dirty="0" smtClean="0"/>
                        <a:t>14</a:t>
                      </a:r>
                      <a:endParaRPr lang="en-US" sz="3200" dirty="0"/>
                    </a:p>
                  </a:txBody>
                  <a:tcPr anchor="ctr"/>
                </a:tc>
                <a:tc>
                  <a:txBody>
                    <a:bodyPr/>
                    <a:lstStyle/>
                    <a:p>
                      <a:pPr algn="ctr"/>
                      <a:r>
                        <a:rPr lang="en-US" sz="3200" dirty="0" smtClean="0"/>
                        <a:t>18</a:t>
                      </a:r>
                      <a:endParaRPr lang="en-US" sz="3200" dirty="0"/>
                    </a:p>
                  </a:txBody>
                  <a:tcPr anchor="ctr"/>
                </a:tc>
                <a:tc>
                  <a:txBody>
                    <a:bodyPr/>
                    <a:lstStyle/>
                    <a:p>
                      <a:pPr algn="ctr"/>
                      <a:r>
                        <a:rPr lang="en-US" sz="3200" dirty="0" smtClean="0"/>
                        <a:t>21</a:t>
                      </a:r>
                      <a:endParaRPr lang="en-US" sz="3200" dirty="0"/>
                    </a:p>
                  </a:txBody>
                  <a:tcPr anchor="ctr"/>
                </a:tc>
                <a:tc>
                  <a:txBody>
                    <a:bodyPr/>
                    <a:lstStyle/>
                    <a:p>
                      <a:pPr algn="ctr"/>
                      <a:r>
                        <a:rPr lang="en-US" sz="3200" dirty="0" smtClean="0"/>
                        <a:t>22</a:t>
                      </a:r>
                      <a:endParaRPr lang="en-US" sz="3200" dirty="0"/>
                    </a:p>
                  </a:txBody>
                  <a:tcPr anchor="ctr"/>
                </a:tc>
                <a:tc>
                  <a:txBody>
                    <a:bodyPr/>
                    <a:lstStyle/>
                    <a:p>
                      <a:pPr algn="ctr"/>
                      <a:r>
                        <a:rPr lang="en-US" sz="3200" dirty="0" smtClean="0"/>
                        <a:t>23</a:t>
                      </a:r>
                      <a:endParaRPr lang="en-US" sz="3200" dirty="0"/>
                    </a:p>
                  </a:txBody>
                  <a:tcPr anchor="ctr"/>
                </a:tc>
              </a:tr>
              <a:tr h="370840">
                <a:tc>
                  <a:txBody>
                    <a:bodyPr/>
                    <a:lstStyle/>
                    <a:p>
                      <a:pPr algn="ctr"/>
                      <a:r>
                        <a:rPr lang="en-US" sz="3200" dirty="0" smtClean="0"/>
                        <a:t>24</a:t>
                      </a:r>
                      <a:endParaRPr lang="en-US" sz="3200" dirty="0"/>
                    </a:p>
                  </a:txBody>
                  <a:tcPr anchor="ctr"/>
                </a:tc>
                <a:tc>
                  <a:txBody>
                    <a:bodyPr/>
                    <a:lstStyle/>
                    <a:p>
                      <a:pPr algn="ctr"/>
                      <a:r>
                        <a:rPr lang="en-US" sz="3200" dirty="0" smtClean="0"/>
                        <a:t>25</a:t>
                      </a:r>
                      <a:endParaRPr lang="en-US" sz="3200" dirty="0"/>
                    </a:p>
                  </a:txBody>
                  <a:tcPr anchor="ctr"/>
                </a:tc>
                <a:tc>
                  <a:txBody>
                    <a:bodyPr/>
                    <a:lstStyle/>
                    <a:p>
                      <a:pPr algn="ctr"/>
                      <a:r>
                        <a:rPr lang="en-US" sz="3200" dirty="0" smtClean="0"/>
                        <a:t>34</a:t>
                      </a:r>
                      <a:endParaRPr lang="en-US" sz="3200" dirty="0"/>
                    </a:p>
                  </a:txBody>
                  <a:tcPr anchor="ctr"/>
                </a:tc>
                <a:tc>
                  <a:txBody>
                    <a:bodyPr/>
                    <a:lstStyle/>
                    <a:p>
                      <a:pPr algn="ctr"/>
                      <a:r>
                        <a:rPr lang="en-US" sz="3200" dirty="0" smtClean="0"/>
                        <a:t>34</a:t>
                      </a:r>
                      <a:endParaRPr lang="en-US" sz="3200" dirty="0"/>
                    </a:p>
                  </a:txBody>
                  <a:tcPr anchor="ctr"/>
                </a:tc>
                <a:tc>
                  <a:txBody>
                    <a:bodyPr/>
                    <a:lstStyle/>
                    <a:p>
                      <a:pPr algn="ctr"/>
                      <a:r>
                        <a:rPr lang="en-US" sz="3200" dirty="0" smtClean="0"/>
                        <a:t>37</a:t>
                      </a:r>
                      <a:endParaRPr lang="en-US" sz="3200" dirty="0"/>
                    </a:p>
                  </a:txBody>
                  <a:tcPr anchor="ctr"/>
                </a:tc>
                <a:tc>
                  <a:txBody>
                    <a:bodyPr/>
                    <a:lstStyle/>
                    <a:p>
                      <a:pPr algn="ctr"/>
                      <a:r>
                        <a:rPr lang="en-US" sz="3200" dirty="0" smtClean="0"/>
                        <a:t>47</a:t>
                      </a:r>
                      <a:endParaRPr lang="en-US" sz="3200" dirty="0"/>
                    </a:p>
                  </a:txBody>
                  <a:tcPr anchor="ctr"/>
                </a:tc>
                <a:tc>
                  <a:txBody>
                    <a:bodyPr/>
                    <a:lstStyle/>
                    <a:p>
                      <a:pPr algn="ctr"/>
                      <a:r>
                        <a:rPr lang="en-US" sz="3200" dirty="0" smtClean="0"/>
                        <a:t>49</a:t>
                      </a:r>
                      <a:endParaRPr lang="en-US" sz="3200" dirty="0"/>
                    </a:p>
                  </a:txBody>
                  <a:tcPr anchor="ctr"/>
                </a:tc>
                <a:tc>
                  <a:txBody>
                    <a:bodyPr/>
                    <a:lstStyle/>
                    <a:p>
                      <a:pPr algn="ctr"/>
                      <a:r>
                        <a:rPr lang="en-US" sz="3200" dirty="0" smtClean="0"/>
                        <a:t>64</a:t>
                      </a:r>
                      <a:endParaRPr lang="en-US" sz="3200" dirty="0"/>
                    </a:p>
                  </a:txBody>
                  <a:tcPr anchor="ctr"/>
                </a:tc>
                <a:tc>
                  <a:txBody>
                    <a:bodyPr/>
                    <a:lstStyle/>
                    <a:p>
                      <a:pPr algn="ctr"/>
                      <a:r>
                        <a:rPr lang="en-US" sz="3200" dirty="0" smtClean="0"/>
                        <a:t>67</a:t>
                      </a:r>
                      <a:endParaRPr lang="en-US" sz="3200" dirty="0"/>
                    </a:p>
                  </a:txBody>
                  <a:tcPr anchor="ctr"/>
                </a:tc>
                <a:tc>
                  <a:txBody>
                    <a:bodyPr/>
                    <a:lstStyle/>
                    <a:p>
                      <a:pPr algn="ctr"/>
                      <a:r>
                        <a:rPr lang="en-US" sz="3200" dirty="0" smtClean="0"/>
                        <a:t>483</a:t>
                      </a:r>
                      <a:endParaRPr lang="en-US" sz="3200" dirty="0"/>
                    </a:p>
                  </a:txBody>
                  <a:tcPr anchor="ct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Autofit/>
          </a:bodyPr>
          <a:lstStyle/>
          <a:p>
            <a:r>
              <a:rPr lang="en-US" sz="3900" dirty="0" smtClean="0"/>
              <a:t>Probability vs. Inferential Statistics</a:t>
            </a:r>
            <a:endParaRPr lang="en-US" sz="3900" dirty="0"/>
          </a:p>
        </p:txBody>
      </p:sp>
      <p:sp>
        <p:nvSpPr>
          <p:cNvPr id="4" name="Content Placeholder 3"/>
          <p:cNvSpPr>
            <a:spLocks noGrp="1"/>
          </p:cNvSpPr>
          <p:nvPr>
            <p:ph idx="1"/>
          </p:nvPr>
        </p:nvSpPr>
        <p:spPr>
          <a:xfrm>
            <a:off x="0" y="838200"/>
            <a:ext cx="9144000" cy="6019800"/>
          </a:xfrm>
        </p:spPr>
        <p:txBody>
          <a:bodyPr>
            <a:normAutofit/>
          </a:bodyPr>
          <a:lstStyle/>
          <a:p>
            <a:r>
              <a:rPr lang="en-US" dirty="0" smtClean="0"/>
              <a:t>Probability</a:t>
            </a:r>
          </a:p>
          <a:p>
            <a:pPr marL="457200" lvl="1" indent="0">
              <a:buNone/>
            </a:pPr>
            <a:r>
              <a:rPr lang="en-US" sz="3200" dirty="0" smtClean="0"/>
              <a:t>The properties of the population are assumed to be known and question regarding the sample are posed and </a:t>
            </a:r>
            <a:r>
              <a:rPr lang="en-US" sz="3200" dirty="0" smtClean="0"/>
              <a:t>answered.</a:t>
            </a:r>
            <a:endParaRPr lang="en-US" sz="3200" dirty="0" smtClean="0"/>
          </a:p>
          <a:p>
            <a:r>
              <a:rPr lang="en-US" dirty="0" smtClean="0"/>
              <a:t>Inferential Statistics</a:t>
            </a:r>
          </a:p>
          <a:p>
            <a:pPr marL="457200" lvl="1" indent="0">
              <a:buNone/>
            </a:pPr>
            <a:r>
              <a:rPr lang="en-US" sz="3200" dirty="0" smtClean="0"/>
              <a:t>Characteristics of the sample are obtained experimentally and questions regarding the underlying populations are proposed.</a:t>
            </a:r>
          </a:p>
        </p:txBody>
      </p:sp>
    </p:spTree>
    <p:extLst>
      <p:ext uri="{BB962C8B-B14F-4D97-AF65-F5344CB8AC3E}">
        <p14:creationId xmlns:p14="http://schemas.microsoft.com/office/powerpoint/2010/main" val="36120666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Trimmed Mean - 100</a:t>
            </a:r>
            <a:r>
              <a:rPr lang="en-US" dirty="0" smtClean="0">
                <a:sym typeface="Symbol"/>
              </a:rPr>
              <a:t>% </a:t>
            </a:r>
            <a:endParaRPr lang="en-US" dirty="0"/>
          </a:p>
        </p:txBody>
      </p:sp>
      <p:sp>
        <p:nvSpPr>
          <p:cNvPr id="3" name="Content Placeholder 2"/>
          <p:cNvSpPr>
            <a:spLocks noGrp="1"/>
          </p:cNvSpPr>
          <p:nvPr>
            <p:ph idx="1"/>
          </p:nvPr>
        </p:nvSpPr>
        <p:spPr/>
        <p:txBody>
          <a:bodyPr/>
          <a:lstStyle/>
          <a:p>
            <a:pPr>
              <a:buNone/>
            </a:pPr>
            <a:r>
              <a:rPr lang="en-US" dirty="0" smtClean="0"/>
              <a:t>Methodology</a:t>
            </a:r>
          </a:p>
          <a:p>
            <a:pPr marL="514350" indent="-514350">
              <a:buAutoNum type="arabicParenR"/>
            </a:pPr>
            <a:r>
              <a:rPr lang="en-US" dirty="0" smtClean="0"/>
              <a:t>Given a number </a:t>
            </a:r>
            <a:r>
              <a:rPr lang="en-US" dirty="0" smtClean="0">
                <a:sym typeface="Symbol"/>
              </a:rPr>
              <a:t> where 0 &lt;  &lt; 1.</a:t>
            </a:r>
          </a:p>
          <a:p>
            <a:pPr marL="514350" indent="-514350">
              <a:buAutoNum type="arabicParenR"/>
            </a:pPr>
            <a:r>
              <a:rPr lang="en-US" dirty="0" smtClean="0">
                <a:sym typeface="Symbol"/>
              </a:rPr>
              <a:t>Remove the 100% lowest and highest values</a:t>
            </a:r>
            <a:r>
              <a:rPr lang="en-US" dirty="0" smtClean="0">
                <a:sym typeface="Symbol"/>
              </a:rPr>
              <a:t>. (Sorting is required.)</a:t>
            </a:r>
            <a:endParaRPr lang="en-US" dirty="0" smtClean="0">
              <a:sym typeface="Symbol"/>
            </a:endParaRPr>
          </a:p>
          <a:p>
            <a:pPr marL="514350" indent="-514350">
              <a:buAutoNum type="arabicParenR"/>
            </a:pPr>
            <a:r>
              <a:rPr lang="en-US" dirty="0" smtClean="0">
                <a:sym typeface="Symbol"/>
              </a:rPr>
              <a:t>Calculate the mean of the remaining values.</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Example 6: Trimmed Mean</a:t>
            </a:r>
            <a:endParaRPr lang="en-US" dirty="0"/>
          </a:p>
        </p:txBody>
      </p:sp>
      <p:sp>
        <p:nvSpPr>
          <p:cNvPr id="3" name="Content Placeholder 2"/>
          <p:cNvSpPr>
            <a:spLocks noGrp="1"/>
          </p:cNvSpPr>
          <p:nvPr>
            <p:ph idx="1"/>
          </p:nvPr>
        </p:nvSpPr>
        <p:spPr>
          <a:xfrm>
            <a:off x="457200" y="914400"/>
            <a:ext cx="8229600" cy="5791200"/>
          </a:xfrm>
        </p:spPr>
        <p:txBody>
          <a:bodyPr>
            <a:normAutofit/>
          </a:bodyPr>
          <a:lstStyle/>
          <a:p>
            <a:pPr>
              <a:buNone/>
            </a:pPr>
            <a:r>
              <a:rPr lang="en-US" dirty="0" smtClean="0"/>
              <a:t>Calculated the 5% trimmed mean of the modified data set and compare to the mean of the original data set.</a:t>
            </a:r>
          </a:p>
          <a:p>
            <a:pPr>
              <a:buNone/>
            </a:pPr>
            <a:r>
              <a:rPr lang="en-US" dirty="0" smtClean="0"/>
              <a:t>Original:</a:t>
            </a:r>
          </a:p>
          <a:p>
            <a:pPr>
              <a:buNone/>
            </a:pPr>
            <a:endParaRPr lang="en-US" dirty="0" smtClean="0"/>
          </a:p>
          <a:p>
            <a:pPr>
              <a:buNone/>
            </a:pPr>
            <a:endParaRPr lang="en-US" dirty="0" smtClean="0"/>
          </a:p>
          <a:p>
            <a:pPr>
              <a:buNone/>
            </a:pPr>
            <a:r>
              <a:rPr lang="en-US" dirty="0" smtClean="0"/>
              <a:t>Modified:</a:t>
            </a:r>
          </a:p>
        </p:txBody>
      </p:sp>
      <p:graphicFrame>
        <p:nvGraphicFramePr>
          <p:cNvPr id="4" name="Table 3"/>
          <p:cNvGraphicFramePr>
            <a:graphicFrameLocks noGrp="1"/>
          </p:cNvGraphicFramePr>
          <p:nvPr/>
        </p:nvGraphicFramePr>
        <p:xfrm>
          <a:off x="228600" y="3124200"/>
          <a:ext cx="8610600" cy="1158240"/>
        </p:xfrm>
        <a:graphic>
          <a:graphicData uri="http://schemas.openxmlformats.org/drawingml/2006/table">
            <a:tbl>
              <a:tblPr>
                <a:tableStyleId>{5C22544A-7EE6-4342-B048-85BDC9FD1C3A}</a:tableStyleId>
              </a:tblPr>
              <a:tblGrid>
                <a:gridCol w="861060"/>
                <a:gridCol w="861060"/>
                <a:gridCol w="861060"/>
                <a:gridCol w="861060"/>
                <a:gridCol w="861060"/>
                <a:gridCol w="861060"/>
                <a:gridCol w="861060"/>
                <a:gridCol w="861060"/>
                <a:gridCol w="861060"/>
                <a:gridCol w="861060"/>
              </a:tblGrid>
              <a:tr h="370840">
                <a:tc>
                  <a:txBody>
                    <a:bodyPr/>
                    <a:lstStyle/>
                    <a:p>
                      <a:pPr algn="ctr"/>
                      <a:r>
                        <a:rPr lang="en-US" sz="3200" dirty="0" smtClean="0"/>
                        <a:t>5</a:t>
                      </a:r>
                      <a:endParaRPr lang="en-US" sz="3200" dirty="0"/>
                    </a:p>
                  </a:txBody>
                  <a:tcPr anchor="ctr"/>
                </a:tc>
                <a:tc>
                  <a:txBody>
                    <a:bodyPr/>
                    <a:lstStyle/>
                    <a:p>
                      <a:pPr algn="ctr"/>
                      <a:r>
                        <a:rPr lang="en-US" sz="3200" dirty="0" smtClean="0"/>
                        <a:t>7</a:t>
                      </a:r>
                      <a:endParaRPr lang="en-US" sz="3200" dirty="0"/>
                    </a:p>
                  </a:txBody>
                  <a:tcPr anchor="ctr"/>
                </a:tc>
                <a:tc>
                  <a:txBody>
                    <a:bodyPr/>
                    <a:lstStyle/>
                    <a:p>
                      <a:pPr algn="ctr"/>
                      <a:r>
                        <a:rPr lang="en-US" sz="3200" dirty="0" smtClean="0"/>
                        <a:t>12</a:t>
                      </a:r>
                      <a:endParaRPr lang="en-US" sz="3200" dirty="0"/>
                    </a:p>
                  </a:txBody>
                  <a:tcPr anchor="ctr"/>
                </a:tc>
                <a:tc>
                  <a:txBody>
                    <a:bodyPr/>
                    <a:lstStyle/>
                    <a:p>
                      <a:pPr algn="ctr"/>
                      <a:r>
                        <a:rPr lang="en-US" sz="3200" dirty="0" smtClean="0"/>
                        <a:t>14</a:t>
                      </a:r>
                      <a:endParaRPr lang="en-US" sz="3200" dirty="0"/>
                    </a:p>
                  </a:txBody>
                  <a:tcPr anchor="ctr"/>
                </a:tc>
                <a:tc>
                  <a:txBody>
                    <a:bodyPr/>
                    <a:lstStyle/>
                    <a:p>
                      <a:pPr algn="ctr"/>
                      <a:r>
                        <a:rPr lang="en-US" sz="3200" dirty="0" smtClean="0"/>
                        <a:t>14</a:t>
                      </a:r>
                      <a:endParaRPr lang="en-US" sz="3200" dirty="0"/>
                    </a:p>
                  </a:txBody>
                  <a:tcPr anchor="ctr"/>
                </a:tc>
                <a:tc>
                  <a:txBody>
                    <a:bodyPr/>
                    <a:lstStyle/>
                    <a:p>
                      <a:pPr algn="ctr"/>
                      <a:r>
                        <a:rPr lang="en-US" sz="3200" dirty="0" smtClean="0"/>
                        <a:t>14</a:t>
                      </a:r>
                      <a:endParaRPr lang="en-US" sz="3200" dirty="0"/>
                    </a:p>
                  </a:txBody>
                  <a:tcPr anchor="ctr"/>
                </a:tc>
                <a:tc>
                  <a:txBody>
                    <a:bodyPr/>
                    <a:lstStyle/>
                    <a:p>
                      <a:pPr algn="ctr"/>
                      <a:r>
                        <a:rPr lang="en-US" sz="3200" dirty="0" smtClean="0"/>
                        <a:t>18</a:t>
                      </a:r>
                      <a:endParaRPr lang="en-US" sz="3200" dirty="0"/>
                    </a:p>
                  </a:txBody>
                  <a:tcPr anchor="ctr"/>
                </a:tc>
                <a:tc>
                  <a:txBody>
                    <a:bodyPr/>
                    <a:lstStyle/>
                    <a:p>
                      <a:pPr algn="ctr"/>
                      <a:r>
                        <a:rPr lang="en-US" sz="3200" dirty="0" smtClean="0"/>
                        <a:t>21</a:t>
                      </a:r>
                      <a:endParaRPr lang="en-US" sz="3200" dirty="0"/>
                    </a:p>
                  </a:txBody>
                  <a:tcPr anchor="ctr"/>
                </a:tc>
                <a:tc>
                  <a:txBody>
                    <a:bodyPr/>
                    <a:lstStyle/>
                    <a:p>
                      <a:pPr algn="ctr"/>
                      <a:r>
                        <a:rPr lang="en-US" sz="3200" dirty="0" smtClean="0"/>
                        <a:t>22</a:t>
                      </a:r>
                      <a:endParaRPr lang="en-US" sz="3200" dirty="0"/>
                    </a:p>
                  </a:txBody>
                  <a:tcPr anchor="ctr"/>
                </a:tc>
                <a:tc>
                  <a:txBody>
                    <a:bodyPr/>
                    <a:lstStyle/>
                    <a:p>
                      <a:pPr algn="ctr"/>
                      <a:r>
                        <a:rPr lang="en-US" sz="3200" dirty="0" smtClean="0"/>
                        <a:t>23</a:t>
                      </a:r>
                      <a:endParaRPr lang="en-US" sz="3200" dirty="0"/>
                    </a:p>
                  </a:txBody>
                  <a:tcPr anchor="ctr"/>
                </a:tc>
              </a:tr>
              <a:tr h="370840">
                <a:tc>
                  <a:txBody>
                    <a:bodyPr/>
                    <a:lstStyle/>
                    <a:p>
                      <a:pPr algn="ctr"/>
                      <a:r>
                        <a:rPr lang="en-US" sz="3200" dirty="0" smtClean="0"/>
                        <a:t>24</a:t>
                      </a:r>
                      <a:endParaRPr lang="en-US" sz="3200" dirty="0"/>
                    </a:p>
                  </a:txBody>
                  <a:tcPr anchor="ctr"/>
                </a:tc>
                <a:tc>
                  <a:txBody>
                    <a:bodyPr/>
                    <a:lstStyle/>
                    <a:p>
                      <a:pPr algn="ctr"/>
                      <a:r>
                        <a:rPr lang="en-US" sz="3200" dirty="0" smtClean="0"/>
                        <a:t>25</a:t>
                      </a:r>
                      <a:endParaRPr lang="en-US" sz="3200" dirty="0"/>
                    </a:p>
                  </a:txBody>
                  <a:tcPr anchor="ctr"/>
                </a:tc>
                <a:tc>
                  <a:txBody>
                    <a:bodyPr/>
                    <a:lstStyle/>
                    <a:p>
                      <a:pPr algn="ctr"/>
                      <a:r>
                        <a:rPr lang="en-US" sz="3200" dirty="0" smtClean="0"/>
                        <a:t>34</a:t>
                      </a:r>
                      <a:endParaRPr lang="en-US" sz="3200" dirty="0"/>
                    </a:p>
                  </a:txBody>
                  <a:tcPr anchor="ctr"/>
                </a:tc>
                <a:tc>
                  <a:txBody>
                    <a:bodyPr/>
                    <a:lstStyle/>
                    <a:p>
                      <a:pPr algn="ctr"/>
                      <a:r>
                        <a:rPr lang="en-US" sz="3200" dirty="0" smtClean="0"/>
                        <a:t>34</a:t>
                      </a:r>
                      <a:endParaRPr lang="en-US" sz="3200" dirty="0"/>
                    </a:p>
                  </a:txBody>
                  <a:tcPr anchor="ctr"/>
                </a:tc>
                <a:tc>
                  <a:txBody>
                    <a:bodyPr/>
                    <a:lstStyle/>
                    <a:p>
                      <a:pPr algn="ctr"/>
                      <a:r>
                        <a:rPr lang="en-US" sz="3200" dirty="0" smtClean="0"/>
                        <a:t>37</a:t>
                      </a:r>
                      <a:endParaRPr lang="en-US" sz="3200" dirty="0"/>
                    </a:p>
                  </a:txBody>
                  <a:tcPr anchor="ctr"/>
                </a:tc>
                <a:tc>
                  <a:txBody>
                    <a:bodyPr/>
                    <a:lstStyle/>
                    <a:p>
                      <a:pPr algn="ctr"/>
                      <a:r>
                        <a:rPr lang="en-US" sz="3200" dirty="0" smtClean="0"/>
                        <a:t>47</a:t>
                      </a:r>
                      <a:endParaRPr lang="en-US" sz="3200" dirty="0"/>
                    </a:p>
                  </a:txBody>
                  <a:tcPr anchor="ctr"/>
                </a:tc>
                <a:tc>
                  <a:txBody>
                    <a:bodyPr/>
                    <a:lstStyle/>
                    <a:p>
                      <a:pPr algn="ctr"/>
                      <a:r>
                        <a:rPr lang="en-US" sz="3200" dirty="0" smtClean="0"/>
                        <a:t>49</a:t>
                      </a:r>
                      <a:endParaRPr lang="en-US" sz="3200" dirty="0"/>
                    </a:p>
                  </a:txBody>
                  <a:tcPr anchor="ctr"/>
                </a:tc>
                <a:tc>
                  <a:txBody>
                    <a:bodyPr/>
                    <a:lstStyle/>
                    <a:p>
                      <a:pPr algn="ctr"/>
                      <a:r>
                        <a:rPr lang="en-US" sz="3200" dirty="0" smtClean="0"/>
                        <a:t>64</a:t>
                      </a:r>
                      <a:endParaRPr lang="en-US" sz="3200" dirty="0"/>
                    </a:p>
                  </a:txBody>
                  <a:tcPr anchor="ctr"/>
                </a:tc>
                <a:tc>
                  <a:txBody>
                    <a:bodyPr/>
                    <a:lstStyle/>
                    <a:p>
                      <a:pPr algn="ctr"/>
                      <a:r>
                        <a:rPr lang="en-US" sz="3200" dirty="0" smtClean="0"/>
                        <a:t>67</a:t>
                      </a:r>
                      <a:endParaRPr lang="en-US" sz="3200" dirty="0"/>
                    </a:p>
                  </a:txBody>
                  <a:tcPr anchor="ctr"/>
                </a:tc>
                <a:tc>
                  <a:txBody>
                    <a:bodyPr/>
                    <a:lstStyle/>
                    <a:p>
                      <a:pPr algn="ctr"/>
                      <a:r>
                        <a:rPr lang="en-US" sz="3200" dirty="0" smtClean="0"/>
                        <a:t>69</a:t>
                      </a:r>
                      <a:endParaRPr lang="en-US" sz="3200" dirty="0"/>
                    </a:p>
                  </a:txBody>
                  <a:tcPr anchor="ctr"/>
                </a:tc>
              </a:tr>
            </a:tbl>
          </a:graphicData>
        </a:graphic>
      </p:graphicFrame>
      <p:graphicFrame>
        <p:nvGraphicFramePr>
          <p:cNvPr id="5" name="Table 4"/>
          <p:cNvGraphicFramePr>
            <a:graphicFrameLocks noGrp="1"/>
          </p:cNvGraphicFramePr>
          <p:nvPr/>
        </p:nvGraphicFramePr>
        <p:xfrm>
          <a:off x="228600" y="5105400"/>
          <a:ext cx="8610600" cy="1158240"/>
        </p:xfrm>
        <a:graphic>
          <a:graphicData uri="http://schemas.openxmlformats.org/drawingml/2006/table">
            <a:tbl>
              <a:tblPr>
                <a:tableStyleId>{5C22544A-7EE6-4342-B048-85BDC9FD1C3A}</a:tableStyleId>
              </a:tblPr>
              <a:tblGrid>
                <a:gridCol w="861060"/>
                <a:gridCol w="861060"/>
                <a:gridCol w="861060"/>
                <a:gridCol w="861060"/>
                <a:gridCol w="861060"/>
                <a:gridCol w="861060"/>
                <a:gridCol w="861060"/>
                <a:gridCol w="861060"/>
                <a:gridCol w="861060"/>
                <a:gridCol w="861060"/>
              </a:tblGrid>
              <a:tr h="370840">
                <a:tc>
                  <a:txBody>
                    <a:bodyPr/>
                    <a:lstStyle/>
                    <a:p>
                      <a:pPr algn="ctr"/>
                      <a:r>
                        <a:rPr lang="en-US" sz="3200" dirty="0" smtClean="0"/>
                        <a:t>5</a:t>
                      </a:r>
                      <a:endParaRPr lang="en-US" sz="3200" dirty="0"/>
                    </a:p>
                  </a:txBody>
                  <a:tcPr anchor="ctr"/>
                </a:tc>
                <a:tc>
                  <a:txBody>
                    <a:bodyPr/>
                    <a:lstStyle/>
                    <a:p>
                      <a:pPr algn="ctr"/>
                      <a:r>
                        <a:rPr lang="en-US" sz="3200" dirty="0" smtClean="0"/>
                        <a:t>7</a:t>
                      </a:r>
                      <a:endParaRPr lang="en-US" sz="3200" dirty="0"/>
                    </a:p>
                  </a:txBody>
                  <a:tcPr anchor="ctr"/>
                </a:tc>
                <a:tc>
                  <a:txBody>
                    <a:bodyPr/>
                    <a:lstStyle/>
                    <a:p>
                      <a:pPr algn="ctr"/>
                      <a:r>
                        <a:rPr lang="en-US" sz="3200" dirty="0" smtClean="0"/>
                        <a:t>12</a:t>
                      </a:r>
                      <a:endParaRPr lang="en-US" sz="3200" dirty="0"/>
                    </a:p>
                  </a:txBody>
                  <a:tcPr anchor="ctr"/>
                </a:tc>
                <a:tc>
                  <a:txBody>
                    <a:bodyPr/>
                    <a:lstStyle/>
                    <a:p>
                      <a:pPr algn="ctr"/>
                      <a:r>
                        <a:rPr lang="en-US" sz="3200" dirty="0" smtClean="0"/>
                        <a:t>14</a:t>
                      </a:r>
                      <a:endParaRPr lang="en-US" sz="3200" dirty="0"/>
                    </a:p>
                  </a:txBody>
                  <a:tcPr anchor="ctr"/>
                </a:tc>
                <a:tc>
                  <a:txBody>
                    <a:bodyPr/>
                    <a:lstStyle/>
                    <a:p>
                      <a:pPr algn="ctr"/>
                      <a:r>
                        <a:rPr lang="en-US" sz="3200" dirty="0" smtClean="0"/>
                        <a:t>14</a:t>
                      </a:r>
                      <a:endParaRPr lang="en-US" sz="3200" dirty="0"/>
                    </a:p>
                  </a:txBody>
                  <a:tcPr anchor="ctr"/>
                </a:tc>
                <a:tc>
                  <a:txBody>
                    <a:bodyPr/>
                    <a:lstStyle/>
                    <a:p>
                      <a:pPr algn="ctr"/>
                      <a:r>
                        <a:rPr lang="en-US" sz="3200" dirty="0" smtClean="0"/>
                        <a:t>14</a:t>
                      </a:r>
                      <a:endParaRPr lang="en-US" sz="3200" dirty="0"/>
                    </a:p>
                  </a:txBody>
                  <a:tcPr anchor="ctr"/>
                </a:tc>
                <a:tc>
                  <a:txBody>
                    <a:bodyPr/>
                    <a:lstStyle/>
                    <a:p>
                      <a:pPr algn="ctr"/>
                      <a:r>
                        <a:rPr lang="en-US" sz="3200" dirty="0" smtClean="0"/>
                        <a:t>18</a:t>
                      </a:r>
                      <a:endParaRPr lang="en-US" sz="3200" dirty="0"/>
                    </a:p>
                  </a:txBody>
                  <a:tcPr anchor="ctr"/>
                </a:tc>
                <a:tc>
                  <a:txBody>
                    <a:bodyPr/>
                    <a:lstStyle/>
                    <a:p>
                      <a:pPr algn="ctr"/>
                      <a:r>
                        <a:rPr lang="en-US" sz="3200" dirty="0" smtClean="0"/>
                        <a:t>21</a:t>
                      </a:r>
                      <a:endParaRPr lang="en-US" sz="3200" dirty="0"/>
                    </a:p>
                  </a:txBody>
                  <a:tcPr anchor="ctr"/>
                </a:tc>
                <a:tc>
                  <a:txBody>
                    <a:bodyPr/>
                    <a:lstStyle/>
                    <a:p>
                      <a:pPr algn="ctr"/>
                      <a:r>
                        <a:rPr lang="en-US" sz="3200" dirty="0" smtClean="0"/>
                        <a:t>22</a:t>
                      </a:r>
                      <a:endParaRPr lang="en-US" sz="3200" dirty="0"/>
                    </a:p>
                  </a:txBody>
                  <a:tcPr anchor="ctr"/>
                </a:tc>
                <a:tc>
                  <a:txBody>
                    <a:bodyPr/>
                    <a:lstStyle/>
                    <a:p>
                      <a:pPr algn="ctr"/>
                      <a:r>
                        <a:rPr lang="en-US" sz="3200" dirty="0" smtClean="0"/>
                        <a:t>23</a:t>
                      </a:r>
                      <a:endParaRPr lang="en-US" sz="3200" dirty="0"/>
                    </a:p>
                  </a:txBody>
                  <a:tcPr anchor="ctr"/>
                </a:tc>
              </a:tr>
              <a:tr h="370840">
                <a:tc>
                  <a:txBody>
                    <a:bodyPr/>
                    <a:lstStyle/>
                    <a:p>
                      <a:pPr algn="ctr"/>
                      <a:r>
                        <a:rPr lang="en-US" sz="3200" dirty="0" smtClean="0"/>
                        <a:t>24</a:t>
                      </a:r>
                      <a:endParaRPr lang="en-US" sz="3200" dirty="0"/>
                    </a:p>
                  </a:txBody>
                  <a:tcPr anchor="ctr"/>
                </a:tc>
                <a:tc>
                  <a:txBody>
                    <a:bodyPr/>
                    <a:lstStyle/>
                    <a:p>
                      <a:pPr algn="ctr"/>
                      <a:r>
                        <a:rPr lang="en-US" sz="3200" dirty="0" smtClean="0"/>
                        <a:t>25</a:t>
                      </a:r>
                      <a:endParaRPr lang="en-US" sz="3200" dirty="0"/>
                    </a:p>
                  </a:txBody>
                  <a:tcPr anchor="ctr"/>
                </a:tc>
                <a:tc>
                  <a:txBody>
                    <a:bodyPr/>
                    <a:lstStyle/>
                    <a:p>
                      <a:pPr algn="ctr"/>
                      <a:r>
                        <a:rPr lang="en-US" sz="3200" dirty="0" smtClean="0"/>
                        <a:t>34</a:t>
                      </a:r>
                      <a:endParaRPr lang="en-US" sz="3200" dirty="0"/>
                    </a:p>
                  </a:txBody>
                  <a:tcPr anchor="ctr"/>
                </a:tc>
                <a:tc>
                  <a:txBody>
                    <a:bodyPr/>
                    <a:lstStyle/>
                    <a:p>
                      <a:pPr algn="ctr"/>
                      <a:r>
                        <a:rPr lang="en-US" sz="3200" dirty="0" smtClean="0"/>
                        <a:t>34</a:t>
                      </a:r>
                      <a:endParaRPr lang="en-US" sz="3200" dirty="0"/>
                    </a:p>
                  </a:txBody>
                  <a:tcPr anchor="ctr"/>
                </a:tc>
                <a:tc>
                  <a:txBody>
                    <a:bodyPr/>
                    <a:lstStyle/>
                    <a:p>
                      <a:pPr algn="ctr"/>
                      <a:r>
                        <a:rPr lang="en-US" sz="3200" dirty="0" smtClean="0"/>
                        <a:t>37</a:t>
                      </a:r>
                      <a:endParaRPr lang="en-US" sz="3200" dirty="0"/>
                    </a:p>
                  </a:txBody>
                  <a:tcPr anchor="ctr"/>
                </a:tc>
                <a:tc>
                  <a:txBody>
                    <a:bodyPr/>
                    <a:lstStyle/>
                    <a:p>
                      <a:pPr algn="ctr"/>
                      <a:r>
                        <a:rPr lang="en-US" sz="3200" dirty="0" smtClean="0"/>
                        <a:t>47</a:t>
                      </a:r>
                      <a:endParaRPr lang="en-US" sz="3200" dirty="0"/>
                    </a:p>
                  </a:txBody>
                  <a:tcPr anchor="ctr"/>
                </a:tc>
                <a:tc>
                  <a:txBody>
                    <a:bodyPr/>
                    <a:lstStyle/>
                    <a:p>
                      <a:pPr algn="ctr"/>
                      <a:r>
                        <a:rPr lang="en-US" sz="3200" dirty="0" smtClean="0"/>
                        <a:t>49</a:t>
                      </a:r>
                      <a:endParaRPr lang="en-US" sz="3200" dirty="0"/>
                    </a:p>
                  </a:txBody>
                  <a:tcPr anchor="ctr"/>
                </a:tc>
                <a:tc>
                  <a:txBody>
                    <a:bodyPr/>
                    <a:lstStyle/>
                    <a:p>
                      <a:pPr algn="ctr"/>
                      <a:r>
                        <a:rPr lang="en-US" sz="3200" dirty="0" smtClean="0"/>
                        <a:t>64</a:t>
                      </a:r>
                      <a:endParaRPr lang="en-US" sz="3200" dirty="0"/>
                    </a:p>
                  </a:txBody>
                  <a:tcPr anchor="ctr"/>
                </a:tc>
                <a:tc>
                  <a:txBody>
                    <a:bodyPr/>
                    <a:lstStyle/>
                    <a:p>
                      <a:pPr algn="ctr"/>
                      <a:r>
                        <a:rPr lang="en-US" sz="3200" dirty="0" smtClean="0"/>
                        <a:t>67</a:t>
                      </a:r>
                      <a:endParaRPr lang="en-US" sz="3200" dirty="0"/>
                    </a:p>
                  </a:txBody>
                  <a:tcPr anchor="ctr"/>
                </a:tc>
                <a:tc>
                  <a:txBody>
                    <a:bodyPr/>
                    <a:lstStyle/>
                    <a:p>
                      <a:pPr algn="ctr"/>
                      <a:r>
                        <a:rPr lang="en-US" sz="3200" dirty="0" smtClean="0"/>
                        <a:t>483</a:t>
                      </a:r>
                      <a:endParaRPr lang="en-US" sz="3200" dirty="0"/>
                    </a:p>
                  </a:txBody>
                  <a:tcPr anchor="ct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Variation of Data</a:t>
            </a:r>
            <a:endParaRPr lang="en-US" dirty="0"/>
          </a:p>
        </p:txBody>
      </p:sp>
      <p:graphicFrame>
        <p:nvGraphicFramePr>
          <p:cNvPr id="6" name="Content Placeholder 5"/>
          <p:cNvGraphicFramePr>
            <a:graphicFrameLocks noGrp="1"/>
          </p:cNvGraphicFramePr>
          <p:nvPr>
            <p:ph idx="1"/>
          </p:nvPr>
        </p:nvGraphicFramePr>
        <p:xfrm>
          <a:off x="457200" y="4343400"/>
          <a:ext cx="8229600" cy="1554480"/>
        </p:xfrm>
        <a:graphic>
          <a:graphicData uri="http://schemas.openxmlformats.org/drawingml/2006/table">
            <a:tbl>
              <a:tblPr>
                <a:tableStyleId>{5C22544A-7EE6-4342-B048-85BDC9FD1C3A}</a:tableStyleId>
              </a:tblPr>
              <a:tblGrid>
                <a:gridCol w="1028700"/>
                <a:gridCol w="1028700"/>
                <a:gridCol w="1028700"/>
                <a:gridCol w="1028700"/>
                <a:gridCol w="1028700"/>
                <a:gridCol w="1028700"/>
                <a:gridCol w="1028700"/>
                <a:gridCol w="1028700"/>
              </a:tblGrid>
              <a:tr h="370840">
                <a:tc>
                  <a:txBody>
                    <a:bodyPr/>
                    <a:lstStyle/>
                    <a:p>
                      <a:pPr algn="ctr"/>
                      <a:r>
                        <a:rPr lang="en-US" sz="2800" dirty="0" smtClean="0"/>
                        <a:t>Set 1</a:t>
                      </a:r>
                      <a:endParaRPr lang="en-US" sz="2800" dirty="0"/>
                    </a:p>
                  </a:txBody>
                  <a:tcPr/>
                </a:tc>
                <a:tc>
                  <a:txBody>
                    <a:bodyPr/>
                    <a:lstStyle/>
                    <a:p>
                      <a:pPr algn="ctr"/>
                      <a:r>
                        <a:rPr lang="en-US" sz="2800" dirty="0" smtClean="0"/>
                        <a:t>-15</a:t>
                      </a:r>
                      <a:endParaRPr lang="en-US" sz="2800" dirty="0"/>
                    </a:p>
                  </a:txBody>
                  <a:tcPr/>
                </a:tc>
                <a:tc>
                  <a:txBody>
                    <a:bodyPr/>
                    <a:lstStyle/>
                    <a:p>
                      <a:pPr algn="ctr"/>
                      <a:r>
                        <a:rPr lang="en-US" sz="2800" dirty="0" smtClean="0"/>
                        <a:t>-10</a:t>
                      </a:r>
                      <a:endParaRPr lang="en-US" sz="2800" dirty="0"/>
                    </a:p>
                  </a:txBody>
                  <a:tcPr/>
                </a:tc>
                <a:tc>
                  <a:txBody>
                    <a:bodyPr/>
                    <a:lstStyle/>
                    <a:p>
                      <a:pPr algn="ctr"/>
                      <a:r>
                        <a:rPr lang="en-US" sz="2800" dirty="0" smtClean="0"/>
                        <a:t>-5</a:t>
                      </a:r>
                      <a:endParaRPr lang="en-US" sz="2800" dirty="0"/>
                    </a:p>
                  </a:txBody>
                  <a:tcPr/>
                </a:tc>
                <a:tc>
                  <a:txBody>
                    <a:bodyPr/>
                    <a:lstStyle/>
                    <a:p>
                      <a:pPr algn="ctr"/>
                      <a:r>
                        <a:rPr lang="en-US" sz="2800" dirty="0" smtClean="0"/>
                        <a:t>0</a:t>
                      </a:r>
                      <a:endParaRPr lang="en-US" sz="2800" dirty="0"/>
                    </a:p>
                  </a:txBody>
                  <a:tcPr/>
                </a:tc>
                <a:tc>
                  <a:txBody>
                    <a:bodyPr/>
                    <a:lstStyle/>
                    <a:p>
                      <a:pPr algn="ctr"/>
                      <a:r>
                        <a:rPr lang="en-US" sz="2800" dirty="0" smtClean="0"/>
                        <a:t>5</a:t>
                      </a:r>
                      <a:endParaRPr lang="en-US" sz="2800" dirty="0"/>
                    </a:p>
                  </a:txBody>
                  <a:tcPr/>
                </a:tc>
                <a:tc>
                  <a:txBody>
                    <a:bodyPr/>
                    <a:lstStyle/>
                    <a:p>
                      <a:pPr algn="ctr"/>
                      <a:r>
                        <a:rPr lang="en-US" sz="2800" dirty="0" smtClean="0"/>
                        <a:t>10</a:t>
                      </a:r>
                      <a:endParaRPr lang="en-US" sz="2800" dirty="0"/>
                    </a:p>
                  </a:txBody>
                  <a:tcPr/>
                </a:tc>
                <a:tc>
                  <a:txBody>
                    <a:bodyPr/>
                    <a:lstStyle/>
                    <a:p>
                      <a:pPr algn="ctr"/>
                      <a:r>
                        <a:rPr lang="en-US" sz="2800" dirty="0" smtClean="0"/>
                        <a:t>15</a:t>
                      </a:r>
                      <a:endParaRPr lang="en-US" sz="2800" dirty="0"/>
                    </a:p>
                  </a:txBody>
                  <a:tcPr/>
                </a:tc>
              </a:tr>
              <a:tr h="370840">
                <a:tc>
                  <a:txBody>
                    <a:bodyPr/>
                    <a:lstStyle/>
                    <a:p>
                      <a:pPr algn="ctr"/>
                      <a:r>
                        <a:rPr lang="en-US" sz="2800" dirty="0" smtClean="0"/>
                        <a:t>Set 2</a:t>
                      </a:r>
                      <a:endParaRPr lang="en-US" sz="2800" dirty="0"/>
                    </a:p>
                  </a:txBody>
                  <a:tcPr/>
                </a:tc>
                <a:tc>
                  <a:txBody>
                    <a:bodyPr/>
                    <a:lstStyle/>
                    <a:p>
                      <a:pPr algn="ctr"/>
                      <a:r>
                        <a:rPr lang="en-US" sz="2800" dirty="0" smtClean="0"/>
                        <a:t>-15</a:t>
                      </a:r>
                      <a:endParaRPr lang="en-US" sz="2800" dirty="0"/>
                    </a:p>
                  </a:txBody>
                  <a:tcPr/>
                </a:tc>
                <a:tc>
                  <a:txBody>
                    <a:bodyPr/>
                    <a:lstStyle/>
                    <a:p>
                      <a:pPr algn="ctr"/>
                      <a:r>
                        <a:rPr lang="en-US" sz="2800" dirty="0" smtClean="0"/>
                        <a:t>-5</a:t>
                      </a:r>
                      <a:endParaRPr lang="en-US" sz="2800" dirty="0"/>
                    </a:p>
                  </a:txBody>
                  <a:tcPr/>
                </a:tc>
                <a:tc>
                  <a:txBody>
                    <a:bodyPr/>
                    <a:lstStyle/>
                    <a:p>
                      <a:pPr algn="ctr"/>
                      <a:r>
                        <a:rPr lang="en-US" sz="2800" dirty="0" smtClean="0"/>
                        <a:t>-1</a:t>
                      </a:r>
                      <a:endParaRPr lang="en-US" sz="2800" dirty="0"/>
                    </a:p>
                  </a:txBody>
                  <a:tcPr/>
                </a:tc>
                <a:tc>
                  <a:txBody>
                    <a:bodyPr/>
                    <a:lstStyle/>
                    <a:p>
                      <a:pPr algn="ctr"/>
                      <a:r>
                        <a:rPr lang="en-US" sz="2800" dirty="0" smtClean="0"/>
                        <a:t>0</a:t>
                      </a:r>
                      <a:endParaRPr lang="en-US" sz="2800" dirty="0"/>
                    </a:p>
                  </a:txBody>
                  <a:tcPr/>
                </a:tc>
                <a:tc>
                  <a:txBody>
                    <a:bodyPr/>
                    <a:lstStyle/>
                    <a:p>
                      <a:pPr algn="ctr"/>
                      <a:r>
                        <a:rPr lang="en-US" sz="2800" dirty="0" smtClean="0"/>
                        <a:t>1</a:t>
                      </a:r>
                      <a:endParaRPr lang="en-US" sz="2800" dirty="0"/>
                    </a:p>
                  </a:txBody>
                  <a:tcPr/>
                </a:tc>
                <a:tc>
                  <a:txBody>
                    <a:bodyPr/>
                    <a:lstStyle/>
                    <a:p>
                      <a:pPr algn="ctr"/>
                      <a:r>
                        <a:rPr lang="en-US" sz="2800" dirty="0" smtClean="0"/>
                        <a:t>5</a:t>
                      </a:r>
                      <a:endParaRPr lang="en-US" sz="2800" dirty="0"/>
                    </a:p>
                  </a:txBody>
                  <a:tcPr/>
                </a:tc>
                <a:tc>
                  <a:txBody>
                    <a:bodyPr/>
                    <a:lstStyle/>
                    <a:p>
                      <a:pPr algn="ctr"/>
                      <a:r>
                        <a:rPr lang="en-US" sz="2800" dirty="0" smtClean="0"/>
                        <a:t>15</a:t>
                      </a:r>
                      <a:endParaRPr lang="en-US" sz="2800" dirty="0"/>
                    </a:p>
                  </a:txBody>
                  <a:tcPr/>
                </a:tc>
              </a:tr>
              <a:tr h="370840">
                <a:tc>
                  <a:txBody>
                    <a:bodyPr/>
                    <a:lstStyle/>
                    <a:p>
                      <a:pPr algn="ctr"/>
                      <a:r>
                        <a:rPr lang="en-US" sz="2800" dirty="0" smtClean="0"/>
                        <a:t>Set 3</a:t>
                      </a:r>
                      <a:endParaRPr lang="en-US" sz="2800" dirty="0"/>
                    </a:p>
                  </a:txBody>
                  <a:tcPr/>
                </a:tc>
                <a:tc>
                  <a:txBody>
                    <a:bodyPr/>
                    <a:lstStyle/>
                    <a:p>
                      <a:pPr algn="ctr"/>
                      <a:r>
                        <a:rPr lang="en-US" sz="2800" dirty="0" smtClean="0"/>
                        <a:t>-3</a:t>
                      </a:r>
                      <a:endParaRPr lang="en-US" sz="2800" dirty="0"/>
                    </a:p>
                  </a:txBody>
                  <a:tcPr/>
                </a:tc>
                <a:tc>
                  <a:txBody>
                    <a:bodyPr/>
                    <a:lstStyle/>
                    <a:p>
                      <a:pPr algn="ctr"/>
                      <a:r>
                        <a:rPr lang="en-US" sz="2800" dirty="0" smtClean="0"/>
                        <a:t>-2</a:t>
                      </a:r>
                      <a:endParaRPr lang="en-US" sz="2800" dirty="0"/>
                    </a:p>
                  </a:txBody>
                  <a:tcPr/>
                </a:tc>
                <a:tc>
                  <a:txBody>
                    <a:bodyPr/>
                    <a:lstStyle/>
                    <a:p>
                      <a:pPr algn="ctr"/>
                      <a:r>
                        <a:rPr lang="en-US" sz="2800" dirty="0" smtClean="0"/>
                        <a:t>-1</a:t>
                      </a:r>
                      <a:endParaRPr lang="en-US" sz="2800" dirty="0"/>
                    </a:p>
                  </a:txBody>
                  <a:tcPr/>
                </a:tc>
                <a:tc>
                  <a:txBody>
                    <a:bodyPr/>
                    <a:lstStyle/>
                    <a:p>
                      <a:pPr algn="ctr"/>
                      <a:r>
                        <a:rPr lang="en-US" sz="2800" dirty="0" smtClean="0"/>
                        <a:t>0</a:t>
                      </a:r>
                      <a:endParaRPr lang="en-US" sz="2800" dirty="0"/>
                    </a:p>
                  </a:txBody>
                  <a:tcPr/>
                </a:tc>
                <a:tc>
                  <a:txBody>
                    <a:bodyPr/>
                    <a:lstStyle/>
                    <a:p>
                      <a:pPr algn="ctr"/>
                      <a:r>
                        <a:rPr lang="en-US" sz="2800" dirty="0" smtClean="0"/>
                        <a:t>1</a:t>
                      </a:r>
                      <a:endParaRPr lang="en-US" sz="2800" dirty="0"/>
                    </a:p>
                  </a:txBody>
                  <a:tcPr/>
                </a:tc>
                <a:tc>
                  <a:txBody>
                    <a:bodyPr/>
                    <a:lstStyle/>
                    <a:p>
                      <a:pPr algn="ctr"/>
                      <a:r>
                        <a:rPr lang="en-US" sz="2800" dirty="0" smtClean="0"/>
                        <a:t>2</a:t>
                      </a:r>
                      <a:endParaRPr lang="en-US" sz="2800" dirty="0"/>
                    </a:p>
                  </a:txBody>
                  <a:tcPr/>
                </a:tc>
                <a:tc>
                  <a:txBody>
                    <a:bodyPr/>
                    <a:lstStyle/>
                    <a:p>
                      <a:pPr algn="ctr"/>
                      <a:r>
                        <a:rPr lang="en-US" sz="2800" dirty="0" smtClean="0"/>
                        <a:t>3</a:t>
                      </a:r>
                      <a:endParaRPr lang="en-US" sz="2800" dirty="0"/>
                    </a:p>
                  </a:txBody>
                  <a:tcPr/>
                </a:tc>
              </a:tr>
            </a:tbl>
          </a:graphicData>
        </a:graphic>
      </p:graphicFrame>
      <p:graphicFrame>
        <p:nvGraphicFramePr>
          <p:cNvPr id="9" name="Chart 8"/>
          <p:cNvGraphicFramePr/>
          <p:nvPr/>
        </p:nvGraphicFramePr>
        <p:xfrm>
          <a:off x="685800" y="1752600"/>
          <a:ext cx="7924800" cy="179070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 of Variance</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marL="338138" indent="-338138">
                  <a:buNone/>
                </a:pPr>
                <a:r>
                  <a:rPr lang="en-US" dirty="0" smtClean="0"/>
                  <a:t>Let x</a:t>
                </a:r>
                <a:r>
                  <a:rPr lang="en-US" baseline="-25000" dirty="0" smtClean="0"/>
                  <a:t>1</a:t>
                </a:r>
                <a:r>
                  <a:rPr lang="en-US" dirty="0" smtClean="0"/>
                  <a:t>, …, </a:t>
                </a:r>
                <a:r>
                  <a:rPr lang="en-US" dirty="0" err="1" smtClean="0"/>
                  <a:t>x</a:t>
                </a:r>
                <a:r>
                  <a:rPr lang="en-US" baseline="-25000" dirty="0" err="1" smtClean="0"/>
                  <a:t>n</a:t>
                </a:r>
                <a:r>
                  <a:rPr lang="en-US" dirty="0" smtClean="0"/>
                  <a:t> be a sample and c and a be any nonzero constants.</a:t>
                </a:r>
              </a:p>
              <a:p>
                <a:pPr marL="514350" indent="-514350">
                  <a:buFont typeface="+mj-lt"/>
                  <a:buAutoNum type="arabicPeriod"/>
                </a:pPr>
                <a:r>
                  <a:rPr lang="en-US" dirty="0" smtClean="0"/>
                  <a:t>If </a:t>
                </a:r>
                <a:r>
                  <a:rPr lang="en-US" dirty="0" err="1" smtClean="0"/>
                  <a:t>y</a:t>
                </a:r>
                <a:r>
                  <a:rPr lang="en-US" baseline="-25000" dirty="0" err="1" smtClean="0"/>
                  <a:t>i</a:t>
                </a:r>
                <a:r>
                  <a:rPr lang="en-US" dirty="0" smtClean="0"/>
                  <a:t> = x</a:t>
                </a:r>
                <a:r>
                  <a:rPr lang="en-US" baseline="-25000" dirty="0" smtClean="0"/>
                  <a:t>i</a:t>
                </a:r>
                <a:r>
                  <a:rPr lang="en-US" dirty="0" smtClean="0"/>
                  <a:t> + c, then </a:t>
                </a:r>
                <a14:m>
                  <m:oMath xmlns:m="http://schemas.openxmlformats.org/officeDocument/2006/math">
                    <m:sSubSup>
                      <m:sSubSupPr>
                        <m:ctrlPr>
                          <a:rPr lang="en-US" i="1" smtClean="0">
                            <a:latin typeface="Cambria Math" panose="02040503050406030204" pitchFamily="18" charset="0"/>
                          </a:rPr>
                        </m:ctrlPr>
                      </m:sSubSupPr>
                      <m:e>
                        <m:r>
                          <a:rPr lang="en-US" b="0" i="1" smtClean="0">
                            <a:latin typeface="Cambria Math" panose="02040503050406030204" pitchFamily="18" charset="0"/>
                          </a:rPr>
                          <m:t>𝑠</m:t>
                        </m:r>
                      </m:e>
                      <m:sub>
                        <m:r>
                          <a:rPr lang="en-US" b="0" i="1" smtClean="0">
                            <a:latin typeface="Cambria Math" panose="02040503050406030204" pitchFamily="18" charset="0"/>
                          </a:rPr>
                          <m:t>𝑦</m:t>
                        </m:r>
                      </m:sub>
                      <m:sup>
                        <m:r>
                          <a:rPr lang="en-US" b="0" i="1" smtClean="0">
                            <a:latin typeface="Cambria Math" panose="02040503050406030204" pitchFamily="18" charset="0"/>
                          </a:rPr>
                          <m:t>2</m:t>
                        </m:r>
                      </m:sup>
                    </m:sSubSup>
                    <m:r>
                      <a:rPr lang="en-US" b="0" i="1" smtClean="0">
                        <a:latin typeface="Cambria Math" panose="02040503050406030204" pitchFamily="18" charset="0"/>
                      </a:rPr>
                      <m:t>=</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𝑠</m:t>
                        </m:r>
                      </m:e>
                      <m:sub>
                        <m:r>
                          <a:rPr lang="en-US" b="0" i="1" smtClean="0">
                            <a:latin typeface="Cambria Math" panose="02040503050406030204" pitchFamily="18" charset="0"/>
                          </a:rPr>
                          <m:t>𝑥</m:t>
                        </m:r>
                      </m:sub>
                      <m:sup>
                        <m:r>
                          <a:rPr lang="en-US" b="0" i="1" smtClean="0">
                            <a:latin typeface="Cambria Math" panose="02040503050406030204" pitchFamily="18" charset="0"/>
                          </a:rPr>
                          <m:t>2</m:t>
                        </m:r>
                      </m:sup>
                    </m:sSubSup>
                  </m:oMath>
                </a14:m>
                <a:r>
                  <a:rPr lang="en-US" dirty="0" smtClean="0"/>
                  <a:t>, </a:t>
                </a:r>
                <a:r>
                  <a:rPr lang="en-US" dirty="0" err="1" smtClean="0"/>
                  <a:t>s</a:t>
                </a:r>
                <a:r>
                  <a:rPr lang="en-US" baseline="-25000" dirty="0" err="1"/>
                  <a:t>y</a:t>
                </a:r>
                <a:r>
                  <a:rPr lang="en-US" dirty="0" smtClean="0"/>
                  <a:t> = </a:t>
                </a:r>
                <a:r>
                  <a:rPr lang="en-US" dirty="0" err="1" smtClean="0"/>
                  <a:t>s</a:t>
                </a:r>
                <a:r>
                  <a:rPr lang="en-US" baseline="-25000" dirty="0" err="1"/>
                  <a:t>x</a:t>
                </a:r>
                <a:endParaRPr lang="en-US" baseline="-25000" dirty="0" smtClean="0"/>
              </a:p>
              <a:p>
                <a:pPr marL="514350" indent="-514350">
                  <a:buFont typeface="+mj-lt"/>
                  <a:buAutoNum type="arabicPeriod"/>
                </a:pPr>
                <a:r>
                  <a:rPr lang="en-US" dirty="0" smtClean="0"/>
                  <a:t>If </a:t>
                </a:r>
                <a:r>
                  <a:rPr lang="en-US" dirty="0" err="1" smtClean="0"/>
                  <a:t>y</a:t>
                </a:r>
                <a:r>
                  <a:rPr lang="en-US" baseline="-25000" dirty="0" err="1" smtClean="0"/>
                  <a:t>i</a:t>
                </a:r>
                <a:r>
                  <a:rPr lang="en-US" dirty="0" smtClean="0"/>
                  <a:t> = </a:t>
                </a:r>
                <a:r>
                  <a:rPr lang="en-US" dirty="0" err="1" smtClean="0"/>
                  <a:t>ax</a:t>
                </a:r>
                <a:r>
                  <a:rPr lang="en-US" baseline="-25000" dirty="0" err="1" smtClean="0"/>
                  <a:t>i</a:t>
                </a:r>
                <a:r>
                  <a:rPr lang="en-US" dirty="0" smtClean="0"/>
                  <a:t>, then </a:t>
                </a:r>
                <a14:m>
                  <m:oMath xmlns:m="http://schemas.openxmlformats.org/officeDocument/2006/math">
                    <m:sSubSup>
                      <m:sSubSupPr>
                        <m:ctrlPr>
                          <a:rPr lang="en-US" i="1">
                            <a:latin typeface="Cambria Math" panose="02040503050406030204" pitchFamily="18" charset="0"/>
                          </a:rPr>
                        </m:ctrlPr>
                      </m:sSubSupPr>
                      <m:e>
                        <m:r>
                          <a:rPr lang="en-US" i="1">
                            <a:latin typeface="Cambria Math" panose="02040503050406030204" pitchFamily="18" charset="0"/>
                          </a:rPr>
                          <m:t>𝑠</m:t>
                        </m:r>
                      </m:e>
                      <m:sub>
                        <m:r>
                          <a:rPr lang="en-US" b="0" i="1" smtClean="0">
                            <a:latin typeface="Cambria Math" panose="02040503050406030204" pitchFamily="18" charset="0"/>
                          </a:rPr>
                          <m:t>𝑦</m:t>
                        </m:r>
                      </m:sub>
                      <m:sup>
                        <m:r>
                          <a:rPr lang="en-US" i="1">
                            <a:latin typeface="Cambria Math" panose="02040503050406030204" pitchFamily="18" charset="0"/>
                          </a:rPr>
                          <m:t>2</m:t>
                        </m:r>
                      </m:sup>
                    </m:sSubSup>
                    <m:r>
                      <a:rPr lang="en-US" i="1">
                        <a:latin typeface="Cambria Math" panose="02040503050406030204" pitchFamily="18" charset="0"/>
                      </a:rPr>
                      <m:t>=</m:t>
                    </m:r>
                    <m:sSup>
                      <m:sSupPr>
                        <m:ctrlPr>
                          <a:rPr lang="en-US" i="1" smtClean="0">
                            <a:latin typeface="Cambria Math" panose="02040503050406030204" pitchFamily="18" charset="0"/>
                          </a:rPr>
                        </m:ctrlPr>
                      </m:sSupPr>
                      <m:e>
                        <m:r>
                          <a:rPr lang="en-US" b="0" i="1" smtClean="0">
                            <a:latin typeface="Cambria Math" panose="02040503050406030204" pitchFamily="18" charset="0"/>
                          </a:rPr>
                          <m:t>𝑎</m:t>
                        </m:r>
                      </m:e>
                      <m:sup>
                        <m:r>
                          <a:rPr lang="en-US" b="0" i="1" smtClean="0">
                            <a:latin typeface="Cambria Math" panose="02040503050406030204" pitchFamily="18" charset="0"/>
                          </a:rPr>
                          <m:t>2</m:t>
                        </m:r>
                      </m:sup>
                    </m:sSup>
                    <m:sSubSup>
                      <m:sSubSupPr>
                        <m:ctrlPr>
                          <a:rPr lang="en-US" i="1">
                            <a:latin typeface="Cambria Math" panose="02040503050406030204" pitchFamily="18" charset="0"/>
                          </a:rPr>
                        </m:ctrlPr>
                      </m:sSubSupPr>
                      <m:e>
                        <m:r>
                          <a:rPr lang="en-US" i="1">
                            <a:latin typeface="Cambria Math" panose="02040503050406030204" pitchFamily="18" charset="0"/>
                          </a:rPr>
                          <m:t>𝑠</m:t>
                        </m:r>
                      </m:e>
                      <m:sub>
                        <m:r>
                          <a:rPr lang="en-US" b="0" i="1" smtClean="0">
                            <a:latin typeface="Cambria Math" panose="02040503050406030204" pitchFamily="18" charset="0"/>
                          </a:rPr>
                          <m:t>𝑥</m:t>
                        </m:r>
                      </m:sub>
                      <m:sup>
                        <m:r>
                          <a:rPr lang="en-US" i="1">
                            <a:latin typeface="Cambria Math" panose="02040503050406030204" pitchFamily="18" charset="0"/>
                          </a:rPr>
                          <m:t>2</m:t>
                        </m:r>
                      </m:sup>
                    </m:sSubSup>
                  </m:oMath>
                </a14:m>
                <a:r>
                  <a:rPr lang="en-US" dirty="0" smtClean="0"/>
                  <a:t>, </a:t>
                </a:r>
                <a:r>
                  <a:rPr lang="en-US" dirty="0" err="1"/>
                  <a:t>s</a:t>
                </a:r>
                <a:r>
                  <a:rPr lang="en-US" baseline="-25000" dirty="0" err="1"/>
                  <a:t>y</a:t>
                </a:r>
                <a:r>
                  <a:rPr lang="en-US" dirty="0"/>
                  <a:t> = </a:t>
                </a:r>
                <a:r>
                  <a:rPr lang="en-US" dirty="0" smtClean="0"/>
                  <a:t>|</a:t>
                </a:r>
                <a:r>
                  <a:rPr lang="en-US" dirty="0" err="1" smtClean="0"/>
                  <a:t>a|s</a:t>
                </a:r>
                <a:r>
                  <a:rPr lang="en-US" baseline="-25000" dirty="0" err="1" smtClean="0"/>
                  <a:t>x</a:t>
                </a: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926" t="-1752"/>
                </a:stretch>
              </a:blipFill>
            </p:spPr>
            <p:txBody>
              <a:bodyPr/>
              <a:lstStyle/>
              <a:p>
                <a:r>
                  <a:rPr lang="en-US">
                    <a:noFill/>
                  </a:rPr>
                  <a:t> </a:t>
                </a:r>
              </a:p>
            </p:txBody>
          </p:sp>
        </mc:Fallback>
      </mc:AlternateContent>
    </p:spTree>
    <p:extLst>
      <p:ext uri="{BB962C8B-B14F-4D97-AF65-F5344CB8AC3E}">
        <p14:creationId xmlns:p14="http://schemas.microsoft.com/office/powerpoint/2010/main" val="347164117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Boxplot</a:t>
            </a:r>
            <a:endParaRPr lang="en-US" dirty="0"/>
          </a:p>
        </p:txBody>
      </p:sp>
      <p:sp>
        <p:nvSpPr>
          <p:cNvPr id="3" name="Content Placeholder 2"/>
          <p:cNvSpPr>
            <a:spLocks noGrp="1"/>
          </p:cNvSpPr>
          <p:nvPr>
            <p:ph idx="1"/>
          </p:nvPr>
        </p:nvSpPr>
        <p:spPr>
          <a:xfrm>
            <a:off x="304800" y="990600"/>
            <a:ext cx="8610600" cy="5867400"/>
          </a:xfrm>
        </p:spPr>
        <p:txBody>
          <a:bodyPr>
            <a:normAutofit lnSpcReduction="10000"/>
          </a:bodyPr>
          <a:lstStyle/>
          <a:p>
            <a:pPr>
              <a:buNone/>
            </a:pPr>
            <a:r>
              <a:rPr lang="en-US" dirty="0" smtClean="0"/>
              <a:t>Methodology</a:t>
            </a:r>
          </a:p>
          <a:p>
            <a:pPr marL="514350" indent="-514350">
              <a:buAutoNum type="arabicParenR"/>
            </a:pPr>
            <a:r>
              <a:rPr lang="en-US" dirty="0" smtClean="0"/>
              <a:t>Calculate the </a:t>
            </a:r>
            <a:r>
              <a:rPr lang="en-US" dirty="0" smtClean="0"/>
              <a:t>minimum, </a:t>
            </a:r>
            <a:r>
              <a:rPr lang="en-US" dirty="0" smtClean="0"/>
              <a:t>Q</a:t>
            </a:r>
            <a:r>
              <a:rPr lang="en-US" baseline="-25000" dirty="0" smtClean="0"/>
              <a:t>1</a:t>
            </a:r>
            <a:r>
              <a:rPr lang="en-US" dirty="0" smtClean="0"/>
              <a:t>,  median, Q</a:t>
            </a:r>
            <a:r>
              <a:rPr lang="en-US" baseline="-25000" dirty="0" smtClean="0"/>
              <a:t>3</a:t>
            </a:r>
            <a:r>
              <a:rPr lang="en-US" dirty="0" smtClean="0"/>
              <a:t>, and the </a:t>
            </a:r>
            <a:r>
              <a:rPr lang="en-US" dirty="0" smtClean="0"/>
              <a:t>maximum.</a:t>
            </a:r>
            <a:endParaRPr lang="en-US" sz="3200" dirty="0" smtClean="0">
              <a:sym typeface="Symbol"/>
            </a:endParaRPr>
          </a:p>
          <a:p>
            <a:pPr marL="514350" indent="-514350">
              <a:buAutoNum type="arabicParenR"/>
            </a:pPr>
            <a:r>
              <a:rPr lang="en-US" dirty="0" smtClean="0">
                <a:sym typeface="Symbol"/>
              </a:rPr>
              <a:t>Mark these values on the horizontal (vertical) axis.</a:t>
            </a:r>
          </a:p>
          <a:p>
            <a:pPr marL="514350" indent="-514350">
              <a:buAutoNum type="arabicParenR"/>
            </a:pPr>
            <a:r>
              <a:rPr lang="en-US" dirty="0" smtClean="0">
                <a:sym typeface="Symbol"/>
              </a:rPr>
              <a:t>Draw a rectangle with one edge at Q</a:t>
            </a:r>
            <a:r>
              <a:rPr lang="en-US" baseline="-25000" dirty="0" smtClean="0">
                <a:sym typeface="Symbol"/>
              </a:rPr>
              <a:t>1</a:t>
            </a:r>
            <a:r>
              <a:rPr lang="en-US" dirty="0" smtClean="0">
                <a:sym typeface="Symbol"/>
              </a:rPr>
              <a:t> and the other edge at Q</a:t>
            </a:r>
            <a:r>
              <a:rPr lang="en-US" baseline="-25000" dirty="0" smtClean="0">
                <a:sym typeface="Symbol"/>
              </a:rPr>
              <a:t>3</a:t>
            </a:r>
            <a:r>
              <a:rPr lang="en-US" dirty="0" smtClean="0">
                <a:sym typeface="Symbol"/>
              </a:rPr>
              <a:t>.</a:t>
            </a:r>
          </a:p>
          <a:p>
            <a:pPr marL="514350" indent="-514350">
              <a:buAutoNum type="arabicParenR"/>
            </a:pPr>
            <a:r>
              <a:rPr lang="en-US" dirty="0" smtClean="0">
                <a:sym typeface="Symbol"/>
              </a:rPr>
              <a:t>Place a vertical (horizontal) line inside the rectangle at the median.</a:t>
            </a:r>
          </a:p>
          <a:p>
            <a:pPr marL="514350" indent="-514350">
              <a:buAutoNum type="arabicParenR"/>
            </a:pPr>
            <a:r>
              <a:rPr lang="en-US" dirty="0" smtClean="0">
                <a:sym typeface="Symbol"/>
              </a:rPr>
              <a:t>Draw whiskers from Q</a:t>
            </a:r>
            <a:r>
              <a:rPr lang="en-US" baseline="-25000" dirty="0" smtClean="0">
                <a:sym typeface="Symbol"/>
              </a:rPr>
              <a:t>1</a:t>
            </a:r>
            <a:r>
              <a:rPr lang="en-US" dirty="0" smtClean="0">
                <a:sym typeface="Symbol"/>
              </a:rPr>
              <a:t> to the </a:t>
            </a:r>
            <a:r>
              <a:rPr lang="en-US" dirty="0" smtClean="0">
                <a:sym typeface="Symbol"/>
              </a:rPr>
              <a:t>minimum </a:t>
            </a:r>
            <a:r>
              <a:rPr lang="en-US" dirty="0" smtClean="0">
                <a:sym typeface="Symbol"/>
              </a:rPr>
              <a:t>and Q</a:t>
            </a:r>
            <a:r>
              <a:rPr lang="en-US" baseline="-25000" dirty="0" smtClean="0">
                <a:sym typeface="Symbol"/>
              </a:rPr>
              <a:t>3</a:t>
            </a:r>
            <a:r>
              <a:rPr lang="en-US" dirty="0" smtClean="0">
                <a:sym typeface="Symbol"/>
              </a:rPr>
              <a:t> to the </a:t>
            </a:r>
            <a:r>
              <a:rPr lang="en-US" dirty="0" smtClean="0">
                <a:sym typeface="Symbol"/>
              </a:rPr>
              <a:t>maximum.</a:t>
            </a:r>
            <a:endParaRPr lang="en-US" dirty="0" smtClean="0">
              <a:sym typeface="Symbol"/>
            </a:endParaRPr>
          </a:p>
          <a:p>
            <a:pPr marL="514350" indent="-514350">
              <a:buAutoNum type="arabicParenR"/>
            </a:pP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smtClean="0"/>
              <a:t>Boxplot - outliers</a:t>
            </a:r>
            <a:endParaRPr lang="en-US" dirty="0"/>
          </a:p>
        </p:txBody>
      </p:sp>
      <p:sp>
        <p:nvSpPr>
          <p:cNvPr id="3" name="Content Placeholder 2"/>
          <p:cNvSpPr>
            <a:spLocks noGrp="1"/>
          </p:cNvSpPr>
          <p:nvPr>
            <p:ph idx="1"/>
          </p:nvPr>
        </p:nvSpPr>
        <p:spPr>
          <a:xfrm>
            <a:off x="304800" y="685800"/>
            <a:ext cx="8610600" cy="6172200"/>
          </a:xfrm>
        </p:spPr>
        <p:txBody>
          <a:bodyPr>
            <a:normAutofit fontScale="92500" lnSpcReduction="20000"/>
          </a:bodyPr>
          <a:lstStyle/>
          <a:p>
            <a:pPr>
              <a:buNone/>
            </a:pPr>
            <a:r>
              <a:rPr lang="en-US" dirty="0" smtClean="0"/>
              <a:t>Methodology</a:t>
            </a:r>
          </a:p>
          <a:p>
            <a:pPr marL="514350" indent="-514350">
              <a:buAutoNum type="arabicParenR"/>
            </a:pPr>
            <a:r>
              <a:rPr lang="en-US" dirty="0" smtClean="0">
                <a:solidFill>
                  <a:schemeClr val="bg1">
                    <a:lumMod val="50000"/>
                  </a:schemeClr>
                </a:solidFill>
              </a:rPr>
              <a:t>Calculate the </a:t>
            </a:r>
            <a:r>
              <a:rPr lang="en-US" dirty="0" smtClean="0">
                <a:solidFill>
                  <a:schemeClr val="bg1">
                    <a:lumMod val="50000"/>
                  </a:schemeClr>
                </a:solidFill>
              </a:rPr>
              <a:t>minimum, </a:t>
            </a:r>
            <a:r>
              <a:rPr lang="en-US" dirty="0" smtClean="0">
                <a:solidFill>
                  <a:schemeClr val="bg1">
                    <a:lumMod val="50000"/>
                  </a:schemeClr>
                </a:solidFill>
              </a:rPr>
              <a:t>Q</a:t>
            </a:r>
            <a:r>
              <a:rPr lang="en-US" baseline="-25000" dirty="0" smtClean="0">
                <a:solidFill>
                  <a:schemeClr val="bg1">
                    <a:lumMod val="50000"/>
                  </a:schemeClr>
                </a:solidFill>
              </a:rPr>
              <a:t>1</a:t>
            </a:r>
            <a:r>
              <a:rPr lang="en-US" dirty="0" smtClean="0">
                <a:solidFill>
                  <a:schemeClr val="bg1">
                    <a:lumMod val="50000"/>
                  </a:schemeClr>
                </a:solidFill>
              </a:rPr>
              <a:t>,  median, Q</a:t>
            </a:r>
            <a:r>
              <a:rPr lang="en-US" baseline="-25000" dirty="0" smtClean="0">
                <a:solidFill>
                  <a:schemeClr val="bg1">
                    <a:lumMod val="50000"/>
                  </a:schemeClr>
                </a:solidFill>
              </a:rPr>
              <a:t>3</a:t>
            </a:r>
            <a:r>
              <a:rPr lang="en-US" dirty="0" smtClean="0">
                <a:solidFill>
                  <a:schemeClr val="bg1">
                    <a:lumMod val="50000"/>
                  </a:schemeClr>
                </a:solidFill>
              </a:rPr>
              <a:t>, and the </a:t>
            </a:r>
            <a:r>
              <a:rPr lang="en-US" dirty="0" smtClean="0">
                <a:solidFill>
                  <a:schemeClr val="bg1">
                    <a:lumMod val="50000"/>
                  </a:schemeClr>
                </a:solidFill>
              </a:rPr>
              <a:t>maximum.</a:t>
            </a:r>
            <a:endParaRPr lang="en-US" sz="3200" dirty="0" smtClean="0">
              <a:solidFill>
                <a:schemeClr val="bg1">
                  <a:lumMod val="50000"/>
                </a:schemeClr>
              </a:solidFill>
              <a:sym typeface="Symbol"/>
            </a:endParaRPr>
          </a:p>
          <a:p>
            <a:pPr marL="514350" indent="-514350">
              <a:buAutoNum type="arabicParenR"/>
            </a:pPr>
            <a:r>
              <a:rPr lang="en-US" dirty="0" smtClean="0">
                <a:solidFill>
                  <a:schemeClr val="bg1">
                    <a:lumMod val="50000"/>
                  </a:schemeClr>
                </a:solidFill>
                <a:sym typeface="Symbol"/>
              </a:rPr>
              <a:t>Mark these values on the horizontal (vertical) axis.</a:t>
            </a:r>
          </a:p>
          <a:p>
            <a:pPr marL="514350" indent="-514350">
              <a:buAutoNum type="arabicParenR"/>
            </a:pPr>
            <a:r>
              <a:rPr lang="en-US" dirty="0" smtClean="0">
                <a:solidFill>
                  <a:schemeClr val="bg1">
                    <a:lumMod val="50000"/>
                  </a:schemeClr>
                </a:solidFill>
                <a:sym typeface="Symbol"/>
              </a:rPr>
              <a:t>Draw a rectangle with one edge at Q</a:t>
            </a:r>
            <a:r>
              <a:rPr lang="en-US" baseline="-25000" dirty="0" smtClean="0">
                <a:solidFill>
                  <a:schemeClr val="bg1">
                    <a:lumMod val="50000"/>
                  </a:schemeClr>
                </a:solidFill>
                <a:sym typeface="Symbol"/>
              </a:rPr>
              <a:t>1</a:t>
            </a:r>
            <a:r>
              <a:rPr lang="en-US" dirty="0" smtClean="0">
                <a:solidFill>
                  <a:schemeClr val="bg1">
                    <a:lumMod val="50000"/>
                  </a:schemeClr>
                </a:solidFill>
                <a:sym typeface="Symbol"/>
              </a:rPr>
              <a:t> and the other edge at Q</a:t>
            </a:r>
            <a:r>
              <a:rPr lang="en-US" baseline="-25000" dirty="0" smtClean="0">
                <a:solidFill>
                  <a:schemeClr val="bg1">
                    <a:lumMod val="50000"/>
                  </a:schemeClr>
                </a:solidFill>
                <a:sym typeface="Symbol"/>
              </a:rPr>
              <a:t>3</a:t>
            </a:r>
            <a:r>
              <a:rPr lang="en-US" dirty="0" smtClean="0">
                <a:solidFill>
                  <a:schemeClr val="bg1">
                    <a:lumMod val="50000"/>
                  </a:schemeClr>
                </a:solidFill>
                <a:sym typeface="Symbol"/>
              </a:rPr>
              <a:t>.</a:t>
            </a:r>
          </a:p>
          <a:p>
            <a:pPr marL="514350" indent="-514350">
              <a:buAutoNum type="arabicParenR"/>
            </a:pPr>
            <a:r>
              <a:rPr lang="en-US" dirty="0" smtClean="0">
                <a:solidFill>
                  <a:schemeClr val="bg1">
                    <a:lumMod val="50000"/>
                  </a:schemeClr>
                </a:solidFill>
                <a:sym typeface="Symbol"/>
              </a:rPr>
              <a:t>Place a vertical (horizontal) line inside the rectangle at the median.</a:t>
            </a:r>
          </a:p>
          <a:p>
            <a:pPr marL="514350" indent="-514350">
              <a:buAutoNum type="arabicParenR"/>
            </a:pPr>
            <a:r>
              <a:rPr lang="en-US" dirty="0" smtClean="0"/>
              <a:t>Determine if there any outliers</a:t>
            </a:r>
            <a:endParaRPr lang="en-US" dirty="0" smtClean="0">
              <a:sym typeface="Symbol"/>
            </a:endParaRPr>
          </a:p>
          <a:p>
            <a:pPr marL="514350" indent="-514350">
              <a:buAutoNum type="arabicParenR"/>
            </a:pPr>
            <a:r>
              <a:rPr lang="en-US" dirty="0" smtClean="0"/>
              <a:t>Draw a whisker out from the rectangle to the smallest and largest observations that are not outliers.</a:t>
            </a:r>
          </a:p>
          <a:p>
            <a:pPr marL="514350" indent="-514350">
              <a:buAutoNum type="arabicParenR"/>
            </a:pPr>
            <a:r>
              <a:rPr lang="en-US" dirty="0" smtClean="0"/>
              <a:t>Plot mild outliers by solid dots, plot extreme outliers with circles.</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82000" cy="762000"/>
          </a:xfrm>
        </p:spPr>
        <p:txBody>
          <a:bodyPr/>
          <a:lstStyle/>
          <a:p>
            <a:r>
              <a:rPr lang="en-US" dirty="0" smtClean="0"/>
              <a:t>Example 7: </a:t>
            </a:r>
            <a:r>
              <a:rPr lang="en-US" dirty="0" err="1" smtClean="0"/>
              <a:t>Boxplot</a:t>
            </a:r>
            <a:endParaRPr lang="en-US" dirty="0"/>
          </a:p>
        </p:txBody>
      </p:sp>
      <p:sp>
        <p:nvSpPr>
          <p:cNvPr id="4" name="Content Placeholder 3"/>
          <p:cNvSpPr>
            <a:spLocks noGrp="1"/>
          </p:cNvSpPr>
          <p:nvPr>
            <p:ph idx="1"/>
          </p:nvPr>
        </p:nvSpPr>
        <p:spPr>
          <a:xfrm>
            <a:off x="381000" y="762000"/>
            <a:ext cx="8229600" cy="4525963"/>
          </a:xfrm>
        </p:spPr>
        <p:txBody>
          <a:bodyPr/>
          <a:lstStyle/>
          <a:p>
            <a:pPr>
              <a:buNone/>
            </a:pPr>
            <a:r>
              <a:rPr lang="en-US" dirty="0" smtClean="0"/>
              <a:t>The following  (ordered) data give the time in months from hire to promotion to manager for a random sample of 25 software engineers from all software engineers employed by a large telecommunications firm.</a:t>
            </a:r>
            <a:endParaRPr lang="en-US" dirty="0"/>
          </a:p>
        </p:txBody>
      </p:sp>
      <p:graphicFrame>
        <p:nvGraphicFramePr>
          <p:cNvPr id="5" name="Table 4"/>
          <p:cNvGraphicFramePr>
            <a:graphicFrameLocks noGrp="1"/>
          </p:cNvGraphicFramePr>
          <p:nvPr/>
        </p:nvGraphicFramePr>
        <p:xfrm>
          <a:off x="228600" y="3733800"/>
          <a:ext cx="8610600" cy="1737360"/>
        </p:xfrm>
        <a:graphic>
          <a:graphicData uri="http://schemas.openxmlformats.org/drawingml/2006/table">
            <a:tbl>
              <a:tblPr>
                <a:tableStyleId>{5C22544A-7EE6-4342-B048-85BDC9FD1C3A}</a:tableStyleId>
              </a:tblPr>
              <a:tblGrid>
                <a:gridCol w="861060"/>
                <a:gridCol w="861060"/>
                <a:gridCol w="861060"/>
                <a:gridCol w="861060"/>
                <a:gridCol w="861060"/>
                <a:gridCol w="861060"/>
                <a:gridCol w="861060"/>
                <a:gridCol w="861060"/>
                <a:gridCol w="861060"/>
                <a:gridCol w="861060"/>
              </a:tblGrid>
              <a:tr h="370840">
                <a:tc>
                  <a:txBody>
                    <a:bodyPr/>
                    <a:lstStyle/>
                    <a:p>
                      <a:pPr algn="ctr"/>
                      <a:r>
                        <a:rPr lang="en-US" sz="3200" dirty="0" smtClean="0"/>
                        <a:t>5</a:t>
                      </a:r>
                      <a:endParaRPr lang="en-US" sz="3200" dirty="0"/>
                    </a:p>
                  </a:txBody>
                  <a:tcPr anchor="ctr"/>
                </a:tc>
                <a:tc>
                  <a:txBody>
                    <a:bodyPr/>
                    <a:lstStyle/>
                    <a:p>
                      <a:pPr algn="ctr"/>
                      <a:r>
                        <a:rPr lang="en-US" sz="3200" dirty="0" smtClean="0"/>
                        <a:t>7</a:t>
                      </a:r>
                      <a:endParaRPr lang="en-US" sz="3200" dirty="0"/>
                    </a:p>
                  </a:txBody>
                  <a:tcPr anchor="ctr"/>
                </a:tc>
                <a:tc>
                  <a:txBody>
                    <a:bodyPr/>
                    <a:lstStyle/>
                    <a:p>
                      <a:pPr algn="ctr"/>
                      <a:r>
                        <a:rPr lang="en-US" sz="3200" dirty="0" smtClean="0"/>
                        <a:t>12</a:t>
                      </a:r>
                      <a:endParaRPr lang="en-US" sz="3200" dirty="0"/>
                    </a:p>
                  </a:txBody>
                  <a:tcPr anchor="ctr"/>
                </a:tc>
                <a:tc>
                  <a:txBody>
                    <a:bodyPr/>
                    <a:lstStyle/>
                    <a:p>
                      <a:pPr algn="ctr"/>
                      <a:r>
                        <a:rPr lang="en-US" sz="3200" dirty="0" smtClean="0"/>
                        <a:t>14</a:t>
                      </a:r>
                      <a:endParaRPr lang="en-US" sz="3200" dirty="0"/>
                    </a:p>
                  </a:txBody>
                  <a:tcPr anchor="ctr"/>
                </a:tc>
                <a:tc>
                  <a:txBody>
                    <a:bodyPr/>
                    <a:lstStyle/>
                    <a:p>
                      <a:pPr algn="ctr"/>
                      <a:r>
                        <a:rPr lang="en-US" sz="3200" dirty="0" smtClean="0"/>
                        <a:t>14</a:t>
                      </a:r>
                      <a:endParaRPr lang="en-US" sz="3200" dirty="0"/>
                    </a:p>
                  </a:txBody>
                  <a:tcPr anchor="ctr"/>
                </a:tc>
                <a:tc>
                  <a:txBody>
                    <a:bodyPr/>
                    <a:lstStyle/>
                    <a:p>
                      <a:pPr algn="ctr"/>
                      <a:r>
                        <a:rPr lang="en-US" sz="3200" dirty="0" smtClean="0"/>
                        <a:t>14</a:t>
                      </a:r>
                      <a:endParaRPr lang="en-US" sz="3200" dirty="0"/>
                    </a:p>
                  </a:txBody>
                  <a:tcPr anchor="ctr"/>
                </a:tc>
                <a:tc>
                  <a:txBody>
                    <a:bodyPr/>
                    <a:lstStyle/>
                    <a:p>
                      <a:pPr algn="ctr"/>
                      <a:r>
                        <a:rPr lang="en-US" sz="3200" dirty="0" smtClean="0"/>
                        <a:t>18</a:t>
                      </a:r>
                      <a:endParaRPr lang="en-US" sz="3200" dirty="0"/>
                    </a:p>
                  </a:txBody>
                  <a:tcPr anchor="ctr"/>
                </a:tc>
                <a:tc>
                  <a:txBody>
                    <a:bodyPr/>
                    <a:lstStyle/>
                    <a:p>
                      <a:pPr algn="ctr"/>
                      <a:r>
                        <a:rPr lang="en-US" sz="3200" dirty="0" smtClean="0"/>
                        <a:t>21</a:t>
                      </a:r>
                      <a:endParaRPr lang="en-US" sz="3200" dirty="0"/>
                    </a:p>
                  </a:txBody>
                  <a:tcPr anchor="ctr"/>
                </a:tc>
                <a:tc>
                  <a:txBody>
                    <a:bodyPr/>
                    <a:lstStyle/>
                    <a:p>
                      <a:pPr algn="ctr"/>
                      <a:r>
                        <a:rPr lang="en-US" sz="3200" dirty="0" smtClean="0"/>
                        <a:t>22</a:t>
                      </a:r>
                      <a:endParaRPr lang="en-US" sz="3200" dirty="0"/>
                    </a:p>
                  </a:txBody>
                  <a:tcPr anchor="ctr"/>
                </a:tc>
                <a:tc>
                  <a:txBody>
                    <a:bodyPr/>
                    <a:lstStyle/>
                    <a:p>
                      <a:pPr algn="ctr"/>
                      <a:r>
                        <a:rPr lang="en-US" sz="3200" dirty="0" smtClean="0"/>
                        <a:t>23</a:t>
                      </a:r>
                      <a:endParaRPr lang="en-US" sz="3200" dirty="0"/>
                    </a:p>
                  </a:txBody>
                  <a:tcPr anchor="ctr"/>
                </a:tc>
              </a:tr>
              <a:tr h="370840">
                <a:tc>
                  <a:txBody>
                    <a:bodyPr/>
                    <a:lstStyle/>
                    <a:p>
                      <a:pPr algn="ctr"/>
                      <a:r>
                        <a:rPr lang="en-US" sz="3200" dirty="0" smtClean="0"/>
                        <a:t>24</a:t>
                      </a:r>
                      <a:endParaRPr lang="en-US" sz="3200" dirty="0"/>
                    </a:p>
                  </a:txBody>
                  <a:tcPr anchor="ctr"/>
                </a:tc>
                <a:tc>
                  <a:txBody>
                    <a:bodyPr/>
                    <a:lstStyle/>
                    <a:p>
                      <a:pPr algn="ctr"/>
                      <a:r>
                        <a:rPr lang="en-US" sz="3200" dirty="0" smtClean="0"/>
                        <a:t>25</a:t>
                      </a:r>
                      <a:endParaRPr lang="en-US" sz="3200" dirty="0"/>
                    </a:p>
                  </a:txBody>
                  <a:tcPr anchor="ctr"/>
                </a:tc>
                <a:tc>
                  <a:txBody>
                    <a:bodyPr/>
                    <a:lstStyle/>
                    <a:p>
                      <a:pPr algn="ctr"/>
                      <a:r>
                        <a:rPr lang="en-US" sz="3200" dirty="0" smtClean="0"/>
                        <a:t>34</a:t>
                      </a:r>
                      <a:endParaRPr lang="en-US" sz="3200" dirty="0"/>
                    </a:p>
                  </a:txBody>
                  <a:tcPr anchor="ctr"/>
                </a:tc>
                <a:tc>
                  <a:txBody>
                    <a:bodyPr/>
                    <a:lstStyle/>
                    <a:p>
                      <a:pPr algn="ctr"/>
                      <a:r>
                        <a:rPr lang="en-US" sz="3200" dirty="0" smtClean="0"/>
                        <a:t>34</a:t>
                      </a:r>
                      <a:endParaRPr lang="en-US" sz="3200" dirty="0"/>
                    </a:p>
                  </a:txBody>
                  <a:tcPr anchor="ctr"/>
                </a:tc>
                <a:tc>
                  <a:txBody>
                    <a:bodyPr/>
                    <a:lstStyle/>
                    <a:p>
                      <a:pPr algn="ctr"/>
                      <a:r>
                        <a:rPr lang="en-US" sz="3200" dirty="0" smtClean="0"/>
                        <a:t>37</a:t>
                      </a:r>
                      <a:endParaRPr lang="en-US" sz="3200" dirty="0"/>
                    </a:p>
                  </a:txBody>
                  <a:tcPr anchor="ctr"/>
                </a:tc>
                <a:tc>
                  <a:txBody>
                    <a:bodyPr/>
                    <a:lstStyle/>
                    <a:p>
                      <a:pPr algn="ctr"/>
                      <a:r>
                        <a:rPr lang="en-US" sz="3200" dirty="0" smtClean="0"/>
                        <a:t>47</a:t>
                      </a:r>
                      <a:endParaRPr lang="en-US" sz="3200" dirty="0"/>
                    </a:p>
                  </a:txBody>
                  <a:tcPr anchor="ctr"/>
                </a:tc>
                <a:tc>
                  <a:txBody>
                    <a:bodyPr/>
                    <a:lstStyle/>
                    <a:p>
                      <a:pPr algn="ctr"/>
                      <a:r>
                        <a:rPr lang="en-US" sz="3200" dirty="0" smtClean="0"/>
                        <a:t>49</a:t>
                      </a:r>
                      <a:endParaRPr lang="en-US" sz="3200" dirty="0"/>
                    </a:p>
                  </a:txBody>
                  <a:tcPr anchor="ctr"/>
                </a:tc>
                <a:tc>
                  <a:txBody>
                    <a:bodyPr/>
                    <a:lstStyle/>
                    <a:p>
                      <a:pPr algn="ctr"/>
                      <a:r>
                        <a:rPr lang="en-US" sz="3200" dirty="0" smtClean="0"/>
                        <a:t>64</a:t>
                      </a:r>
                      <a:endParaRPr lang="en-US" sz="3200" dirty="0"/>
                    </a:p>
                  </a:txBody>
                  <a:tcPr anchor="ctr"/>
                </a:tc>
                <a:tc>
                  <a:txBody>
                    <a:bodyPr/>
                    <a:lstStyle/>
                    <a:p>
                      <a:pPr algn="ctr"/>
                      <a:r>
                        <a:rPr lang="en-US" sz="3200" dirty="0" smtClean="0"/>
                        <a:t>67</a:t>
                      </a:r>
                      <a:endParaRPr lang="en-US" sz="3200" dirty="0"/>
                    </a:p>
                  </a:txBody>
                  <a:tcPr anchor="ctr"/>
                </a:tc>
                <a:tc>
                  <a:txBody>
                    <a:bodyPr/>
                    <a:lstStyle/>
                    <a:p>
                      <a:pPr algn="ctr"/>
                      <a:r>
                        <a:rPr lang="en-US" sz="3200" dirty="0" smtClean="0"/>
                        <a:t>69</a:t>
                      </a:r>
                      <a:endParaRPr lang="en-US" sz="3200" dirty="0"/>
                    </a:p>
                  </a:txBody>
                  <a:tcPr anchor="ctr"/>
                </a:tc>
              </a:tr>
              <a:tr h="370840">
                <a:tc>
                  <a:txBody>
                    <a:bodyPr/>
                    <a:lstStyle/>
                    <a:p>
                      <a:pPr algn="ctr"/>
                      <a:r>
                        <a:rPr lang="en-US" sz="3200" dirty="0" smtClean="0"/>
                        <a:t>125</a:t>
                      </a:r>
                      <a:endParaRPr lang="en-US" sz="3200" dirty="0"/>
                    </a:p>
                  </a:txBody>
                  <a:tcPr anchor="ctr"/>
                </a:tc>
                <a:tc>
                  <a:txBody>
                    <a:bodyPr/>
                    <a:lstStyle/>
                    <a:p>
                      <a:pPr algn="ctr"/>
                      <a:r>
                        <a:rPr lang="en-US" sz="3200" dirty="0" smtClean="0"/>
                        <a:t>192</a:t>
                      </a:r>
                      <a:endParaRPr lang="en-US" sz="3200" dirty="0"/>
                    </a:p>
                  </a:txBody>
                  <a:tcPr anchor="ctr"/>
                </a:tc>
                <a:tc>
                  <a:txBody>
                    <a:bodyPr/>
                    <a:lstStyle/>
                    <a:p>
                      <a:pPr algn="ctr"/>
                      <a:r>
                        <a:rPr lang="en-US" sz="3200" dirty="0" smtClean="0"/>
                        <a:t>229</a:t>
                      </a:r>
                      <a:endParaRPr lang="en-US" sz="3200" dirty="0"/>
                    </a:p>
                  </a:txBody>
                  <a:tcPr anchor="ctr"/>
                </a:tc>
                <a:tc>
                  <a:txBody>
                    <a:bodyPr/>
                    <a:lstStyle/>
                    <a:p>
                      <a:pPr algn="ctr"/>
                      <a:r>
                        <a:rPr lang="en-US" sz="3200" dirty="0" smtClean="0"/>
                        <a:t>453</a:t>
                      </a:r>
                      <a:endParaRPr lang="en-US" sz="3200" dirty="0"/>
                    </a:p>
                  </a:txBody>
                  <a:tcPr anchor="ctr"/>
                </a:tc>
                <a:tc>
                  <a:txBody>
                    <a:bodyPr/>
                    <a:lstStyle/>
                    <a:p>
                      <a:pPr algn="ctr"/>
                      <a:r>
                        <a:rPr lang="en-US" sz="3200" dirty="0" smtClean="0"/>
                        <a:t>483</a:t>
                      </a:r>
                      <a:endParaRPr lang="en-US" sz="3200" dirty="0"/>
                    </a:p>
                  </a:txBody>
                  <a:tcPr anchor="ctr"/>
                </a:tc>
                <a:tc>
                  <a:txBody>
                    <a:bodyPr/>
                    <a:lstStyle/>
                    <a:p>
                      <a:pPr algn="ctr"/>
                      <a:endParaRPr lang="en-US" sz="3200" dirty="0"/>
                    </a:p>
                  </a:txBody>
                  <a:tcPr anchor="ctr"/>
                </a:tc>
                <a:tc>
                  <a:txBody>
                    <a:bodyPr/>
                    <a:lstStyle/>
                    <a:p>
                      <a:pPr algn="ctr"/>
                      <a:endParaRPr lang="en-US" sz="3200" dirty="0"/>
                    </a:p>
                  </a:txBody>
                  <a:tcPr anchor="ctr"/>
                </a:tc>
                <a:tc>
                  <a:txBody>
                    <a:bodyPr/>
                    <a:lstStyle/>
                    <a:p>
                      <a:pPr algn="ctr"/>
                      <a:endParaRPr lang="en-US" sz="3200" dirty="0"/>
                    </a:p>
                  </a:txBody>
                  <a:tcPr anchor="ctr"/>
                </a:tc>
                <a:tc>
                  <a:txBody>
                    <a:bodyPr/>
                    <a:lstStyle/>
                    <a:p>
                      <a:pPr algn="ctr"/>
                      <a:endParaRPr lang="en-US" sz="3200" dirty="0"/>
                    </a:p>
                  </a:txBody>
                  <a:tcPr anchor="ctr"/>
                </a:tc>
                <a:tc>
                  <a:txBody>
                    <a:bodyPr/>
                    <a:lstStyle/>
                    <a:p>
                      <a:pPr algn="ctr"/>
                      <a:endParaRPr lang="en-US" sz="3200" dirty="0"/>
                    </a:p>
                  </a:txBody>
                  <a:tcPr anchor="ct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82000" cy="762000"/>
          </a:xfrm>
        </p:spPr>
        <p:txBody>
          <a:bodyPr/>
          <a:lstStyle/>
          <a:p>
            <a:r>
              <a:rPr lang="en-US" dirty="0" smtClean="0"/>
              <a:t>Example 7: </a:t>
            </a:r>
            <a:r>
              <a:rPr lang="en-US" dirty="0" err="1" smtClean="0"/>
              <a:t>Boxplot</a:t>
            </a:r>
            <a:r>
              <a:rPr lang="en-US" dirty="0" smtClean="0"/>
              <a:t> (cont)</a:t>
            </a:r>
            <a:endParaRPr lang="en-US" dirty="0"/>
          </a:p>
        </p:txBody>
      </p:sp>
      <p:sp>
        <p:nvSpPr>
          <p:cNvPr id="5" name="Content Placeholder 4"/>
          <p:cNvSpPr>
            <a:spLocks noGrp="1"/>
          </p:cNvSpPr>
          <p:nvPr>
            <p:ph idx="1"/>
          </p:nvPr>
        </p:nvSpPr>
        <p:spPr/>
        <p:txBody>
          <a:bodyPr/>
          <a:lstStyle/>
          <a:p>
            <a:pPr>
              <a:buNone/>
            </a:pPr>
            <a:endParaRPr lang="en-US" dirty="0"/>
          </a:p>
        </p:txBody>
      </p:sp>
      <p:pic>
        <p:nvPicPr>
          <p:cNvPr id="4" name="Picture 3"/>
          <p:cNvPicPr>
            <a:picLocks noChangeAspect="1"/>
          </p:cNvPicPr>
          <p:nvPr/>
        </p:nvPicPr>
        <p:blipFill rotWithShape="1">
          <a:blip r:embed="rId2"/>
          <a:srcRect r="23070" b="18726"/>
          <a:stretch/>
        </p:blipFill>
        <p:spPr>
          <a:xfrm>
            <a:off x="1028700" y="1060075"/>
            <a:ext cx="7239000" cy="5606212"/>
          </a:xfrm>
          <a:prstGeom prst="rect">
            <a:avLst/>
          </a:prstGeom>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Comparative Boxplots</a:t>
            </a:r>
            <a:endParaRPr lang="en-US" dirty="0"/>
          </a:p>
        </p:txBody>
      </p:sp>
      <p:pic>
        <p:nvPicPr>
          <p:cNvPr id="47106" name="Picture 2" descr="http://3.bp.blogspot.com/-xiXDtFxA6CY/TvZXInfQ5sI/AAAAAAAAFIY/joFRtVukEwQ/s400/Fig3%2Bortho%2Bvs.%2Banesth.jpg"/>
          <p:cNvPicPr>
            <a:picLocks noChangeAspect="1" noChangeArrowheads="1"/>
          </p:cNvPicPr>
          <p:nvPr/>
        </p:nvPicPr>
        <p:blipFill>
          <a:blip r:embed="rId2" cstate="print"/>
          <a:srcRect/>
          <a:stretch>
            <a:fillRect/>
          </a:stretch>
        </p:blipFill>
        <p:spPr bwMode="auto">
          <a:xfrm>
            <a:off x="685800" y="1371600"/>
            <a:ext cx="7315200" cy="4078224"/>
          </a:xfrm>
          <a:prstGeom prst="rect">
            <a:avLst/>
          </a:prstGeom>
          <a:noFill/>
        </p:spPr>
      </p:pic>
      <p:sp>
        <p:nvSpPr>
          <p:cNvPr id="5" name="TextBox 4"/>
          <p:cNvSpPr txBox="1"/>
          <p:nvPr/>
        </p:nvSpPr>
        <p:spPr>
          <a:xfrm>
            <a:off x="1295400" y="6096000"/>
            <a:ext cx="6837962" cy="369332"/>
          </a:xfrm>
          <a:prstGeom prst="rect">
            <a:avLst/>
          </a:prstGeom>
          <a:noFill/>
        </p:spPr>
        <p:txBody>
          <a:bodyPr wrap="none" rtlCol="0">
            <a:spAutoFit/>
          </a:bodyPr>
          <a:lstStyle/>
          <a:p>
            <a:r>
              <a:rPr lang="en-US" dirty="0" smtClean="0"/>
              <a:t>http://neurocritic.blogspot.com/2011/12/orthopedic-surgeons-vs.html</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dirty="0" smtClean="0"/>
              <a:t>Distributions and </a:t>
            </a:r>
            <a:r>
              <a:rPr lang="en-US" dirty="0" err="1" smtClean="0"/>
              <a:t>Boxplots</a:t>
            </a:r>
            <a:endParaRPr lang="en-US" dirty="0"/>
          </a:p>
        </p:txBody>
      </p:sp>
      <p:pic>
        <p:nvPicPr>
          <p:cNvPr id="1026" name="Picture 2"/>
          <p:cNvPicPr>
            <a:picLocks noGrp="1" noChangeAspect="1" noChangeArrowheads="1"/>
          </p:cNvPicPr>
          <p:nvPr>
            <p:ph idx="1"/>
          </p:nvPr>
        </p:nvPicPr>
        <p:blipFill>
          <a:blip r:embed="rId2" cstate="print">
            <a:clrChange>
              <a:clrFrom>
                <a:srgbClr val="FFFFFF"/>
              </a:clrFrom>
              <a:clrTo>
                <a:srgbClr val="FFFFFF">
                  <a:alpha val="0"/>
                </a:srgbClr>
              </a:clrTo>
            </a:clrChange>
          </a:blip>
          <a:srcRect/>
          <a:stretch>
            <a:fillRect/>
          </a:stretch>
        </p:blipFill>
        <p:spPr bwMode="auto">
          <a:xfrm>
            <a:off x="457200" y="685800"/>
            <a:ext cx="8229600" cy="3105206"/>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57200" y="3752794"/>
            <a:ext cx="8229600" cy="310520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Autofit/>
          </a:bodyPr>
          <a:lstStyle/>
          <a:p>
            <a:r>
              <a:rPr lang="en-US" sz="3900" dirty="0" smtClean="0"/>
              <a:t>Example: Probability vs. Inferential Statistics</a:t>
            </a:r>
            <a:endParaRPr lang="en-US" sz="3900" dirty="0"/>
          </a:p>
        </p:txBody>
      </p:sp>
      <p:sp>
        <p:nvSpPr>
          <p:cNvPr id="4" name="Content Placeholder 3"/>
          <p:cNvSpPr>
            <a:spLocks noGrp="1"/>
          </p:cNvSpPr>
          <p:nvPr>
            <p:ph idx="1"/>
          </p:nvPr>
        </p:nvSpPr>
        <p:spPr>
          <a:xfrm>
            <a:off x="0" y="838200"/>
            <a:ext cx="9144000" cy="6019800"/>
          </a:xfrm>
        </p:spPr>
        <p:txBody>
          <a:bodyPr>
            <a:normAutofit lnSpcReduction="10000"/>
          </a:bodyPr>
          <a:lstStyle/>
          <a:p>
            <a:pPr>
              <a:buNone/>
            </a:pPr>
            <a:r>
              <a:rPr lang="en-US" dirty="0" smtClean="0"/>
              <a:t>Consider drivers’ use of manual lap belts in cars equipped with automatic shoulder belt systems (“Automobile seat Belts: Usage patterns in Automatic Belt Systems,” </a:t>
            </a:r>
            <a:r>
              <a:rPr lang="en-US" i="1" dirty="0" smtClean="0"/>
              <a:t>Human Factors</a:t>
            </a:r>
            <a:r>
              <a:rPr lang="en-US" dirty="0" smtClean="0"/>
              <a:t>, 1998: 126-135.)</a:t>
            </a:r>
          </a:p>
          <a:p>
            <a:pPr>
              <a:buNone/>
            </a:pPr>
            <a:r>
              <a:rPr lang="en-US" dirty="0" smtClean="0"/>
              <a:t>Probability: </a:t>
            </a:r>
          </a:p>
          <a:p>
            <a:pPr>
              <a:buNone/>
            </a:pPr>
            <a:r>
              <a:rPr lang="en-US" dirty="0" smtClean="0"/>
              <a:t>Assume that 50% of all drivers of cars with this type of seatbelt use their lap belt (population).</a:t>
            </a:r>
          </a:p>
          <a:p>
            <a:pPr>
              <a:buNone/>
            </a:pPr>
            <a:r>
              <a:rPr lang="en-US" dirty="0" smtClean="0"/>
              <a:t>Q1: How likely that in a sample of 50 drivers, 35 will use their lap belt?</a:t>
            </a:r>
          </a:p>
          <a:p>
            <a:pPr>
              <a:buNone/>
            </a:pPr>
            <a:r>
              <a:rPr lang="en-US" dirty="0" smtClean="0"/>
              <a:t>Q2: On average, how many drivers in the sample of 50 will use their lap belt?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990600"/>
          </a:xfrm>
        </p:spPr>
        <p:txBody>
          <a:bodyPr>
            <a:noAutofit/>
          </a:bodyPr>
          <a:lstStyle/>
          <a:p>
            <a:r>
              <a:rPr lang="en-US" sz="3900" dirty="0" smtClean="0"/>
              <a:t>Example: Probability vs. Inferential Statistics (cont</a:t>
            </a:r>
            <a:r>
              <a:rPr lang="en-US" sz="3600" dirty="0" smtClean="0"/>
              <a:t>)</a:t>
            </a:r>
            <a:endParaRPr lang="en-US" sz="3600" dirty="0"/>
          </a:p>
        </p:txBody>
      </p:sp>
      <p:sp>
        <p:nvSpPr>
          <p:cNvPr id="4" name="Content Placeholder 3"/>
          <p:cNvSpPr>
            <a:spLocks noGrp="1"/>
          </p:cNvSpPr>
          <p:nvPr>
            <p:ph idx="1"/>
          </p:nvPr>
        </p:nvSpPr>
        <p:spPr>
          <a:xfrm>
            <a:off x="0" y="1066800"/>
            <a:ext cx="9144000" cy="5791200"/>
          </a:xfrm>
        </p:spPr>
        <p:txBody>
          <a:bodyPr>
            <a:normAutofit/>
          </a:bodyPr>
          <a:lstStyle/>
          <a:p>
            <a:pPr>
              <a:buNone/>
            </a:pPr>
            <a:r>
              <a:rPr lang="en-US" dirty="0" smtClean="0"/>
              <a:t>Consider drivers’ use of manual lap belts in cars equipped with automatic shoulder belt systems (“Automobile seat Belts: Usage patterns in Automatic Belt Systems,” </a:t>
            </a:r>
            <a:r>
              <a:rPr lang="en-US" i="1" dirty="0" smtClean="0"/>
              <a:t>Human Factors</a:t>
            </a:r>
            <a:r>
              <a:rPr lang="en-US" dirty="0" smtClean="0"/>
              <a:t>, 1998: 126-135.)</a:t>
            </a:r>
          </a:p>
          <a:p>
            <a:pPr>
              <a:buNone/>
            </a:pPr>
            <a:r>
              <a:rPr lang="en-US" dirty="0" smtClean="0"/>
              <a:t>Inferential Statistics: </a:t>
            </a:r>
          </a:p>
          <a:p>
            <a:pPr>
              <a:buNone/>
            </a:pPr>
            <a:r>
              <a:rPr lang="en-US" dirty="0" smtClean="0"/>
              <a:t>Observe that 32 out of 50 drivers use their lap belt (sample).</a:t>
            </a:r>
          </a:p>
          <a:p>
            <a:pPr>
              <a:buNone/>
            </a:pPr>
            <a:r>
              <a:rPr lang="en-US" dirty="0" smtClean="0"/>
              <a:t>Q1: Does this provide evidence to conclude that more than 50% of all the drivers in this area regularly use their lap belt?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Collecting Data</a:t>
            </a:r>
            <a:endParaRPr lang="en-US" dirty="0"/>
          </a:p>
        </p:txBody>
      </p:sp>
      <p:sp>
        <p:nvSpPr>
          <p:cNvPr id="3" name="Content Placeholder 2"/>
          <p:cNvSpPr>
            <a:spLocks noGrp="1"/>
          </p:cNvSpPr>
          <p:nvPr>
            <p:ph idx="1"/>
          </p:nvPr>
        </p:nvSpPr>
        <p:spPr/>
        <p:txBody>
          <a:bodyPr>
            <a:normAutofit/>
          </a:bodyPr>
          <a:lstStyle/>
          <a:p>
            <a:r>
              <a:rPr lang="en-US" dirty="0" smtClean="0"/>
              <a:t>Methods of Collection</a:t>
            </a:r>
          </a:p>
          <a:p>
            <a:pPr lvl="1"/>
            <a:r>
              <a:rPr lang="en-US" sz="3200" dirty="0" smtClean="0"/>
              <a:t>Simple random </a:t>
            </a:r>
            <a:r>
              <a:rPr lang="en-US" sz="3200" dirty="0" smtClean="0"/>
              <a:t>sampling </a:t>
            </a:r>
            <a:r>
              <a:rPr lang="en-US" sz="3200" dirty="0" smtClean="0"/>
              <a:t>(SRS)</a:t>
            </a:r>
          </a:p>
          <a:p>
            <a:pPr lvl="1"/>
            <a:r>
              <a:rPr lang="en-US" sz="3200" dirty="0" smtClean="0"/>
              <a:t>Stratified Sampling</a:t>
            </a:r>
          </a:p>
          <a:p>
            <a:r>
              <a:rPr lang="en-US" dirty="0" smtClean="0"/>
              <a:t>Type of Study</a:t>
            </a:r>
          </a:p>
          <a:p>
            <a:pPr lvl="1"/>
            <a:r>
              <a:rPr lang="en-US" sz="3200" dirty="0" smtClean="0"/>
              <a:t>Observational Study</a:t>
            </a:r>
          </a:p>
          <a:p>
            <a:pPr lvl="1"/>
            <a:r>
              <a:rPr lang="en-US" sz="3200" dirty="0" smtClean="0"/>
              <a:t>Experiment</a:t>
            </a:r>
            <a:endParaRPr lang="en-US" sz="3200" dirty="0"/>
          </a:p>
        </p:txBody>
      </p:sp>
    </p:spTree>
    <p:extLst>
      <p:ext uri="{BB962C8B-B14F-4D97-AF65-F5344CB8AC3E}">
        <p14:creationId xmlns:p14="http://schemas.microsoft.com/office/powerpoint/2010/main" val="4203333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Stem-and-Leaf Display</a:t>
            </a:r>
            <a:endParaRPr lang="en-US" dirty="0"/>
          </a:p>
        </p:txBody>
      </p:sp>
      <p:sp>
        <p:nvSpPr>
          <p:cNvPr id="3" name="Content Placeholder 2"/>
          <p:cNvSpPr>
            <a:spLocks noGrp="1"/>
          </p:cNvSpPr>
          <p:nvPr>
            <p:ph idx="1"/>
          </p:nvPr>
        </p:nvSpPr>
        <p:spPr>
          <a:xfrm>
            <a:off x="304800" y="1600200"/>
            <a:ext cx="8686800" cy="5029200"/>
          </a:xfrm>
        </p:spPr>
        <p:txBody>
          <a:bodyPr>
            <a:normAutofit/>
          </a:bodyPr>
          <a:lstStyle/>
          <a:p>
            <a:pPr>
              <a:buNone/>
            </a:pPr>
            <a:r>
              <a:rPr lang="en-US" dirty="0" smtClean="0"/>
              <a:t>Methodology</a:t>
            </a:r>
          </a:p>
          <a:p>
            <a:pPr marL="514350" indent="-514350">
              <a:buFont typeface="+mj-lt"/>
              <a:buAutoNum type="arabicPeriod"/>
            </a:pPr>
            <a:r>
              <a:rPr lang="en-US" dirty="0" smtClean="0"/>
              <a:t>Select one or more leading digits for the stem values. The trailing digits become the leaves.</a:t>
            </a:r>
          </a:p>
          <a:p>
            <a:pPr marL="514350" indent="-514350">
              <a:buFont typeface="+mj-lt"/>
              <a:buAutoNum type="arabicPeriod"/>
            </a:pPr>
            <a:r>
              <a:rPr lang="en-US" dirty="0" smtClean="0"/>
              <a:t>List possible stem values in a vertical column.</a:t>
            </a:r>
          </a:p>
          <a:p>
            <a:pPr marL="514350" indent="-514350">
              <a:buFont typeface="+mj-lt"/>
              <a:buAutoNum type="arabicPeriod"/>
            </a:pPr>
            <a:r>
              <a:rPr lang="en-US" dirty="0" smtClean="0"/>
              <a:t>Record the leaf for each observation beside the corresponding stem value. On </a:t>
            </a:r>
            <a:r>
              <a:rPr lang="en-US" dirty="0" err="1" smtClean="0"/>
              <a:t>WebAssign</a:t>
            </a:r>
            <a:r>
              <a:rPr lang="en-US" dirty="0" smtClean="0"/>
              <a:t>, you will need to order these values.</a:t>
            </a:r>
          </a:p>
          <a:p>
            <a:pPr marL="514350" indent="-514350">
              <a:buFont typeface="+mj-lt"/>
              <a:buAutoNum type="arabicPeriod"/>
            </a:pPr>
            <a:r>
              <a:rPr lang="en-US" dirty="0" smtClean="0"/>
              <a:t>Indicate the units for stems and leaves someplace in the display.</a:t>
            </a:r>
          </a:p>
          <a:p>
            <a:pPr marL="514350" indent="-514350">
              <a:buAutoNum type="arabicPeriod"/>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 Stem-and-Leaf</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pPr>
              <a:buNone/>
            </a:pPr>
            <a:r>
              <a:rPr lang="en-US" dirty="0" smtClean="0"/>
              <a:t>The number of touchdown passes thrown by each of the 31 teams in the National Football league in 2000 is given below</a:t>
            </a:r>
          </a:p>
          <a:p>
            <a:pPr>
              <a:buNone/>
            </a:pPr>
            <a:r>
              <a:rPr lang="en-US" dirty="0" smtClean="0"/>
              <a:t>14, 29, 22, 18, 20, 15, 6, 9, 18, 19, 18, 23, 28, 37, 21, 14, 19, 21, 20, 16, 22, 33, 28, 12, 18, 22, 14, 33, 21, 12</a:t>
            </a:r>
          </a:p>
          <a:p>
            <a:pPr>
              <a:buNone/>
            </a:pPr>
            <a:r>
              <a:rPr lang="en-US" dirty="0" smtClean="0"/>
              <a:t>Reduced data set: </a:t>
            </a:r>
          </a:p>
          <a:p>
            <a:pPr>
              <a:buNone/>
            </a:pPr>
            <a:r>
              <a:rPr lang="en-US" dirty="0" smtClean="0"/>
              <a:t>14, 18, 15, 6, 9, 18, 19, 18, 14, 19, 16, 12, 18, 14, 12</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Stem-and-Leaf Displays</a:t>
            </a:r>
            <a:endParaRPr lang="en-US" dirty="0"/>
          </a:p>
        </p:txBody>
      </p:sp>
      <p:sp>
        <p:nvSpPr>
          <p:cNvPr id="3" name="Content Placeholder 2"/>
          <p:cNvSpPr>
            <a:spLocks noGrp="1"/>
          </p:cNvSpPr>
          <p:nvPr>
            <p:ph idx="1"/>
          </p:nvPr>
        </p:nvSpPr>
        <p:spPr/>
        <p:txBody>
          <a:bodyPr/>
          <a:lstStyle/>
          <a:p>
            <a:r>
              <a:rPr lang="en-US" dirty="0" smtClean="0"/>
              <a:t>Typical Value</a:t>
            </a:r>
          </a:p>
          <a:p>
            <a:r>
              <a:rPr lang="en-US" dirty="0" smtClean="0"/>
              <a:t>Spread</a:t>
            </a:r>
          </a:p>
          <a:p>
            <a:r>
              <a:rPr lang="en-US" dirty="0" smtClean="0"/>
              <a:t>Gaps</a:t>
            </a:r>
          </a:p>
          <a:p>
            <a:r>
              <a:rPr lang="en-US" dirty="0" smtClean="0"/>
              <a:t>Symmetry </a:t>
            </a:r>
            <a:r>
              <a:rPr lang="en-US" smtClean="0"/>
              <a:t>of distribution</a:t>
            </a:r>
            <a:endParaRPr lang="en-US" dirty="0" smtClean="0"/>
          </a:p>
          <a:p>
            <a:r>
              <a:rPr lang="en-US" dirty="0" smtClean="0"/>
              <a:t>Number and location of peaks</a:t>
            </a:r>
          </a:p>
          <a:p>
            <a:r>
              <a:rPr lang="en-US" dirty="0" smtClean="0"/>
              <a:t>Outliers</a:t>
            </a:r>
            <a:endParaRPr lang="en-US" dirty="0"/>
          </a:p>
        </p:txBody>
      </p:sp>
    </p:spTree>
    <p:extLst>
      <p:ext uri="{BB962C8B-B14F-4D97-AF65-F5344CB8AC3E}">
        <p14:creationId xmlns:p14="http://schemas.microsoft.com/office/powerpoint/2010/main" val="34759736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10872</TotalTime>
  <Words>1849</Words>
  <Application>Microsoft Office PowerPoint</Application>
  <PresentationFormat>On-screen Show (4:3)</PresentationFormat>
  <Paragraphs>503</Paragraphs>
  <Slides>39</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Calibri</vt:lpstr>
      <vt:lpstr>Cambria Math</vt:lpstr>
      <vt:lpstr>Symbol</vt:lpstr>
      <vt:lpstr>Office Theme</vt:lpstr>
      <vt:lpstr>PowerPoint Presentation</vt:lpstr>
      <vt:lpstr>Definitions: Data, Statistics, Population, Sample</vt:lpstr>
      <vt:lpstr>Probability vs. Inferential Statistics</vt:lpstr>
      <vt:lpstr>Example: Probability vs. Inferential Statistics</vt:lpstr>
      <vt:lpstr>Example: Probability vs. Inferential Statistics (cont)</vt:lpstr>
      <vt:lpstr>Collecting Data</vt:lpstr>
      <vt:lpstr>Stem-and-Leaf Display</vt:lpstr>
      <vt:lpstr>Example 1: Stem-and-Leaf</vt:lpstr>
      <vt:lpstr>Stem-and-Leaf Displays</vt:lpstr>
      <vt:lpstr>Example 2: Comparison Stem-and-Leaf </vt:lpstr>
      <vt:lpstr>Dotplots</vt:lpstr>
      <vt:lpstr>Example 3: Dotplots</vt:lpstr>
      <vt:lpstr>Dotplots</vt:lpstr>
      <vt:lpstr>Histogram - discrete</vt:lpstr>
      <vt:lpstr>Example 4: Histogram - Discrete</vt:lpstr>
      <vt:lpstr>PowerPoint Presentation</vt:lpstr>
      <vt:lpstr>Histogram - continuous</vt:lpstr>
      <vt:lpstr>Example 5: Histogram - Continuous</vt:lpstr>
      <vt:lpstr>Example 5 (cont)</vt:lpstr>
      <vt:lpstr>Shapes of Histograms</vt:lpstr>
      <vt:lpstr>Mean</vt:lpstr>
      <vt:lpstr>Example 6: Mean</vt:lpstr>
      <vt:lpstr>Example 6: Mean</vt:lpstr>
      <vt:lpstr>Median</vt:lpstr>
      <vt:lpstr>Example 6: Median</vt:lpstr>
      <vt:lpstr>Example 6: Median</vt:lpstr>
      <vt:lpstr>Example 6: Mean and Median</vt:lpstr>
      <vt:lpstr>Comparison of Mean and Median</vt:lpstr>
      <vt:lpstr>Example 6: Quartiles</vt:lpstr>
      <vt:lpstr>Trimmed Mean - 100% </vt:lpstr>
      <vt:lpstr>Example 6: Trimmed Mean</vt:lpstr>
      <vt:lpstr>Variation of Data</vt:lpstr>
      <vt:lpstr>Properties of Variance</vt:lpstr>
      <vt:lpstr>Boxplot</vt:lpstr>
      <vt:lpstr>Boxplot - outliers</vt:lpstr>
      <vt:lpstr>Example 7: Boxplot</vt:lpstr>
      <vt:lpstr>Example 7: Boxplot (cont)</vt:lpstr>
      <vt:lpstr>Comparative Boxplots</vt:lpstr>
      <vt:lpstr>Distributions and Boxplots</vt:lpstr>
    </vt:vector>
  </TitlesOfParts>
  <Company>Purdue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Proposition 1.1 De Moargan’s Laws</dc:title>
  <dc:creator>lfindsen</dc:creator>
  <cp:lastModifiedBy>Leonore Anne Findsen</cp:lastModifiedBy>
  <cp:revision>228</cp:revision>
  <dcterms:created xsi:type="dcterms:W3CDTF">2010-01-11T21:36:57Z</dcterms:created>
  <dcterms:modified xsi:type="dcterms:W3CDTF">2014-06-17T20:04:51Z</dcterms:modified>
</cp:coreProperties>
</file>