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drawings/drawing3.xml" ContentType="application/vnd.openxmlformats-officedocument.drawingml.chartshapes+xml"/>
  <Override PartName="/ppt/charts/chart6.xml" ContentType="application/vnd.openxmlformats-officedocument.drawingml.chart+xml"/>
  <Override PartName="/ppt/drawings/drawing4.xml" ContentType="application/vnd.openxmlformats-officedocument.drawingml.chartshapes+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91" r:id="rId2"/>
    <p:sldId id="292" r:id="rId3"/>
    <p:sldId id="297" r:id="rId4"/>
    <p:sldId id="257" r:id="rId5"/>
    <p:sldId id="258" r:id="rId6"/>
    <p:sldId id="293" r:id="rId7"/>
    <p:sldId id="275" r:id="rId8"/>
    <p:sldId id="259" r:id="rId9"/>
    <p:sldId id="294" r:id="rId10"/>
    <p:sldId id="260" r:id="rId11"/>
    <p:sldId id="276" r:id="rId12"/>
    <p:sldId id="261" r:id="rId13"/>
    <p:sldId id="295" r:id="rId14"/>
    <p:sldId id="277" r:id="rId15"/>
    <p:sldId id="262" r:id="rId16"/>
    <p:sldId id="263" r:id="rId17"/>
    <p:sldId id="278" r:id="rId18"/>
    <p:sldId id="264" r:id="rId19"/>
    <p:sldId id="265" r:id="rId20"/>
    <p:sldId id="266" r:id="rId21"/>
    <p:sldId id="267" r:id="rId22"/>
    <p:sldId id="268" r:id="rId23"/>
    <p:sldId id="285" r:id="rId24"/>
    <p:sldId id="298" r:id="rId25"/>
    <p:sldId id="269" r:id="rId26"/>
    <p:sldId id="270" r:id="rId27"/>
    <p:sldId id="280" r:id="rId28"/>
    <p:sldId id="279" r:id="rId29"/>
    <p:sldId id="283" r:id="rId30"/>
    <p:sldId id="281" r:id="rId31"/>
    <p:sldId id="284" r:id="rId32"/>
    <p:sldId id="271" r:id="rId33"/>
    <p:sldId id="299" r:id="rId34"/>
    <p:sldId id="286" r:id="rId35"/>
    <p:sldId id="287" r:id="rId36"/>
    <p:sldId id="274" r:id="rId37"/>
    <p:sldId id="273" r:id="rId38"/>
    <p:sldId id="288" r:id="rId39"/>
    <p:sldId id="27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1" autoAdjust="0"/>
    <p:restoredTop sz="94660"/>
  </p:normalViewPr>
  <p:slideViewPr>
    <p:cSldViewPr>
      <p:cViewPr varScale="1">
        <p:scale>
          <a:sx n="57" d="100"/>
          <a:sy n="57" d="100"/>
        </p:scale>
        <p:origin x="84"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80"/>
    </p:cViewPr>
  </p:sorterViewPr>
  <p:notesViewPr>
    <p:cSldViewPr>
      <p:cViewPr varScale="1">
        <p:scale>
          <a:sx n="54" d="100"/>
          <a:sy n="54" d="100"/>
        </p:scale>
        <p:origin x="-16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ROSETTA.ICS.PURDUE.EDU\lfindsen\My%20Documents\Stat%20511\Figures%20for%20class%20note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ROSETTA.ICS.PURDUE.EDU\lfindsen\My%20Documents\Stat%20511\Figures%20for%20class%20notes.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ROSETTA.ICS.PURDUE.EDU\lfindsen\My%20Documents\Stat%20511\Figures%20for%20class%20notes.xls"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ROSETTA.ICS.PURDUE.EDU\lfindsen\My%20Documents\Stat%20511\Figures%20for%20class%20notes.xls"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ROSETTA.ICS.PURDUE.EDU\lfindsen\My%20Documents\Stat%20511\Figures%20for%20class%20note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TONE.ICS.PURDUE.EDU\lfindsen\My%20Documents\Stat%20511\Figures%20for%20class%20not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175744110824296E-2"/>
          <c:y val="0.17391456502719829"/>
          <c:w val="0.91777099737532863"/>
          <c:h val="0.30936203681610508"/>
        </c:manualLayout>
      </c:layout>
      <c:scatterChart>
        <c:scatterStyle val="lineMarker"/>
        <c:varyColors val="0"/>
        <c:dLbls>
          <c:showLegendKey val="0"/>
          <c:showVal val="0"/>
          <c:showCatName val="0"/>
          <c:showSerName val="0"/>
          <c:showPercent val="0"/>
          <c:showBubbleSize val="0"/>
        </c:dLbls>
        <c:axId val="184675360"/>
        <c:axId val="184675920"/>
      </c:scatterChart>
      <c:valAx>
        <c:axId val="184675360"/>
        <c:scaling>
          <c:orientation val="minMax"/>
        </c:scaling>
        <c:delete val="0"/>
        <c:axPos val="b"/>
        <c:title>
          <c:tx>
            <c:rich>
              <a:bodyPr/>
              <a:lstStyle/>
              <a:p>
                <a:pPr>
                  <a:defRPr sz="1800"/>
                </a:pPr>
                <a:r>
                  <a:rPr lang="en-US" sz="2800" dirty="0"/>
                  <a:t>Number</a:t>
                </a:r>
                <a:r>
                  <a:rPr lang="en-US" sz="2800" baseline="0" dirty="0"/>
                  <a:t> of touchdown passes</a:t>
                </a:r>
                <a:endParaRPr lang="en-US" sz="2800" dirty="0"/>
              </a:p>
            </c:rich>
          </c:tx>
          <c:layout/>
          <c:overlay val="0"/>
        </c:title>
        <c:numFmt formatCode="General" sourceLinked="1"/>
        <c:majorTickMark val="out"/>
        <c:minorTickMark val="none"/>
        <c:tickLblPos val="nextTo"/>
        <c:txPr>
          <a:bodyPr/>
          <a:lstStyle/>
          <a:p>
            <a:pPr>
              <a:defRPr sz="1800" baseline="0"/>
            </a:pPr>
            <a:endParaRPr lang="en-US"/>
          </a:p>
        </c:txPr>
        <c:crossAx val="184675920"/>
        <c:crosses val="autoZero"/>
        <c:crossBetween val="midCat"/>
      </c:valAx>
      <c:valAx>
        <c:axId val="184675920"/>
        <c:scaling>
          <c:orientation val="minMax"/>
          <c:max val="3"/>
          <c:min val="0"/>
        </c:scaling>
        <c:delete val="0"/>
        <c:axPos val="l"/>
        <c:numFmt formatCode="General" sourceLinked="1"/>
        <c:majorTickMark val="none"/>
        <c:minorTickMark val="none"/>
        <c:tickLblPos val="none"/>
        <c:crossAx val="184675360"/>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175744110824296E-2"/>
          <c:y val="0.17391456502719879"/>
          <c:w val="0.91777099737532863"/>
          <c:h val="0.30936203681610508"/>
        </c:manualLayout>
      </c:layout>
      <c:scatterChart>
        <c:scatterStyle val="lineMarker"/>
        <c:varyColors val="0"/>
        <c:ser>
          <c:idx val="0"/>
          <c:order val="0"/>
          <c:spPr>
            <a:ln w="28575">
              <a:noFill/>
            </a:ln>
          </c:spPr>
          <c:marker>
            <c:symbol val="circle"/>
            <c:size val="13"/>
          </c:marker>
          <c:xVal>
            <c:numRef>
              <c:f>'Ch.1 Example 3 dotplot'!$A$4:$A$18</c:f>
              <c:numCache>
                <c:formatCode>General</c:formatCode>
                <c:ptCount val="15"/>
                <c:pt idx="0">
                  <c:v>6</c:v>
                </c:pt>
                <c:pt idx="1">
                  <c:v>9</c:v>
                </c:pt>
                <c:pt idx="2">
                  <c:v>12</c:v>
                </c:pt>
                <c:pt idx="3">
                  <c:v>12</c:v>
                </c:pt>
                <c:pt idx="4">
                  <c:v>14</c:v>
                </c:pt>
                <c:pt idx="5">
                  <c:v>14</c:v>
                </c:pt>
                <c:pt idx="6">
                  <c:v>14</c:v>
                </c:pt>
                <c:pt idx="7">
                  <c:v>15</c:v>
                </c:pt>
                <c:pt idx="8">
                  <c:v>16</c:v>
                </c:pt>
                <c:pt idx="9">
                  <c:v>18</c:v>
                </c:pt>
                <c:pt idx="10">
                  <c:v>18</c:v>
                </c:pt>
                <c:pt idx="11">
                  <c:v>18</c:v>
                </c:pt>
                <c:pt idx="12">
                  <c:v>18</c:v>
                </c:pt>
                <c:pt idx="13">
                  <c:v>19</c:v>
                </c:pt>
                <c:pt idx="14">
                  <c:v>19</c:v>
                </c:pt>
              </c:numCache>
            </c:numRef>
          </c:xVal>
          <c:yVal>
            <c:numRef>
              <c:f>'Ch.1 Example 3 dotplot'!$B$4:$B$18</c:f>
              <c:numCache>
                <c:formatCode>General</c:formatCode>
                <c:ptCount val="15"/>
                <c:pt idx="0">
                  <c:v>1</c:v>
                </c:pt>
                <c:pt idx="1">
                  <c:v>1</c:v>
                </c:pt>
                <c:pt idx="2">
                  <c:v>1</c:v>
                </c:pt>
                <c:pt idx="3">
                  <c:v>2</c:v>
                </c:pt>
                <c:pt idx="4">
                  <c:v>1</c:v>
                </c:pt>
                <c:pt idx="5">
                  <c:v>2</c:v>
                </c:pt>
                <c:pt idx="6">
                  <c:v>3</c:v>
                </c:pt>
                <c:pt idx="7">
                  <c:v>1</c:v>
                </c:pt>
                <c:pt idx="8">
                  <c:v>1</c:v>
                </c:pt>
                <c:pt idx="9">
                  <c:v>1</c:v>
                </c:pt>
                <c:pt idx="10">
                  <c:v>2</c:v>
                </c:pt>
                <c:pt idx="11">
                  <c:v>3</c:v>
                </c:pt>
                <c:pt idx="12">
                  <c:v>4</c:v>
                </c:pt>
                <c:pt idx="13">
                  <c:v>1</c:v>
                </c:pt>
                <c:pt idx="14">
                  <c:v>2</c:v>
                </c:pt>
              </c:numCache>
            </c:numRef>
          </c:yVal>
          <c:smooth val="0"/>
        </c:ser>
        <c:dLbls>
          <c:showLegendKey val="0"/>
          <c:showVal val="0"/>
          <c:showCatName val="0"/>
          <c:showSerName val="0"/>
          <c:showPercent val="0"/>
          <c:showBubbleSize val="0"/>
        </c:dLbls>
        <c:axId val="187432800"/>
        <c:axId val="187433360"/>
      </c:scatterChart>
      <c:valAx>
        <c:axId val="187432800"/>
        <c:scaling>
          <c:orientation val="minMax"/>
        </c:scaling>
        <c:delete val="0"/>
        <c:axPos val="b"/>
        <c:title>
          <c:tx>
            <c:rich>
              <a:bodyPr/>
              <a:lstStyle/>
              <a:p>
                <a:pPr>
                  <a:defRPr sz="2800"/>
                </a:pPr>
                <a:r>
                  <a:rPr lang="en-US" sz="2800"/>
                  <a:t>Number</a:t>
                </a:r>
                <a:r>
                  <a:rPr lang="en-US" sz="2800" baseline="0"/>
                  <a:t> of touchdown passes</a:t>
                </a:r>
                <a:endParaRPr lang="en-US" sz="2800"/>
              </a:p>
            </c:rich>
          </c:tx>
          <c:layout/>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187433360"/>
        <c:crosses val="autoZero"/>
        <c:crossBetween val="midCat"/>
      </c:valAx>
      <c:valAx>
        <c:axId val="187433360"/>
        <c:scaling>
          <c:orientation val="minMax"/>
          <c:max val="4"/>
          <c:min val="0"/>
        </c:scaling>
        <c:delete val="0"/>
        <c:axPos val="l"/>
        <c:numFmt formatCode="General" sourceLinked="1"/>
        <c:majorTickMark val="none"/>
        <c:minorTickMark val="none"/>
        <c:tickLblPos val="none"/>
        <c:crossAx val="187432800"/>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dirty="0"/>
              <a:t>Original Data</a:t>
            </a:r>
          </a:p>
        </c:rich>
      </c:tx>
      <c:layout>
        <c:manualLayout>
          <c:xMode val="edge"/>
          <c:yMode val="edge"/>
          <c:x val="0.62159429707209035"/>
          <c:y val="5.5555555555555558E-3"/>
        </c:manualLayout>
      </c:layout>
      <c:overlay val="1"/>
    </c:title>
    <c:autoTitleDeleted val="0"/>
    <c:plotArea>
      <c:layout>
        <c:manualLayout>
          <c:layoutTarget val="inner"/>
          <c:xMode val="edge"/>
          <c:yMode val="edge"/>
          <c:x val="1.9797798333460744E-2"/>
          <c:y val="0.10347112860892388"/>
          <c:w val="0.91777099737532863"/>
          <c:h val="0.66200672284385564"/>
        </c:manualLayout>
      </c:layout>
      <c:scatterChart>
        <c:scatterStyle val="lineMarker"/>
        <c:varyColors val="0"/>
        <c:ser>
          <c:idx val="0"/>
          <c:order val="0"/>
          <c:spPr>
            <a:ln w="28575">
              <a:noFill/>
            </a:ln>
          </c:spPr>
          <c:marker>
            <c:symbol val="circle"/>
            <c:size val="7"/>
          </c:marker>
          <c:xVal>
            <c:numRef>
              <c:f>'Ch.1 Averages'!$A$9:$A$28</c:f>
              <c:numCache>
                <c:formatCode>General</c:formatCode>
                <c:ptCount val="20"/>
                <c:pt idx="0">
                  <c:v>5</c:v>
                </c:pt>
                <c:pt idx="1">
                  <c:v>7</c:v>
                </c:pt>
                <c:pt idx="2">
                  <c:v>12</c:v>
                </c:pt>
                <c:pt idx="3">
                  <c:v>14</c:v>
                </c:pt>
                <c:pt idx="4">
                  <c:v>14</c:v>
                </c:pt>
                <c:pt idx="5">
                  <c:v>14</c:v>
                </c:pt>
                <c:pt idx="6">
                  <c:v>18</c:v>
                </c:pt>
                <c:pt idx="7">
                  <c:v>21</c:v>
                </c:pt>
                <c:pt idx="8">
                  <c:v>22</c:v>
                </c:pt>
                <c:pt idx="9">
                  <c:v>23</c:v>
                </c:pt>
                <c:pt idx="10">
                  <c:v>24</c:v>
                </c:pt>
                <c:pt idx="11">
                  <c:v>25</c:v>
                </c:pt>
                <c:pt idx="12">
                  <c:v>34</c:v>
                </c:pt>
                <c:pt idx="13">
                  <c:v>34</c:v>
                </c:pt>
                <c:pt idx="14">
                  <c:v>37</c:v>
                </c:pt>
                <c:pt idx="15">
                  <c:v>47</c:v>
                </c:pt>
                <c:pt idx="16">
                  <c:v>49</c:v>
                </c:pt>
                <c:pt idx="17">
                  <c:v>64</c:v>
                </c:pt>
                <c:pt idx="18">
                  <c:v>67</c:v>
                </c:pt>
                <c:pt idx="19">
                  <c:v>69</c:v>
                </c:pt>
              </c:numCache>
            </c:numRef>
          </c:xVal>
          <c:yVal>
            <c:numRef>
              <c:f>'Ch.1 Averages'!$B$9:$B$28</c:f>
              <c:numCache>
                <c:formatCode>General</c:formatCode>
                <c:ptCount val="20"/>
                <c:pt idx="0">
                  <c:v>1</c:v>
                </c:pt>
                <c:pt idx="1">
                  <c:v>1</c:v>
                </c:pt>
                <c:pt idx="2">
                  <c:v>1</c:v>
                </c:pt>
                <c:pt idx="3">
                  <c:v>1</c:v>
                </c:pt>
                <c:pt idx="4">
                  <c:v>2</c:v>
                </c:pt>
                <c:pt idx="5">
                  <c:v>3</c:v>
                </c:pt>
                <c:pt idx="6">
                  <c:v>1</c:v>
                </c:pt>
                <c:pt idx="7">
                  <c:v>1</c:v>
                </c:pt>
                <c:pt idx="8">
                  <c:v>1</c:v>
                </c:pt>
                <c:pt idx="9">
                  <c:v>1</c:v>
                </c:pt>
                <c:pt idx="10">
                  <c:v>1</c:v>
                </c:pt>
                <c:pt idx="11">
                  <c:v>1</c:v>
                </c:pt>
                <c:pt idx="12">
                  <c:v>1</c:v>
                </c:pt>
                <c:pt idx="13">
                  <c:v>2</c:v>
                </c:pt>
                <c:pt idx="14">
                  <c:v>1</c:v>
                </c:pt>
                <c:pt idx="15">
                  <c:v>1</c:v>
                </c:pt>
                <c:pt idx="16">
                  <c:v>1</c:v>
                </c:pt>
                <c:pt idx="17">
                  <c:v>1</c:v>
                </c:pt>
                <c:pt idx="18">
                  <c:v>1</c:v>
                </c:pt>
                <c:pt idx="19">
                  <c:v>1</c:v>
                </c:pt>
              </c:numCache>
            </c:numRef>
          </c:yVal>
          <c:smooth val="0"/>
        </c:ser>
        <c:ser>
          <c:idx val="1"/>
          <c:order val="1"/>
          <c:tx>
            <c:v>mean</c:v>
          </c:tx>
          <c:spPr>
            <a:ln w="12700">
              <a:solidFill>
                <a:srgbClr val="FF0000"/>
              </a:solidFill>
              <a:headEnd type="triangle"/>
            </a:ln>
          </c:spPr>
          <c:marker>
            <c:symbol val="none"/>
          </c:marker>
          <c:xVal>
            <c:numRef>
              <c:f>'Ch.1 Averages'!$A$31:$A$32</c:f>
              <c:numCache>
                <c:formatCode>General</c:formatCode>
                <c:ptCount val="2"/>
                <c:pt idx="0">
                  <c:v>30</c:v>
                </c:pt>
                <c:pt idx="1">
                  <c:v>30</c:v>
                </c:pt>
              </c:numCache>
            </c:numRef>
          </c:xVal>
          <c:yVal>
            <c:numRef>
              <c:f>'Ch.1 Averages'!$B$31:$B$32</c:f>
              <c:numCache>
                <c:formatCode>General</c:formatCode>
                <c:ptCount val="2"/>
                <c:pt idx="0">
                  <c:v>2</c:v>
                </c:pt>
                <c:pt idx="1">
                  <c:v>3</c:v>
                </c:pt>
              </c:numCache>
            </c:numRef>
          </c:yVal>
          <c:smooth val="0"/>
        </c:ser>
        <c:dLbls>
          <c:showLegendKey val="0"/>
          <c:showVal val="0"/>
          <c:showCatName val="0"/>
          <c:showSerName val="0"/>
          <c:showPercent val="0"/>
          <c:showBubbleSize val="0"/>
        </c:dLbls>
        <c:axId val="187436160"/>
        <c:axId val="187436720"/>
      </c:scatterChart>
      <c:valAx>
        <c:axId val="187436160"/>
        <c:scaling>
          <c:orientation val="minMax"/>
        </c:scaling>
        <c:delete val="0"/>
        <c:axPos val="b"/>
        <c:numFmt formatCode="General" sourceLinked="1"/>
        <c:majorTickMark val="out"/>
        <c:minorTickMark val="none"/>
        <c:tickLblPos val="nextTo"/>
        <c:txPr>
          <a:bodyPr/>
          <a:lstStyle/>
          <a:p>
            <a:pPr>
              <a:defRPr sz="1400"/>
            </a:pPr>
            <a:endParaRPr lang="en-US"/>
          </a:p>
        </c:txPr>
        <c:crossAx val="187436720"/>
        <c:crosses val="autoZero"/>
        <c:crossBetween val="midCat"/>
      </c:valAx>
      <c:valAx>
        <c:axId val="187436720"/>
        <c:scaling>
          <c:orientation val="minMax"/>
        </c:scaling>
        <c:delete val="0"/>
        <c:axPos val="l"/>
        <c:numFmt formatCode="General" sourceLinked="1"/>
        <c:majorTickMark val="none"/>
        <c:minorTickMark val="none"/>
        <c:tickLblPos val="none"/>
        <c:crossAx val="187436160"/>
        <c:crosses val="autoZero"/>
        <c:crossBetween val="midCat"/>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a:t>Modified Data</a:t>
            </a:r>
          </a:p>
        </c:rich>
      </c:tx>
      <c:layout>
        <c:manualLayout>
          <c:xMode val="edge"/>
          <c:yMode val="edge"/>
          <c:x val="0.7057173598924934"/>
          <c:y val="9.5029700234839226E-2"/>
        </c:manualLayout>
      </c:layout>
      <c:overlay val="1"/>
    </c:title>
    <c:autoTitleDeleted val="0"/>
    <c:plotArea>
      <c:layout>
        <c:manualLayout>
          <c:layoutTarget val="inner"/>
          <c:xMode val="edge"/>
          <c:yMode val="edge"/>
          <c:x val="3.7597112860892477E-2"/>
          <c:y val="0.10347101349173458"/>
          <c:w val="0.91777099737532863"/>
          <c:h val="0.66200672284385564"/>
        </c:manualLayout>
      </c:layout>
      <c:scatterChart>
        <c:scatterStyle val="lineMarker"/>
        <c:varyColors val="0"/>
        <c:ser>
          <c:idx val="0"/>
          <c:order val="0"/>
          <c:spPr>
            <a:ln w="28575">
              <a:noFill/>
            </a:ln>
          </c:spPr>
          <c:marker>
            <c:symbol val="circle"/>
            <c:size val="7"/>
          </c:marker>
          <c:xVal>
            <c:numRef>
              <c:f>'Ch.1 Averages'!$D$9:$D$28</c:f>
              <c:numCache>
                <c:formatCode>General</c:formatCode>
                <c:ptCount val="20"/>
                <c:pt idx="0">
                  <c:v>5</c:v>
                </c:pt>
                <c:pt idx="1">
                  <c:v>7</c:v>
                </c:pt>
                <c:pt idx="2">
                  <c:v>12</c:v>
                </c:pt>
                <c:pt idx="3">
                  <c:v>14</c:v>
                </c:pt>
                <c:pt idx="4">
                  <c:v>14</c:v>
                </c:pt>
                <c:pt idx="5">
                  <c:v>14</c:v>
                </c:pt>
                <c:pt idx="6">
                  <c:v>18</c:v>
                </c:pt>
                <c:pt idx="7">
                  <c:v>21</c:v>
                </c:pt>
                <c:pt idx="8">
                  <c:v>22</c:v>
                </c:pt>
                <c:pt idx="9">
                  <c:v>23</c:v>
                </c:pt>
                <c:pt idx="10">
                  <c:v>24</c:v>
                </c:pt>
                <c:pt idx="11">
                  <c:v>25</c:v>
                </c:pt>
                <c:pt idx="12">
                  <c:v>34</c:v>
                </c:pt>
                <c:pt idx="13">
                  <c:v>34</c:v>
                </c:pt>
                <c:pt idx="14">
                  <c:v>37</c:v>
                </c:pt>
                <c:pt idx="15">
                  <c:v>47</c:v>
                </c:pt>
                <c:pt idx="16">
                  <c:v>49</c:v>
                </c:pt>
                <c:pt idx="17">
                  <c:v>64</c:v>
                </c:pt>
                <c:pt idx="18">
                  <c:v>67</c:v>
                </c:pt>
                <c:pt idx="19">
                  <c:v>483</c:v>
                </c:pt>
              </c:numCache>
            </c:numRef>
          </c:xVal>
          <c:yVal>
            <c:numRef>
              <c:f>'Ch.1 Averages'!$E$9:$E$28</c:f>
              <c:numCache>
                <c:formatCode>General</c:formatCode>
                <c:ptCount val="20"/>
                <c:pt idx="0">
                  <c:v>1</c:v>
                </c:pt>
                <c:pt idx="1">
                  <c:v>1</c:v>
                </c:pt>
                <c:pt idx="2">
                  <c:v>1</c:v>
                </c:pt>
                <c:pt idx="3">
                  <c:v>1</c:v>
                </c:pt>
                <c:pt idx="4">
                  <c:v>2</c:v>
                </c:pt>
                <c:pt idx="5">
                  <c:v>3</c:v>
                </c:pt>
                <c:pt idx="6">
                  <c:v>1</c:v>
                </c:pt>
                <c:pt idx="7">
                  <c:v>1</c:v>
                </c:pt>
                <c:pt idx="8">
                  <c:v>1</c:v>
                </c:pt>
                <c:pt idx="9">
                  <c:v>1</c:v>
                </c:pt>
                <c:pt idx="10">
                  <c:v>1</c:v>
                </c:pt>
                <c:pt idx="11">
                  <c:v>1</c:v>
                </c:pt>
                <c:pt idx="12">
                  <c:v>1</c:v>
                </c:pt>
                <c:pt idx="13">
                  <c:v>2</c:v>
                </c:pt>
                <c:pt idx="14">
                  <c:v>1</c:v>
                </c:pt>
                <c:pt idx="15">
                  <c:v>1</c:v>
                </c:pt>
                <c:pt idx="16">
                  <c:v>1</c:v>
                </c:pt>
                <c:pt idx="17">
                  <c:v>1</c:v>
                </c:pt>
                <c:pt idx="18">
                  <c:v>1</c:v>
                </c:pt>
                <c:pt idx="19">
                  <c:v>1</c:v>
                </c:pt>
              </c:numCache>
            </c:numRef>
          </c:yVal>
          <c:smooth val="0"/>
        </c:ser>
        <c:ser>
          <c:idx val="1"/>
          <c:order val="1"/>
          <c:tx>
            <c:v>mean</c:v>
          </c:tx>
          <c:spPr>
            <a:ln w="12700">
              <a:solidFill>
                <a:srgbClr val="FF0000"/>
              </a:solidFill>
              <a:headEnd type="triangle"/>
            </a:ln>
          </c:spPr>
          <c:marker>
            <c:symbol val="none"/>
          </c:marker>
          <c:xVal>
            <c:numRef>
              <c:f>'Ch.1 Averages'!$D$31:$D$32</c:f>
              <c:numCache>
                <c:formatCode>General</c:formatCode>
                <c:ptCount val="2"/>
                <c:pt idx="0">
                  <c:v>50.7</c:v>
                </c:pt>
                <c:pt idx="1">
                  <c:v>50.7</c:v>
                </c:pt>
              </c:numCache>
            </c:numRef>
          </c:xVal>
          <c:yVal>
            <c:numRef>
              <c:f>'Ch.1 Averages'!$E$31:$E$32</c:f>
              <c:numCache>
                <c:formatCode>General</c:formatCode>
                <c:ptCount val="2"/>
                <c:pt idx="0">
                  <c:v>2</c:v>
                </c:pt>
                <c:pt idx="1">
                  <c:v>3</c:v>
                </c:pt>
              </c:numCache>
            </c:numRef>
          </c:yVal>
          <c:smooth val="0"/>
        </c:ser>
        <c:dLbls>
          <c:showLegendKey val="0"/>
          <c:showVal val="0"/>
          <c:showCatName val="0"/>
          <c:showSerName val="0"/>
          <c:showPercent val="0"/>
          <c:showBubbleSize val="0"/>
        </c:dLbls>
        <c:axId val="187439520"/>
        <c:axId val="187440080"/>
      </c:scatterChart>
      <c:valAx>
        <c:axId val="187439520"/>
        <c:scaling>
          <c:orientation val="minMax"/>
          <c:max val="80"/>
        </c:scaling>
        <c:delete val="0"/>
        <c:axPos val="b"/>
        <c:numFmt formatCode="General" sourceLinked="1"/>
        <c:majorTickMark val="out"/>
        <c:minorTickMark val="none"/>
        <c:tickLblPos val="nextTo"/>
        <c:txPr>
          <a:bodyPr/>
          <a:lstStyle/>
          <a:p>
            <a:pPr>
              <a:defRPr sz="1400"/>
            </a:pPr>
            <a:endParaRPr lang="en-US"/>
          </a:p>
        </c:txPr>
        <c:crossAx val="187440080"/>
        <c:crosses val="autoZero"/>
        <c:crossBetween val="midCat"/>
      </c:valAx>
      <c:valAx>
        <c:axId val="187440080"/>
        <c:scaling>
          <c:orientation val="minMax"/>
        </c:scaling>
        <c:delete val="0"/>
        <c:axPos val="l"/>
        <c:numFmt formatCode="General" sourceLinked="1"/>
        <c:majorTickMark val="none"/>
        <c:minorTickMark val="none"/>
        <c:tickLblPos val="none"/>
        <c:crossAx val="187439520"/>
        <c:crosses val="autoZero"/>
        <c:crossBetween val="midCat"/>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dirty="0"/>
              <a:t>Original Data</a:t>
            </a:r>
          </a:p>
        </c:rich>
      </c:tx>
      <c:layout>
        <c:manualLayout>
          <c:xMode val="edge"/>
          <c:yMode val="edge"/>
          <c:x val="0.62159429707208991"/>
          <c:y val="5.5555555555555558E-3"/>
        </c:manualLayout>
      </c:layout>
      <c:overlay val="1"/>
    </c:title>
    <c:autoTitleDeleted val="0"/>
    <c:plotArea>
      <c:layout>
        <c:manualLayout>
          <c:layoutTarget val="inner"/>
          <c:xMode val="edge"/>
          <c:yMode val="edge"/>
          <c:x val="3.7597112860892436E-2"/>
          <c:y val="0.10347101349173458"/>
          <c:w val="0.91777099737532863"/>
          <c:h val="0.66200672284385564"/>
        </c:manualLayout>
      </c:layout>
      <c:scatterChart>
        <c:scatterStyle val="lineMarker"/>
        <c:varyColors val="0"/>
        <c:ser>
          <c:idx val="0"/>
          <c:order val="0"/>
          <c:spPr>
            <a:ln w="28575">
              <a:noFill/>
            </a:ln>
          </c:spPr>
          <c:marker>
            <c:symbol val="circle"/>
            <c:size val="7"/>
          </c:marker>
          <c:xVal>
            <c:numRef>
              <c:f>'Ch.1 Averages'!$A$9:$A$28</c:f>
              <c:numCache>
                <c:formatCode>General</c:formatCode>
                <c:ptCount val="20"/>
                <c:pt idx="0">
                  <c:v>5</c:v>
                </c:pt>
                <c:pt idx="1">
                  <c:v>7</c:v>
                </c:pt>
                <c:pt idx="2">
                  <c:v>12</c:v>
                </c:pt>
                <c:pt idx="3">
                  <c:v>14</c:v>
                </c:pt>
                <c:pt idx="4">
                  <c:v>14</c:v>
                </c:pt>
                <c:pt idx="5">
                  <c:v>14</c:v>
                </c:pt>
                <c:pt idx="6">
                  <c:v>18</c:v>
                </c:pt>
                <c:pt idx="7">
                  <c:v>21</c:v>
                </c:pt>
                <c:pt idx="8">
                  <c:v>22</c:v>
                </c:pt>
                <c:pt idx="9">
                  <c:v>23</c:v>
                </c:pt>
                <c:pt idx="10">
                  <c:v>24</c:v>
                </c:pt>
                <c:pt idx="11">
                  <c:v>25</c:v>
                </c:pt>
                <c:pt idx="12">
                  <c:v>34</c:v>
                </c:pt>
                <c:pt idx="13">
                  <c:v>34</c:v>
                </c:pt>
                <c:pt idx="14">
                  <c:v>37</c:v>
                </c:pt>
                <c:pt idx="15">
                  <c:v>47</c:v>
                </c:pt>
                <c:pt idx="16">
                  <c:v>49</c:v>
                </c:pt>
                <c:pt idx="17">
                  <c:v>64</c:v>
                </c:pt>
                <c:pt idx="18">
                  <c:v>67</c:v>
                </c:pt>
                <c:pt idx="19">
                  <c:v>69</c:v>
                </c:pt>
              </c:numCache>
            </c:numRef>
          </c:xVal>
          <c:yVal>
            <c:numRef>
              <c:f>'Ch.1 Averages'!$B$9:$B$28</c:f>
              <c:numCache>
                <c:formatCode>General</c:formatCode>
                <c:ptCount val="20"/>
                <c:pt idx="0">
                  <c:v>1</c:v>
                </c:pt>
                <c:pt idx="1">
                  <c:v>1</c:v>
                </c:pt>
                <c:pt idx="2">
                  <c:v>1</c:v>
                </c:pt>
                <c:pt idx="3">
                  <c:v>1</c:v>
                </c:pt>
                <c:pt idx="4">
                  <c:v>2</c:v>
                </c:pt>
                <c:pt idx="5">
                  <c:v>3</c:v>
                </c:pt>
                <c:pt idx="6">
                  <c:v>1</c:v>
                </c:pt>
                <c:pt idx="7">
                  <c:v>1</c:v>
                </c:pt>
                <c:pt idx="8">
                  <c:v>1</c:v>
                </c:pt>
                <c:pt idx="9">
                  <c:v>1</c:v>
                </c:pt>
                <c:pt idx="10">
                  <c:v>1</c:v>
                </c:pt>
                <c:pt idx="11">
                  <c:v>1</c:v>
                </c:pt>
                <c:pt idx="12">
                  <c:v>1</c:v>
                </c:pt>
                <c:pt idx="13">
                  <c:v>2</c:v>
                </c:pt>
                <c:pt idx="14">
                  <c:v>1</c:v>
                </c:pt>
                <c:pt idx="15">
                  <c:v>1</c:v>
                </c:pt>
                <c:pt idx="16">
                  <c:v>1</c:v>
                </c:pt>
                <c:pt idx="17">
                  <c:v>1</c:v>
                </c:pt>
                <c:pt idx="18">
                  <c:v>1</c:v>
                </c:pt>
                <c:pt idx="19">
                  <c:v>1</c:v>
                </c:pt>
              </c:numCache>
            </c:numRef>
          </c:yVal>
          <c:smooth val="0"/>
        </c:ser>
        <c:ser>
          <c:idx val="1"/>
          <c:order val="1"/>
          <c:tx>
            <c:v>mean</c:v>
          </c:tx>
          <c:spPr>
            <a:ln w="12700">
              <a:solidFill>
                <a:srgbClr val="FF0000"/>
              </a:solidFill>
              <a:headEnd type="triangle"/>
            </a:ln>
          </c:spPr>
          <c:marker>
            <c:symbol val="none"/>
          </c:marker>
          <c:xVal>
            <c:numRef>
              <c:f>'Ch.1 Averages'!$A$31:$A$32</c:f>
              <c:numCache>
                <c:formatCode>General</c:formatCode>
                <c:ptCount val="2"/>
                <c:pt idx="0">
                  <c:v>30</c:v>
                </c:pt>
                <c:pt idx="1">
                  <c:v>30</c:v>
                </c:pt>
              </c:numCache>
            </c:numRef>
          </c:xVal>
          <c:yVal>
            <c:numRef>
              <c:f>'Ch.1 Averages'!$B$31:$B$32</c:f>
              <c:numCache>
                <c:formatCode>General</c:formatCode>
                <c:ptCount val="2"/>
                <c:pt idx="0">
                  <c:v>2</c:v>
                </c:pt>
                <c:pt idx="1">
                  <c:v>3</c:v>
                </c:pt>
              </c:numCache>
            </c:numRef>
          </c:yVal>
          <c:smooth val="0"/>
        </c:ser>
        <c:ser>
          <c:idx val="2"/>
          <c:order val="2"/>
          <c:tx>
            <c:v>median</c:v>
          </c:tx>
          <c:spPr>
            <a:ln w="12700">
              <a:solidFill>
                <a:srgbClr val="FF0000"/>
              </a:solidFill>
              <a:headEnd type="triangle"/>
            </a:ln>
          </c:spPr>
          <c:marker>
            <c:symbol val="none"/>
          </c:marker>
          <c:xVal>
            <c:numRef>
              <c:f>'Ch.1 Averages'!$A$33:$A$34</c:f>
              <c:numCache>
                <c:formatCode>General</c:formatCode>
                <c:ptCount val="2"/>
                <c:pt idx="0">
                  <c:v>23.5</c:v>
                </c:pt>
                <c:pt idx="1">
                  <c:v>23.5</c:v>
                </c:pt>
              </c:numCache>
            </c:numRef>
          </c:xVal>
          <c:yVal>
            <c:numRef>
              <c:f>'Ch.1 Averages'!$B$33:$B$34</c:f>
              <c:numCache>
                <c:formatCode>General</c:formatCode>
                <c:ptCount val="2"/>
                <c:pt idx="0">
                  <c:v>2</c:v>
                </c:pt>
                <c:pt idx="1">
                  <c:v>3</c:v>
                </c:pt>
              </c:numCache>
            </c:numRef>
          </c:yVal>
          <c:smooth val="0"/>
        </c:ser>
        <c:dLbls>
          <c:showLegendKey val="0"/>
          <c:showVal val="0"/>
          <c:showCatName val="0"/>
          <c:showSerName val="0"/>
          <c:showPercent val="0"/>
          <c:showBubbleSize val="0"/>
        </c:dLbls>
        <c:axId val="187443440"/>
        <c:axId val="187444000"/>
      </c:scatterChart>
      <c:valAx>
        <c:axId val="187443440"/>
        <c:scaling>
          <c:orientation val="minMax"/>
        </c:scaling>
        <c:delete val="0"/>
        <c:axPos val="b"/>
        <c:numFmt formatCode="General" sourceLinked="1"/>
        <c:majorTickMark val="out"/>
        <c:minorTickMark val="none"/>
        <c:tickLblPos val="nextTo"/>
        <c:txPr>
          <a:bodyPr/>
          <a:lstStyle/>
          <a:p>
            <a:pPr>
              <a:defRPr sz="1400"/>
            </a:pPr>
            <a:endParaRPr lang="en-US"/>
          </a:p>
        </c:txPr>
        <c:crossAx val="187444000"/>
        <c:crosses val="autoZero"/>
        <c:crossBetween val="midCat"/>
      </c:valAx>
      <c:valAx>
        <c:axId val="187444000"/>
        <c:scaling>
          <c:orientation val="minMax"/>
        </c:scaling>
        <c:delete val="0"/>
        <c:axPos val="l"/>
        <c:numFmt formatCode="General" sourceLinked="1"/>
        <c:majorTickMark val="none"/>
        <c:minorTickMark val="none"/>
        <c:tickLblPos val="none"/>
        <c:crossAx val="187443440"/>
        <c:crosses val="autoZero"/>
        <c:crossBetween val="midCat"/>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a:t>Modified Data</a:t>
            </a:r>
          </a:p>
        </c:rich>
      </c:tx>
      <c:layout>
        <c:manualLayout>
          <c:xMode val="edge"/>
          <c:yMode val="edge"/>
          <c:x val="0.7057173598924934"/>
          <c:y val="9.5029700234839212E-2"/>
        </c:manualLayout>
      </c:layout>
      <c:overlay val="1"/>
    </c:title>
    <c:autoTitleDeleted val="0"/>
    <c:plotArea>
      <c:layout>
        <c:manualLayout>
          <c:layoutTarget val="inner"/>
          <c:xMode val="edge"/>
          <c:yMode val="edge"/>
          <c:x val="3.759711286089245E-2"/>
          <c:y val="0.10347101349173458"/>
          <c:w val="0.91777099737532863"/>
          <c:h val="0.66200672284385564"/>
        </c:manualLayout>
      </c:layout>
      <c:scatterChart>
        <c:scatterStyle val="lineMarker"/>
        <c:varyColors val="0"/>
        <c:ser>
          <c:idx val="0"/>
          <c:order val="0"/>
          <c:spPr>
            <a:ln w="28575">
              <a:noFill/>
            </a:ln>
          </c:spPr>
          <c:marker>
            <c:symbol val="circle"/>
            <c:size val="7"/>
          </c:marker>
          <c:xVal>
            <c:numRef>
              <c:f>'Ch.1 Averages'!$D$9:$D$28</c:f>
              <c:numCache>
                <c:formatCode>General</c:formatCode>
                <c:ptCount val="20"/>
                <c:pt idx="0">
                  <c:v>5</c:v>
                </c:pt>
                <c:pt idx="1">
                  <c:v>7</c:v>
                </c:pt>
                <c:pt idx="2">
                  <c:v>12</c:v>
                </c:pt>
                <c:pt idx="3">
                  <c:v>14</c:v>
                </c:pt>
                <c:pt idx="4">
                  <c:v>14</c:v>
                </c:pt>
                <c:pt idx="5">
                  <c:v>14</c:v>
                </c:pt>
                <c:pt idx="6">
                  <c:v>18</c:v>
                </c:pt>
                <c:pt idx="7">
                  <c:v>21</c:v>
                </c:pt>
                <c:pt idx="8">
                  <c:v>22</c:v>
                </c:pt>
                <c:pt idx="9">
                  <c:v>23</c:v>
                </c:pt>
                <c:pt idx="10">
                  <c:v>24</c:v>
                </c:pt>
                <c:pt idx="11">
                  <c:v>25</c:v>
                </c:pt>
                <c:pt idx="12">
                  <c:v>34</c:v>
                </c:pt>
                <c:pt idx="13">
                  <c:v>34</c:v>
                </c:pt>
                <c:pt idx="14">
                  <c:v>37</c:v>
                </c:pt>
                <c:pt idx="15">
                  <c:v>47</c:v>
                </c:pt>
                <c:pt idx="16">
                  <c:v>49</c:v>
                </c:pt>
                <c:pt idx="17">
                  <c:v>64</c:v>
                </c:pt>
                <c:pt idx="18">
                  <c:v>67</c:v>
                </c:pt>
                <c:pt idx="19">
                  <c:v>483</c:v>
                </c:pt>
              </c:numCache>
            </c:numRef>
          </c:xVal>
          <c:yVal>
            <c:numRef>
              <c:f>'Ch.1 Averages'!$E$9:$E$28</c:f>
              <c:numCache>
                <c:formatCode>General</c:formatCode>
                <c:ptCount val="20"/>
                <c:pt idx="0">
                  <c:v>1</c:v>
                </c:pt>
                <c:pt idx="1">
                  <c:v>1</c:v>
                </c:pt>
                <c:pt idx="2">
                  <c:v>1</c:v>
                </c:pt>
                <c:pt idx="3">
                  <c:v>1</c:v>
                </c:pt>
                <c:pt idx="4">
                  <c:v>2</c:v>
                </c:pt>
                <c:pt idx="5">
                  <c:v>3</c:v>
                </c:pt>
                <c:pt idx="6">
                  <c:v>1</c:v>
                </c:pt>
                <c:pt idx="7">
                  <c:v>1</c:v>
                </c:pt>
                <c:pt idx="8">
                  <c:v>1</c:v>
                </c:pt>
                <c:pt idx="9">
                  <c:v>1</c:v>
                </c:pt>
                <c:pt idx="10">
                  <c:v>1</c:v>
                </c:pt>
                <c:pt idx="11">
                  <c:v>1</c:v>
                </c:pt>
                <c:pt idx="12">
                  <c:v>1</c:v>
                </c:pt>
                <c:pt idx="13">
                  <c:v>2</c:v>
                </c:pt>
                <c:pt idx="14">
                  <c:v>1</c:v>
                </c:pt>
                <c:pt idx="15">
                  <c:v>1</c:v>
                </c:pt>
                <c:pt idx="16">
                  <c:v>1</c:v>
                </c:pt>
                <c:pt idx="17">
                  <c:v>1</c:v>
                </c:pt>
                <c:pt idx="18">
                  <c:v>1</c:v>
                </c:pt>
                <c:pt idx="19">
                  <c:v>1</c:v>
                </c:pt>
              </c:numCache>
            </c:numRef>
          </c:yVal>
          <c:smooth val="0"/>
        </c:ser>
        <c:ser>
          <c:idx val="1"/>
          <c:order val="1"/>
          <c:tx>
            <c:v>mean</c:v>
          </c:tx>
          <c:spPr>
            <a:ln w="12700">
              <a:solidFill>
                <a:srgbClr val="FF0000"/>
              </a:solidFill>
              <a:headEnd type="triangle"/>
            </a:ln>
          </c:spPr>
          <c:marker>
            <c:symbol val="none"/>
          </c:marker>
          <c:xVal>
            <c:numRef>
              <c:f>'Ch.1 Averages'!$D$31:$D$32</c:f>
              <c:numCache>
                <c:formatCode>General</c:formatCode>
                <c:ptCount val="2"/>
                <c:pt idx="0">
                  <c:v>50.7</c:v>
                </c:pt>
                <c:pt idx="1">
                  <c:v>50.7</c:v>
                </c:pt>
              </c:numCache>
            </c:numRef>
          </c:xVal>
          <c:yVal>
            <c:numRef>
              <c:f>'Ch.1 Averages'!$E$31:$E$32</c:f>
              <c:numCache>
                <c:formatCode>General</c:formatCode>
                <c:ptCount val="2"/>
                <c:pt idx="0">
                  <c:v>2</c:v>
                </c:pt>
                <c:pt idx="1">
                  <c:v>3</c:v>
                </c:pt>
              </c:numCache>
            </c:numRef>
          </c:yVal>
          <c:smooth val="0"/>
        </c:ser>
        <c:ser>
          <c:idx val="2"/>
          <c:order val="2"/>
          <c:tx>
            <c:v>median</c:v>
          </c:tx>
          <c:spPr>
            <a:ln w="12700">
              <a:solidFill>
                <a:srgbClr val="FF0000"/>
              </a:solidFill>
              <a:headEnd type="triangle"/>
            </a:ln>
          </c:spPr>
          <c:marker>
            <c:symbol val="none"/>
          </c:marker>
          <c:xVal>
            <c:numRef>
              <c:f>'Ch.1 Averages'!$A$33:$A$34</c:f>
              <c:numCache>
                <c:formatCode>General</c:formatCode>
                <c:ptCount val="2"/>
                <c:pt idx="0">
                  <c:v>23.5</c:v>
                </c:pt>
                <c:pt idx="1">
                  <c:v>23.5</c:v>
                </c:pt>
              </c:numCache>
            </c:numRef>
          </c:xVal>
          <c:yVal>
            <c:numRef>
              <c:f>'Ch.1 Averages'!$B$33:$B$34</c:f>
              <c:numCache>
                <c:formatCode>General</c:formatCode>
                <c:ptCount val="2"/>
                <c:pt idx="0">
                  <c:v>2</c:v>
                </c:pt>
                <c:pt idx="1">
                  <c:v>3</c:v>
                </c:pt>
              </c:numCache>
            </c:numRef>
          </c:yVal>
          <c:smooth val="0"/>
        </c:ser>
        <c:dLbls>
          <c:showLegendKey val="0"/>
          <c:showVal val="0"/>
          <c:showCatName val="0"/>
          <c:showSerName val="0"/>
          <c:showPercent val="0"/>
          <c:showBubbleSize val="0"/>
        </c:dLbls>
        <c:axId val="187447360"/>
        <c:axId val="187447920"/>
      </c:scatterChart>
      <c:valAx>
        <c:axId val="187447360"/>
        <c:scaling>
          <c:orientation val="minMax"/>
          <c:max val="80"/>
        </c:scaling>
        <c:delete val="0"/>
        <c:axPos val="b"/>
        <c:numFmt formatCode="General" sourceLinked="1"/>
        <c:majorTickMark val="out"/>
        <c:minorTickMark val="none"/>
        <c:tickLblPos val="nextTo"/>
        <c:txPr>
          <a:bodyPr/>
          <a:lstStyle/>
          <a:p>
            <a:pPr>
              <a:defRPr sz="1400"/>
            </a:pPr>
            <a:endParaRPr lang="en-US"/>
          </a:p>
        </c:txPr>
        <c:crossAx val="187447920"/>
        <c:crosses val="autoZero"/>
        <c:crossBetween val="midCat"/>
      </c:valAx>
      <c:valAx>
        <c:axId val="187447920"/>
        <c:scaling>
          <c:orientation val="minMax"/>
        </c:scaling>
        <c:delete val="0"/>
        <c:axPos val="l"/>
        <c:numFmt formatCode="General" sourceLinked="1"/>
        <c:majorTickMark val="none"/>
        <c:minorTickMark val="none"/>
        <c:tickLblPos val="none"/>
        <c:crossAx val="187447360"/>
        <c:crosses val="autoZero"/>
        <c:crossBetween val="midCat"/>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888840954797702E-2"/>
          <c:y val="9.418322768569401E-2"/>
          <c:w val="0.78638342082239565"/>
          <c:h val="0.5573250843644546"/>
        </c:manualLayout>
      </c:layout>
      <c:scatterChart>
        <c:scatterStyle val="lineMarker"/>
        <c:varyColors val="0"/>
        <c:ser>
          <c:idx val="0"/>
          <c:order val="0"/>
          <c:tx>
            <c:v>1</c:v>
          </c:tx>
          <c:spPr>
            <a:ln w="28575">
              <a:noFill/>
            </a:ln>
          </c:spPr>
          <c:marker>
            <c:symbol val="diamond"/>
            <c:size val="13"/>
          </c:marker>
          <c:xVal>
            <c:numRef>
              <c:f>'Ch.1 variability'!$B$2:$H$2</c:f>
              <c:numCache>
                <c:formatCode>General</c:formatCode>
                <c:ptCount val="7"/>
                <c:pt idx="0">
                  <c:v>-15</c:v>
                </c:pt>
                <c:pt idx="1">
                  <c:v>-10</c:v>
                </c:pt>
                <c:pt idx="2">
                  <c:v>-5</c:v>
                </c:pt>
                <c:pt idx="3">
                  <c:v>0</c:v>
                </c:pt>
                <c:pt idx="4">
                  <c:v>5</c:v>
                </c:pt>
                <c:pt idx="5">
                  <c:v>10</c:v>
                </c:pt>
                <c:pt idx="6">
                  <c:v>15</c:v>
                </c:pt>
              </c:numCache>
            </c:numRef>
          </c:xVal>
          <c:yVal>
            <c:numRef>
              <c:f>'Ch.1 variability'!$B$6:$H$6</c:f>
              <c:numCache>
                <c:formatCode>General</c:formatCode>
                <c:ptCount val="7"/>
                <c:pt idx="0">
                  <c:v>3</c:v>
                </c:pt>
                <c:pt idx="1">
                  <c:v>3</c:v>
                </c:pt>
                <c:pt idx="2">
                  <c:v>3</c:v>
                </c:pt>
                <c:pt idx="3">
                  <c:v>3</c:v>
                </c:pt>
                <c:pt idx="4">
                  <c:v>3</c:v>
                </c:pt>
                <c:pt idx="5">
                  <c:v>3</c:v>
                </c:pt>
                <c:pt idx="6">
                  <c:v>3</c:v>
                </c:pt>
              </c:numCache>
            </c:numRef>
          </c:yVal>
          <c:smooth val="0"/>
        </c:ser>
        <c:ser>
          <c:idx val="1"/>
          <c:order val="1"/>
          <c:tx>
            <c:v>2</c:v>
          </c:tx>
          <c:spPr>
            <a:ln w="28575">
              <a:noFill/>
            </a:ln>
          </c:spPr>
          <c:marker>
            <c:symbol val="square"/>
            <c:size val="10"/>
          </c:marker>
          <c:xVal>
            <c:numRef>
              <c:f>'Ch.1 variability'!$B$3:$H$3</c:f>
              <c:numCache>
                <c:formatCode>General</c:formatCode>
                <c:ptCount val="7"/>
                <c:pt idx="0">
                  <c:v>-15</c:v>
                </c:pt>
                <c:pt idx="1">
                  <c:v>-5</c:v>
                </c:pt>
                <c:pt idx="2">
                  <c:v>-1</c:v>
                </c:pt>
                <c:pt idx="3">
                  <c:v>0</c:v>
                </c:pt>
                <c:pt idx="4">
                  <c:v>1</c:v>
                </c:pt>
                <c:pt idx="5">
                  <c:v>5</c:v>
                </c:pt>
                <c:pt idx="6">
                  <c:v>15</c:v>
                </c:pt>
              </c:numCache>
            </c:numRef>
          </c:xVal>
          <c:yVal>
            <c:numRef>
              <c:f>'Ch.1 variability'!$B$7:$H$7</c:f>
              <c:numCache>
                <c:formatCode>General</c:formatCode>
                <c:ptCount val="7"/>
                <c:pt idx="0">
                  <c:v>2</c:v>
                </c:pt>
                <c:pt idx="1">
                  <c:v>2</c:v>
                </c:pt>
                <c:pt idx="2">
                  <c:v>2</c:v>
                </c:pt>
                <c:pt idx="3">
                  <c:v>2</c:v>
                </c:pt>
                <c:pt idx="4">
                  <c:v>2</c:v>
                </c:pt>
                <c:pt idx="5">
                  <c:v>2</c:v>
                </c:pt>
                <c:pt idx="6">
                  <c:v>2</c:v>
                </c:pt>
              </c:numCache>
            </c:numRef>
          </c:yVal>
          <c:smooth val="0"/>
        </c:ser>
        <c:ser>
          <c:idx val="2"/>
          <c:order val="2"/>
          <c:tx>
            <c:v>3</c:v>
          </c:tx>
          <c:spPr>
            <a:ln w="28575">
              <a:noFill/>
            </a:ln>
          </c:spPr>
          <c:marker>
            <c:symbol val="triangle"/>
            <c:size val="13"/>
          </c:marker>
          <c:xVal>
            <c:numRef>
              <c:f>'Ch.1 variability'!$B$4:$H$4</c:f>
              <c:numCache>
                <c:formatCode>General</c:formatCode>
                <c:ptCount val="7"/>
                <c:pt idx="0">
                  <c:v>-3</c:v>
                </c:pt>
                <c:pt idx="1">
                  <c:v>-2</c:v>
                </c:pt>
                <c:pt idx="2">
                  <c:v>-1</c:v>
                </c:pt>
                <c:pt idx="3">
                  <c:v>0</c:v>
                </c:pt>
                <c:pt idx="4">
                  <c:v>1</c:v>
                </c:pt>
                <c:pt idx="5">
                  <c:v>2</c:v>
                </c:pt>
                <c:pt idx="6">
                  <c:v>3</c:v>
                </c:pt>
              </c:numCache>
            </c:numRef>
          </c:xVal>
          <c:yVal>
            <c:numRef>
              <c:f>'Ch.1 variability'!$B$8:$H$8</c:f>
              <c:numCache>
                <c:formatCode>General</c:formatCode>
                <c:ptCount val="7"/>
                <c:pt idx="0">
                  <c:v>1</c:v>
                </c:pt>
                <c:pt idx="1">
                  <c:v>1</c:v>
                </c:pt>
                <c:pt idx="2">
                  <c:v>1</c:v>
                </c:pt>
                <c:pt idx="3">
                  <c:v>1</c:v>
                </c:pt>
                <c:pt idx="4">
                  <c:v>1</c:v>
                </c:pt>
                <c:pt idx="5">
                  <c:v>1</c:v>
                </c:pt>
                <c:pt idx="6">
                  <c:v>1</c:v>
                </c:pt>
              </c:numCache>
            </c:numRef>
          </c:yVal>
          <c:smooth val="0"/>
        </c:ser>
        <c:dLbls>
          <c:showLegendKey val="0"/>
          <c:showVal val="0"/>
          <c:showCatName val="0"/>
          <c:showSerName val="0"/>
          <c:showPercent val="0"/>
          <c:showBubbleSize val="0"/>
        </c:dLbls>
        <c:axId val="187897360"/>
        <c:axId val="187897920"/>
      </c:scatterChart>
      <c:valAx>
        <c:axId val="187897360"/>
        <c:scaling>
          <c:orientation val="minMax"/>
        </c:scaling>
        <c:delete val="0"/>
        <c:axPos val="b"/>
        <c:numFmt formatCode="General" sourceLinked="1"/>
        <c:majorTickMark val="out"/>
        <c:minorTickMark val="none"/>
        <c:tickLblPos val="nextTo"/>
        <c:txPr>
          <a:bodyPr/>
          <a:lstStyle/>
          <a:p>
            <a:pPr>
              <a:defRPr sz="2000"/>
            </a:pPr>
            <a:endParaRPr lang="en-US"/>
          </a:p>
        </c:txPr>
        <c:crossAx val="187897920"/>
        <c:crosses val="autoZero"/>
        <c:crossBetween val="midCat"/>
        <c:majorUnit val="10"/>
        <c:minorUnit val="5"/>
      </c:valAx>
      <c:valAx>
        <c:axId val="187897920"/>
        <c:scaling>
          <c:orientation val="minMax"/>
          <c:max val="3"/>
        </c:scaling>
        <c:delete val="0"/>
        <c:axPos val="l"/>
        <c:numFmt formatCode="General" sourceLinked="1"/>
        <c:majorTickMark val="none"/>
        <c:minorTickMark val="none"/>
        <c:tickLblPos val="none"/>
        <c:crossAx val="187897360"/>
        <c:crosses val="autoZero"/>
        <c:crossBetween val="midCat"/>
        <c:majorUnit val="1"/>
        <c:minorUnit val="1"/>
      </c:valAx>
    </c:plotArea>
    <c:legend>
      <c:legendPos val="r"/>
      <c:layout>
        <c:manualLayout>
          <c:xMode val="edge"/>
          <c:yMode val="edge"/>
          <c:x val="0.90559976164773137"/>
          <c:y val="2.6372814561926639E-2"/>
          <c:w val="8.1559144695533048E-2"/>
          <c:h val="0.55701071825701409"/>
        </c:manualLayout>
      </c:layout>
      <c:overlay val="0"/>
      <c:txPr>
        <a:bodyPr/>
        <a:lstStyle/>
        <a:p>
          <a:pPr>
            <a:defRPr sz="2000"/>
          </a:pPr>
          <a:endParaRPr lang="en-US"/>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0.32673</cdr:x>
      <cdr:y>0</cdr:y>
    </cdr:from>
    <cdr:to>
      <cdr:x>0.43714</cdr:x>
      <cdr:y>0.33333</cdr:y>
    </cdr:to>
    <cdr:sp macro="" textlink="">
      <cdr:nvSpPr>
        <cdr:cNvPr id="3" name="TextBox 2"/>
        <cdr:cNvSpPr txBox="1"/>
      </cdr:nvSpPr>
      <cdr:spPr>
        <a:xfrm xmlns:a="http://schemas.openxmlformats.org/drawingml/2006/main">
          <a:off x="2514600" y="0"/>
          <a:ext cx="849738"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mean</a:t>
          </a:r>
        </a:p>
      </cdr:txBody>
    </cdr:sp>
  </cdr:relSizeAnchor>
</c:userShapes>
</file>

<file path=ppt/drawings/drawing2.xml><?xml version="1.0" encoding="utf-8"?>
<c:userShapes xmlns:c="http://schemas.openxmlformats.org/drawingml/2006/chart">
  <cdr:relSizeAnchor xmlns:cdr="http://schemas.openxmlformats.org/drawingml/2006/chartDrawing">
    <cdr:from>
      <cdr:x>0.56436</cdr:x>
      <cdr:y>0</cdr:y>
    </cdr:from>
    <cdr:to>
      <cdr:x>0.67477</cdr:x>
      <cdr:y>0.21133</cdr:y>
    </cdr:to>
    <cdr:sp macro="" textlink="">
      <cdr:nvSpPr>
        <cdr:cNvPr id="3" name="TextBox 2"/>
        <cdr:cNvSpPr txBox="1"/>
      </cdr:nvSpPr>
      <cdr:spPr>
        <a:xfrm xmlns:a="http://schemas.openxmlformats.org/drawingml/2006/main">
          <a:off x="4343400" y="0"/>
          <a:ext cx="849737" cy="35427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mean</a:t>
          </a:r>
        </a:p>
      </cdr:txBody>
    </cdr:sp>
  </cdr:relSizeAnchor>
</c:userShapes>
</file>

<file path=ppt/drawings/drawing3.xml><?xml version="1.0" encoding="utf-8"?>
<c:userShapes xmlns:c="http://schemas.openxmlformats.org/drawingml/2006/chart">
  <cdr:relSizeAnchor xmlns:cdr="http://schemas.openxmlformats.org/drawingml/2006/chartDrawing">
    <cdr:from>
      <cdr:x>0.20792</cdr:x>
      <cdr:y>0</cdr:y>
    </cdr:from>
    <cdr:to>
      <cdr:x>0.34653</cdr:x>
      <cdr:y>0.26667</cdr:y>
    </cdr:to>
    <cdr:sp macro="" textlink="">
      <cdr:nvSpPr>
        <cdr:cNvPr id="2" name="TextBox 1"/>
        <cdr:cNvSpPr txBox="1"/>
      </cdr:nvSpPr>
      <cdr:spPr>
        <a:xfrm xmlns:a="http://schemas.openxmlformats.org/drawingml/2006/main">
          <a:off x="1600200" y="0"/>
          <a:ext cx="10668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median</a:t>
          </a:r>
        </a:p>
      </cdr:txBody>
    </cdr:sp>
  </cdr:relSizeAnchor>
  <cdr:relSizeAnchor xmlns:cdr="http://schemas.openxmlformats.org/drawingml/2006/chartDrawing">
    <cdr:from>
      <cdr:x>0.32673</cdr:x>
      <cdr:y>0</cdr:y>
    </cdr:from>
    <cdr:to>
      <cdr:x>0.43714</cdr:x>
      <cdr:y>0.33333</cdr:y>
    </cdr:to>
    <cdr:sp macro="" textlink="">
      <cdr:nvSpPr>
        <cdr:cNvPr id="3" name="TextBox 2"/>
        <cdr:cNvSpPr txBox="1"/>
      </cdr:nvSpPr>
      <cdr:spPr>
        <a:xfrm xmlns:a="http://schemas.openxmlformats.org/drawingml/2006/main">
          <a:off x="2514600" y="0"/>
          <a:ext cx="849738"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mean</a:t>
          </a:r>
        </a:p>
      </cdr:txBody>
    </cdr:sp>
  </cdr:relSizeAnchor>
</c:userShapes>
</file>

<file path=ppt/drawings/drawing4.xml><?xml version="1.0" encoding="utf-8"?>
<c:userShapes xmlns:c="http://schemas.openxmlformats.org/drawingml/2006/chart">
  <cdr:relSizeAnchor xmlns:cdr="http://schemas.openxmlformats.org/drawingml/2006/chartDrawing">
    <cdr:from>
      <cdr:x>0.23762</cdr:x>
      <cdr:y>0</cdr:y>
    </cdr:from>
    <cdr:to>
      <cdr:x>0.37512</cdr:x>
      <cdr:y>0.21419</cdr:y>
    </cdr:to>
    <cdr:sp macro="" textlink="">
      <cdr:nvSpPr>
        <cdr:cNvPr id="2" name="TextBox 1"/>
        <cdr:cNvSpPr txBox="1"/>
      </cdr:nvSpPr>
      <cdr:spPr>
        <a:xfrm xmlns:a="http://schemas.openxmlformats.org/drawingml/2006/main">
          <a:off x="1828800" y="0"/>
          <a:ext cx="1058228" cy="35906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median</a:t>
          </a:r>
        </a:p>
      </cdr:txBody>
    </cdr:sp>
  </cdr:relSizeAnchor>
  <cdr:relSizeAnchor xmlns:cdr="http://schemas.openxmlformats.org/drawingml/2006/chartDrawing">
    <cdr:from>
      <cdr:x>0.56436</cdr:x>
      <cdr:y>0</cdr:y>
    </cdr:from>
    <cdr:to>
      <cdr:x>0.67477</cdr:x>
      <cdr:y>0.21133</cdr:y>
    </cdr:to>
    <cdr:sp macro="" textlink="">
      <cdr:nvSpPr>
        <cdr:cNvPr id="3" name="TextBox 2"/>
        <cdr:cNvSpPr txBox="1"/>
      </cdr:nvSpPr>
      <cdr:spPr>
        <a:xfrm xmlns:a="http://schemas.openxmlformats.org/drawingml/2006/main">
          <a:off x="4343400" y="0"/>
          <a:ext cx="849737" cy="35427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mean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6/17/2014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146490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AFC9A8-03F3-4484-A0CB-E7601C587B4B}" type="slidenum">
              <a:rPr lang="en-US" altLang="en-US"/>
              <a:pPr/>
              <a:t>1</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16364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extLst>
      <p:ext uri="{BB962C8B-B14F-4D97-AF65-F5344CB8AC3E}">
        <p14:creationId xmlns:p14="http://schemas.microsoft.com/office/powerpoint/2010/main" val="2613026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extLst>
      <p:ext uri="{BB962C8B-B14F-4D97-AF65-F5344CB8AC3E}">
        <p14:creationId xmlns:p14="http://schemas.microsoft.com/office/powerpoint/2010/main" val="3838443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extLst>
      <p:ext uri="{BB962C8B-B14F-4D97-AF65-F5344CB8AC3E}">
        <p14:creationId xmlns:p14="http://schemas.microsoft.com/office/powerpoint/2010/main" val="2377472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665B9-8681-4F57-B28C-8200AC9C629D}" type="datetimeFigureOut">
              <a:rPr lang="en-US" smtClean="0"/>
              <a:pPr/>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F665B9-8681-4F57-B28C-8200AC9C629D}" type="datetimeFigureOut">
              <a:rPr lang="en-US" smtClean="0"/>
              <a:pPr/>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665B9-8681-4F57-B28C-8200AC9C629D}" type="datetimeFigureOut">
              <a:rPr lang="en-US" smtClean="0"/>
              <a:pPr/>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F665B9-8681-4F57-B28C-8200AC9C629D}" type="datetimeFigureOut">
              <a:rPr lang="en-US" smtClean="0"/>
              <a:pPr/>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665B9-8681-4F57-B28C-8200AC9C629D}" type="datetimeFigureOut">
              <a:rPr lang="en-US" smtClean="0"/>
              <a:pPr/>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665B9-8681-4F57-B28C-8200AC9C629D}" type="datetimeFigureOut">
              <a:rPr lang="en-US" smtClean="0"/>
              <a:pPr/>
              <a:t>6/17/2014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widerfunnel.com/wp-content/uploads/2012/08/cartoon_stats1-300x25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8" y="3345090"/>
            <a:ext cx="4071257" cy="3487712"/>
          </a:xfrm>
          <a:prstGeom prst="rect">
            <a:avLst/>
          </a:prstGeom>
          <a:noFill/>
          <a:extLst>
            <a:ext uri="{909E8E84-426E-40DD-AFC4-6F175D3DCCD1}">
              <a14:hiddenFill xmlns:a14="http://schemas.microsoft.com/office/drawing/2010/main">
                <a:solidFill>
                  <a:srgbClr val="FFFFFF"/>
                </a:solidFill>
              </a14:hiddenFill>
            </a:ext>
          </a:extLst>
        </p:spPr>
      </p:pic>
      <p:pic>
        <p:nvPicPr>
          <p:cNvPr id="46133" name="Picture 53" descr="Picture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3505200"/>
          </a:xfrm>
          <a:prstGeom prst="rect">
            <a:avLst/>
          </a:prstGeom>
          <a:noFill/>
          <a:extLst>
            <a:ext uri="{909E8E84-426E-40DD-AFC4-6F175D3DCCD1}">
              <a14:hiddenFill xmlns:a14="http://schemas.microsoft.com/office/drawing/2010/main">
                <a:solidFill>
                  <a:srgbClr val="FFFFFF"/>
                </a:solidFill>
              </a14:hiddenFill>
            </a:ext>
          </a:extLst>
        </p:spPr>
      </p:pic>
      <p:sp>
        <p:nvSpPr>
          <p:cNvPr id="46082" name="Text Box 2"/>
          <p:cNvSpPr txBox="1">
            <a:spLocks noChangeArrowheads="1"/>
          </p:cNvSpPr>
          <p:nvPr/>
        </p:nvSpPr>
        <p:spPr bwMode="auto">
          <a:xfrm>
            <a:off x="2428875" y="2924525"/>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1400" dirty="0"/>
              <a:t>Copyright © Cengage Learning. All rights reserved.</a:t>
            </a:r>
            <a:r>
              <a:rPr lang="en-US" altLang="en-US" dirty="0"/>
              <a:t> </a:t>
            </a:r>
          </a:p>
        </p:txBody>
      </p:sp>
      <p:sp>
        <p:nvSpPr>
          <p:cNvPr id="46084" name="Text Box 4"/>
          <p:cNvSpPr txBox="1">
            <a:spLocks noChangeArrowheads="1"/>
          </p:cNvSpPr>
          <p:nvPr/>
        </p:nvSpPr>
        <p:spPr bwMode="auto">
          <a:xfrm>
            <a:off x="1371600" y="954088"/>
            <a:ext cx="1676400" cy="143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8800">
                <a:solidFill>
                  <a:schemeClr val="bg1"/>
                </a:solidFill>
              </a:rPr>
              <a:t>1</a:t>
            </a:r>
          </a:p>
        </p:txBody>
      </p:sp>
      <p:sp>
        <p:nvSpPr>
          <p:cNvPr id="46086" name="Text Box 6"/>
          <p:cNvSpPr txBox="1">
            <a:spLocks noChangeArrowheads="1"/>
          </p:cNvSpPr>
          <p:nvPr/>
        </p:nvSpPr>
        <p:spPr bwMode="auto">
          <a:xfrm>
            <a:off x="2590800" y="954088"/>
            <a:ext cx="6019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p>
            <a:pPr algn="ctr">
              <a:spcBef>
                <a:spcPct val="50000"/>
              </a:spcBef>
            </a:pPr>
            <a:r>
              <a:rPr lang="en-US" altLang="en-US" sz="4000" b="1" dirty="0">
                <a:solidFill>
                  <a:schemeClr val="bg1"/>
                </a:solidFill>
              </a:rPr>
              <a:t>Overview and Descriptive Statistics</a:t>
            </a:r>
          </a:p>
        </p:txBody>
      </p:sp>
      <p:sp>
        <p:nvSpPr>
          <p:cNvPr id="2" name="TextBox 1"/>
          <p:cNvSpPr txBox="1"/>
          <p:nvPr/>
        </p:nvSpPr>
        <p:spPr>
          <a:xfrm>
            <a:off x="4495800" y="6309582"/>
            <a:ext cx="4510787" cy="523220"/>
          </a:xfrm>
          <a:prstGeom prst="rect">
            <a:avLst/>
          </a:prstGeom>
          <a:noFill/>
        </p:spPr>
        <p:txBody>
          <a:bodyPr wrap="none" rtlCol="0">
            <a:spAutoFit/>
          </a:bodyPr>
          <a:lstStyle/>
          <a:p>
            <a:r>
              <a:rPr lang="en-US" sz="1400" dirty="0"/>
              <a:t>http://</a:t>
            </a:r>
            <a:r>
              <a:rPr lang="en-US" sz="1400" dirty="0" smtClean="0"/>
              <a:t>www.widerfunnel.com/conversion-rate-optimization</a:t>
            </a:r>
          </a:p>
          <a:p>
            <a:r>
              <a:rPr lang="en-US" sz="1400" dirty="0" smtClean="0"/>
              <a:t>/</a:t>
            </a:r>
            <a:r>
              <a:rPr lang="en-US" sz="1400" dirty="0"/>
              <a:t>are-your-conversion-test-results-accurate-enough</a:t>
            </a:r>
          </a:p>
        </p:txBody>
      </p:sp>
    </p:spTree>
    <p:extLst>
      <p:ext uri="{BB962C8B-B14F-4D97-AF65-F5344CB8AC3E}">
        <p14:creationId xmlns:p14="http://schemas.microsoft.com/office/powerpoint/2010/main" val="72909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 Comparison Stem-and-Leaf </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buNone/>
            </a:pPr>
            <a:r>
              <a:rPr lang="en-US" dirty="0" smtClean="0"/>
              <a:t>The number of touchdown passes thrown by each of the 31 teams in the National Football league in 1998 is given below</a:t>
            </a:r>
          </a:p>
          <a:p>
            <a:pPr>
              <a:buNone/>
            </a:pPr>
            <a:r>
              <a:rPr lang="en-US" dirty="0" smtClean="0"/>
              <a:t>26, 12, 17, 23, 21, 13, 24, 21, 41, 28, 18, 33, 17, 16, 7, 32, 15, 17, 24, 23, 11, 16, 21, 41, 20, 16, 28, 19, 25, 33</a:t>
            </a:r>
          </a:p>
          <a:p>
            <a:pPr>
              <a:buNone/>
            </a:pPr>
            <a:r>
              <a:rPr lang="en-US" dirty="0" smtClean="0"/>
              <a:t>Reduced data set: </a:t>
            </a:r>
          </a:p>
          <a:p>
            <a:pPr>
              <a:buNone/>
            </a:pPr>
            <a:r>
              <a:rPr lang="en-US" dirty="0" smtClean="0"/>
              <a:t>12, 17, 13, 18, 17, 16, 7, 15, 17, 11, 16, 16</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Dotplots</a:t>
            </a:r>
            <a:endParaRPr lang="en-US" dirty="0"/>
          </a:p>
        </p:txBody>
      </p:sp>
      <p:sp>
        <p:nvSpPr>
          <p:cNvPr id="3" name="Content Placeholder 2"/>
          <p:cNvSpPr>
            <a:spLocks noGrp="1"/>
          </p:cNvSpPr>
          <p:nvPr>
            <p:ph idx="1"/>
          </p:nvPr>
        </p:nvSpPr>
        <p:spPr>
          <a:xfrm>
            <a:off x="304800" y="1600200"/>
            <a:ext cx="8686800" cy="5029200"/>
          </a:xfrm>
        </p:spPr>
        <p:txBody>
          <a:bodyPr>
            <a:normAutofit/>
          </a:bodyPr>
          <a:lstStyle/>
          <a:p>
            <a:pPr>
              <a:buNone/>
            </a:pPr>
            <a:r>
              <a:rPr lang="en-US" dirty="0" smtClean="0"/>
              <a:t>Methodology</a:t>
            </a:r>
          </a:p>
          <a:p>
            <a:pPr marL="514350" indent="-514350">
              <a:buFont typeface="+mj-lt"/>
              <a:buAutoNum type="arabicPeriod"/>
            </a:pPr>
            <a:r>
              <a:rPr lang="en-US" dirty="0" smtClean="0"/>
              <a:t>Represent each observation by a dot above the corresponding location on a measurement scale.</a:t>
            </a:r>
          </a:p>
          <a:p>
            <a:pPr marL="514350" indent="-514350">
              <a:buFont typeface="+mj-lt"/>
              <a:buAutoNum type="arabicPeriod"/>
            </a:pPr>
            <a:r>
              <a:rPr lang="en-US" dirty="0" smtClean="0"/>
              <a:t>Stack dots vertically when a value occurs more than once.</a:t>
            </a:r>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 </a:t>
            </a:r>
            <a:r>
              <a:rPr lang="en-US" dirty="0" err="1" smtClean="0"/>
              <a:t>Dotplots</a:t>
            </a:r>
            <a:endParaRPr lang="en-US" dirty="0"/>
          </a:p>
        </p:txBody>
      </p:sp>
      <p:sp>
        <p:nvSpPr>
          <p:cNvPr id="3" name="Content Placeholder 2"/>
          <p:cNvSpPr>
            <a:spLocks noGrp="1"/>
          </p:cNvSpPr>
          <p:nvPr>
            <p:ph idx="1"/>
          </p:nvPr>
        </p:nvSpPr>
        <p:spPr>
          <a:xfrm>
            <a:off x="457200" y="1219200"/>
            <a:ext cx="8229600" cy="5029200"/>
          </a:xfrm>
        </p:spPr>
        <p:txBody>
          <a:bodyPr>
            <a:normAutofit/>
          </a:bodyPr>
          <a:lstStyle/>
          <a:p>
            <a:pPr>
              <a:buNone/>
            </a:pPr>
            <a:r>
              <a:rPr lang="en-US" dirty="0" smtClean="0"/>
              <a:t>The number of touchdown passes thrown by each of the 31 teams in the National Football league in 2000 is given below</a:t>
            </a:r>
          </a:p>
          <a:p>
            <a:pPr>
              <a:buNone/>
            </a:pPr>
            <a:r>
              <a:rPr lang="en-US" dirty="0" smtClean="0"/>
              <a:t>Reduced data set: </a:t>
            </a:r>
          </a:p>
          <a:p>
            <a:pPr>
              <a:buNone/>
            </a:pPr>
            <a:r>
              <a:rPr lang="en-US" dirty="0" smtClean="0"/>
              <a:t>14, 18, 15, 6, 9, 18, 19, 18, 14, 19, 16, 12, 18, 14, 12</a:t>
            </a:r>
          </a:p>
        </p:txBody>
      </p:sp>
      <p:graphicFrame>
        <p:nvGraphicFramePr>
          <p:cNvPr id="6" name="Chart 5"/>
          <p:cNvGraphicFramePr/>
          <p:nvPr/>
        </p:nvGraphicFramePr>
        <p:xfrm>
          <a:off x="1295400" y="3886200"/>
          <a:ext cx="6553200"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nvGraphicFramePr>
        <p:xfrm>
          <a:off x="1981200" y="4267200"/>
          <a:ext cx="6096000" cy="2895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693738" algn="l"/>
              </a:tabLst>
            </a:pPr>
            <a:r>
              <a:rPr lang="en-US" dirty="0" err="1" smtClean="0"/>
              <a:t>Dotplots</a:t>
            </a:r>
            <a:endParaRPr lang="en-US" dirty="0"/>
          </a:p>
        </p:txBody>
      </p:sp>
      <p:sp>
        <p:nvSpPr>
          <p:cNvPr id="3" name="Content Placeholder 2"/>
          <p:cNvSpPr>
            <a:spLocks noGrp="1"/>
          </p:cNvSpPr>
          <p:nvPr>
            <p:ph idx="1"/>
          </p:nvPr>
        </p:nvSpPr>
        <p:spPr/>
        <p:txBody>
          <a:bodyPr/>
          <a:lstStyle/>
          <a:p>
            <a:r>
              <a:rPr lang="en-US" dirty="0" smtClean="0"/>
              <a:t>Typical Value</a:t>
            </a:r>
          </a:p>
          <a:p>
            <a:r>
              <a:rPr lang="en-US" dirty="0" smtClean="0"/>
              <a:t>Spread</a:t>
            </a:r>
          </a:p>
          <a:p>
            <a:r>
              <a:rPr lang="en-US" dirty="0" smtClean="0"/>
              <a:t>Gaps</a:t>
            </a:r>
          </a:p>
          <a:p>
            <a:r>
              <a:rPr lang="en-US" dirty="0" smtClean="0"/>
              <a:t>Symmetry of distribution</a:t>
            </a:r>
          </a:p>
          <a:p>
            <a:r>
              <a:rPr lang="en-US" dirty="0" smtClean="0"/>
              <a:t>Number and location of peaks</a:t>
            </a:r>
          </a:p>
          <a:p>
            <a:r>
              <a:rPr lang="en-US" dirty="0" smtClean="0"/>
              <a:t>Outliers</a:t>
            </a:r>
            <a:endParaRPr lang="en-US" dirty="0"/>
          </a:p>
        </p:txBody>
      </p:sp>
    </p:spTree>
    <p:extLst>
      <p:ext uri="{BB962C8B-B14F-4D97-AF65-F5344CB8AC3E}">
        <p14:creationId xmlns:p14="http://schemas.microsoft.com/office/powerpoint/2010/main" val="775710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 - discrete</a:t>
            </a:r>
            <a:endParaRPr lang="en-US" dirty="0"/>
          </a:p>
        </p:txBody>
      </p:sp>
      <p:sp>
        <p:nvSpPr>
          <p:cNvPr id="3" name="Content Placeholder 2"/>
          <p:cNvSpPr>
            <a:spLocks noGrp="1"/>
          </p:cNvSpPr>
          <p:nvPr>
            <p:ph idx="1"/>
          </p:nvPr>
        </p:nvSpPr>
        <p:spPr>
          <a:xfrm>
            <a:off x="304800" y="1600200"/>
            <a:ext cx="8686800" cy="5029200"/>
          </a:xfrm>
        </p:spPr>
        <p:txBody>
          <a:bodyPr>
            <a:normAutofit/>
          </a:bodyPr>
          <a:lstStyle/>
          <a:p>
            <a:pPr>
              <a:buNone/>
            </a:pPr>
            <a:r>
              <a:rPr lang="en-US" dirty="0" smtClean="0"/>
              <a:t>Methodology</a:t>
            </a:r>
          </a:p>
          <a:p>
            <a:pPr marL="514350" indent="-514350">
              <a:buFont typeface="+mj-lt"/>
              <a:buAutoNum type="arabicPeriod"/>
            </a:pPr>
            <a:r>
              <a:rPr lang="en-US" dirty="0" smtClean="0"/>
              <a:t>Calculate the frequency and/or relative frequency of each x value.</a:t>
            </a:r>
          </a:p>
          <a:p>
            <a:pPr marL="514350" indent="-514350">
              <a:buFont typeface="+mj-lt"/>
              <a:buAutoNum type="arabicPeriod"/>
            </a:pPr>
            <a:r>
              <a:rPr lang="en-US" dirty="0" smtClean="0"/>
              <a:t>Mark the possible x values on the x-axis.</a:t>
            </a:r>
          </a:p>
          <a:p>
            <a:pPr marL="514350" indent="-514350">
              <a:buAutoNum type="arabicPeriod"/>
            </a:pPr>
            <a:r>
              <a:rPr lang="en-US" dirty="0" smtClean="0"/>
              <a:t>Above each value, draw a rectangle whose height is the frequency (or relative frequency) of that value.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4: Histogram - Discrete</a:t>
            </a:r>
            <a:endParaRPr lang="en-US" dirty="0"/>
          </a:p>
        </p:txBody>
      </p:sp>
      <p:sp>
        <p:nvSpPr>
          <p:cNvPr id="3" name="Content Placeholder 2"/>
          <p:cNvSpPr>
            <a:spLocks noGrp="1"/>
          </p:cNvSpPr>
          <p:nvPr>
            <p:ph idx="1"/>
          </p:nvPr>
        </p:nvSpPr>
        <p:spPr>
          <a:xfrm>
            <a:off x="152400" y="762000"/>
            <a:ext cx="8839200" cy="5410200"/>
          </a:xfrm>
        </p:spPr>
        <p:txBody>
          <a:bodyPr>
            <a:normAutofit/>
          </a:bodyPr>
          <a:lstStyle/>
          <a:p>
            <a:pPr>
              <a:buNone/>
            </a:pPr>
            <a:r>
              <a:rPr lang="en-US" dirty="0" smtClean="0"/>
              <a:t>100 married couples between 30 and 40 years of age are studied to see how many children each couple have. The table below is the frequency table of this data set.</a:t>
            </a:r>
          </a:p>
        </p:txBody>
      </p:sp>
      <p:graphicFrame>
        <p:nvGraphicFramePr>
          <p:cNvPr id="4" name="Table 3"/>
          <p:cNvGraphicFramePr>
            <a:graphicFrameLocks noGrp="1"/>
          </p:cNvGraphicFramePr>
          <p:nvPr>
            <p:extLst>
              <p:ext uri="{D42A27DB-BD31-4B8C-83A1-F6EECF244321}">
                <p14:modId xmlns:p14="http://schemas.microsoft.com/office/powerpoint/2010/main" val="292533337"/>
              </p:ext>
            </p:extLst>
          </p:nvPr>
        </p:nvGraphicFramePr>
        <p:xfrm>
          <a:off x="4224867" y="2362200"/>
          <a:ext cx="4495800" cy="4267200"/>
        </p:xfrm>
        <a:graphic>
          <a:graphicData uri="http://schemas.openxmlformats.org/drawingml/2006/table">
            <a:tbl>
              <a:tblPr>
                <a:tableStyleId>{9D7B26C5-4107-4FEC-AEDC-1716B250A1EF}</a:tableStyleId>
              </a:tblPr>
              <a:tblGrid>
                <a:gridCol w="1066800"/>
                <a:gridCol w="1981200"/>
                <a:gridCol w="1447800"/>
              </a:tblGrid>
              <a:tr h="365760">
                <a:tc>
                  <a:txBody>
                    <a:bodyPr/>
                    <a:lstStyle/>
                    <a:p>
                      <a:r>
                        <a:rPr lang="en-US" sz="2800" dirty="0" smtClean="0">
                          <a:solidFill>
                            <a:schemeClr val="tx1"/>
                          </a:solidFill>
                        </a:rPr>
                        <a:t>Kids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 of Couples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r>
                        <a:rPr lang="en-US" sz="2800" dirty="0" smtClean="0">
                          <a:solidFill>
                            <a:schemeClr val="tx1"/>
                          </a:solidFill>
                        </a:rPr>
                        <a:t>Rel. Freq</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65760">
                <a:tc>
                  <a:txBody>
                    <a:bodyPr/>
                    <a:lstStyle/>
                    <a:p>
                      <a:pPr algn="ctr"/>
                      <a:r>
                        <a:rPr lang="en-US" sz="2800" dirty="0" smtClean="0">
                          <a:solidFill>
                            <a:schemeClr val="tx1"/>
                          </a:solidFill>
                        </a:rPr>
                        <a:t>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0.11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r h="365760">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22</a:t>
                      </a:r>
                      <a:endParaRPr lang="en-US" sz="2800" dirty="0">
                        <a:solidFill>
                          <a:schemeClr val="tx1"/>
                        </a:solidFill>
                      </a:endParaRPr>
                    </a:p>
                  </a:txBody>
                  <a:tcPr marL="0" marR="0" marT="0" marB="0"/>
                </a:tc>
                <a:tc>
                  <a:txBody>
                    <a:bodyPr/>
                    <a:lstStyle/>
                    <a:p>
                      <a:pPr algn="ctr"/>
                      <a:r>
                        <a:rPr lang="en-US" sz="2800" dirty="0" smtClean="0">
                          <a:solidFill>
                            <a:schemeClr val="tx1"/>
                          </a:solidFill>
                        </a:rPr>
                        <a:t>0.22</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2</a:t>
                      </a:r>
                      <a:endParaRPr lang="en-US" sz="2800" dirty="0">
                        <a:solidFill>
                          <a:schemeClr val="tx1"/>
                        </a:solidFill>
                      </a:endParaRPr>
                    </a:p>
                  </a:txBody>
                  <a:tcPr marL="0" marR="0" marT="0" marB="0"/>
                </a:tc>
                <a:tc>
                  <a:txBody>
                    <a:bodyPr/>
                    <a:lstStyle/>
                    <a:p>
                      <a:pPr algn="ctr"/>
                      <a:r>
                        <a:rPr lang="en-US" sz="2800" dirty="0" smtClean="0">
                          <a:solidFill>
                            <a:schemeClr val="tx1"/>
                          </a:solidFill>
                        </a:rPr>
                        <a:t>24</a:t>
                      </a:r>
                      <a:endParaRPr lang="en-US" sz="2800" dirty="0">
                        <a:solidFill>
                          <a:schemeClr val="tx1"/>
                        </a:solidFill>
                      </a:endParaRPr>
                    </a:p>
                  </a:txBody>
                  <a:tcPr marL="0" marR="0" marT="0" marB="0"/>
                </a:tc>
                <a:tc>
                  <a:txBody>
                    <a:bodyPr/>
                    <a:lstStyle/>
                    <a:p>
                      <a:pPr algn="ctr"/>
                      <a:r>
                        <a:rPr lang="en-US" sz="2800" dirty="0" smtClean="0">
                          <a:solidFill>
                            <a:schemeClr val="tx1"/>
                          </a:solidFill>
                        </a:rPr>
                        <a:t>0.24</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3</a:t>
                      </a:r>
                      <a:endParaRPr lang="en-US" sz="2800" dirty="0">
                        <a:solidFill>
                          <a:schemeClr val="tx1"/>
                        </a:solidFill>
                      </a:endParaRPr>
                    </a:p>
                  </a:txBody>
                  <a:tcPr marL="0" marR="0" marT="0" marB="0"/>
                </a:tc>
                <a:tc>
                  <a:txBody>
                    <a:bodyPr/>
                    <a:lstStyle/>
                    <a:p>
                      <a:pPr algn="ctr"/>
                      <a:r>
                        <a:rPr lang="en-US" sz="2800" dirty="0" smtClean="0">
                          <a:solidFill>
                            <a:schemeClr val="tx1"/>
                          </a:solidFill>
                        </a:rPr>
                        <a:t>30</a:t>
                      </a:r>
                      <a:endParaRPr lang="en-US" sz="2800" dirty="0">
                        <a:solidFill>
                          <a:schemeClr val="tx1"/>
                        </a:solidFill>
                      </a:endParaRPr>
                    </a:p>
                  </a:txBody>
                  <a:tcPr marL="0" marR="0" marT="0" marB="0"/>
                </a:tc>
                <a:tc>
                  <a:txBody>
                    <a:bodyPr/>
                    <a:lstStyle/>
                    <a:p>
                      <a:pPr algn="ctr"/>
                      <a:r>
                        <a:rPr lang="en-US" sz="2800" dirty="0" smtClean="0">
                          <a:solidFill>
                            <a:schemeClr val="tx1"/>
                          </a:solidFill>
                        </a:rPr>
                        <a:t>0.30</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4</a:t>
                      </a:r>
                      <a:endParaRPr lang="en-US" sz="2800" dirty="0">
                        <a:solidFill>
                          <a:schemeClr val="tx1"/>
                        </a:solidFill>
                      </a:endParaRPr>
                    </a:p>
                  </a:txBody>
                  <a:tcPr marL="0" marR="0" marT="0" marB="0"/>
                </a:tc>
                <a:tc>
                  <a:txBody>
                    <a:bodyPr/>
                    <a:lstStyle/>
                    <a:p>
                      <a:pPr algn="ctr"/>
                      <a:r>
                        <a:rPr lang="en-US" sz="2800" dirty="0" smtClean="0">
                          <a:solidFill>
                            <a:schemeClr val="tx1"/>
                          </a:solidFill>
                        </a:rPr>
                        <a:t>11</a:t>
                      </a:r>
                      <a:endParaRPr lang="en-US" sz="2800" dirty="0">
                        <a:solidFill>
                          <a:schemeClr val="tx1"/>
                        </a:solidFill>
                      </a:endParaRPr>
                    </a:p>
                  </a:txBody>
                  <a:tcPr marL="0" marR="0" marT="0" marB="0"/>
                </a:tc>
                <a:tc>
                  <a:txBody>
                    <a:bodyPr/>
                    <a:lstStyle/>
                    <a:p>
                      <a:pPr algn="ctr"/>
                      <a:r>
                        <a:rPr lang="en-US" sz="2800" dirty="0" smtClean="0">
                          <a:solidFill>
                            <a:schemeClr val="tx1"/>
                          </a:solidFill>
                        </a:rPr>
                        <a:t>0.11</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5</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0.01</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6</a:t>
                      </a:r>
                      <a:endParaRPr lang="en-US" sz="2800" dirty="0">
                        <a:solidFill>
                          <a:schemeClr val="tx1"/>
                        </a:solidFill>
                      </a:endParaRPr>
                    </a:p>
                  </a:txBody>
                  <a:tcPr marL="0" marR="0" marT="0" marB="0"/>
                </a:tc>
                <a:tc>
                  <a:txBody>
                    <a:bodyPr/>
                    <a:lstStyle/>
                    <a:p>
                      <a:pPr algn="ctr"/>
                      <a:r>
                        <a:rPr lang="en-US" sz="2800" dirty="0" smtClean="0">
                          <a:solidFill>
                            <a:schemeClr val="tx1"/>
                          </a:solidFill>
                        </a:rPr>
                        <a:t>0</a:t>
                      </a:r>
                      <a:endParaRPr lang="en-US" sz="2800" dirty="0">
                        <a:solidFill>
                          <a:schemeClr val="tx1"/>
                        </a:solidFill>
                      </a:endParaRPr>
                    </a:p>
                  </a:txBody>
                  <a:tcPr marL="0" marR="0" marT="0" marB="0"/>
                </a:tc>
                <a:tc>
                  <a:txBody>
                    <a:bodyPr/>
                    <a:lstStyle/>
                    <a:p>
                      <a:pPr algn="ctr"/>
                      <a:r>
                        <a:rPr lang="en-US" sz="2800" dirty="0" smtClean="0">
                          <a:solidFill>
                            <a:schemeClr val="tx1"/>
                          </a:solidFill>
                        </a:rPr>
                        <a:t>0.00</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7</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0.01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65760">
                <a:tc>
                  <a:txBody>
                    <a:bodyPr/>
                    <a:lstStyle/>
                    <a:p>
                      <a:endParaRPr lang="en-US" sz="2800" dirty="0">
                        <a:solidFill>
                          <a:schemeClr val="tx1"/>
                        </a:solidFill>
                      </a:endParaRPr>
                    </a:p>
                  </a:txBody>
                  <a:tcPr marL="0" marR="0" marT="0" marB="0"/>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954175105"/>
              </p:ext>
            </p:extLst>
          </p:nvPr>
        </p:nvGraphicFramePr>
        <p:xfrm>
          <a:off x="0" y="25400"/>
          <a:ext cx="4495800" cy="4267200"/>
        </p:xfrm>
        <a:graphic>
          <a:graphicData uri="http://schemas.openxmlformats.org/drawingml/2006/table">
            <a:tbl>
              <a:tblPr>
                <a:tableStyleId>{9D7B26C5-4107-4FEC-AEDC-1716B250A1EF}</a:tableStyleId>
              </a:tblPr>
              <a:tblGrid>
                <a:gridCol w="1066800"/>
                <a:gridCol w="1981200"/>
                <a:gridCol w="1447800"/>
              </a:tblGrid>
              <a:tr h="365760">
                <a:tc>
                  <a:txBody>
                    <a:bodyPr/>
                    <a:lstStyle/>
                    <a:p>
                      <a:r>
                        <a:rPr lang="en-US" sz="2800" dirty="0" smtClean="0">
                          <a:solidFill>
                            <a:schemeClr val="tx1"/>
                          </a:solidFill>
                        </a:rPr>
                        <a:t>Kids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 of Couples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r>
                        <a:rPr lang="en-US" sz="2800" dirty="0" smtClean="0">
                          <a:solidFill>
                            <a:schemeClr val="tx1"/>
                          </a:solidFill>
                        </a:rPr>
                        <a:t>Rel. Freq</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65760">
                <a:tc>
                  <a:txBody>
                    <a:bodyPr/>
                    <a:lstStyle/>
                    <a:p>
                      <a:pPr algn="ctr"/>
                      <a:r>
                        <a:rPr lang="en-US" sz="2800" dirty="0" smtClean="0">
                          <a:solidFill>
                            <a:schemeClr val="tx1"/>
                          </a:solidFill>
                        </a:rPr>
                        <a:t>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0.11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r h="365760">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22</a:t>
                      </a:r>
                      <a:endParaRPr lang="en-US" sz="2800" dirty="0">
                        <a:solidFill>
                          <a:schemeClr val="tx1"/>
                        </a:solidFill>
                      </a:endParaRPr>
                    </a:p>
                  </a:txBody>
                  <a:tcPr marL="0" marR="0" marT="0" marB="0"/>
                </a:tc>
                <a:tc>
                  <a:txBody>
                    <a:bodyPr/>
                    <a:lstStyle/>
                    <a:p>
                      <a:pPr algn="ctr"/>
                      <a:r>
                        <a:rPr lang="en-US" sz="2800" dirty="0" smtClean="0">
                          <a:solidFill>
                            <a:schemeClr val="tx1"/>
                          </a:solidFill>
                        </a:rPr>
                        <a:t>0.22</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2</a:t>
                      </a:r>
                      <a:endParaRPr lang="en-US" sz="2800" dirty="0">
                        <a:solidFill>
                          <a:schemeClr val="tx1"/>
                        </a:solidFill>
                      </a:endParaRPr>
                    </a:p>
                  </a:txBody>
                  <a:tcPr marL="0" marR="0" marT="0" marB="0"/>
                </a:tc>
                <a:tc>
                  <a:txBody>
                    <a:bodyPr/>
                    <a:lstStyle/>
                    <a:p>
                      <a:pPr algn="ctr"/>
                      <a:r>
                        <a:rPr lang="en-US" sz="2800" dirty="0" smtClean="0">
                          <a:solidFill>
                            <a:schemeClr val="tx1"/>
                          </a:solidFill>
                        </a:rPr>
                        <a:t>24</a:t>
                      </a:r>
                      <a:endParaRPr lang="en-US" sz="2800" dirty="0">
                        <a:solidFill>
                          <a:schemeClr val="tx1"/>
                        </a:solidFill>
                      </a:endParaRPr>
                    </a:p>
                  </a:txBody>
                  <a:tcPr marL="0" marR="0" marT="0" marB="0"/>
                </a:tc>
                <a:tc>
                  <a:txBody>
                    <a:bodyPr/>
                    <a:lstStyle/>
                    <a:p>
                      <a:pPr algn="ctr"/>
                      <a:r>
                        <a:rPr lang="en-US" sz="2800" dirty="0" smtClean="0">
                          <a:solidFill>
                            <a:schemeClr val="tx1"/>
                          </a:solidFill>
                        </a:rPr>
                        <a:t>0.24</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3</a:t>
                      </a:r>
                      <a:endParaRPr lang="en-US" sz="2800" dirty="0">
                        <a:solidFill>
                          <a:schemeClr val="tx1"/>
                        </a:solidFill>
                      </a:endParaRPr>
                    </a:p>
                  </a:txBody>
                  <a:tcPr marL="0" marR="0" marT="0" marB="0"/>
                </a:tc>
                <a:tc>
                  <a:txBody>
                    <a:bodyPr/>
                    <a:lstStyle/>
                    <a:p>
                      <a:pPr algn="ctr"/>
                      <a:r>
                        <a:rPr lang="en-US" sz="2800" dirty="0" smtClean="0">
                          <a:solidFill>
                            <a:schemeClr val="tx1"/>
                          </a:solidFill>
                        </a:rPr>
                        <a:t>30</a:t>
                      </a:r>
                      <a:endParaRPr lang="en-US" sz="2800" dirty="0">
                        <a:solidFill>
                          <a:schemeClr val="tx1"/>
                        </a:solidFill>
                      </a:endParaRPr>
                    </a:p>
                  </a:txBody>
                  <a:tcPr marL="0" marR="0" marT="0" marB="0"/>
                </a:tc>
                <a:tc>
                  <a:txBody>
                    <a:bodyPr/>
                    <a:lstStyle/>
                    <a:p>
                      <a:pPr algn="ctr"/>
                      <a:r>
                        <a:rPr lang="en-US" sz="2800" dirty="0" smtClean="0">
                          <a:solidFill>
                            <a:schemeClr val="tx1"/>
                          </a:solidFill>
                        </a:rPr>
                        <a:t>0.30</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4</a:t>
                      </a:r>
                      <a:endParaRPr lang="en-US" sz="2800" dirty="0">
                        <a:solidFill>
                          <a:schemeClr val="tx1"/>
                        </a:solidFill>
                      </a:endParaRPr>
                    </a:p>
                  </a:txBody>
                  <a:tcPr marL="0" marR="0" marT="0" marB="0"/>
                </a:tc>
                <a:tc>
                  <a:txBody>
                    <a:bodyPr/>
                    <a:lstStyle/>
                    <a:p>
                      <a:pPr algn="ctr"/>
                      <a:r>
                        <a:rPr lang="en-US" sz="2800" dirty="0" smtClean="0">
                          <a:solidFill>
                            <a:schemeClr val="tx1"/>
                          </a:solidFill>
                        </a:rPr>
                        <a:t>11</a:t>
                      </a:r>
                      <a:endParaRPr lang="en-US" sz="2800" dirty="0">
                        <a:solidFill>
                          <a:schemeClr val="tx1"/>
                        </a:solidFill>
                      </a:endParaRPr>
                    </a:p>
                  </a:txBody>
                  <a:tcPr marL="0" marR="0" marT="0" marB="0"/>
                </a:tc>
                <a:tc>
                  <a:txBody>
                    <a:bodyPr/>
                    <a:lstStyle/>
                    <a:p>
                      <a:pPr algn="ctr"/>
                      <a:r>
                        <a:rPr lang="en-US" sz="2800" dirty="0" smtClean="0">
                          <a:solidFill>
                            <a:schemeClr val="tx1"/>
                          </a:solidFill>
                        </a:rPr>
                        <a:t>0.11</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5</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0.01</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6</a:t>
                      </a:r>
                      <a:endParaRPr lang="en-US" sz="2800" dirty="0">
                        <a:solidFill>
                          <a:schemeClr val="tx1"/>
                        </a:solidFill>
                      </a:endParaRPr>
                    </a:p>
                  </a:txBody>
                  <a:tcPr marL="0" marR="0" marT="0" marB="0"/>
                </a:tc>
                <a:tc>
                  <a:txBody>
                    <a:bodyPr/>
                    <a:lstStyle/>
                    <a:p>
                      <a:pPr algn="ctr"/>
                      <a:r>
                        <a:rPr lang="en-US" sz="2800" dirty="0" smtClean="0">
                          <a:solidFill>
                            <a:schemeClr val="tx1"/>
                          </a:solidFill>
                        </a:rPr>
                        <a:t>0</a:t>
                      </a:r>
                      <a:endParaRPr lang="en-US" sz="2800" dirty="0">
                        <a:solidFill>
                          <a:schemeClr val="tx1"/>
                        </a:solidFill>
                      </a:endParaRPr>
                    </a:p>
                  </a:txBody>
                  <a:tcPr marL="0" marR="0" marT="0" marB="0"/>
                </a:tc>
                <a:tc>
                  <a:txBody>
                    <a:bodyPr/>
                    <a:lstStyle/>
                    <a:p>
                      <a:pPr algn="ctr"/>
                      <a:r>
                        <a:rPr lang="en-US" sz="2800" dirty="0" smtClean="0">
                          <a:solidFill>
                            <a:schemeClr val="tx1"/>
                          </a:solidFill>
                        </a:rPr>
                        <a:t>0.00</a:t>
                      </a:r>
                      <a:endParaRPr lang="en-US" sz="2800" dirty="0">
                        <a:solidFill>
                          <a:schemeClr val="tx1"/>
                        </a:solidFill>
                      </a:endParaRPr>
                    </a:p>
                  </a:txBody>
                  <a:tcPr marL="0" marR="0" marT="0" marB="0"/>
                </a:tc>
              </a:tr>
              <a:tr h="365760">
                <a:tc>
                  <a:txBody>
                    <a:bodyPr/>
                    <a:lstStyle/>
                    <a:p>
                      <a:pPr algn="ctr"/>
                      <a:r>
                        <a:rPr lang="en-US" sz="2800" dirty="0" smtClean="0">
                          <a:solidFill>
                            <a:schemeClr val="tx1"/>
                          </a:solidFill>
                        </a:rPr>
                        <a:t>7</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0.01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65760">
                <a:tc>
                  <a:txBody>
                    <a:bodyPr/>
                    <a:lstStyle/>
                    <a:p>
                      <a:endParaRPr lang="en-US" sz="2800" dirty="0">
                        <a:solidFill>
                          <a:schemeClr val="tx1"/>
                        </a:solidFill>
                      </a:endParaRPr>
                    </a:p>
                  </a:txBody>
                  <a:tcPr marL="0" marR="0" marT="0" marB="0"/>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173" y="3150140"/>
            <a:ext cx="492182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 - continuous</a:t>
            </a:r>
            <a:endParaRPr lang="en-US" dirty="0"/>
          </a:p>
        </p:txBody>
      </p:sp>
      <p:sp>
        <p:nvSpPr>
          <p:cNvPr id="3" name="Content Placeholder 2"/>
          <p:cNvSpPr>
            <a:spLocks noGrp="1"/>
          </p:cNvSpPr>
          <p:nvPr>
            <p:ph idx="1"/>
          </p:nvPr>
        </p:nvSpPr>
        <p:spPr>
          <a:xfrm>
            <a:off x="304800" y="1600200"/>
            <a:ext cx="8686800" cy="5029200"/>
          </a:xfrm>
        </p:spPr>
        <p:txBody>
          <a:bodyPr>
            <a:normAutofit/>
          </a:bodyPr>
          <a:lstStyle/>
          <a:p>
            <a:pPr>
              <a:buNone/>
            </a:pPr>
            <a:r>
              <a:rPr lang="en-US" dirty="0" smtClean="0"/>
              <a:t>Methodology</a:t>
            </a:r>
          </a:p>
          <a:p>
            <a:pPr marL="514350" indent="-514350">
              <a:buFont typeface="+mj-lt"/>
              <a:buAutoNum type="arabicPeriod"/>
            </a:pPr>
            <a:r>
              <a:rPr lang="en-US" dirty="0" smtClean="0"/>
              <a:t>Divide the x-axis into a number of class intervals or classes such that each observation falls into exactly one interval.</a:t>
            </a:r>
          </a:p>
          <a:p>
            <a:pPr marL="514350" indent="-514350">
              <a:buFont typeface="+mj-lt"/>
              <a:buAutoNum type="arabicPeriod"/>
            </a:pPr>
            <a:r>
              <a:rPr lang="en-US" dirty="0" smtClean="0"/>
              <a:t>Calculate the frequency or relative frequency for each interval.</a:t>
            </a:r>
          </a:p>
          <a:p>
            <a:pPr marL="514350" indent="-514350">
              <a:buAutoNum type="arabicPeriod"/>
            </a:pPr>
            <a:r>
              <a:rPr lang="en-US" dirty="0" smtClean="0"/>
              <a:t>Above each value, draw a rectangle whose height is the frequency (or relative frequency) of that value.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5: Histogram - Continuous</a:t>
            </a:r>
            <a:endParaRPr lang="en-US" dirty="0"/>
          </a:p>
        </p:txBody>
      </p:sp>
      <p:sp>
        <p:nvSpPr>
          <p:cNvPr id="3" name="Content Placeholder 2"/>
          <p:cNvSpPr>
            <a:spLocks noGrp="1"/>
          </p:cNvSpPr>
          <p:nvPr>
            <p:ph idx="1"/>
          </p:nvPr>
        </p:nvSpPr>
        <p:spPr>
          <a:xfrm>
            <a:off x="0" y="990600"/>
            <a:ext cx="8839200" cy="5410200"/>
          </a:xfrm>
        </p:spPr>
        <p:txBody>
          <a:bodyPr>
            <a:normAutofit/>
          </a:bodyPr>
          <a:lstStyle/>
          <a:p>
            <a:pPr>
              <a:buNone/>
            </a:pPr>
            <a:r>
              <a:rPr lang="en-US" dirty="0" smtClean="0"/>
              <a:t>The following data give the lifetime of 30 incandescent light bulbs rounded to the nearest hour of a particular type</a:t>
            </a:r>
          </a:p>
        </p:txBody>
      </p:sp>
      <p:graphicFrame>
        <p:nvGraphicFramePr>
          <p:cNvPr id="5" name="Table 4"/>
          <p:cNvGraphicFramePr>
            <a:graphicFrameLocks noGrp="1"/>
          </p:cNvGraphicFramePr>
          <p:nvPr/>
        </p:nvGraphicFramePr>
        <p:xfrm>
          <a:off x="381000" y="3048000"/>
          <a:ext cx="8153400" cy="1371600"/>
        </p:xfrm>
        <a:graphic>
          <a:graphicData uri="http://schemas.openxmlformats.org/drawingml/2006/table">
            <a:tbl>
              <a:tblPr>
                <a:tableStyleId>{073A0DAA-6AF3-43AB-8588-CEC1D06C72B9}</a:tableStyleId>
              </a:tblPr>
              <a:tblGrid>
                <a:gridCol w="815340"/>
                <a:gridCol w="815340"/>
                <a:gridCol w="815340"/>
                <a:gridCol w="815340"/>
                <a:gridCol w="815340"/>
                <a:gridCol w="815340"/>
                <a:gridCol w="815340"/>
                <a:gridCol w="815340"/>
                <a:gridCol w="815340"/>
                <a:gridCol w="815340"/>
              </a:tblGrid>
              <a:tr h="370840">
                <a:tc>
                  <a:txBody>
                    <a:bodyPr/>
                    <a:lstStyle/>
                    <a:p>
                      <a:r>
                        <a:rPr lang="en-US" sz="2400" dirty="0" smtClean="0"/>
                        <a:t>872</a:t>
                      </a:r>
                      <a:endParaRPr lang="en-US" sz="2400" dirty="0"/>
                    </a:p>
                  </a:txBody>
                  <a:tcPr>
                    <a:noFill/>
                  </a:tcPr>
                </a:tc>
                <a:tc>
                  <a:txBody>
                    <a:bodyPr/>
                    <a:lstStyle/>
                    <a:p>
                      <a:r>
                        <a:rPr lang="en-US" sz="2400" dirty="0" smtClean="0"/>
                        <a:t>931</a:t>
                      </a:r>
                      <a:endParaRPr lang="en-US" sz="2400" dirty="0"/>
                    </a:p>
                  </a:txBody>
                  <a:tcPr>
                    <a:noFill/>
                  </a:tcPr>
                </a:tc>
                <a:tc>
                  <a:txBody>
                    <a:bodyPr/>
                    <a:lstStyle/>
                    <a:p>
                      <a:r>
                        <a:rPr lang="en-US" sz="2400" dirty="0" smtClean="0"/>
                        <a:t>1146</a:t>
                      </a:r>
                      <a:endParaRPr lang="en-US" sz="2400" dirty="0"/>
                    </a:p>
                  </a:txBody>
                  <a:tcPr>
                    <a:noFill/>
                  </a:tcPr>
                </a:tc>
                <a:tc>
                  <a:txBody>
                    <a:bodyPr/>
                    <a:lstStyle/>
                    <a:p>
                      <a:r>
                        <a:rPr lang="en-US" sz="2400" dirty="0" smtClean="0"/>
                        <a:t>1079</a:t>
                      </a:r>
                      <a:endParaRPr lang="en-US" sz="2400" dirty="0"/>
                    </a:p>
                  </a:txBody>
                  <a:tcPr>
                    <a:noFill/>
                  </a:tcPr>
                </a:tc>
                <a:tc>
                  <a:txBody>
                    <a:bodyPr/>
                    <a:lstStyle/>
                    <a:p>
                      <a:r>
                        <a:rPr lang="en-US" sz="2400" dirty="0" smtClean="0"/>
                        <a:t>915</a:t>
                      </a:r>
                      <a:endParaRPr lang="en-US" sz="2400" dirty="0"/>
                    </a:p>
                  </a:txBody>
                  <a:tcPr>
                    <a:noFill/>
                  </a:tcPr>
                </a:tc>
                <a:tc>
                  <a:txBody>
                    <a:bodyPr/>
                    <a:lstStyle/>
                    <a:p>
                      <a:r>
                        <a:rPr lang="en-US" sz="2400" dirty="0" smtClean="0"/>
                        <a:t>879</a:t>
                      </a:r>
                      <a:endParaRPr lang="en-US" sz="2400" dirty="0"/>
                    </a:p>
                  </a:txBody>
                  <a:tcPr>
                    <a:noFill/>
                  </a:tcPr>
                </a:tc>
                <a:tc>
                  <a:txBody>
                    <a:bodyPr/>
                    <a:lstStyle/>
                    <a:p>
                      <a:r>
                        <a:rPr lang="en-US" sz="2400" dirty="0" smtClean="0"/>
                        <a:t>863</a:t>
                      </a:r>
                      <a:endParaRPr lang="en-US" sz="2400" dirty="0"/>
                    </a:p>
                  </a:txBody>
                  <a:tcPr>
                    <a:noFill/>
                  </a:tcPr>
                </a:tc>
                <a:tc>
                  <a:txBody>
                    <a:bodyPr/>
                    <a:lstStyle/>
                    <a:p>
                      <a:r>
                        <a:rPr lang="en-US" sz="2400" dirty="0" smtClean="0"/>
                        <a:t>1112</a:t>
                      </a:r>
                      <a:endParaRPr lang="en-US" sz="2400" dirty="0"/>
                    </a:p>
                  </a:txBody>
                  <a:tcPr>
                    <a:noFill/>
                  </a:tcPr>
                </a:tc>
                <a:tc>
                  <a:txBody>
                    <a:bodyPr/>
                    <a:lstStyle/>
                    <a:p>
                      <a:r>
                        <a:rPr lang="en-US" sz="2400" dirty="0" smtClean="0"/>
                        <a:t>979</a:t>
                      </a:r>
                      <a:endParaRPr lang="en-US" sz="2400" dirty="0"/>
                    </a:p>
                  </a:txBody>
                  <a:tcPr>
                    <a:noFill/>
                  </a:tcPr>
                </a:tc>
                <a:tc>
                  <a:txBody>
                    <a:bodyPr/>
                    <a:lstStyle/>
                    <a:p>
                      <a:r>
                        <a:rPr lang="en-US" sz="2400" dirty="0" smtClean="0"/>
                        <a:t>1120</a:t>
                      </a:r>
                      <a:endParaRPr lang="en-US" sz="2400" dirty="0"/>
                    </a:p>
                  </a:txBody>
                  <a:tcPr>
                    <a:noFill/>
                  </a:tcPr>
                </a:tc>
              </a:tr>
              <a:tr h="370840">
                <a:tc>
                  <a:txBody>
                    <a:bodyPr/>
                    <a:lstStyle/>
                    <a:p>
                      <a:r>
                        <a:rPr lang="en-US" sz="2400" dirty="0" smtClean="0"/>
                        <a:t>1150</a:t>
                      </a:r>
                      <a:endParaRPr lang="en-US" sz="2400" dirty="0"/>
                    </a:p>
                  </a:txBody>
                  <a:tcPr>
                    <a:noFill/>
                  </a:tcPr>
                </a:tc>
                <a:tc>
                  <a:txBody>
                    <a:bodyPr/>
                    <a:lstStyle/>
                    <a:p>
                      <a:r>
                        <a:rPr lang="en-US" sz="2400" dirty="0" smtClean="0"/>
                        <a:t>987</a:t>
                      </a:r>
                      <a:endParaRPr lang="en-US" sz="2400" dirty="0"/>
                    </a:p>
                  </a:txBody>
                  <a:tcPr>
                    <a:noFill/>
                  </a:tcPr>
                </a:tc>
                <a:tc>
                  <a:txBody>
                    <a:bodyPr/>
                    <a:lstStyle/>
                    <a:p>
                      <a:r>
                        <a:rPr lang="en-US" sz="2400" dirty="0" smtClean="0"/>
                        <a:t>958</a:t>
                      </a:r>
                      <a:endParaRPr lang="en-US" sz="2400" dirty="0"/>
                    </a:p>
                  </a:txBody>
                  <a:tcPr>
                    <a:noFill/>
                  </a:tcPr>
                </a:tc>
                <a:tc>
                  <a:txBody>
                    <a:bodyPr/>
                    <a:lstStyle/>
                    <a:p>
                      <a:r>
                        <a:rPr lang="en-US" sz="2400" dirty="0" smtClean="0"/>
                        <a:t>1149</a:t>
                      </a:r>
                      <a:endParaRPr lang="en-US" sz="2400" dirty="0"/>
                    </a:p>
                  </a:txBody>
                  <a:tcPr>
                    <a:noFill/>
                  </a:tcPr>
                </a:tc>
                <a:tc>
                  <a:txBody>
                    <a:bodyPr/>
                    <a:lstStyle/>
                    <a:p>
                      <a:r>
                        <a:rPr lang="en-US" sz="2400" dirty="0" smtClean="0"/>
                        <a:t>1057</a:t>
                      </a:r>
                      <a:endParaRPr lang="en-US" sz="2400" dirty="0"/>
                    </a:p>
                  </a:txBody>
                  <a:tcPr>
                    <a:noFill/>
                  </a:tcPr>
                </a:tc>
                <a:tc>
                  <a:txBody>
                    <a:bodyPr/>
                    <a:lstStyle/>
                    <a:p>
                      <a:r>
                        <a:rPr lang="en-US" sz="2400" dirty="0" smtClean="0"/>
                        <a:t>1082</a:t>
                      </a:r>
                      <a:endParaRPr lang="en-US" sz="2400" dirty="0"/>
                    </a:p>
                  </a:txBody>
                  <a:tcPr>
                    <a:noFill/>
                  </a:tcPr>
                </a:tc>
                <a:tc>
                  <a:txBody>
                    <a:bodyPr/>
                    <a:lstStyle/>
                    <a:p>
                      <a:r>
                        <a:rPr lang="en-US" sz="2400" dirty="0" smtClean="0"/>
                        <a:t>1053</a:t>
                      </a:r>
                      <a:endParaRPr lang="en-US" sz="2400" dirty="0"/>
                    </a:p>
                  </a:txBody>
                  <a:tcPr>
                    <a:noFill/>
                  </a:tcPr>
                </a:tc>
                <a:tc>
                  <a:txBody>
                    <a:bodyPr/>
                    <a:lstStyle/>
                    <a:p>
                      <a:r>
                        <a:rPr lang="en-US" sz="2400" dirty="0" smtClean="0"/>
                        <a:t>1048</a:t>
                      </a:r>
                      <a:endParaRPr lang="en-US" sz="2400" dirty="0"/>
                    </a:p>
                  </a:txBody>
                  <a:tcPr>
                    <a:noFill/>
                  </a:tcPr>
                </a:tc>
                <a:tc>
                  <a:txBody>
                    <a:bodyPr/>
                    <a:lstStyle/>
                    <a:p>
                      <a:r>
                        <a:rPr lang="en-US" sz="2400" dirty="0" smtClean="0"/>
                        <a:t>1118</a:t>
                      </a:r>
                      <a:endParaRPr lang="en-US" sz="2400" dirty="0"/>
                    </a:p>
                  </a:txBody>
                  <a:tcPr>
                    <a:noFill/>
                  </a:tcPr>
                </a:tc>
                <a:tc>
                  <a:txBody>
                    <a:bodyPr/>
                    <a:lstStyle/>
                    <a:p>
                      <a:r>
                        <a:rPr lang="en-US" sz="2400" dirty="0" smtClean="0"/>
                        <a:t>1088</a:t>
                      </a:r>
                      <a:endParaRPr lang="en-US" sz="2400" dirty="0"/>
                    </a:p>
                  </a:txBody>
                  <a:tcPr>
                    <a:noFill/>
                  </a:tcPr>
                </a:tc>
              </a:tr>
              <a:tr h="370840">
                <a:tc>
                  <a:txBody>
                    <a:bodyPr/>
                    <a:lstStyle/>
                    <a:p>
                      <a:r>
                        <a:rPr lang="en-US" sz="2400" dirty="0" smtClean="0"/>
                        <a:t>868</a:t>
                      </a:r>
                      <a:endParaRPr lang="en-US" sz="2400" dirty="0"/>
                    </a:p>
                  </a:txBody>
                  <a:tcPr>
                    <a:noFill/>
                  </a:tcPr>
                </a:tc>
                <a:tc>
                  <a:txBody>
                    <a:bodyPr/>
                    <a:lstStyle/>
                    <a:p>
                      <a:r>
                        <a:rPr lang="en-US" sz="2400" dirty="0" smtClean="0"/>
                        <a:t>996</a:t>
                      </a:r>
                      <a:endParaRPr lang="en-US" sz="2400" dirty="0"/>
                    </a:p>
                  </a:txBody>
                  <a:tcPr>
                    <a:noFill/>
                  </a:tcPr>
                </a:tc>
                <a:tc>
                  <a:txBody>
                    <a:bodyPr/>
                    <a:lstStyle/>
                    <a:p>
                      <a:r>
                        <a:rPr lang="en-US" sz="2400" dirty="0" smtClean="0"/>
                        <a:t>1102</a:t>
                      </a:r>
                      <a:endParaRPr lang="en-US" sz="2400" dirty="0"/>
                    </a:p>
                  </a:txBody>
                  <a:tcPr>
                    <a:noFill/>
                  </a:tcPr>
                </a:tc>
                <a:tc>
                  <a:txBody>
                    <a:bodyPr/>
                    <a:lstStyle/>
                    <a:p>
                      <a:r>
                        <a:rPr lang="en-US" sz="2400" dirty="0" smtClean="0"/>
                        <a:t>1130</a:t>
                      </a:r>
                      <a:endParaRPr lang="en-US" sz="2400" dirty="0"/>
                    </a:p>
                  </a:txBody>
                  <a:tcPr>
                    <a:noFill/>
                  </a:tcPr>
                </a:tc>
                <a:tc>
                  <a:txBody>
                    <a:bodyPr/>
                    <a:lstStyle/>
                    <a:p>
                      <a:r>
                        <a:rPr lang="en-US" sz="2400" dirty="0" smtClean="0"/>
                        <a:t>1002</a:t>
                      </a:r>
                      <a:endParaRPr lang="en-US" sz="2400" dirty="0"/>
                    </a:p>
                  </a:txBody>
                  <a:tcPr>
                    <a:noFill/>
                  </a:tcPr>
                </a:tc>
                <a:tc>
                  <a:txBody>
                    <a:bodyPr/>
                    <a:lstStyle/>
                    <a:p>
                      <a:r>
                        <a:rPr lang="en-US" sz="2400" dirty="0" smtClean="0"/>
                        <a:t>990</a:t>
                      </a:r>
                      <a:endParaRPr lang="en-US" sz="2400" dirty="0"/>
                    </a:p>
                  </a:txBody>
                  <a:tcPr>
                    <a:noFill/>
                  </a:tcPr>
                </a:tc>
                <a:tc>
                  <a:txBody>
                    <a:bodyPr/>
                    <a:lstStyle/>
                    <a:p>
                      <a:r>
                        <a:rPr lang="en-US" sz="2400" dirty="0" smtClean="0"/>
                        <a:t>1052</a:t>
                      </a:r>
                      <a:endParaRPr lang="en-US" sz="2400" dirty="0"/>
                    </a:p>
                  </a:txBody>
                  <a:tcPr>
                    <a:noFill/>
                  </a:tcPr>
                </a:tc>
                <a:tc>
                  <a:txBody>
                    <a:bodyPr/>
                    <a:lstStyle/>
                    <a:p>
                      <a:r>
                        <a:rPr lang="en-US" sz="2400" dirty="0" smtClean="0"/>
                        <a:t>1116</a:t>
                      </a:r>
                      <a:endParaRPr lang="en-US" sz="2400" dirty="0"/>
                    </a:p>
                  </a:txBody>
                  <a:tcPr>
                    <a:noFill/>
                  </a:tcPr>
                </a:tc>
                <a:tc>
                  <a:txBody>
                    <a:bodyPr/>
                    <a:lstStyle/>
                    <a:p>
                      <a:r>
                        <a:rPr lang="en-US" sz="2400" dirty="0" smtClean="0"/>
                        <a:t>1119</a:t>
                      </a:r>
                      <a:endParaRPr lang="en-US" sz="2400" dirty="0"/>
                    </a:p>
                  </a:txBody>
                  <a:tcPr>
                    <a:noFill/>
                  </a:tcPr>
                </a:tc>
                <a:tc>
                  <a:txBody>
                    <a:bodyPr/>
                    <a:lstStyle/>
                    <a:p>
                      <a:r>
                        <a:rPr lang="en-US" sz="2400" dirty="0" smtClean="0"/>
                        <a:t>1028</a:t>
                      </a:r>
                      <a:endParaRPr lang="en-US" sz="2400" dirty="0"/>
                    </a:p>
                  </a:txBody>
                  <a:tcP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1358"/>
            <a:ext cx="4953000" cy="4115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0"/>
            <a:ext cx="2819400" cy="1524000"/>
          </a:xfrm>
        </p:spPr>
        <p:txBody>
          <a:bodyPr/>
          <a:lstStyle/>
          <a:p>
            <a:r>
              <a:rPr lang="en-US" dirty="0" smtClean="0"/>
              <a:t>Example 5 (cont)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121454"/>
              </p:ext>
            </p:extLst>
          </p:nvPr>
        </p:nvGraphicFramePr>
        <p:xfrm>
          <a:off x="4724400" y="0"/>
          <a:ext cx="4267200" cy="3657600"/>
        </p:xfrm>
        <a:graphic>
          <a:graphicData uri="http://schemas.openxmlformats.org/drawingml/2006/table">
            <a:tbl>
              <a:tblPr>
                <a:tableStyleId>{073A0DAA-6AF3-43AB-8588-CEC1D06C72B9}</a:tableStyleId>
              </a:tblPr>
              <a:tblGrid>
                <a:gridCol w="1789471"/>
                <a:gridCol w="757084"/>
                <a:gridCol w="1720645"/>
              </a:tblGrid>
              <a:tr h="370840">
                <a:tc>
                  <a:txBody>
                    <a:bodyPr/>
                    <a:lstStyle/>
                    <a:p>
                      <a:r>
                        <a:rPr lang="en-US" sz="2400" dirty="0" smtClean="0"/>
                        <a:t>Class</a:t>
                      </a:r>
                      <a:endParaRPr lang="en-US" sz="2400" dirty="0"/>
                    </a:p>
                  </a:txBody>
                  <a:tcPr>
                    <a:lnB w="12700" cap="flat" cmpd="sng" algn="ctr">
                      <a:solidFill>
                        <a:schemeClr val="tx1"/>
                      </a:solidFill>
                      <a:prstDash val="solid"/>
                      <a:round/>
                      <a:headEnd type="none" w="med" len="med"/>
                      <a:tailEnd type="none" w="med" len="med"/>
                    </a:lnB>
                    <a:noFill/>
                  </a:tcPr>
                </a:tc>
                <a:tc>
                  <a:txBody>
                    <a:bodyPr/>
                    <a:lstStyle/>
                    <a:p>
                      <a:r>
                        <a:rPr lang="en-US" sz="2400" dirty="0" smtClean="0"/>
                        <a:t>Freq</a:t>
                      </a:r>
                      <a:endParaRPr lang="en-US" sz="2400" dirty="0"/>
                    </a:p>
                  </a:txBody>
                  <a:tcPr>
                    <a:lnB w="12700" cap="flat" cmpd="sng" algn="ctr">
                      <a:solidFill>
                        <a:schemeClr val="tx1"/>
                      </a:solidFill>
                      <a:prstDash val="solid"/>
                      <a:round/>
                      <a:headEnd type="none" w="med" len="med"/>
                      <a:tailEnd type="none" w="med" len="med"/>
                    </a:lnB>
                    <a:noFill/>
                  </a:tcPr>
                </a:tc>
                <a:tc>
                  <a:txBody>
                    <a:bodyPr/>
                    <a:lstStyle/>
                    <a:p>
                      <a:r>
                        <a:rPr lang="en-US" sz="2400" dirty="0" smtClean="0"/>
                        <a:t>Rel. Freq.</a:t>
                      </a:r>
                      <a:endParaRPr lang="en-US" sz="2400" dirty="0"/>
                    </a:p>
                  </a:txBody>
                  <a:tcPr>
                    <a:lnB w="12700" cap="flat" cmpd="sng" algn="ctr">
                      <a:solidFill>
                        <a:schemeClr val="tx1"/>
                      </a:solidFill>
                      <a:prstDash val="solid"/>
                      <a:round/>
                      <a:headEnd type="none" w="med" len="med"/>
                      <a:tailEnd type="none" w="med" len="med"/>
                    </a:lnB>
                    <a:noFill/>
                  </a:tcPr>
                </a:tc>
              </a:tr>
              <a:tr h="370840">
                <a:tc>
                  <a:txBody>
                    <a:bodyPr/>
                    <a:lstStyle/>
                    <a:p>
                      <a:r>
                        <a:rPr lang="en-US" sz="2400" dirty="0" smtClean="0"/>
                        <a:t>850 – 900</a:t>
                      </a:r>
                      <a:endParaRPr lang="en-US" sz="2400" dirty="0"/>
                    </a:p>
                  </a:txBody>
                  <a:tcPr>
                    <a:lnT w="12700" cap="flat" cmpd="sng" algn="ctr">
                      <a:solidFill>
                        <a:schemeClr val="tx1"/>
                      </a:solidFill>
                      <a:prstDash val="solid"/>
                      <a:round/>
                      <a:headEnd type="none" w="med" len="med"/>
                      <a:tailEnd type="none" w="med" len="med"/>
                    </a:lnT>
                    <a:noFill/>
                  </a:tcPr>
                </a:tc>
                <a:tc>
                  <a:txBody>
                    <a:bodyPr/>
                    <a:lstStyle/>
                    <a:p>
                      <a:pPr algn="r"/>
                      <a:r>
                        <a:rPr lang="en-US" sz="2400" dirty="0" smtClean="0"/>
                        <a:t>4</a:t>
                      </a:r>
                      <a:endParaRPr lang="en-US" sz="2400" dirty="0"/>
                    </a:p>
                  </a:txBody>
                  <a:tcPr>
                    <a:lnT w="12700" cap="flat" cmpd="sng" algn="ctr">
                      <a:solidFill>
                        <a:schemeClr val="tx1"/>
                      </a:solidFill>
                      <a:prstDash val="solid"/>
                      <a:round/>
                      <a:headEnd type="none" w="med" len="med"/>
                      <a:tailEnd type="none" w="med" len="med"/>
                    </a:lnT>
                    <a:noFill/>
                  </a:tcPr>
                </a:tc>
                <a:tc>
                  <a:txBody>
                    <a:bodyPr/>
                    <a:lstStyle/>
                    <a:p>
                      <a:pPr algn="ctr"/>
                      <a:r>
                        <a:rPr lang="en-US" sz="2400" dirty="0" smtClean="0"/>
                        <a:t>0.133</a:t>
                      </a:r>
                      <a:endParaRPr lang="en-US" sz="2400" dirty="0"/>
                    </a:p>
                  </a:txBody>
                  <a:tcPr>
                    <a:lnT w="12700" cap="flat" cmpd="sng" algn="ctr">
                      <a:solidFill>
                        <a:schemeClr val="tx1"/>
                      </a:solidFill>
                      <a:prstDash val="solid"/>
                      <a:round/>
                      <a:headEnd type="none" w="med" len="med"/>
                      <a:tailEnd type="none" w="med" len="med"/>
                    </a:lnT>
                    <a:noFill/>
                  </a:tcPr>
                </a:tc>
              </a:tr>
              <a:tr h="370840">
                <a:tc>
                  <a:txBody>
                    <a:bodyPr/>
                    <a:lstStyle/>
                    <a:p>
                      <a:r>
                        <a:rPr lang="en-US" sz="2400" dirty="0" smtClean="0"/>
                        <a:t>900 – 950</a:t>
                      </a:r>
                      <a:endParaRPr lang="en-US" sz="2400" dirty="0"/>
                    </a:p>
                  </a:txBody>
                  <a:tcPr>
                    <a:noFill/>
                  </a:tcPr>
                </a:tc>
                <a:tc>
                  <a:txBody>
                    <a:bodyPr/>
                    <a:lstStyle/>
                    <a:p>
                      <a:pPr algn="r"/>
                      <a:r>
                        <a:rPr lang="en-US" sz="2400" dirty="0" smtClean="0"/>
                        <a:t>2</a:t>
                      </a:r>
                      <a:endParaRPr lang="en-US" sz="2400" dirty="0"/>
                    </a:p>
                  </a:txBody>
                  <a:tcPr>
                    <a:noFill/>
                  </a:tcPr>
                </a:tc>
                <a:tc>
                  <a:txBody>
                    <a:bodyPr/>
                    <a:lstStyle/>
                    <a:p>
                      <a:pPr algn="ctr"/>
                      <a:r>
                        <a:rPr lang="en-US" sz="2400" dirty="0" smtClean="0"/>
                        <a:t>0.067</a:t>
                      </a:r>
                      <a:endParaRPr lang="en-US" sz="2400" dirty="0"/>
                    </a:p>
                  </a:txBody>
                  <a:tcPr>
                    <a:noFill/>
                  </a:tcPr>
                </a:tc>
              </a:tr>
              <a:tr h="370840">
                <a:tc>
                  <a:txBody>
                    <a:bodyPr/>
                    <a:lstStyle/>
                    <a:p>
                      <a:r>
                        <a:rPr lang="en-US" sz="2400" dirty="0" smtClean="0"/>
                        <a:t>950 – 1000</a:t>
                      </a:r>
                      <a:endParaRPr lang="en-US" sz="2400" dirty="0"/>
                    </a:p>
                  </a:txBody>
                  <a:tcPr>
                    <a:noFill/>
                  </a:tcPr>
                </a:tc>
                <a:tc>
                  <a:txBody>
                    <a:bodyPr/>
                    <a:lstStyle/>
                    <a:p>
                      <a:pPr algn="r"/>
                      <a:r>
                        <a:rPr lang="en-US" sz="2400" dirty="0" smtClean="0"/>
                        <a:t>5</a:t>
                      </a:r>
                      <a:endParaRPr lang="en-US" sz="2400" dirty="0"/>
                    </a:p>
                  </a:txBody>
                  <a:tcPr>
                    <a:noFill/>
                  </a:tcPr>
                </a:tc>
                <a:tc>
                  <a:txBody>
                    <a:bodyPr/>
                    <a:lstStyle/>
                    <a:p>
                      <a:pPr algn="ctr"/>
                      <a:r>
                        <a:rPr lang="en-US" sz="2400" dirty="0" smtClean="0"/>
                        <a:t>0.167</a:t>
                      </a:r>
                      <a:endParaRPr lang="en-US" sz="2400" dirty="0"/>
                    </a:p>
                  </a:txBody>
                  <a:tcPr>
                    <a:noFill/>
                  </a:tcPr>
                </a:tc>
              </a:tr>
              <a:tr h="370840">
                <a:tc>
                  <a:txBody>
                    <a:bodyPr/>
                    <a:lstStyle/>
                    <a:p>
                      <a:r>
                        <a:rPr lang="en-US" sz="2400" dirty="0" smtClean="0"/>
                        <a:t>1000 – 1050</a:t>
                      </a:r>
                      <a:endParaRPr lang="en-US" sz="2400" dirty="0"/>
                    </a:p>
                  </a:txBody>
                  <a:tcPr>
                    <a:noFill/>
                  </a:tcPr>
                </a:tc>
                <a:tc>
                  <a:txBody>
                    <a:bodyPr/>
                    <a:lstStyle/>
                    <a:p>
                      <a:pPr algn="r"/>
                      <a:r>
                        <a:rPr lang="en-US" sz="2400" dirty="0" smtClean="0"/>
                        <a:t>3</a:t>
                      </a:r>
                      <a:endParaRPr lang="en-US" sz="2400" dirty="0"/>
                    </a:p>
                  </a:txBody>
                  <a:tcPr>
                    <a:noFill/>
                  </a:tcPr>
                </a:tc>
                <a:tc>
                  <a:txBody>
                    <a:bodyPr/>
                    <a:lstStyle/>
                    <a:p>
                      <a:pPr algn="ctr"/>
                      <a:r>
                        <a:rPr lang="en-US" sz="2400" dirty="0" smtClean="0"/>
                        <a:t>0.100</a:t>
                      </a:r>
                      <a:endParaRPr lang="en-US" sz="2400" dirty="0"/>
                    </a:p>
                  </a:txBody>
                  <a:tcPr>
                    <a:noFill/>
                  </a:tcPr>
                </a:tc>
              </a:tr>
              <a:tr h="370840">
                <a:tc>
                  <a:txBody>
                    <a:bodyPr/>
                    <a:lstStyle/>
                    <a:p>
                      <a:r>
                        <a:rPr lang="en-US" sz="2400" dirty="0" smtClean="0"/>
                        <a:t>1050 – 1100</a:t>
                      </a:r>
                      <a:endParaRPr lang="en-US" sz="2400" dirty="0"/>
                    </a:p>
                  </a:txBody>
                  <a:tcPr>
                    <a:noFill/>
                  </a:tcPr>
                </a:tc>
                <a:tc>
                  <a:txBody>
                    <a:bodyPr/>
                    <a:lstStyle/>
                    <a:p>
                      <a:pPr algn="r"/>
                      <a:r>
                        <a:rPr lang="en-US" sz="2400" dirty="0" smtClean="0"/>
                        <a:t>6</a:t>
                      </a:r>
                      <a:endParaRPr lang="en-US" sz="2400" dirty="0"/>
                    </a:p>
                  </a:txBody>
                  <a:tcPr>
                    <a:noFill/>
                  </a:tcPr>
                </a:tc>
                <a:tc>
                  <a:txBody>
                    <a:bodyPr/>
                    <a:lstStyle/>
                    <a:p>
                      <a:pPr algn="ctr"/>
                      <a:r>
                        <a:rPr lang="en-US" sz="2400" dirty="0" smtClean="0"/>
                        <a:t>0.200</a:t>
                      </a:r>
                      <a:endParaRPr lang="en-US" sz="2400" dirty="0"/>
                    </a:p>
                  </a:txBody>
                  <a:tcPr>
                    <a:noFill/>
                  </a:tcPr>
                </a:tc>
              </a:tr>
              <a:tr h="370840">
                <a:tc>
                  <a:txBody>
                    <a:bodyPr/>
                    <a:lstStyle/>
                    <a:p>
                      <a:r>
                        <a:rPr lang="en-US" sz="2400" dirty="0" smtClean="0"/>
                        <a:t>1100 - 1150</a:t>
                      </a:r>
                      <a:endParaRPr lang="en-US" sz="2400" dirty="0"/>
                    </a:p>
                  </a:txBody>
                  <a:tcPr>
                    <a:noFill/>
                  </a:tcPr>
                </a:tc>
                <a:tc>
                  <a:txBody>
                    <a:bodyPr/>
                    <a:lstStyle/>
                    <a:p>
                      <a:pPr algn="r"/>
                      <a:r>
                        <a:rPr lang="en-US" sz="2400" dirty="0" smtClean="0"/>
                        <a:t>9</a:t>
                      </a:r>
                      <a:endParaRPr lang="en-US" sz="2400" dirty="0"/>
                    </a:p>
                  </a:txBody>
                  <a:tcPr>
                    <a:noFill/>
                  </a:tcPr>
                </a:tc>
                <a:tc>
                  <a:txBody>
                    <a:bodyPr/>
                    <a:lstStyle/>
                    <a:p>
                      <a:pPr algn="ctr"/>
                      <a:r>
                        <a:rPr lang="en-US" sz="2400" dirty="0" smtClean="0"/>
                        <a:t>0.300</a:t>
                      </a:r>
                      <a:endParaRPr lang="en-US" sz="2400" dirty="0"/>
                    </a:p>
                  </a:txBody>
                  <a:tcPr>
                    <a:noFill/>
                  </a:tcPr>
                </a:tc>
              </a:tr>
              <a:tr h="370840">
                <a:tc>
                  <a:txBody>
                    <a:bodyPr/>
                    <a:lstStyle/>
                    <a:p>
                      <a:r>
                        <a:rPr lang="en-US" sz="2400" dirty="0" smtClean="0"/>
                        <a:t>1150 – 1200</a:t>
                      </a:r>
                      <a:endParaRPr lang="en-US" sz="2400" dirty="0"/>
                    </a:p>
                  </a:txBody>
                  <a:tcPr>
                    <a:noFill/>
                  </a:tcPr>
                </a:tc>
                <a:tc>
                  <a:txBody>
                    <a:bodyPr/>
                    <a:lstStyle/>
                    <a:p>
                      <a:pPr algn="r"/>
                      <a:r>
                        <a:rPr lang="en-US" sz="2400" dirty="0" smtClean="0"/>
                        <a:t>1</a:t>
                      </a:r>
                      <a:endParaRPr lang="en-US" sz="2400" dirty="0"/>
                    </a:p>
                  </a:txBody>
                  <a:tcPr>
                    <a:noFill/>
                  </a:tcPr>
                </a:tc>
                <a:tc>
                  <a:txBody>
                    <a:bodyPr/>
                    <a:lstStyle/>
                    <a:p>
                      <a:pPr algn="ctr"/>
                      <a:r>
                        <a:rPr lang="en-US" sz="2400" dirty="0" smtClean="0"/>
                        <a:t>0.033</a:t>
                      </a:r>
                      <a:endParaRPr lang="en-US" sz="2400" dirty="0"/>
                    </a:p>
                  </a:txBody>
                  <a:tcP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933"/>
            <a:ext cx="9144000" cy="1143000"/>
          </a:xfrm>
        </p:spPr>
        <p:txBody>
          <a:bodyPr>
            <a:noAutofit/>
          </a:bodyPr>
          <a:lstStyle/>
          <a:p>
            <a:r>
              <a:rPr lang="en-US" sz="3600" dirty="0" smtClean="0"/>
              <a:t>Definitions: Data, Statistics, Population, Sample</a:t>
            </a:r>
            <a:endParaRPr lang="en-US" sz="3600" dirty="0"/>
          </a:p>
        </p:txBody>
      </p:sp>
      <p:sp>
        <p:nvSpPr>
          <p:cNvPr id="3" name="Content Placeholder 2"/>
          <p:cNvSpPr>
            <a:spLocks noGrp="1"/>
          </p:cNvSpPr>
          <p:nvPr>
            <p:ph idx="1"/>
          </p:nvPr>
        </p:nvSpPr>
        <p:spPr>
          <a:xfrm>
            <a:off x="457200" y="1143000"/>
            <a:ext cx="8229600" cy="5562600"/>
          </a:xfrm>
        </p:spPr>
        <p:txBody>
          <a:bodyPr>
            <a:normAutofit/>
          </a:bodyPr>
          <a:lstStyle/>
          <a:p>
            <a:r>
              <a:rPr lang="en-US" dirty="0" smtClean="0"/>
              <a:t>Data</a:t>
            </a:r>
          </a:p>
          <a:p>
            <a:pPr lvl="1"/>
            <a:r>
              <a:rPr lang="en-US" dirty="0"/>
              <a:t>C</a:t>
            </a:r>
            <a:r>
              <a:rPr lang="en-US" dirty="0" smtClean="0"/>
              <a:t>ollections of facts</a:t>
            </a:r>
          </a:p>
          <a:p>
            <a:r>
              <a:rPr lang="en-US" dirty="0" smtClean="0"/>
              <a:t>Statistics</a:t>
            </a:r>
          </a:p>
          <a:p>
            <a:pPr lvl="1"/>
            <a:r>
              <a:rPr lang="en-US" dirty="0" smtClean="0"/>
              <a:t>Methods for organizing and summarizing data</a:t>
            </a:r>
          </a:p>
          <a:p>
            <a:pPr lvl="1"/>
            <a:r>
              <a:rPr lang="en-US" dirty="0" smtClean="0"/>
              <a:t>Drawing conclusions based on the data</a:t>
            </a:r>
          </a:p>
          <a:p>
            <a:r>
              <a:rPr lang="en-US" dirty="0" smtClean="0"/>
              <a:t>Population</a:t>
            </a:r>
          </a:p>
          <a:p>
            <a:pPr lvl="1"/>
            <a:r>
              <a:rPr lang="en-US" dirty="0"/>
              <a:t>W</a:t>
            </a:r>
            <a:r>
              <a:rPr lang="en-US" dirty="0" smtClean="0"/>
              <a:t>ell-defined collection of objects that we are interested in</a:t>
            </a:r>
          </a:p>
          <a:p>
            <a:r>
              <a:rPr lang="en-US" dirty="0" smtClean="0"/>
              <a:t>Sample</a:t>
            </a:r>
          </a:p>
          <a:p>
            <a:pPr lvl="1"/>
            <a:r>
              <a:rPr lang="en-US" dirty="0" smtClean="0"/>
              <a:t>Subset of the population</a:t>
            </a:r>
            <a:endParaRPr lang="en-US" dirty="0"/>
          </a:p>
        </p:txBody>
      </p:sp>
    </p:spTree>
    <p:extLst>
      <p:ext uri="{BB962C8B-B14F-4D97-AF65-F5344CB8AC3E}">
        <p14:creationId xmlns:p14="http://schemas.microsoft.com/office/powerpoint/2010/main" val="282046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Shapes of Histograms</a:t>
            </a:r>
            <a:endParaRPr lang="en-US" dirty="0"/>
          </a:p>
        </p:txBody>
      </p:sp>
      <p:pic>
        <p:nvPicPr>
          <p:cNvPr id="39938" name="Picture 2"/>
          <p:cNvPicPr>
            <a:picLocks noGrp="1" noChangeAspect="1" noChangeArrowheads="1"/>
          </p:cNvPicPr>
          <p:nvPr>
            <p:ph idx="1"/>
          </p:nvPr>
        </p:nvPicPr>
        <p:blipFill>
          <a:blip r:embed="rId2" cstate="print"/>
          <a:srcRect/>
          <a:stretch>
            <a:fillRect/>
          </a:stretch>
        </p:blipFill>
        <p:spPr bwMode="auto">
          <a:xfrm>
            <a:off x="738243" y="1600200"/>
            <a:ext cx="7667514"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clrChange>
              <a:clrFrom>
                <a:srgbClr val="FFFFFF"/>
              </a:clrFrom>
              <a:clrTo>
                <a:srgbClr val="FFFFFF">
                  <a:alpha val="0"/>
                </a:srgbClr>
              </a:clrTo>
            </a:clrChange>
            <a:lum bright="-10000"/>
          </a:blip>
          <a:srcRect/>
          <a:stretch>
            <a:fillRect/>
          </a:stretch>
        </p:blipFill>
        <p:spPr bwMode="auto">
          <a:xfrm>
            <a:off x="1524000" y="1371600"/>
            <a:ext cx="6095707" cy="4525963"/>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Mean</a:t>
            </a:r>
            <a:endParaRPr lang="en-US" dirty="0"/>
          </a:p>
        </p:txBody>
      </p:sp>
      <p:sp>
        <p:nvSpPr>
          <p:cNvPr id="5" name="TextBox 4"/>
          <p:cNvSpPr txBox="1"/>
          <p:nvPr/>
        </p:nvSpPr>
        <p:spPr>
          <a:xfrm>
            <a:off x="1295400" y="6248400"/>
            <a:ext cx="6245108" cy="369332"/>
          </a:xfrm>
          <a:prstGeom prst="rect">
            <a:avLst/>
          </a:prstGeom>
          <a:noFill/>
        </p:spPr>
        <p:txBody>
          <a:bodyPr wrap="none" rtlCol="0">
            <a:spAutoFit/>
          </a:bodyPr>
          <a:lstStyle/>
          <a:p>
            <a:r>
              <a:rPr lang="en-US" dirty="0" smtClean="0"/>
              <a:t>http://isc.temple.edu/economics/notes/descprob/descprob.htm</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6: Mean</a:t>
            </a:r>
            <a:endParaRPr lang="en-US" dirty="0"/>
          </a:p>
        </p:txBody>
      </p:sp>
      <p:sp>
        <p:nvSpPr>
          <p:cNvPr id="3" name="Content Placeholder 2"/>
          <p:cNvSpPr>
            <a:spLocks noGrp="1"/>
          </p:cNvSpPr>
          <p:nvPr>
            <p:ph idx="1"/>
          </p:nvPr>
        </p:nvSpPr>
        <p:spPr>
          <a:xfrm>
            <a:off x="457200" y="914400"/>
            <a:ext cx="8229600" cy="5791200"/>
          </a:xfrm>
        </p:spPr>
        <p:txBody>
          <a:bodyPr>
            <a:normAutofit lnSpcReduction="10000"/>
          </a:bodyPr>
          <a:lstStyle/>
          <a:p>
            <a:pPr>
              <a:buNone/>
            </a:pPr>
            <a:r>
              <a:rPr lang="en-US" dirty="0" smtClean="0"/>
              <a:t>The following data give the time in months from hire to promotion to manager for a random sample of 20 software engineers from all software engineers employed by a large telecommunications firm. What is the mean time for this sample?</a:t>
            </a:r>
          </a:p>
          <a:p>
            <a:pPr>
              <a:buNone/>
            </a:pPr>
            <a:endParaRPr lang="en-US" dirty="0" smtClean="0"/>
          </a:p>
          <a:p>
            <a:pPr>
              <a:buNone/>
            </a:pPr>
            <a:endParaRPr lang="en-US" dirty="0" smtClean="0"/>
          </a:p>
          <a:p>
            <a:pPr>
              <a:buNone/>
            </a:pPr>
            <a:r>
              <a:rPr lang="en-US" dirty="0" smtClean="0"/>
              <a:t>Suppose that instead of x</a:t>
            </a:r>
            <a:r>
              <a:rPr lang="en-US" baseline="-25000" dirty="0" smtClean="0"/>
              <a:t>20</a:t>
            </a:r>
            <a:r>
              <a:rPr lang="en-US" dirty="0" smtClean="0"/>
              <a:t> = 69, we had chosen another engineer that took 483 months to be promoted. what is the mean time for this new sample?</a:t>
            </a:r>
            <a:endParaRPr lang="en-US" dirty="0"/>
          </a:p>
        </p:txBody>
      </p:sp>
      <p:graphicFrame>
        <p:nvGraphicFramePr>
          <p:cNvPr id="4" name="Table 3"/>
          <p:cNvGraphicFramePr>
            <a:graphicFrameLocks noGrp="1"/>
          </p:cNvGraphicFramePr>
          <p:nvPr/>
        </p:nvGraphicFramePr>
        <p:xfrm>
          <a:off x="228600" y="35814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25</a:t>
                      </a:r>
                      <a:endParaRPr lang="en-US" sz="3200" dirty="0"/>
                    </a:p>
                  </a:txBody>
                  <a:tcPr anchor="ctr"/>
                </a:tc>
              </a:tr>
              <a:tr h="370840">
                <a:tc>
                  <a:txBody>
                    <a:bodyPr/>
                    <a:lstStyle/>
                    <a:p>
                      <a:pPr algn="ctr"/>
                      <a:r>
                        <a:rPr lang="en-US" sz="3200" dirty="0" smtClean="0"/>
                        <a:t>23</a:t>
                      </a:r>
                      <a:endParaRPr lang="en-US" sz="3200" dirty="0"/>
                    </a:p>
                  </a:txBody>
                  <a:tcPr anchor="ctr"/>
                </a:tc>
                <a:tc>
                  <a:txBody>
                    <a:bodyPr/>
                    <a:lstStyle/>
                    <a:p>
                      <a:pPr algn="ctr"/>
                      <a:r>
                        <a:rPr lang="en-US" sz="3200" dirty="0" smtClean="0"/>
                        <a:t>24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6: Mean</a:t>
            </a:r>
            <a:endParaRPr lang="en-US" dirty="0"/>
          </a:p>
        </p:txBody>
      </p:sp>
      <p:graphicFrame>
        <p:nvGraphicFramePr>
          <p:cNvPr id="8" name="Chart 7"/>
          <p:cNvGraphicFramePr/>
          <p:nvPr>
            <p:extLst>
              <p:ext uri="{D42A27DB-BD31-4B8C-83A1-F6EECF244321}">
                <p14:modId xmlns:p14="http://schemas.microsoft.com/office/powerpoint/2010/main" val="2565527124"/>
              </p:ext>
            </p:extLst>
          </p:nvPr>
        </p:nvGraphicFramePr>
        <p:xfrm>
          <a:off x="838200" y="1752600"/>
          <a:ext cx="7848600" cy="152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extLst>
              <p:ext uri="{D42A27DB-BD31-4B8C-83A1-F6EECF244321}">
                <p14:modId xmlns:p14="http://schemas.microsoft.com/office/powerpoint/2010/main" val="2516571446"/>
              </p:ext>
            </p:extLst>
          </p:nvPr>
        </p:nvGraphicFramePr>
        <p:xfrm>
          <a:off x="685800" y="3810000"/>
          <a:ext cx="7848600" cy="175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dirty="0" smtClean="0"/>
                  <a:t>Procedure</a:t>
                </a:r>
              </a:p>
              <a:p>
                <a:pPr marL="514350" indent="-514350">
                  <a:buFont typeface="+mj-lt"/>
                  <a:buAutoNum type="arabicPeriod"/>
                </a:pPr>
                <a:r>
                  <a:rPr lang="en-US" dirty="0" smtClean="0"/>
                  <a:t>Order the n observations from smallest to largest.</a:t>
                </a:r>
              </a:p>
              <a:p>
                <a:pPr marL="514350" indent="-51435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m>
                          <m:mPr>
                            <m:mcs>
                              <m:mc>
                                <m:mcPr>
                                  <m:count m:val="2"/>
                                  <m:mcJc m:val="center"/>
                                </m:mcPr>
                              </m:mc>
                            </m:mcs>
                            <m:ctrlPr>
                              <a:rPr lang="en-US" b="0" i="1" smtClean="0">
                                <a:latin typeface="Cambria Math" panose="02040503050406030204" pitchFamily="18" charset="0"/>
                              </a:rPr>
                            </m:ctrlPr>
                          </m:mPr>
                          <m:m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+1</m:t>
                                          </m:r>
                                        </m:num>
                                        <m:den>
                                          <m:r>
                                            <a:rPr lang="en-US" b="0" i="1" smtClean="0">
                                              <a:latin typeface="Cambria Math" panose="02040503050406030204" pitchFamily="18" charset="0"/>
                                            </a:rPr>
                                            <m:t>2</m:t>
                                          </m:r>
                                        </m:den>
                                      </m:f>
                                    </m:e>
                                  </m:d>
                                </m:sub>
                              </m:sSub>
                            </m:e>
                            <m:e>
                              <m:r>
                                <a:rPr lang="en-US" b="0" i="1" smtClean="0">
                                  <a:latin typeface="Cambria Math" panose="02040503050406030204" pitchFamily="18" charset="0"/>
                                </a:rPr>
                                <m:t>𝑤h𝑒𝑛</m:t>
                              </m:r>
                              <m:r>
                                <a:rPr lang="en-US" b="0" i="1" smtClean="0">
                                  <a:latin typeface="Cambria Math" panose="02040503050406030204" pitchFamily="18" charset="0"/>
                                </a:rPr>
                                <m:t> </m:t>
                              </m:r>
                              <m:r>
                                <a:rPr lang="en-US" b="0" i="1" smtClean="0">
                                  <a:latin typeface="Cambria Math" panose="02040503050406030204" pitchFamily="18" charset="0"/>
                                </a:rPr>
                                <m:t>𝑛</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𝑜𝑑𝑑</m:t>
                              </m:r>
                            </m:e>
                          </m:mr>
                          <m:mr>
                            <m:e>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𝑥</m:t>
                                      </m:r>
                                    </m:e>
                                    <m:sub>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𝑛</m:t>
                                              </m:r>
                                            </m:num>
                                            <m:den>
                                              <m:r>
                                                <a:rPr lang="en-US" i="1">
                                                  <a:latin typeface="Cambria Math" panose="02040503050406030204" pitchFamily="18" charset="0"/>
                                                </a:rPr>
                                                <m:t>2</m:t>
                                              </m:r>
                                            </m:den>
                                          </m:f>
                                        </m:e>
                                      </m:d>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𝑛</m:t>
                                              </m:r>
                                            </m:num>
                                            <m:den>
                                              <m:r>
                                                <a:rPr lang="en-US" i="1">
                                                  <a:latin typeface="Cambria Math" panose="02040503050406030204" pitchFamily="18" charset="0"/>
                                                </a:rPr>
                                                <m:t>2</m:t>
                                              </m:r>
                                            </m:den>
                                          </m:f>
                                          <m:r>
                                            <a:rPr lang="en-US" b="0" i="1" smtClean="0">
                                              <a:latin typeface="Cambria Math" panose="02040503050406030204" pitchFamily="18" charset="0"/>
                                            </a:rPr>
                                            <m:t>+1</m:t>
                                          </m:r>
                                        </m:e>
                                      </m:d>
                                    </m:sub>
                                  </m:sSub>
                                </m:num>
                                <m:den>
                                  <m:r>
                                    <a:rPr lang="en-US" b="0" i="1" smtClean="0">
                                      <a:latin typeface="Cambria Math" panose="02040503050406030204" pitchFamily="18" charset="0"/>
                                    </a:rPr>
                                    <m:t>2</m:t>
                                  </m:r>
                                </m:den>
                              </m:f>
                            </m:e>
                            <m:e>
                              <m:r>
                                <a:rPr lang="en-US" b="0" i="1" smtClean="0">
                                  <a:latin typeface="Cambria Math" panose="02040503050406030204" pitchFamily="18" charset="0"/>
                                </a:rPr>
                                <m:t>𝑤h𝑒𝑛</m:t>
                              </m:r>
                              <m:r>
                                <a:rPr lang="en-US" b="0" i="1" smtClean="0">
                                  <a:latin typeface="Cambria Math" panose="02040503050406030204" pitchFamily="18" charset="0"/>
                                </a:rPr>
                                <m:t> </m:t>
                              </m:r>
                              <m:r>
                                <a:rPr lang="en-US" b="0" i="1" smtClean="0">
                                  <a:latin typeface="Cambria Math" panose="02040503050406030204" pitchFamily="18" charset="0"/>
                                </a:rPr>
                                <m:t>𝑛</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𝑒𝑣𝑒𝑛</m:t>
                              </m:r>
                            </m:e>
                          </m:mr>
                        </m:m>
                      </m:e>
                    </m:d>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926" t="-1752"/>
                </a:stretch>
              </a:blipFill>
            </p:spPr>
            <p:txBody>
              <a:bodyPr/>
              <a:lstStyle/>
              <a:p>
                <a:r>
                  <a:rPr lang="en-US">
                    <a:noFill/>
                  </a:rPr>
                  <a:t> </a:t>
                </a:r>
              </a:p>
            </p:txBody>
          </p:sp>
        </mc:Fallback>
      </mc:AlternateContent>
    </p:spTree>
    <p:extLst>
      <p:ext uri="{BB962C8B-B14F-4D97-AF65-F5344CB8AC3E}">
        <p14:creationId xmlns:p14="http://schemas.microsoft.com/office/powerpoint/2010/main" val="98308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6: Median</a:t>
            </a:r>
            <a:endParaRPr lang="en-US" dirty="0"/>
          </a:p>
        </p:txBody>
      </p:sp>
      <p:sp>
        <p:nvSpPr>
          <p:cNvPr id="3" name="Content Placeholder 2"/>
          <p:cNvSpPr>
            <a:spLocks noGrp="1"/>
          </p:cNvSpPr>
          <p:nvPr>
            <p:ph idx="1"/>
          </p:nvPr>
        </p:nvSpPr>
        <p:spPr>
          <a:xfrm>
            <a:off x="457200" y="914400"/>
            <a:ext cx="8229600" cy="5791200"/>
          </a:xfrm>
        </p:spPr>
        <p:txBody>
          <a:bodyPr>
            <a:normAutofit lnSpcReduction="10000"/>
          </a:bodyPr>
          <a:lstStyle/>
          <a:p>
            <a:pPr>
              <a:buNone/>
            </a:pPr>
            <a:r>
              <a:rPr lang="en-US" dirty="0" smtClean="0"/>
              <a:t>The following data give the time in months from hire to promotion to manager for a random sample of 20 software engineers from all software engineers employed by a large telecommunications firm. What is the median time for this sample?</a:t>
            </a:r>
          </a:p>
          <a:p>
            <a:pPr>
              <a:buNone/>
            </a:pPr>
            <a:endParaRPr lang="en-US" dirty="0" smtClean="0"/>
          </a:p>
          <a:p>
            <a:pPr>
              <a:buNone/>
            </a:pPr>
            <a:endParaRPr lang="en-US" dirty="0" smtClean="0"/>
          </a:p>
          <a:p>
            <a:pPr>
              <a:buNone/>
            </a:pPr>
            <a:r>
              <a:rPr lang="en-US" dirty="0" smtClean="0"/>
              <a:t>Suppose that instead of x</a:t>
            </a:r>
            <a:r>
              <a:rPr lang="en-US" baseline="-25000" dirty="0" smtClean="0"/>
              <a:t>20</a:t>
            </a:r>
            <a:r>
              <a:rPr lang="en-US" dirty="0" smtClean="0"/>
              <a:t> = 69, we had chosen another engineer that took 483 months to be promoted. what is the median time for this new sample?</a:t>
            </a:r>
            <a:endParaRPr lang="en-US" dirty="0"/>
          </a:p>
        </p:txBody>
      </p:sp>
      <p:graphicFrame>
        <p:nvGraphicFramePr>
          <p:cNvPr id="4" name="Table 3"/>
          <p:cNvGraphicFramePr>
            <a:graphicFrameLocks noGrp="1"/>
          </p:cNvGraphicFramePr>
          <p:nvPr/>
        </p:nvGraphicFramePr>
        <p:xfrm>
          <a:off x="228600" y="35814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25</a:t>
                      </a:r>
                      <a:endParaRPr lang="en-US" sz="3200" dirty="0"/>
                    </a:p>
                  </a:txBody>
                  <a:tcPr anchor="ctr"/>
                </a:tc>
              </a:tr>
              <a:tr h="370840">
                <a:tc>
                  <a:txBody>
                    <a:bodyPr/>
                    <a:lstStyle/>
                    <a:p>
                      <a:pPr algn="ctr"/>
                      <a:r>
                        <a:rPr lang="en-US" sz="3200" dirty="0" smtClean="0"/>
                        <a:t>23</a:t>
                      </a:r>
                      <a:endParaRPr lang="en-US" sz="3200" dirty="0"/>
                    </a:p>
                  </a:txBody>
                  <a:tcPr anchor="ctr"/>
                </a:tc>
                <a:tc>
                  <a:txBody>
                    <a:bodyPr/>
                    <a:lstStyle/>
                    <a:p>
                      <a:pPr algn="ctr"/>
                      <a:r>
                        <a:rPr lang="en-US" sz="3200" dirty="0" smtClean="0"/>
                        <a:t>24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6: Median</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dirty="0" smtClean="0"/>
              <a:t>The following are the two data sets in Example 6 sorted from lowest to highest.</a:t>
            </a:r>
          </a:p>
          <a:p>
            <a:pPr>
              <a:buNone/>
            </a:pPr>
            <a:r>
              <a:rPr lang="en-US" dirty="0" smtClean="0"/>
              <a:t>Original</a:t>
            </a:r>
          </a:p>
          <a:p>
            <a:pPr>
              <a:buNone/>
            </a:pPr>
            <a:endParaRPr lang="en-US" dirty="0" smtClean="0"/>
          </a:p>
          <a:p>
            <a:pPr>
              <a:buNone/>
            </a:pPr>
            <a:endParaRPr lang="en-US" dirty="0" smtClean="0"/>
          </a:p>
          <a:p>
            <a:pPr>
              <a:buNone/>
            </a:pPr>
            <a:endParaRPr lang="en-US" dirty="0" smtClean="0"/>
          </a:p>
          <a:p>
            <a:pPr>
              <a:buNone/>
            </a:pPr>
            <a:r>
              <a:rPr lang="en-US" dirty="0" smtClean="0"/>
              <a:t>Modified:</a:t>
            </a:r>
          </a:p>
        </p:txBody>
      </p:sp>
      <p:graphicFrame>
        <p:nvGraphicFramePr>
          <p:cNvPr id="4" name="Table 3"/>
          <p:cNvGraphicFramePr>
            <a:graphicFrameLocks noGrp="1"/>
          </p:cNvGraphicFramePr>
          <p:nvPr/>
        </p:nvGraphicFramePr>
        <p:xfrm>
          <a:off x="228600" y="25908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bl>
          </a:graphicData>
        </a:graphic>
      </p:graphicFrame>
      <p:graphicFrame>
        <p:nvGraphicFramePr>
          <p:cNvPr id="5" name="Table 4"/>
          <p:cNvGraphicFramePr>
            <a:graphicFrameLocks noGrp="1"/>
          </p:cNvGraphicFramePr>
          <p:nvPr/>
        </p:nvGraphicFramePr>
        <p:xfrm>
          <a:off x="228600" y="51054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483</a:t>
                      </a:r>
                      <a:endParaRPr lang="en-US" sz="3200" dirty="0"/>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6: Mean and Median</a:t>
            </a:r>
            <a:endParaRPr lang="en-US" dirty="0"/>
          </a:p>
        </p:txBody>
      </p:sp>
      <p:graphicFrame>
        <p:nvGraphicFramePr>
          <p:cNvPr id="8" name="Chart 7"/>
          <p:cNvGraphicFramePr/>
          <p:nvPr>
            <p:extLst>
              <p:ext uri="{D42A27DB-BD31-4B8C-83A1-F6EECF244321}">
                <p14:modId xmlns:p14="http://schemas.microsoft.com/office/powerpoint/2010/main" val="1788774132"/>
              </p:ext>
            </p:extLst>
          </p:nvPr>
        </p:nvGraphicFramePr>
        <p:xfrm>
          <a:off x="762000" y="1828800"/>
          <a:ext cx="7848600" cy="152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extLst>
              <p:ext uri="{D42A27DB-BD31-4B8C-83A1-F6EECF244321}">
                <p14:modId xmlns:p14="http://schemas.microsoft.com/office/powerpoint/2010/main" val="4278409716"/>
              </p:ext>
            </p:extLst>
          </p:nvPr>
        </p:nvGraphicFramePr>
        <p:xfrm>
          <a:off x="762000" y="3810000"/>
          <a:ext cx="7848600" cy="167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Mean and Median</a:t>
            </a:r>
            <a:endParaRPr lang="en-US" dirty="0"/>
          </a:p>
        </p:txBody>
      </p:sp>
      <p:grpSp>
        <p:nvGrpSpPr>
          <p:cNvPr id="10" name="Group 9"/>
          <p:cNvGrpSpPr/>
          <p:nvPr/>
        </p:nvGrpSpPr>
        <p:grpSpPr>
          <a:xfrm>
            <a:off x="380999" y="1752600"/>
            <a:ext cx="8592065" cy="2000310"/>
            <a:chOff x="380999" y="1752600"/>
            <a:chExt cx="8592065" cy="2000310"/>
          </a:xfrm>
        </p:grpSpPr>
        <p:pic>
          <p:nvPicPr>
            <p:cNvPr id="5" name="Picture 11"/>
            <p:cNvPicPr>
              <a:picLocks noChangeAspect="1" noChangeArrowheads="1"/>
            </p:cNvPicPr>
            <p:nvPr/>
          </p:nvPicPr>
          <p:blipFill>
            <a:blip r:embed="rId2" cstate="print"/>
            <a:srcRect t="9756"/>
            <a:stretch>
              <a:fillRect/>
            </a:stretch>
          </p:blipFill>
          <p:spPr bwMode="auto">
            <a:xfrm>
              <a:off x="380999" y="1752600"/>
              <a:ext cx="8592065" cy="1600200"/>
            </a:xfrm>
            <a:prstGeom prst="rect">
              <a:avLst/>
            </a:prstGeom>
            <a:noFill/>
            <a:ln w="9525">
              <a:noFill/>
              <a:miter lim="800000"/>
              <a:headEnd/>
              <a:tailEnd/>
            </a:ln>
            <a:effectLst/>
          </p:spPr>
        </p:pic>
        <p:sp>
          <p:nvSpPr>
            <p:cNvPr id="6" name="Rectangle 12"/>
            <p:cNvSpPr>
              <a:spLocks noChangeArrowheads="1"/>
            </p:cNvSpPr>
            <p:nvPr/>
          </p:nvSpPr>
          <p:spPr bwMode="auto">
            <a:xfrm>
              <a:off x="695281" y="3352800"/>
              <a:ext cx="2286000" cy="400110"/>
            </a:xfrm>
            <a:prstGeom prst="rect">
              <a:avLst/>
            </a:prstGeom>
            <a:noFill/>
            <a:ln w="9525">
              <a:noFill/>
              <a:miter lim="800000"/>
              <a:headEnd/>
              <a:tailEnd/>
            </a:ln>
            <a:effectLst/>
          </p:spPr>
          <p:txBody>
            <a:bodyPr wrap="square">
              <a:spAutoFit/>
            </a:bodyPr>
            <a:lstStyle/>
            <a:p>
              <a:r>
                <a:rPr lang="en-US" sz="2000" dirty="0"/>
                <a:t>(a) Negative skew</a:t>
              </a:r>
            </a:p>
          </p:txBody>
        </p:sp>
        <p:sp>
          <p:nvSpPr>
            <p:cNvPr id="7" name="Rectangle 13"/>
            <p:cNvSpPr>
              <a:spLocks noChangeArrowheads="1"/>
            </p:cNvSpPr>
            <p:nvPr/>
          </p:nvSpPr>
          <p:spPr bwMode="auto">
            <a:xfrm>
              <a:off x="3971881" y="3352800"/>
              <a:ext cx="1646926" cy="400110"/>
            </a:xfrm>
            <a:prstGeom prst="rect">
              <a:avLst/>
            </a:prstGeom>
            <a:noFill/>
            <a:ln w="9525">
              <a:noFill/>
              <a:miter lim="800000"/>
              <a:headEnd/>
              <a:tailEnd/>
            </a:ln>
            <a:effectLst/>
          </p:spPr>
          <p:txBody>
            <a:bodyPr wrap="none">
              <a:spAutoFit/>
            </a:bodyPr>
            <a:lstStyle/>
            <a:p>
              <a:r>
                <a:rPr lang="en-US" sz="2000" dirty="0"/>
                <a:t>(b) Symmetric</a:t>
              </a:r>
            </a:p>
          </p:txBody>
        </p:sp>
        <p:sp>
          <p:nvSpPr>
            <p:cNvPr id="8" name="Rectangle 14"/>
            <p:cNvSpPr>
              <a:spLocks noChangeArrowheads="1"/>
            </p:cNvSpPr>
            <p:nvPr/>
          </p:nvSpPr>
          <p:spPr bwMode="auto">
            <a:xfrm>
              <a:off x="6715081" y="3352800"/>
              <a:ext cx="1895519" cy="400110"/>
            </a:xfrm>
            <a:prstGeom prst="rect">
              <a:avLst/>
            </a:prstGeom>
            <a:noFill/>
            <a:ln w="9525">
              <a:noFill/>
              <a:miter lim="800000"/>
              <a:headEnd/>
              <a:tailEnd/>
            </a:ln>
            <a:effectLst/>
          </p:spPr>
          <p:txBody>
            <a:bodyPr wrap="none">
              <a:spAutoFit/>
            </a:bodyPr>
            <a:lstStyle/>
            <a:p>
              <a:r>
                <a:rPr lang="en-US" sz="2000" dirty="0"/>
                <a:t>(c) Positive skew</a:t>
              </a: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6: Quartiles</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dirty="0" smtClean="0"/>
              <a:t>The following are the two data sets in Example 6 sorted from lowest to highest.</a:t>
            </a:r>
          </a:p>
          <a:p>
            <a:pPr>
              <a:buNone/>
            </a:pPr>
            <a:r>
              <a:rPr lang="en-US" dirty="0" smtClean="0"/>
              <a:t>Original</a:t>
            </a:r>
          </a:p>
          <a:p>
            <a:pPr>
              <a:buNone/>
            </a:pPr>
            <a:endParaRPr lang="en-US" dirty="0" smtClean="0"/>
          </a:p>
          <a:p>
            <a:pPr>
              <a:buNone/>
            </a:pPr>
            <a:endParaRPr lang="en-US" dirty="0" smtClean="0"/>
          </a:p>
          <a:p>
            <a:pPr>
              <a:buNone/>
            </a:pPr>
            <a:endParaRPr lang="en-US" dirty="0" smtClean="0"/>
          </a:p>
          <a:p>
            <a:pPr>
              <a:buNone/>
            </a:pPr>
            <a:r>
              <a:rPr lang="en-US" dirty="0" smtClean="0"/>
              <a:t>Modified:</a:t>
            </a:r>
          </a:p>
        </p:txBody>
      </p:sp>
      <p:graphicFrame>
        <p:nvGraphicFramePr>
          <p:cNvPr id="4" name="Table 3"/>
          <p:cNvGraphicFramePr>
            <a:graphicFrameLocks noGrp="1"/>
          </p:cNvGraphicFramePr>
          <p:nvPr/>
        </p:nvGraphicFramePr>
        <p:xfrm>
          <a:off x="228600" y="25908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bl>
          </a:graphicData>
        </a:graphic>
      </p:graphicFrame>
      <p:graphicFrame>
        <p:nvGraphicFramePr>
          <p:cNvPr id="5" name="Table 4"/>
          <p:cNvGraphicFramePr>
            <a:graphicFrameLocks noGrp="1"/>
          </p:cNvGraphicFramePr>
          <p:nvPr/>
        </p:nvGraphicFramePr>
        <p:xfrm>
          <a:off x="228600" y="51054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483</a:t>
                      </a:r>
                      <a:endParaRPr lang="en-US" sz="3200" dirty="0"/>
                    </a:p>
                  </a:txBody>
                  <a:tcPr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900" dirty="0" smtClean="0"/>
              <a:t>Probability vs. Inferential Statistics</a:t>
            </a:r>
            <a:endParaRPr lang="en-US" sz="3900" dirty="0"/>
          </a:p>
        </p:txBody>
      </p:sp>
      <p:sp>
        <p:nvSpPr>
          <p:cNvPr id="4" name="Content Placeholder 3"/>
          <p:cNvSpPr>
            <a:spLocks noGrp="1"/>
          </p:cNvSpPr>
          <p:nvPr>
            <p:ph idx="1"/>
          </p:nvPr>
        </p:nvSpPr>
        <p:spPr>
          <a:xfrm>
            <a:off x="0" y="838200"/>
            <a:ext cx="9144000" cy="6019800"/>
          </a:xfrm>
        </p:spPr>
        <p:txBody>
          <a:bodyPr>
            <a:normAutofit/>
          </a:bodyPr>
          <a:lstStyle/>
          <a:p>
            <a:r>
              <a:rPr lang="en-US" dirty="0" smtClean="0"/>
              <a:t>Probability</a:t>
            </a:r>
          </a:p>
          <a:p>
            <a:pPr marL="457200" lvl="1" indent="0">
              <a:buNone/>
            </a:pPr>
            <a:r>
              <a:rPr lang="en-US" sz="3200" dirty="0" smtClean="0"/>
              <a:t>The properties of the population are assumed to be known and question regarding the sample are posed and </a:t>
            </a:r>
            <a:r>
              <a:rPr lang="en-US" sz="3200" dirty="0" smtClean="0"/>
              <a:t>answered.</a:t>
            </a:r>
            <a:endParaRPr lang="en-US" sz="3200" dirty="0" smtClean="0"/>
          </a:p>
          <a:p>
            <a:r>
              <a:rPr lang="en-US" dirty="0" smtClean="0"/>
              <a:t>Inferential Statistics</a:t>
            </a:r>
          </a:p>
          <a:p>
            <a:pPr marL="457200" lvl="1" indent="0">
              <a:buNone/>
            </a:pPr>
            <a:r>
              <a:rPr lang="en-US" sz="3200" dirty="0" smtClean="0"/>
              <a:t>Characteristics of the sample are obtained experimentally and questions regarding the underlying populations are proposed.</a:t>
            </a:r>
          </a:p>
        </p:txBody>
      </p:sp>
    </p:spTree>
    <p:extLst>
      <p:ext uri="{BB962C8B-B14F-4D97-AF65-F5344CB8AC3E}">
        <p14:creationId xmlns:p14="http://schemas.microsoft.com/office/powerpoint/2010/main" val="36120666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Trimmed Mean - 100</a:t>
            </a:r>
            <a:r>
              <a:rPr lang="en-US" dirty="0" smtClean="0">
                <a:sym typeface="Symbol"/>
              </a:rPr>
              <a:t>% </a:t>
            </a:r>
            <a:endParaRPr lang="en-US" dirty="0"/>
          </a:p>
        </p:txBody>
      </p:sp>
      <p:sp>
        <p:nvSpPr>
          <p:cNvPr id="3" name="Content Placeholder 2"/>
          <p:cNvSpPr>
            <a:spLocks noGrp="1"/>
          </p:cNvSpPr>
          <p:nvPr>
            <p:ph idx="1"/>
          </p:nvPr>
        </p:nvSpPr>
        <p:spPr/>
        <p:txBody>
          <a:bodyPr/>
          <a:lstStyle/>
          <a:p>
            <a:pPr>
              <a:buNone/>
            </a:pPr>
            <a:r>
              <a:rPr lang="en-US" dirty="0" smtClean="0"/>
              <a:t>Methodology</a:t>
            </a:r>
          </a:p>
          <a:p>
            <a:pPr marL="514350" indent="-514350">
              <a:buAutoNum type="arabicParenR"/>
            </a:pPr>
            <a:r>
              <a:rPr lang="en-US" dirty="0" smtClean="0"/>
              <a:t>Given a number </a:t>
            </a:r>
            <a:r>
              <a:rPr lang="en-US" dirty="0" smtClean="0">
                <a:sym typeface="Symbol"/>
              </a:rPr>
              <a:t> where 0 &lt;  &lt; 1.</a:t>
            </a:r>
          </a:p>
          <a:p>
            <a:pPr marL="514350" indent="-514350">
              <a:buAutoNum type="arabicParenR"/>
            </a:pPr>
            <a:r>
              <a:rPr lang="en-US" dirty="0" smtClean="0">
                <a:sym typeface="Symbol"/>
              </a:rPr>
              <a:t>Remove the 100% lowest and highest values</a:t>
            </a:r>
            <a:r>
              <a:rPr lang="en-US" dirty="0" smtClean="0">
                <a:sym typeface="Symbol"/>
              </a:rPr>
              <a:t>. (Sorting is required.)</a:t>
            </a:r>
            <a:endParaRPr lang="en-US" dirty="0" smtClean="0">
              <a:sym typeface="Symbol"/>
            </a:endParaRPr>
          </a:p>
          <a:p>
            <a:pPr marL="514350" indent="-514350">
              <a:buAutoNum type="arabicParenR"/>
            </a:pPr>
            <a:r>
              <a:rPr lang="en-US" dirty="0" smtClean="0">
                <a:sym typeface="Symbol"/>
              </a:rPr>
              <a:t>Calculate the mean of the remaining values.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6: Trimmed Mean</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dirty="0" smtClean="0"/>
              <a:t>Calculated the 5% trimmed mean of the modified data set and compare to the mean of the original data set.</a:t>
            </a:r>
          </a:p>
          <a:p>
            <a:pPr>
              <a:buNone/>
            </a:pPr>
            <a:r>
              <a:rPr lang="en-US" dirty="0" smtClean="0"/>
              <a:t>Original:</a:t>
            </a:r>
          </a:p>
          <a:p>
            <a:pPr>
              <a:buNone/>
            </a:pPr>
            <a:endParaRPr lang="en-US" dirty="0" smtClean="0"/>
          </a:p>
          <a:p>
            <a:pPr>
              <a:buNone/>
            </a:pPr>
            <a:endParaRPr lang="en-US" dirty="0" smtClean="0"/>
          </a:p>
          <a:p>
            <a:pPr>
              <a:buNone/>
            </a:pPr>
            <a:r>
              <a:rPr lang="en-US" dirty="0" smtClean="0"/>
              <a:t>Modified:</a:t>
            </a:r>
          </a:p>
        </p:txBody>
      </p:sp>
      <p:graphicFrame>
        <p:nvGraphicFramePr>
          <p:cNvPr id="4" name="Table 3"/>
          <p:cNvGraphicFramePr>
            <a:graphicFrameLocks noGrp="1"/>
          </p:cNvGraphicFramePr>
          <p:nvPr/>
        </p:nvGraphicFramePr>
        <p:xfrm>
          <a:off x="228600" y="31242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bl>
          </a:graphicData>
        </a:graphic>
      </p:graphicFrame>
      <p:graphicFrame>
        <p:nvGraphicFramePr>
          <p:cNvPr id="5" name="Table 4"/>
          <p:cNvGraphicFramePr>
            <a:graphicFrameLocks noGrp="1"/>
          </p:cNvGraphicFramePr>
          <p:nvPr/>
        </p:nvGraphicFramePr>
        <p:xfrm>
          <a:off x="228600" y="5105400"/>
          <a:ext cx="8610600" cy="115824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483</a:t>
                      </a:r>
                      <a:endParaRPr lang="en-US" sz="3200" dirty="0"/>
                    </a:p>
                  </a:txBody>
                  <a:tcPr anchor="ct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of Data</a:t>
            </a:r>
            <a:endParaRPr lang="en-US" dirty="0"/>
          </a:p>
        </p:txBody>
      </p:sp>
      <p:graphicFrame>
        <p:nvGraphicFramePr>
          <p:cNvPr id="6" name="Content Placeholder 5"/>
          <p:cNvGraphicFramePr>
            <a:graphicFrameLocks noGrp="1"/>
          </p:cNvGraphicFramePr>
          <p:nvPr>
            <p:ph idx="1"/>
          </p:nvPr>
        </p:nvGraphicFramePr>
        <p:xfrm>
          <a:off x="457200" y="4343400"/>
          <a:ext cx="8229600" cy="1554480"/>
        </p:xfrm>
        <a:graphic>
          <a:graphicData uri="http://schemas.openxmlformats.org/drawingml/2006/table">
            <a:tbl>
              <a:tblPr>
                <a:tableStyleId>{5C22544A-7EE6-4342-B048-85BDC9FD1C3A}</a:tableStyleId>
              </a:tblPr>
              <a:tblGrid>
                <a:gridCol w="1028700"/>
                <a:gridCol w="1028700"/>
                <a:gridCol w="1028700"/>
                <a:gridCol w="1028700"/>
                <a:gridCol w="1028700"/>
                <a:gridCol w="1028700"/>
                <a:gridCol w="1028700"/>
                <a:gridCol w="1028700"/>
              </a:tblGrid>
              <a:tr h="370840">
                <a:tc>
                  <a:txBody>
                    <a:bodyPr/>
                    <a:lstStyle/>
                    <a:p>
                      <a:pPr algn="ctr"/>
                      <a:r>
                        <a:rPr lang="en-US" sz="2800" dirty="0" smtClean="0"/>
                        <a:t>Set 1</a:t>
                      </a:r>
                      <a:endParaRPr lang="en-US" sz="2800" dirty="0"/>
                    </a:p>
                  </a:txBody>
                  <a:tcPr/>
                </a:tc>
                <a:tc>
                  <a:txBody>
                    <a:bodyPr/>
                    <a:lstStyle/>
                    <a:p>
                      <a:pPr algn="ctr"/>
                      <a:r>
                        <a:rPr lang="en-US" sz="2800" dirty="0" smtClean="0"/>
                        <a:t>-15</a:t>
                      </a:r>
                      <a:endParaRPr lang="en-US" sz="2800" dirty="0"/>
                    </a:p>
                  </a:txBody>
                  <a:tcPr/>
                </a:tc>
                <a:tc>
                  <a:txBody>
                    <a:bodyPr/>
                    <a:lstStyle/>
                    <a:p>
                      <a:pPr algn="ctr"/>
                      <a:r>
                        <a:rPr lang="en-US" sz="2800" dirty="0" smtClean="0"/>
                        <a:t>-10</a:t>
                      </a:r>
                      <a:endParaRPr lang="en-US" sz="2800" dirty="0"/>
                    </a:p>
                  </a:txBody>
                  <a:tcPr/>
                </a:tc>
                <a:tc>
                  <a:txBody>
                    <a:bodyPr/>
                    <a:lstStyle/>
                    <a:p>
                      <a:pPr algn="ctr"/>
                      <a:r>
                        <a:rPr lang="en-US" sz="2800" dirty="0" smtClean="0"/>
                        <a:t>-5</a:t>
                      </a:r>
                      <a:endParaRPr lang="en-US" sz="2800" dirty="0"/>
                    </a:p>
                  </a:txBody>
                  <a:tcPr/>
                </a:tc>
                <a:tc>
                  <a:txBody>
                    <a:bodyPr/>
                    <a:lstStyle/>
                    <a:p>
                      <a:pPr algn="ctr"/>
                      <a:r>
                        <a:rPr lang="en-US" sz="2800" dirty="0" smtClean="0"/>
                        <a:t>0</a:t>
                      </a:r>
                      <a:endParaRPr lang="en-US" sz="2800" dirty="0"/>
                    </a:p>
                  </a:txBody>
                  <a:tcPr/>
                </a:tc>
                <a:tc>
                  <a:txBody>
                    <a:bodyPr/>
                    <a:lstStyle/>
                    <a:p>
                      <a:pPr algn="ctr"/>
                      <a:r>
                        <a:rPr lang="en-US" sz="2800" dirty="0" smtClean="0"/>
                        <a:t>5</a:t>
                      </a:r>
                      <a:endParaRPr lang="en-US" sz="2800" dirty="0"/>
                    </a:p>
                  </a:txBody>
                  <a:tcPr/>
                </a:tc>
                <a:tc>
                  <a:txBody>
                    <a:bodyPr/>
                    <a:lstStyle/>
                    <a:p>
                      <a:pPr algn="ctr"/>
                      <a:r>
                        <a:rPr lang="en-US" sz="2800" dirty="0" smtClean="0"/>
                        <a:t>10</a:t>
                      </a:r>
                      <a:endParaRPr lang="en-US" sz="2800" dirty="0"/>
                    </a:p>
                  </a:txBody>
                  <a:tcPr/>
                </a:tc>
                <a:tc>
                  <a:txBody>
                    <a:bodyPr/>
                    <a:lstStyle/>
                    <a:p>
                      <a:pPr algn="ctr"/>
                      <a:r>
                        <a:rPr lang="en-US" sz="2800" dirty="0" smtClean="0"/>
                        <a:t>15</a:t>
                      </a:r>
                      <a:endParaRPr lang="en-US" sz="2800" dirty="0"/>
                    </a:p>
                  </a:txBody>
                  <a:tcPr/>
                </a:tc>
              </a:tr>
              <a:tr h="370840">
                <a:tc>
                  <a:txBody>
                    <a:bodyPr/>
                    <a:lstStyle/>
                    <a:p>
                      <a:pPr algn="ctr"/>
                      <a:r>
                        <a:rPr lang="en-US" sz="2800" dirty="0" smtClean="0"/>
                        <a:t>Set 2</a:t>
                      </a:r>
                      <a:endParaRPr lang="en-US" sz="2800" dirty="0"/>
                    </a:p>
                  </a:txBody>
                  <a:tcPr/>
                </a:tc>
                <a:tc>
                  <a:txBody>
                    <a:bodyPr/>
                    <a:lstStyle/>
                    <a:p>
                      <a:pPr algn="ctr"/>
                      <a:r>
                        <a:rPr lang="en-US" sz="2800" dirty="0" smtClean="0"/>
                        <a:t>-15</a:t>
                      </a:r>
                      <a:endParaRPr lang="en-US" sz="2800" dirty="0"/>
                    </a:p>
                  </a:txBody>
                  <a:tcPr/>
                </a:tc>
                <a:tc>
                  <a:txBody>
                    <a:bodyPr/>
                    <a:lstStyle/>
                    <a:p>
                      <a:pPr algn="ctr"/>
                      <a:r>
                        <a:rPr lang="en-US" sz="2800" dirty="0" smtClean="0"/>
                        <a:t>-5</a:t>
                      </a:r>
                      <a:endParaRPr lang="en-US" sz="2800" dirty="0"/>
                    </a:p>
                  </a:txBody>
                  <a:tcPr/>
                </a:tc>
                <a:tc>
                  <a:txBody>
                    <a:bodyPr/>
                    <a:lstStyle/>
                    <a:p>
                      <a:pPr algn="ctr"/>
                      <a:r>
                        <a:rPr lang="en-US" sz="2800" dirty="0" smtClean="0"/>
                        <a:t>-1</a:t>
                      </a:r>
                      <a:endParaRPr lang="en-US" sz="2800" dirty="0"/>
                    </a:p>
                  </a:txBody>
                  <a:tcPr/>
                </a:tc>
                <a:tc>
                  <a:txBody>
                    <a:bodyPr/>
                    <a:lstStyle/>
                    <a:p>
                      <a:pPr algn="ctr"/>
                      <a:r>
                        <a:rPr lang="en-US" sz="2800" dirty="0" smtClean="0"/>
                        <a:t>0</a:t>
                      </a:r>
                      <a:endParaRPr lang="en-US" sz="2800" dirty="0"/>
                    </a:p>
                  </a:txBody>
                  <a:tcPr/>
                </a:tc>
                <a:tc>
                  <a:txBody>
                    <a:bodyPr/>
                    <a:lstStyle/>
                    <a:p>
                      <a:pPr algn="ctr"/>
                      <a:r>
                        <a:rPr lang="en-US" sz="2800" dirty="0" smtClean="0"/>
                        <a:t>1</a:t>
                      </a:r>
                      <a:endParaRPr lang="en-US" sz="2800" dirty="0"/>
                    </a:p>
                  </a:txBody>
                  <a:tcPr/>
                </a:tc>
                <a:tc>
                  <a:txBody>
                    <a:bodyPr/>
                    <a:lstStyle/>
                    <a:p>
                      <a:pPr algn="ctr"/>
                      <a:r>
                        <a:rPr lang="en-US" sz="2800" dirty="0" smtClean="0"/>
                        <a:t>5</a:t>
                      </a:r>
                      <a:endParaRPr lang="en-US" sz="2800" dirty="0"/>
                    </a:p>
                  </a:txBody>
                  <a:tcPr/>
                </a:tc>
                <a:tc>
                  <a:txBody>
                    <a:bodyPr/>
                    <a:lstStyle/>
                    <a:p>
                      <a:pPr algn="ctr"/>
                      <a:r>
                        <a:rPr lang="en-US" sz="2800" dirty="0" smtClean="0"/>
                        <a:t>15</a:t>
                      </a:r>
                      <a:endParaRPr lang="en-US" sz="2800" dirty="0"/>
                    </a:p>
                  </a:txBody>
                  <a:tcPr/>
                </a:tc>
              </a:tr>
              <a:tr h="370840">
                <a:tc>
                  <a:txBody>
                    <a:bodyPr/>
                    <a:lstStyle/>
                    <a:p>
                      <a:pPr algn="ctr"/>
                      <a:r>
                        <a:rPr lang="en-US" sz="2800" dirty="0" smtClean="0"/>
                        <a:t>Set 3</a:t>
                      </a:r>
                      <a:endParaRPr lang="en-US" sz="2800" dirty="0"/>
                    </a:p>
                  </a:txBody>
                  <a:tcPr/>
                </a:tc>
                <a:tc>
                  <a:txBody>
                    <a:bodyPr/>
                    <a:lstStyle/>
                    <a:p>
                      <a:pPr algn="ctr"/>
                      <a:r>
                        <a:rPr lang="en-US" sz="2800" dirty="0" smtClean="0"/>
                        <a:t>-3</a:t>
                      </a:r>
                      <a:endParaRPr lang="en-US" sz="2800" dirty="0"/>
                    </a:p>
                  </a:txBody>
                  <a:tcPr/>
                </a:tc>
                <a:tc>
                  <a:txBody>
                    <a:bodyPr/>
                    <a:lstStyle/>
                    <a:p>
                      <a:pPr algn="ctr"/>
                      <a:r>
                        <a:rPr lang="en-US" sz="2800" dirty="0" smtClean="0"/>
                        <a:t>-2</a:t>
                      </a:r>
                      <a:endParaRPr lang="en-US" sz="2800" dirty="0"/>
                    </a:p>
                  </a:txBody>
                  <a:tcPr/>
                </a:tc>
                <a:tc>
                  <a:txBody>
                    <a:bodyPr/>
                    <a:lstStyle/>
                    <a:p>
                      <a:pPr algn="ctr"/>
                      <a:r>
                        <a:rPr lang="en-US" sz="2800" dirty="0" smtClean="0"/>
                        <a:t>-1</a:t>
                      </a:r>
                      <a:endParaRPr lang="en-US" sz="2800" dirty="0"/>
                    </a:p>
                  </a:txBody>
                  <a:tcPr/>
                </a:tc>
                <a:tc>
                  <a:txBody>
                    <a:bodyPr/>
                    <a:lstStyle/>
                    <a:p>
                      <a:pPr algn="ctr"/>
                      <a:r>
                        <a:rPr lang="en-US" sz="2800" dirty="0" smtClean="0"/>
                        <a:t>0</a:t>
                      </a:r>
                      <a:endParaRPr lang="en-US" sz="2800" dirty="0"/>
                    </a:p>
                  </a:txBody>
                  <a:tcPr/>
                </a:tc>
                <a:tc>
                  <a:txBody>
                    <a:bodyPr/>
                    <a:lstStyle/>
                    <a:p>
                      <a:pPr algn="ctr"/>
                      <a:r>
                        <a:rPr lang="en-US" sz="2800" dirty="0" smtClean="0"/>
                        <a:t>1</a:t>
                      </a:r>
                      <a:endParaRPr lang="en-US" sz="2800" dirty="0"/>
                    </a:p>
                  </a:txBody>
                  <a:tcPr/>
                </a:tc>
                <a:tc>
                  <a:txBody>
                    <a:bodyPr/>
                    <a:lstStyle/>
                    <a:p>
                      <a:pPr algn="ctr"/>
                      <a:r>
                        <a:rPr lang="en-US" sz="2800" dirty="0" smtClean="0"/>
                        <a:t>2</a:t>
                      </a:r>
                      <a:endParaRPr lang="en-US" sz="2800" dirty="0"/>
                    </a:p>
                  </a:txBody>
                  <a:tcPr/>
                </a:tc>
                <a:tc>
                  <a:txBody>
                    <a:bodyPr/>
                    <a:lstStyle/>
                    <a:p>
                      <a:pPr algn="ctr"/>
                      <a:r>
                        <a:rPr lang="en-US" sz="2800" dirty="0" smtClean="0"/>
                        <a:t>3</a:t>
                      </a:r>
                      <a:endParaRPr lang="en-US" sz="2800" dirty="0"/>
                    </a:p>
                  </a:txBody>
                  <a:tcPr/>
                </a:tc>
              </a:tr>
            </a:tbl>
          </a:graphicData>
        </a:graphic>
      </p:graphicFrame>
      <p:graphicFrame>
        <p:nvGraphicFramePr>
          <p:cNvPr id="9" name="Chart 8"/>
          <p:cNvGraphicFramePr/>
          <p:nvPr/>
        </p:nvGraphicFramePr>
        <p:xfrm>
          <a:off x="685800" y="1752600"/>
          <a:ext cx="7924800" cy="17907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Variance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338138" indent="-338138">
                  <a:buNone/>
                </a:pPr>
                <a:r>
                  <a:rPr lang="en-US" dirty="0" smtClean="0"/>
                  <a:t>Let x</a:t>
                </a:r>
                <a:r>
                  <a:rPr lang="en-US" baseline="-25000" dirty="0" smtClean="0"/>
                  <a:t>1</a:t>
                </a:r>
                <a:r>
                  <a:rPr lang="en-US" dirty="0" smtClean="0"/>
                  <a:t>, …, </a:t>
                </a:r>
                <a:r>
                  <a:rPr lang="en-US" dirty="0" err="1" smtClean="0"/>
                  <a:t>x</a:t>
                </a:r>
                <a:r>
                  <a:rPr lang="en-US" baseline="-25000" dirty="0" err="1" smtClean="0"/>
                  <a:t>n</a:t>
                </a:r>
                <a:r>
                  <a:rPr lang="en-US" dirty="0" smtClean="0"/>
                  <a:t> be a sample and c and a be any nonzero constants.</a:t>
                </a:r>
              </a:p>
              <a:p>
                <a:pPr marL="514350" indent="-514350">
                  <a:buFont typeface="+mj-lt"/>
                  <a:buAutoNum type="arabicPeriod"/>
                </a:pPr>
                <a:r>
                  <a:rPr lang="en-US" dirty="0" smtClean="0"/>
                  <a:t>If </a:t>
                </a:r>
                <a:r>
                  <a:rPr lang="en-US" dirty="0" err="1" smtClean="0"/>
                  <a:t>y</a:t>
                </a:r>
                <a:r>
                  <a:rPr lang="en-US" baseline="-25000" dirty="0" err="1" smtClean="0"/>
                  <a:t>i</a:t>
                </a:r>
                <a:r>
                  <a:rPr lang="en-US" dirty="0" smtClean="0"/>
                  <a:t> = x</a:t>
                </a:r>
                <a:r>
                  <a:rPr lang="en-US" baseline="-25000" dirty="0" smtClean="0"/>
                  <a:t>i</a:t>
                </a:r>
                <a:r>
                  <a:rPr lang="en-US" dirty="0" smtClean="0"/>
                  <a:t> + c, then </a:t>
                </a:r>
                <a14:m>
                  <m:oMath xmlns:m="http://schemas.openxmlformats.org/officeDocument/2006/math">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𝑦</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𝑥</m:t>
                        </m:r>
                      </m:sub>
                      <m:sup>
                        <m:r>
                          <a:rPr lang="en-US" b="0" i="1" smtClean="0">
                            <a:latin typeface="Cambria Math" panose="02040503050406030204" pitchFamily="18" charset="0"/>
                          </a:rPr>
                          <m:t>2</m:t>
                        </m:r>
                      </m:sup>
                    </m:sSubSup>
                  </m:oMath>
                </a14:m>
                <a:r>
                  <a:rPr lang="en-US" dirty="0" smtClean="0"/>
                  <a:t>, </a:t>
                </a:r>
                <a:r>
                  <a:rPr lang="en-US" dirty="0" err="1" smtClean="0"/>
                  <a:t>s</a:t>
                </a:r>
                <a:r>
                  <a:rPr lang="en-US" baseline="-25000" dirty="0" err="1"/>
                  <a:t>y</a:t>
                </a:r>
                <a:r>
                  <a:rPr lang="en-US" dirty="0" smtClean="0"/>
                  <a:t> = </a:t>
                </a:r>
                <a:r>
                  <a:rPr lang="en-US" dirty="0" err="1" smtClean="0"/>
                  <a:t>s</a:t>
                </a:r>
                <a:r>
                  <a:rPr lang="en-US" baseline="-25000" dirty="0" err="1"/>
                  <a:t>x</a:t>
                </a:r>
                <a:endParaRPr lang="en-US" baseline="-25000" dirty="0" smtClean="0"/>
              </a:p>
              <a:p>
                <a:pPr marL="514350" indent="-514350">
                  <a:buFont typeface="+mj-lt"/>
                  <a:buAutoNum type="arabicPeriod"/>
                </a:pPr>
                <a:r>
                  <a:rPr lang="en-US" dirty="0" smtClean="0"/>
                  <a:t>If </a:t>
                </a:r>
                <a:r>
                  <a:rPr lang="en-US" dirty="0" err="1" smtClean="0"/>
                  <a:t>y</a:t>
                </a:r>
                <a:r>
                  <a:rPr lang="en-US" baseline="-25000" dirty="0" err="1" smtClean="0"/>
                  <a:t>i</a:t>
                </a:r>
                <a:r>
                  <a:rPr lang="en-US" dirty="0" smtClean="0"/>
                  <a:t> = </a:t>
                </a:r>
                <a:r>
                  <a:rPr lang="en-US" dirty="0" err="1" smtClean="0"/>
                  <a:t>ax</a:t>
                </a:r>
                <a:r>
                  <a:rPr lang="en-US" baseline="-25000" dirty="0" err="1" smtClean="0"/>
                  <a:t>i</a:t>
                </a:r>
                <a:r>
                  <a:rPr lang="en-US" dirty="0" smtClean="0"/>
                  <a:t>, then </a:t>
                </a:r>
                <a14:m>
                  <m:oMath xmlns:m="http://schemas.openxmlformats.org/officeDocument/2006/math">
                    <m:sSubSup>
                      <m:sSubSupPr>
                        <m:ctrlPr>
                          <a:rPr lang="en-US" i="1">
                            <a:latin typeface="Cambria Math" panose="02040503050406030204" pitchFamily="18" charset="0"/>
                          </a:rPr>
                        </m:ctrlPr>
                      </m:sSubSupPr>
                      <m:e>
                        <m:r>
                          <a:rPr lang="en-US" i="1">
                            <a:latin typeface="Cambria Math" panose="02040503050406030204" pitchFamily="18" charset="0"/>
                          </a:rPr>
                          <m:t>𝑠</m:t>
                        </m:r>
                      </m:e>
                      <m:sub>
                        <m:r>
                          <a:rPr lang="en-US" b="0" i="1" smtClean="0">
                            <a:latin typeface="Cambria Math" panose="02040503050406030204" pitchFamily="18" charset="0"/>
                          </a:rPr>
                          <m:t>𝑦</m:t>
                        </m:r>
                      </m:sub>
                      <m:sup>
                        <m:r>
                          <a:rPr lang="en-US" i="1">
                            <a:latin typeface="Cambria Math" panose="02040503050406030204" pitchFamily="18" charset="0"/>
                          </a:rPr>
                          <m:t>2</m:t>
                        </m:r>
                      </m:sup>
                    </m:sSubSup>
                    <m:r>
                      <a:rPr lang="en-US" i="1">
                        <a:latin typeface="Cambria Math" panose="02040503050406030204" pitchFamily="18" charset="0"/>
                      </a:rPr>
                      <m:t>=</m:t>
                    </m:r>
                    <m:sSup>
                      <m:sSupPr>
                        <m:ctrlPr>
                          <a:rPr lang="en-US" i="1" smtClean="0">
                            <a:latin typeface="Cambria Math" panose="02040503050406030204" pitchFamily="18" charset="0"/>
                          </a:rPr>
                        </m:ctrlPr>
                      </m:sSupPr>
                      <m:e>
                        <m:r>
                          <a:rPr lang="en-US" b="0" i="1" smtClean="0">
                            <a:latin typeface="Cambria Math" panose="02040503050406030204" pitchFamily="18" charset="0"/>
                          </a:rPr>
                          <m:t>𝑎</m:t>
                        </m:r>
                      </m:e>
                      <m:sup>
                        <m:r>
                          <a:rPr lang="en-US" b="0" i="1" smtClean="0">
                            <a:latin typeface="Cambria Math" panose="02040503050406030204" pitchFamily="18" charset="0"/>
                          </a:rPr>
                          <m:t>2</m:t>
                        </m:r>
                      </m:sup>
                    </m:sSup>
                    <m:sSubSup>
                      <m:sSubSupPr>
                        <m:ctrlPr>
                          <a:rPr lang="en-US" i="1">
                            <a:latin typeface="Cambria Math" panose="02040503050406030204" pitchFamily="18" charset="0"/>
                          </a:rPr>
                        </m:ctrlPr>
                      </m:sSubSupPr>
                      <m:e>
                        <m:r>
                          <a:rPr lang="en-US" i="1">
                            <a:latin typeface="Cambria Math" panose="02040503050406030204" pitchFamily="18" charset="0"/>
                          </a:rPr>
                          <m:t>𝑠</m:t>
                        </m:r>
                      </m:e>
                      <m:sub>
                        <m:r>
                          <a:rPr lang="en-US" b="0" i="1" smtClean="0">
                            <a:latin typeface="Cambria Math" panose="02040503050406030204" pitchFamily="18" charset="0"/>
                          </a:rPr>
                          <m:t>𝑥</m:t>
                        </m:r>
                      </m:sub>
                      <m:sup>
                        <m:r>
                          <a:rPr lang="en-US" i="1">
                            <a:latin typeface="Cambria Math" panose="02040503050406030204" pitchFamily="18" charset="0"/>
                          </a:rPr>
                          <m:t>2</m:t>
                        </m:r>
                      </m:sup>
                    </m:sSubSup>
                  </m:oMath>
                </a14:m>
                <a:r>
                  <a:rPr lang="en-US" dirty="0" smtClean="0"/>
                  <a:t>, </a:t>
                </a:r>
                <a:r>
                  <a:rPr lang="en-US" dirty="0" err="1"/>
                  <a:t>s</a:t>
                </a:r>
                <a:r>
                  <a:rPr lang="en-US" baseline="-25000" dirty="0" err="1"/>
                  <a:t>y</a:t>
                </a:r>
                <a:r>
                  <a:rPr lang="en-US" dirty="0"/>
                  <a:t> = </a:t>
                </a:r>
                <a:r>
                  <a:rPr lang="en-US" dirty="0" smtClean="0"/>
                  <a:t>|</a:t>
                </a:r>
                <a:r>
                  <a:rPr lang="en-US" dirty="0" err="1" smtClean="0"/>
                  <a:t>a|s</a:t>
                </a:r>
                <a:r>
                  <a:rPr lang="en-US" baseline="-25000" dirty="0" err="1" smtClean="0"/>
                  <a:t>x</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926" t="-1752"/>
                </a:stretch>
              </a:blipFill>
            </p:spPr>
            <p:txBody>
              <a:bodyPr/>
              <a:lstStyle/>
              <a:p>
                <a:r>
                  <a:rPr lang="en-US">
                    <a:noFill/>
                  </a:rPr>
                  <a:t> </a:t>
                </a:r>
              </a:p>
            </p:txBody>
          </p:sp>
        </mc:Fallback>
      </mc:AlternateContent>
    </p:spTree>
    <p:extLst>
      <p:ext uri="{BB962C8B-B14F-4D97-AF65-F5344CB8AC3E}">
        <p14:creationId xmlns:p14="http://schemas.microsoft.com/office/powerpoint/2010/main" val="3471641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Boxplot</a:t>
            </a:r>
            <a:endParaRPr lang="en-US" dirty="0"/>
          </a:p>
        </p:txBody>
      </p:sp>
      <p:sp>
        <p:nvSpPr>
          <p:cNvPr id="3" name="Content Placeholder 2"/>
          <p:cNvSpPr>
            <a:spLocks noGrp="1"/>
          </p:cNvSpPr>
          <p:nvPr>
            <p:ph idx="1"/>
          </p:nvPr>
        </p:nvSpPr>
        <p:spPr>
          <a:xfrm>
            <a:off x="304800" y="990600"/>
            <a:ext cx="8610600" cy="5867400"/>
          </a:xfrm>
        </p:spPr>
        <p:txBody>
          <a:bodyPr>
            <a:normAutofit lnSpcReduction="10000"/>
          </a:bodyPr>
          <a:lstStyle/>
          <a:p>
            <a:pPr>
              <a:buNone/>
            </a:pPr>
            <a:r>
              <a:rPr lang="en-US" dirty="0" smtClean="0"/>
              <a:t>Methodology</a:t>
            </a:r>
          </a:p>
          <a:p>
            <a:pPr marL="514350" indent="-514350">
              <a:buAutoNum type="arabicParenR"/>
            </a:pPr>
            <a:r>
              <a:rPr lang="en-US" dirty="0" smtClean="0"/>
              <a:t>Calculate the </a:t>
            </a:r>
            <a:r>
              <a:rPr lang="en-US" dirty="0" smtClean="0"/>
              <a:t>minimum, </a:t>
            </a:r>
            <a:r>
              <a:rPr lang="en-US" dirty="0" smtClean="0"/>
              <a:t>Q</a:t>
            </a:r>
            <a:r>
              <a:rPr lang="en-US" baseline="-25000" dirty="0" smtClean="0"/>
              <a:t>1</a:t>
            </a:r>
            <a:r>
              <a:rPr lang="en-US" dirty="0" smtClean="0"/>
              <a:t>,  median, Q</a:t>
            </a:r>
            <a:r>
              <a:rPr lang="en-US" baseline="-25000" dirty="0" smtClean="0"/>
              <a:t>3</a:t>
            </a:r>
            <a:r>
              <a:rPr lang="en-US" dirty="0" smtClean="0"/>
              <a:t>, and the </a:t>
            </a:r>
            <a:r>
              <a:rPr lang="en-US" dirty="0" smtClean="0"/>
              <a:t>maximum.</a:t>
            </a:r>
            <a:endParaRPr lang="en-US" sz="3200" dirty="0" smtClean="0">
              <a:sym typeface="Symbol"/>
            </a:endParaRPr>
          </a:p>
          <a:p>
            <a:pPr marL="514350" indent="-514350">
              <a:buAutoNum type="arabicParenR"/>
            </a:pPr>
            <a:r>
              <a:rPr lang="en-US" dirty="0" smtClean="0">
                <a:sym typeface="Symbol"/>
              </a:rPr>
              <a:t>Mark these values on the horizontal (vertical) axis.</a:t>
            </a:r>
          </a:p>
          <a:p>
            <a:pPr marL="514350" indent="-514350">
              <a:buAutoNum type="arabicParenR"/>
            </a:pPr>
            <a:r>
              <a:rPr lang="en-US" dirty="0" smtClean="0">
                <a:sym typeface="Symbol"/>
              </a:rPr>
              <a:t>Draw a rectangle with one edge at Q</a:t>
            </a:r>
            <a:r>
              <a:rPr lang="en-US" baseline="-25000" dirty="0" smtClean="0">
                <a:sym typeface="Symbol"/>
              </a:rPr>
              <a:t>1</a:t>
            </a:r>
            <a:r>
              <a:rPr lang="en-US" dirty="0" smtClean="0">
                <a:sym typeface="Symbol"/>
              </a:rPr>
              <a:t> and the other edge at Q</a:t>
            </a:r>
            <a:r>
              <a:rPr lang="en-US" baseline="-25000" dirty="0" smtClean="0">
                <a:sym typeface="Symbol"/>
              </a:rPr>
              <a:t>3</a:t>
            </a:r>
            <a:r>
              <a:rPr lang="en-US" dirty="0" smtClean="0">
                <a:sym typeface="Symbol"/>
              </a:rPr>
              <a:t>.</a:t>
            </a:r>
          </a:p>
          <a:p>
            <a:pPr marL="514350" indent="-514350">
              <a:buAutoNum type="arabicParenR"/>
            </a:pPr>
            <a:r>
              <a:rPr lang="en-US" dirty="0" smtClean="0">
                <a:sym typeface="Symbol"/>
              </a:rPr>
              <a:t>Place a vertical (horizontal) line inside the rectangle at the median.</a:t>
            </a:r>
          </a:p>
          <a:p>
            <a:pPr marL="514350" indent="-514350">
              <a:buAutoNum type="arabicParenR"/>
            </a:pPr>
            <a:r>
              <a:rPr lang="en-US" dirty="0" smtClean="0">
                <a:sym typeface="Symbol"/>
              </a:rPr>
              <a:t>Draw whiskers from Q</a:t>
            </a:r>
            <a:r>
              <a:rPr lang="en-US" baseline="-25000" dirty="0" smtClean="0">
                <a:sym typeface="Symbol"/>
              </a:rPr>
              <a:t>1</a:t>
            </a:r>
            <a:r>
              <a:rPr lang="en-US" dirty="0" smtClean="0">
                <a:sym typeface="Symbol"/>
              </a:rPr>
              <a:t> to the </a:t>
            </a:r>
            <a:r>
              <a:rPr lang="en-US" dirty="0" smtClean="0">
                <a:sym typeface="Symbol"/>
              </a:rPr>
              <a:t>minimum </a:t>
            </a:r>
            <a:r>
              <a:rPr lang="en-US" dirty="0" smtClean="0">
                <a:sym typeface="Symbol"/>
              </a:rPr>
              <a:t>and Q</a:t>
            </a:r>
            <a:r>
              <a:rPr lang="en-US" baseline="-25000" dirty="0" smtClean="0">
                <a:sym typeface="Symbol"/>
              </a:rPr>
              <a:t>3</a:t>
            </a:r>
            <a:r>
              <a:rPr lang="en-US" dirty="0" smtClean="0">
                <a:sym typeface="Symbol"/>
              </a:rPr>
              <a:t> to the </a:t>
            </a:r>
            <a:r>
              <a:rPr lang="en-US" dirty="0" smtClean="0">
                <a:sym typeface="Symbol"/>
              </a:rPr>
              <a:t>maximum.</a:t>
            </a:r>
            <a:endParaRPr lang="en-US" dirty="0" smtClean="0">
              <a:sym typeface="Symbol"/>
            </a:endParaRPr>
          </a:p>
          <a:p>
            <a:pPr marL="514350" indent="-514350">
              <a:buAutoNum type="arabicParen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Boxplot - outliers</a:t>
            </a:r>
            <a:endParaRPr lang="en-US" dirty="0"/>
          </a:p>
        </p:txBody>
      </p:sp>
      <p:sp>
        <p:nvSpPr>
          <p:cNvPr id="3" name="Content Placeholder 2"/>
          <p:cNvSpPr>
            <a:spLocks noGrp="1"/>
          </p:cNvSpPr>
          <p:nvPr>
            <p:ph idx="1"/>
          </p:nvPr>
        </p:nvSpPr>
        <p:spPr>
          <a:xfrm>
            <a:off x="304800" y="685800"/>
            <a:ext cx="8610600" cy="6172200"/>
          </a:xfrm>
        </p:spPr>
        <p:txBody>
          <a:bodyPr>
            <a:normAutofit fontScale="92500" lnSpcReduction="20000"/>
          </a:bodyPr>
          <a:lstStyle/>
          <a:p>
            <a:pPr>
              <a:buNone/>
            </a:pPr>
            <a:r>
              <a:rPr lang="en-US" dirty="0" smtClean="0"/>
              <a:t>Methodology</a:t>
            </a:r>
          </a:p>
          <a:p>
            <a:pPr marL="514350" indent="-514350">
              <a:buAutoNum type="arabicParenR"/>
            </a:pPr>
            <a:r>
              <a:rPr lang="en-US" dirty="0" smtClean="0">
                <a:solidFill>
                  <a:schemeClr val="bg1">
                    <a:lumMod val="50000"/>
                  </a:schemeClr>
                </a:solidFill>
              </a:rPr>
              <a:t>Calculate the </a:t>
            </a:r>
            <a:r>
              <a:rPr lang="en-US" dirty="0" smtClean="0">
                <a:solidFill>
                  <a:schemeClr val="bg1">
                    <a:lumMod val="50000"/>
                  </a:schemeClr>
                </a:solidFill>
              </a:rPr>
              <a:t>minimum, </a:t>
            </a:r>
            <a:r>
              <a:rPr lang="en-US" dirty="0" smtClean="0">
                <a:solidFill>
                  <a:schemeClr val="bg1">
                    <a:lumMod val="50000"/>
                  </a:schemeClr>
                </a:solidFill>
              </a:rPr>
              <a:t>Q</a:t>
            </a:r>
            <a:r>
              <a:rPr lang="en-US" baseline="-25000" dirty="0" smtClean="0">
                <a:solidFill>
                  <a:schemeClr val="bg1">
                    <a:lumMod val="50000"/>
                  </a:schemeClr>
                </a:solidFill>
              </a:rPr>
              <a:t>1</a:t>
            </a:r>
            <a:r>
              <a:rPr lang="en-US" dirty="0" smtClean="0">
                <a:solidFill>
                  <a:schemeClr val="bg1">
                    <a:lumMod val="50000"/>
                  </a:schemeClr>
                </a:solidFill>
              </a:rPr>
              <a:t>,  median, Q</a:t>
            </a:r>
            <a:r>
              <a:rPr lang="en-US" baseline="-25000" dirty="0" smtClean="0">
                <a:solidFill>
                  <a:schemeClr val="bg1">
                    <a:lumMod val="50000"/>
                  </a:schemeClr>
                </a:solidFill>
              </a:rPr>
              <a:t>3</a:t>
            </a:r>
            <a:r>
              <a:rPr lang="en-US" dirty="0" smtClean="0">
                <a:solidFill>
                  <a:schemeClr val="bg1">
                    <a:lumMod val="50000"/>
                  </a:schemeClr>
                </a:solidFill>
              </a:rPr>
              <a:t>, and the </a:t>
            </a:r>
            <a:r>
              <a:rPr lang="en-US" dirty="0" smtClean="0">
                <a:solidFill>
                  <a:schemeClr val="bg1">
                    <a:lumMod val="50000"/>
                  </a:schemeClr>
                </a:solidFill>
              </a:rPr>
              <a:t>maximum.</a:t>
            </a:r>
            <a:endParaRPr lang="en-US" sz="3200" dirty="0" smtClean="0">
              <a:solidFill>
                <a:schemeClr val="bg1">
                  <a:lumMod val="50000"/>
                </a:schemeClr>
              </a:solidFill>
              <a:sym typeface="Symbol"/>
            </a:endParaRPr>
          </a:p>
          <a:p>
            <a:pPr marL="514350" indent="-514350">
              <a:buAutoNum type="arabicParenR"/>
            </a:pPr>
            <a:r>
              <a:rPr lang="en-US" dirty="0" smtClean="0">
                <a:solidFill>
                  <a:schemeClr val="bg1">
                    <a:lumMod val="50000"/>
                  </a:schemeClr>
                </a:solidFill>
                <a:sym typeface="Symbol"/>
              </a:rPr>
              <a:t>Mark these values on the horizontal (vertical) axis.</a:t>
            </a:r>
          </a:p>
          <a:p>
            <a:pPr marL="514350" indent="-514350">
              <a:buAutoNum type="arabicParenR"/>
            </a:pPr>
            <a:r>
              <a:rPr lang="en-US" dirty="0" smtClean="0">
                <a:solidFill>
                  <a:schemeClr val="bg1">
                    <a:lumMod val="50000"/>
                  </a:schemeClr>
                </a:solidFill>
                <a:sym typeface="Symbol"/>
              </a:rPr>
              <a:t>Draw a rectangle with one edge at Q</a:t>
            </a:r>
            <a:r>
              <a:rPr lang="en-US" baseline="-25000" dirty="0" smtClean="0">
                <a:solidFill>
                  <a:schemeClr val="bg1">
                    <a:lumMod val="50000"/>
                  </a:schemeClr>
                </a:solidFill>
                <a:sym typeface="Symbol"/>
              </a:rPr>
              <a:t>1</a:t>
            </a:r>
            <a:r>
              <a:rPr lang="en-US" dirty="0" smtClean="0">
                <a:solidFill>
                  <a:schemeClr val="bg1">
                    <a:lumMod val="50000"/>
                  </a:schemeClr>
                </a:solidFill>
                <a:sym typeface="Symbol"/>
              </a:rPr>
              <a:t> and the other edge at Q</a:t>
            </a:r>
            <a:r>
              <a:rPr lang="en-US" baseline="-25000" dirty="0" smtClean="0">
                <a:solidFill>
                  <a:schemeClr val="bg1">
                    <a:lumMod val="50000"/>
                  </a:schemeClr>
                </a:solidFill>
                <a:sym typeface="Symbol"/>
              </a:rPr>
              <a:t>3</a:t>
            </a:r>
            <a:r>
              <a:rPr lang="en-US" dirty="0" smtClean="0">
                <a:solidFill>
                  <a:schemeClr val="bg1">
                    <a:lumMod val="50000"/>
                  </a:schemeClr>
                </a:solidFill>
                <a:sym typeface="Symbol"/>
              </a:rPr>
              <a:t>.</a:t>
            </a:r>
          </a:p>
          <a:p>
            <a:pPr marL="514350" indent="-514350">
              <a:buAutoNum type="arabicParenR"/>
            </a:pPr>
            <a:r>
              <a:rPr lang="en-US" dirty="0" smtClean="0">
                <a:solidFill>
                  <a:schemeClr val="bg1">
                    <a:lumMod val="50000"/>
                  </a:schemeClr>
                </a:solidFill>
                <a:sym typeface="Symbol"/>
              </a:rPr>
              <a:t>Place a vertical (horizontal) line inside the rectangle at the median.</a:t>
            </a:r>
          </a:p>
          <a:p>
            <a:pPr marL="514350" indent="-514350">
              <a:buAutoNum type="arabicParenR"/>
            </a:pPr>
            <a:r>
              <a:rPr lang="en-US" dirty="0" smtClean="0"/>
              <a:t>Determine if there any outliers</a:t>
            </a:r>
            <a:endParaRPr lang="en-US" dirty="0" smtClean="0">
              <a:sym typeface="Symbol"/>
            </a:endParaRPr>
          </a:p>
          <a:p>
            <a:pPr marL="514350" indent="-514350">
              <a:buAutoNum type="arabicParenR"/>
            </a:pPr>
            <a:r>
              <a:rPr lang="en-US" dirty="0" smtClean="0"/>
              <a:t>Draw a whisker out from the rectangle to the smallest and largest observations that are not outliers.</a:t>
            </a:r>
          </a:p>
          <a:p>
            <a:pPr marL="514350" indent="-514350">
              <a:buAutoNum type="arabicParenR"/>
            </a:pPr>
            <a:r>
              <a:rPr lang="en-US" dirty="0" smtClean="0"/>
              <a:t>Plot mild outliers by solid dots, plot extreme outliers with circles.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762000"/>
          </a:xfrm>
        </p:spPr>
        <p:txBody>
          <a:bodyPr/>
          <a:lstStyle/>
          <a:p>
            <a:r>
              <a:rPr lang="en-US" dirty="0" smtClean="0"/>
              <a:t>Example 7: </a:t>
            </a:r>
            <a:r>
              <a:rPr lang="en-US" dirty="0" err="1" smtClean="0"/>
              <a:t>Boxplot</a:t>
            </a:r>
            <a:endParaRPr lang="en-US" dirty="0"/>
          </a:p>
        </p:txBody>
      </p:sp>
      <p:sp>
        <p:nvSpPr>
          <p:cNvPr id="4" name="Content Placeholder 3"/>
          <p:cNvSpPr>
            <a:spLocks noGrp="1"/>
          </p:cNvSpPr>
          <p:nvPr>
            <p:ph idx="1"/>
          </p:nvPr>
        </p:nvSpPr>
        <p:spPr>
          <a:xfrm>
            <a:off x="381000" y="762000"/>
            <a:ext cx="8229600" cy="4525963"/>
          </a:xfrm>
        </p:spPr>
        <p:txBody>
          <a:bodyPr/>
          <a:lstStyle/>
          <a:p>
            <a:pPr>
              <a:buNone/>
            </a:pPr>
            <a:r>
              <a:rPr lang="en-US" dirty="0" smtClean="0"/>
              <a:t>The following  (ordered) data give the time in months from hire to promotion to manager for a random sample of 25 software engineers from all software engineers employed by a large telecommunications firm.</a:t>
            </a:r>
            <a:endParaRPr lang="en-US" dirty="0"/>
          </a:p>
        </p:txBody>
      </p:sp>
      <p:graphicFrame>
        <p:nvGraphicFramePr>
          <p:cNvPr id="5" name="Table 4"/>
          <p:cNvGraphicFramePr>
            <a:graphicFrameLocks noGrp="1"/>
          </p:cNvGraphicFramePr>
          <p:nvPr/>
        </p:nvGraphicFramePr>
        <p:xfrm>
          <a:off x="228600" y="3733800"/>
          <a:ext cx="8610600" cy="1737360"/>
        </p:xfrm>
        <a:graphic>
          <a:graphicData uri="http://schemas.openxmlformats.org/drawingml/2006/table">
            <a:tbl>
              <a:tblPr>
                <a:tableStyleId>{5C22544A-7EE6-4342-B048-85BDC9FD1C3A}</a:tableStyleId>
              </a:tblPr>
              <a:tblGrid>
                <a:gridCol w="861060"/>
                <a:gridCol w="861060"/>
                <a:gridCol w="861060"/>
                <a:gridCol w="861060"/>
                <a:gridCol w="861060"/>
                <a:gridCol w="861060"/>
                <a:gridCol w="861060"/>
                <a:gridCol w="861060"/>
                <a:gridCol w="861060"/>
                <a:gridCol w="861060"/>
              </a:tblGrid>
              <a:tr h="370840">
                <a:tc>
                  <a:txBody>
                    <a:bodyPr/>
                    <a:lstStyle/>
                    <a:p>
                      <a:pPr algn="ctr"/>
                      <a:r>
                        <a:rPr lang="en-US" sz="3200" dirty="0" smtClean="0"/>
                        <a:t>5</a:t>
                      </a:r>
                      <a:endParaRPr lang="en-US" sz="3200" dirty="0"/>
                    </a:p>
                  </a:txBody>
                  <a:tcPr anchor="ctr"/>
                </a:tc>
                <a:tc>
                  <a:txBody>
                    <a:bodyPr/>
                    <a:lstStyle/>
                    <a:p>
                      <a:pPr algn="ctr"/>
                      <a:r>
                        <a:rPr lang="en-US" sz="3200" dirty="0" smtClean="0"/>
                        <a:t>7</a:t>
                      </a:r>
                      <a:endParaRPr lang="en-US" sz="3200" dirty="0"/>
                    </a:p>
                  </a:txBody>
                  <a:tcPr anchor="ctr"/>
                </a:tc>
                <a:tc>
                  <a:txBody>
                    <a:bodyPr/>
                    <a:lstStyle/>
                    <a:p>
                      <a:pPr algn="ctr"/>
                      <a:r>
                        <a:rPr lang="en-US" sz="3200" dirty="0" smtClean="0"/>
                        <a:t>12</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14</a:t>
                      </a:r>
                      <a:endParaRPr lang="en-US" sz="3200" dirty="0"/>
                    </a:p>
                  </a:txBody>
                  <a:tcPr anchor="ctr"/>
                </a:tc>
                <a:tc>
                  <a:txBody>
                    <a:bodyPr/>
                    <a:lstStyle/>
                    <a:p>
                      <a:pPr algn="ctr"/>
                      <a:r>
                        <a:rPr lang="en-US" sz="3200" dirty="0" smtClean="0"/>
                        <a:t>18</a:t>
                      </a:r>
                      <a:endParaRPr lang="en-US" sz="3200" dirty="0"/>
                    </a:p>
                  </a:txBody>
                  <a:tcPr anchor="ctr"/>
                </a:tc>
                <a:tc>
                  <a:txBody>
                    <a:bodyPr/>
                    <a:lstStyle/>
                    <a:p>
                      <a:pPr algn="ctr"/>
                      <a:r>
                        <a:rPr lang="en-US" sz="3200" dirty="0" smtClean="0"/>
                        <a:t>21</a:t>
                      </a:r>
                      <a:endParaRPr lang="en-US" sz="3200" dirty="0"/>
                    </a:p>
                  </a:txBody>
                  <a:tcPr anchor="ctr"/>
                </a:tc>
                <a:tc>
                  <a:txBody>
                    <a:bodyPr/>
                    <a:lstStyle/>
                    <a:p>
                      <a:pPr algn="ctr"/>
                      <a:r>
                        <a:rPr lang="en-US" sz="3200" dirty="0" smtClean="0"/>
                        <a:t>22</a:t>
                      </a:r>
                      <a:endParaRPr lang="en-US" sz="3200" dirty="0"/>
                    </a:p>
                  </a:txBody>
                  <a:tcPr anchor="ctr"/>
                </a:tc>
                <a:tc>
                  <a:txBody>
                    <a:bodyPr/>
                    <a:lstStyle/>
                    <a:p>
                      <a:pPr algn="ctr"/>
                      <a:r>
                        <a:rPr lang="en-US" sz="3200" dirty="0" smtClean="0"/>
                        <a:t>23</a:t>
                      </a:r>
                      <a:endParaRPr lang="en-US" sz="3200" dirty="0"/>
                    </a:p>
                  </a:txBody>
                  <a:tcPr anchor="ctr"/>
                </a:tc>
              </a:tr>
              <a:tr h="370840">
                <a:tc>
                  <a:txBody>
                    <a:bodyPr/>
                    <a:lstStyle/>
                    <a:p>
                      <a:pPr algn="ctr"/>
                      <a:r>
                        <a:rPr lang="en-US" sz="3200" dirty="0" smtClean="0"/>
                        <a:t>24</a:t>
                      </a:r>
                      <a:endParaRPr lang="en-US" sz="3200" dirty="0"/>
                    </a:p>
                  </a:txBody>
                  <a:tcPr anchor="ctr"/>
                </a:tc>
                <a:tc>
                  <a:txBody>
                    <a:bodyPr/>
                    <a:lstStyle/>
                    <a:p>
                      <a:pPr algn="ctr"/>
                      <a:r>
                        <a:rPr lang="en-US" sz="3200" dirty="0" smtClean="0"/>
                        <a:t>25</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34</a:t>
                      </a:r>
                      <a:endParaRPr lang="en-US" sz="3200" dirty="0"/>
                    </a:p>
                  </a:txBody>
                  <a:tcPr anchor="ctr"/>
                </a:tc>
                <a:tc>
                  <a:txBody>
                    <a:bodyPr/>
                    <a:lstStyle/>
                    <a:p>
                      <a:pPr algn="ctr"/>
                      <a:r>
                        <a:rPr lang="en-US" sz="3200" dirty="0" smtClean="0"/>
                        <a:t>37</a:t>
                      </a:r>
                      <a:endParaRPr lang="en-US" sz="3200" dirty="0"/>
                    </a:p>
                  </a:txBody>
                  <a:tcPr anchor="ctr"/>
                </a:tc>
                <a:tc>
                  <a:txBody>
                    <a:bodyPr/>
                    <a:lstStyle/>
                    <a:p>
                      <a:pPr algn="ctr"/>
                      <a:r>
                        <a:rPr lang="en-US" sz="3200" dirty="0" smtClean="0"/>
                        <a:t>47</a:t>
                      </a:r>
                      <a:endParaRPr lang="en-US" sz="3200" dirty="0"/>
                    </a:p>
                  </a:txBody>
                  <a:tcPr anchor="ctr"/>
                </a:tc>
                <a:tc>
                  <a:txBody>
                    <a:bodyPr/>
                    <a:lstStyle/>
                    <a:p>
                      <a:pPr algn="ctr"/>
                      <a:r>
                        <a:rPr lang="en-US" sz="3200" dirty="0" smtClean="0"/>
                        <a:t>49</a:t>
                      </a:r>
                      <a:endParaRPr lang="en-US" sz="3200" dirty="0"/>
                    </a:p>
                  </a:txBody>
                  <a:tcPr anchor="ctr"/>
                </a:tc>
                <a:tc>
                  <a:txBody>
                    <a:bodyPr/>
                    <a:lstStyle/>
                    <a:p>
                      <a:pPr algn="ctr"/>
                      <a:r>
                        <a:rPr lang="en-US" sz="3200" dirty="0" smtClean="0"/>
                        <a:t>64</a:t>
                      </a:r>
                      <a:endParaRPr lang="en-US" sz="3200" dirty="0"/>
                    </a:p>
                  </a:txBody>
                  <a:tcPr anchor="ctr"/>
                </a:tc>
                <a:tc>
                  <a:txBody>
                    <a:bodyPr/>
                    <a:lstStyle/>
                    <a:p>
                      <a:pPr algn="ctr"/>
                      <a:r>
                        <a:rPr lang="en-US" sz="3200" dirty="0" smtClean="0"/>
                        <a:t>67</a:t>
                      </a:r>
                      <a:endParaRPr lang="en-US" sz="3200" dirty="0"/>
                    </a:p>
                  </a:txBody>
                  <a:tcPr anchor="ctr"/>
                </a:tc>
                <a:tc>
                  <a:txBody>
                    <a:bodyPr/>
                    <a:lstStyle/>
                    <a:p>
                      <a:pPr algn="ctr"/>
                      <a:r>
                        <a:rPr lang="en-US" sz="3200" dirty="0" smtClean="0"/>
                        <a:t>69</a:t>
                      </a:r>
                      <a:endParaRPr lang="en-US" sz="3200" dirty="0"/>
                    </a:p>
                  </a:txBody>
                  <a:tcPr anchor="ctr"/>
                </a:tc>
              </a:tr>
              <a:tr h="370840">
                <a:tc>
                  <a:txBody>
                    <a:bodyPr/>
                    <a:lstStyle/>
                    <a:p>
                      <a:pPr algn="ctr"/>
                      <a:r>
                        <a:rPr lang="en-US" sz="3200" dirty="0" smtClean="0"/>
                        <a:t>125</a:t>
                      </a:r>
                      <a:endParaRPr lang="en-US" sz="3200" dirty="0"/>
                    </a:p>
                  </a:txBody>
                  <a:tcPr anchor="ctr"/>
                </a:tc>
                <a:tc>
                  <a:txBody>
                    <a:bodyPr/>
                    <a:lstStyle/>
                    <a:p>
                      <a:pPr algn="ctr"/>
                      <a:r>
                        <a:rPr lang="en-US" sz="3200" dirty="0" smtClean="0"/>
                        <a:t>192</a:t>
                      </a:r>
                      <a:endParaRPr lang="en-US" sz="3200" dirty="0"/>
                    </a:p>
                  </a:txBody>
                  <a:tcPr anchor="ctr"/>
                </a:tc>
                <a:tc>
                  <a:txBody>
                    <a:bodyPr/>
                    <a:lstStyle/>
                    <a:p>
                      <a:pPr algn="ctr"/>
                      <a:r>
                        <a:rPr lang="en-US" sz="3200" dirty="0" smtClean="0"/>
                        <a:t>229</a:t>
                      </a:r>
                      <a:endParaRPr lang="en-US" sz="3200" dirty="0"/>
                    </a:p>
                  </a:txBody>
                  <a:tcPr anchor="ctr"/>
                </a:tc>
                <a:tc>
                  <a:txBody>
                    <a:bodyPr/>
                    <a:lstStyle/>
                    <a:p>
                      <a:pPr algn="ctr"/>
                      <a:r>
                        <a:rPr lang="en-US" sz="3200" dirty="0" smtClean="0"/>
                        <a:t>453</a:t>
                      </a:r>
                      <a:endParaRPr lang="en-US" sz="3200" dirty="0"/>
                    </a:p>
                  </a:txBody>
                  <a:tcPr anchor="ctr"/>
                </a:tc>
                <a:tc>
                  <a:txBody>
                    <a:bodyPr/>
                    <a:lstStyle/>
                    <a:p>
                      <a:pPr algn="ctr"/>
                      <a:r>
                        <a:rPr lang="en-US" sz="3200" dirty="0" smtClean="0"/>
                        <a:t>483</a:t>
                      </a:r>
                      <a:endParaRPr lang="en-US" sz="3200" dirty="0"/>
                    </a:p>
                  </a:txBody>
                  <a:tcPr anchor="ctr"/>
                </a:tc>
                <a:tc>
                  <a:txBody>
                    <a:bodyPr/>
                    <a:lstStyle/>
                    <a:p>
                      <a:pPr algn="ctr"/>
                      <a:endParaRPr lang="en-US" sz="3200" dirty="0"/>
                    </a:p>
                  </a:txBody>
                  <a:tcPr anchor="ctr"/>
                </a:tc>
                <a:tc>
                  <a:txBody>
                    <a:bodyPr/>
                    <a:lstStyle/>
                    <a:p>
                      <a:pPr algn="ctr"/>
                      <a:endParaRPr lang="en-US" sz="3200" dirty="0"/>
                    </a:p>
                  </a:txBody>
                  <a:tcPr anchor="ctr"/>
                </a:tc>
                <a:tc>
                  <a:txBody>
                    <a:bodyPr/>
                    <a:lstStyle/>
                    <a:p>
                      <a:pPr algn="ctr"/>
                      <a:endParaRPr lang="en-US" sz="3200" dirty="0"/>
                    </a:p>
                  </a:txBody>
                  <a:tcPr anchor="ctr"/>
                </a:tc>
                <a:tc>
                  <a:txBody>
                    <a:bodyPr/>
                    <a:lstStyle/>
                    <a:p>
                      <a:pPr algn="ctr"/>
                      <a:endParaRPr lang="en-US" sz="3200" dirty="0"/>
                    </a:p>
                  </a:txBody>
                  <a:tcPr anchor="ctr"/>
                </a:tc>
                <a:tc>
                  <a:txBody>
                    <a:bodyPr/>
                    <a:lstStyle/>
                    <a:p>
                      <a:pPr algn="ctr"/>
                      <a:endParaRPr lang="en-US" sz="3200" dirty="0"/>
                    </a:p>
                  </a:txBody>
                  <a:tcPr anchor="ct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762000"/>
          </a:xfrm>
        </p:spPr>
        <p:txBody>
          <a:bodyPr/>
          <a:lstStyle/>
          <a:p>
            <a:r>
              <a:rPr lang="en-US" dirty="0" smtClean="0"/>
              <a:t>Example 7: </a:t>
            </a:r>
            <a:r>
              <a:rPr lang="en-US" dirty="0" err="1" smtClean="0"/>
              <a:t>Boxplot</a:t>
            </a:r>
            <a:r>
              <a:rPr lang="en-US" dirty="0" smtClean="0"/>
              <a:t> (cont)</a:t>
            </a:r>
            <a:endParaRPr lang="en-US" dirty="0"/>
          </a:p>
        </p:txBody>
      </p:sp>
      <p:sp>
        <p:nvSpPr>
          <p:cNvPr id="5" name="Content Placeholder 4"/>
          <p:cNvSpPr>
            <a:spLocks noGrp="1"/>
          </p:cNvSpPr>
          <p:nvPr>
            <p:ph idx="1"/>
          </p:nvPr>
        </p:nvSpPr>
        <p:spPr/>
        <p:txBody>
          <a:bodyPr/>
          <a:lstStyle/>
          <a:p>
            <a:pPr>
              <a:buNone/>
            </a:pPr>
            <a:endParaRPr lang="en-US" dirty="0"/>
          </a:p>
        </p:txBody>
      </p:sp>
      <p:pic>
        <p:nvPicPr>
          <p:cNvPr id="4" name="Picture 3"/>
          <p:cNvPicPr>
            <a:picLocks noChangeAspect="1"/>
          </p:cNvPicPr>
          <p:nvPr/>
        </p:nvPicPr>
        <p:blipFill rotWithShape="1">
          <a:blip r:embed="rId2"/>
          <a:srcRect r="23070" b="18726"/>
          <a:stretch/>
        </p:blipFill>
        <p:spPr>
          <a:xfrm>
            <a:off x="1028700" y="1060075"/>
            <a:ext cx="7239000" cy="5606212"/>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Boxplots</a:t>
            </a:r>
            <a:endParaRPr lang="en-US" dirty="0"/>
          </a:p>
        </p:txBody>
      </p:sp>
      <p:pic>
        <p:nvPicPr>
          <p:cNvPr id="47106" name="Picture 2" descr="http://3.bp.blogspot.com/-xiXDtFxA6CY/TvZXInfQ5sI/AAAAAAAAFIY/joFRtVukEwQ/s400/Fig3%2Bortho%2Bvs.%2Banesth.jpg"/>
          <p:cNvPicPr>
            <a:picLocks noChangeAspect="1" noChangeArrowheads="1"/>
          </p:cNvPicPr>
          <p:nvPr/>
        </p:nvPicPr>
        <p:blipFill>
          <a:blip r:embed="rId2" cstate="print"/>
          <a:srcRect/>
          <a:stretch>
            <a:fillRect/>
          </a:stretch>
        </p:blipFill>
        <p:spPr bwMode="auto">
          <a:xfrm>
            <a:off x="685800" y="1371600"/>
            <a:ext cx="7315200" cy="4078224"/>
          </a:xfrm>
          <a:prstGeom prst="rect">
            <a:avLst/>
          </a:prstGeom>
          <a:noFill/>
        </p:spPr>
      </p:pic>
      <p:sp>
        <p:nvSpPr>
          <p:cNvPr id="5" name="TextBox 4"/>
          <p:cNvSpPr txBox="1"/>
          <p:nvPr/>
        </p:nvSpPr>
        <p:spPr>
          <a:xfrm>
            <a:off x="1295400" y="6096000"/>
            <a:ext cx="6837962" cy="369332"/>
          </a:xfrm>
          <a:prstGeom prst="rect">
            <a:avLst/>
          </a:prstGeom>
          <a:noFill/>
        </p:spPr>
        <p:txBody>
          <a:bodyPr wrap="none" rtlCol="0">
            <a:spAutoFit/>
          </a:bodyPr>
          <a:lstStyle/>
          <a:p>
            <a:r>
              <a:rPr lang="en-US" dirty="0" smtClean="0"/>
              <a:t>http://neurocritic.blogspot.com/2011/12/orthopedic-surgeons-vs.html</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Distributions and </a:t>
            </a:r>
            <a:r>
              <a:rPr lang="en-US" dirty="0" err="1" smtClean="0"/>
              <a:t>Boxplots</a:t>
            </a:r>
            <a:endParaRPr lang="en-US" dirty="0"/>
          </a:p>
        </p:txBody>
      </p:sp>
      <p:pic>
        <p:nvPicPr>
          <p:cNvPr id="1026" name="Picture 2"/>
          <p:cNvPicPr>
            <a:picLocks noGrp="1" noChangeAspect="1" noChangeArrowheads="1"/>
          </p:cNvPicPr>
          <p:nvPr>
            <p:ph idx="1"/>
          </p:nvPr>
        </p:nvPicPr>
        <p:blipFill>
          <a:blip r:embed="rId2" cstate="print">
            <a:clrChange>
              <a:clrFrom>
                <a:srgbClr val="FFFFFF"/>
              </a:clrFrom>
              <a:clrTo>
                <a:srgbClr val="FFFFFF">
                  <a:alpha val="0"/>
                </a:srgbClr>
              </a:clrTo>
            </a:clrChange>
          </a:blip>
          <a:srcRect/>
          <a:stretch>
            <a:fillRect/>
          </a:stretch>
        </p:blipFill>
        <p:spPr bwMode="auto">
          <a:xfrm>
            <a:off x="457200" y="685800"/>
            <a:ext cx="8229600" cy="3105206"/>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3752794"/>
            <a:ext cx="8229600" cy="3105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900" dirty="0" smtClean="0"/>
              <a:t>Example: Probability vs. Inferential Statistics</a:t>
            </a:r>
            <a:endParaRPr lang="en-US" sz="3900" dirty="0"/>
          </a:p>
        </p:txBody>
      </p:sp>
      <p:sp>
        <p:nvSpPr>
          <p:cNvPr id="4" name="Content Placeholder 3"/>
          <p:cNvSpPr>
            <a:spLocks noGrp="1"/>
          </p:cNvSpPr>
          <p:nvPr>
            <p:ph idx="1"/>
          </p:nvPr>
        </p:nvSpPr>
        <p:spPr>
          <a:xfrm>
            <a:off x="0" y="838200"/>
            <a:ext cx="9144000" cy="6019800"/>
          </a:xfrm>
        </p:spPr>
        <p:txBody>
          <a:bodyPr>
            <a:normAutofit lnSpcReduction="10000"/>
          </a:bodyPr>
          <a:lstStyle/>
          <a:p>
            <a:pPr>
              <a:buNone/>
            </a:pPr>
            <a:r>
              <a:rPr lang="en-US" dirty="0" smtClean="0"/>
              <a:t>Consider drivers’ use of manual lap belts in cars equipped with automatic shoulder belt systems (“Automobile seat Belts: Usage patterns in Automatic Belt Systems,” </a:t>
            </a:r>
            <a:r>
              <a:rPr lang="en-US" i="1" dirty="0" smtClean="0"/>
              <a:t>Human Factors</a:t>
            </a:r>
            <a:r>
              <a:rPr lang="en-US" dirty="0" smtClean="0"/>
              <a:t>, 1998: 126-135.)</a:t>
            </a:r>
          </a:p>
          <a:p>
            <a:pPr>
              <a:buNone/>
            </a:pPr>
            <a:r>
              <a:rPr lang="en-US" dirty="0" smtClean="0"/>
              <a:t>Probability: </a:t>
            </a:r>
          </a:p>
          <a:p>
            <a:pPr>
              <a:buNone/>
            </a:pPr>
            <a:r>
              <a:rPr lang="en-US" dirty="0" smtClean="0"/>
              <a:t>Assume that 50% of all drivers of cars with this type of seatbelt use their lap belt (population).</a:t>
            </a:r>
          </a:p>
          <a:p>
            <a:pPr>
              <a:buNone/>
            </a:pPr>
            <a:r>
              <a:rPr lang="en-US" dirty="0" smtClean="0"/>
              <a:t>Q1: How likely that in a sample of 50 drivers, 35 will use their lap belt?</a:t>
            </a:r>
          </a:p>
          <a:p>
            <a:pPr>
              <a:buNone/>
            </a:pPr>
            <a:r>
              <a:rPr lang="en-US" dirty="0" smtClean="0"/>
              <a:t>Q2: On average, how many drivers in the sample of 50 will use their lap belt?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990600"/>
          </a:xfrm>
        </p:spPr>
        <p:txBody>
          <a:bodyPr>
            <a:noAutofit/>
          </a:bodyPr>
          <a:lstStyle/>
          <a:p>
            <a:r>
              <a:rPr lang="en-US" sz="3900" dirty="0" smtClean="0"/>
              <a:t>Example: Probability vs. Inferential Statistics (cont</a:t>
            </a:r>
            <a:r>
              <a:rPr lang="en-US" sz="3600" dirty="0" smtClean="0"/>
              <a:t>)</a:t>
            </a:r>
            <a:endParaRPr lang="en-US" sz="3600" dirty="0"/>
          </a:p>
        </p:txBody>
      </p:sp>
      <p:sp>
        <p:nvSpPr>
          <p:cNvPr id="4" name="Content Placeholder 3"/>
          <p:cNvSpPr>
            <a:spLocks noGrp="1"/>
          </p:cNvSpPr>
          <p:nvPr>
            <p:ph idx="1"/>
          </p:nvPr>
        </p:nvSpPr>
        <p:spPr>
          <a:xfrm>
            <a:off x="0" y="1066800"/>
            <a:ext cx="9144000" cy="5791200"/>
          </a:xfrm>
        </p:spPr>
        <p:txBody>
          <a:bodyPr>
            <a:normAutofit/>
          </a:bodyPr>
          <a:lstStyle/>
          <a:p>
            <a:pPr>
              <a:buNone/>
            </a:pPr>
            <a:r>
              <a:rPr lang="en-US" dirty="0" smtClean="0"/>
              <a:t>Consider drivers’ use of manual lap belts in cars equipped with automatic shoulder belt systems (“Automobile seat Belts: Usage patterns in Automatic Belt Systems,” </a:t>
            </a:r>
            <a:r>
              <a:rPr lang="en-US" i="1" dirty="0" smtClean="0"/>
              <a:t>Human Factors</a:t>
            </a:r>
            <a:r>
              <a:rPr lang="en-US" dirty="0" smtClean="0"/>
              <a:t>, 1998: 126-135.)</a:t>
            </a:r>
          </a:p>
          <a:p>
            <a:pPr>
              <a:buNone/>
            </a:pPr>
            <a:r>
              <a:rPr lang="en-US" dirty="0" smtClean="0"/>
              <a:t>Inferential Statistics: </a:t>
            </a:r>
          </a:p>
          <a:p>
            <a:pPr>
              <a:buNone/>
            </a:pPr>
            <a:r>
              <a:rPr lang="en-US" dirty="0" smtClean="0"/>
              <a:t>Observe that 32 out of 50 drivers use their lap belt (sample).</a:t>
            </a:r>
          </a:p>
          <a:p>
            <a:pPr>
              <a:buNone/>
            </a:pPr>
            <a:r>
              <a:rPr lang="en-US" dirty="0" smtClean="0"/>
              <a:t>Q1: Does this provide evidence to conclude that more than 50% of all the drivers in this area regularly use their lap belt?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Data</a:t>
            </a:r>
            <a:endParaRPr lang="en-US" dirty="0"/>
          </a:p>
        </p:txBody>
      </p:sp>
      <p:sp>
        <p:nvSpPr>
          <p:cNvPr id="3" name="Content Placeholder 2"/>
          <p:cNvSpPr>
            <a:spLocks noGrp="1"/>
          </p:cNvSpPr>
          <p:nvPr>
            <p:ph idx="1"/>
          </p:nvPr>
        </p:nvSpPr>
        <p:spPr/>
        <p:txBody>
          <a:bodyPr>
            <a:normAutofit/>
          </a:bodyPr>
          <a:lstStyle/>
          <a:p>
            <a:r>
              <a:rPr lang="en-US" dirty="0" smtClean="0"/>
              <a:t>Methods of Collection</a:t>
            </a:r>
          </a:p>
          <a:p>
            <a:pPr lvl="1"/>
            <a:r>
              <a:rPr lang="en-US" sz="3200" dirty="0" smtClean="0"/>
              <a:t>Simple random </a:t>
            </a:r>
            <a:r>
              <a:rPr lang="en-US" sz="3200" dirty="0" smtClean="0"/>
              <a:t>sampling </a:t>
            </a:r>
            <a:r>
              <a:rPr lang="en-US" sz="3200" dirty="0" smtClean="0"/>
              <a:t>(SRS)</a:t>
            </a:r>
          </a:p>
          <a:p>
            <a:pPr lvl="1"/>
            <a:r>
              <a:rPr lang="en-US" sz="3200" dirty="0" smtClean="0"/>
              <a:t>Stratified Sampling</a:t>
            </a:r>
          </a:p>
          <a:p>
            <a:r>
              <a:rPr lang="en-US" dirty="0" smtClean="0"/>
              <a:t>Type of Study</a:t>
            </a:r>
          </a:p>
          <a:p>
            <a:pPr lvl="1"/>
            <a:r>
              <a:rPr lang="en-US" sz="3200" dirty="0" smtClean="0"/>
              <a:t>Observational Study</a:t>
            </a:r>
          </a:p>
          <a:p>
            <a:pPr lvl="1"/>
            <a:r>
              <a:rPr lang="en-US" sz="3200" dirty="0" smtClean="0"/>
              <a:t>Experiment</a:t>
            </a:r>
            <a:endParaRPr lang="en-US" sz="3200" dirty="0"/>
          </a:p>
        </p:txBody>
      </p:sp>
    </p:spTree>
    <p:extLst>
      <p:ext uri="{BB962C8B-B14F-4D97-AF65-F5344CB8AC3E}">
        <p14:creationId xmlns:p14="http://schemas.microsoft.com/office/powerpoint/2010/main" val="420333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Stem-and-Leaf Display</a:t>
            </a:r>
            <a:endParaRPr lang="en-US" dirty="0"/>
          </a:p>
        </p:txBody>
      </p:sp>
      <p:sp>
        <p:nvSpPr>
          <p:cNvPr id="3" name="Content Placeholder 2"/>
          <p:cNvSpPr>
            <a:spLocks noGrp="1"/>
          </p:cNvSpPr>
          <p:nvPr>
            <p:ph idx="1"/>
          </p:nvPr>
        </p:nvSpPr>
        <p:spPr>
          <a:xfrm>
            <a:off x="304800" y="1600200"/>
            <a:ext cx="8686800" cy="5029200"/>
          </a:xfrm>
        </p:spPr>
        <p:txBody>
          <a:bodyPr>
            <a:normAutofit/>
          </a:bodyPr>
          <a:lstStyle/>
          <a:p>
            <a:pPr>
              <a:buNone/>
            </a:pPr>
            <a:r>
              <a:rPr lang="en-US" dirty="0" smtClean="0"/>
              <a:t>Methodology</a:t>
            </a:r>
          </a:p>
          <a:p>
            <a:pPr marL="514350" indent="-514350">
              <a:buFont typeface="+mj-lt"/>
              <a:buAutoNum type="arabicPeriod"/>
            </a:pPr>
            <a:r>
              <a:rPr lang="en-US" dirty="0" smtClean="0"/>
              <a:t>Select one or more leading digits for the stem values. The trailing digits become the leaves.</a:t>
            </a:r>
          </a:p>
          <a:p>
            <a:pPr marL="514350" indent="-514350">
              <a:buFont typeface="+mj-lt"/>
              <a:buAutoNum type="arabicPeriod"/>
            </a:pPr>
            <a:r>
              <a:rPr lang="en-US" dirty="0" smtClean="0"/>
              <a:t>List possible stem values in a vertical column.</a:t>
            </a:r>
          </a:p>
          <a:p>
            <a:pPr marL="514350" indent="-514350">
              <a:buFont typeface="+mj-lt"/>
              <a:buAutoNum type="arabicPeriod"/>
            </a:pPr>
            <a:r>
              <a:rPr lang="en-US" dirty="0" smtClean="0"/>
              <a:t>Record the leaf for each observation beside the corresponding stem value. On </a:t>
            </a:r>
            <a:r>
              <a:rPr lang="en-US" dirty="0" err="1" smtClean="0"/>
              <a:t>WebAssign</a:t>
            </a:r>
            <a:r>
              <a:rPr lang="en-US" dirty="0" smtClean="0"/>
              <a:t>, you will need to order these values.</a:t>
            </a:r>
          </a:p>
          <a:p>
            <a:pPr marL="514350" indent="-514350">
              <a:buFont typeface="+mj-lt"/>
              <a:buAutoNum type="arabicPeriod"/>
            </a:pPr>
            <a:r>
              <a:rPr lang="en-US" dirty="0" smtClean="0"/>
              <a:t>Indicate the units for stems and leaves someplace in the display.</a:t>
            </a:r>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Stem-and-Leaf</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a:buNone/>
            </a:pPr>
            <a:r>
              <a:rPr lang="en-US" dirty="0" smtClean="0"/>
              <a:t>The number of touchdown passes thrown by each of the 31 teams in the National Football league in 2000 is given below</a:t>
            </a:r>
          </a:p>
          <a:p>
            <a:pPr>
              <a:buNone/>
            </a:pPr>
            <a:r>
              <a:rPr lang="en-US" dirty="0" smtClean="0"/>
              <a:t>14, 29, 22, 18, 20, 15, 6, 9, 18, 19, 18, 23, 28, 37, 21, 14, 19, 21, 20, 16, 22, 33, 28, 12, 18, 22, 14, 33, 21, 12</a:t>
            </a:r>
          </a:p>
          <a:p>
            <a:pPr>
              <a:buNone/>
            </a:pPr>
            <a:r>
              <a:rPr lang="en-US" dirty="0" smtClean="0"/>
              <a:t>Reduced data set: </a:t>
            </a:r>
          </a:p>
          <a:p>
            <a:pPr>
              <a:buNone/>
            </a:pPr>
            <a:r>
              <a:rPr lang="en-US" dirty="0" smtClean="0"/>
              <a:t>14, 18, 15, 6, 9, 18, 19, 18, 14, 19, 16, 12, 18, 14, 12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Stem-and-Leaf Displays</a:t>
            </a:r>
            <a:endParaRPr lang="en-US" dirty="0"/>
          </a:p>
        </p:txBody>
      </p:sp>
      <p:sp>
        <p:nvSpPr>
          <p:cNvPr id="3" name="Content Placeholder 2"/>
          <p:cNvSpPr>
            <a:spLocks noGrp="1"/>
          </p:cNvSpPr>
          <p:nvPr>
            <p:ph idx="1"/>
          </p:nvPr>
        </p:nvSpPr>
        <p:spPr/>
        <p:txBody>
          <a:bodyPr/>
          <a:lstStyle/>
          <a:p>
            <a:r>
              <a:rPr lang="en-US" dirty="0" smtClean="0"/>
              <a:t>Typical Value</a:t>
            </a:r>
          </a:p>
          <a:p>
            <a:r>
              <a:rPr lang="en-US" dirty="0" smtClean="0"/>
              <a:t>Spread</a:t>
            </a:r>
          </a:p>
          <a:p>
            <a:r>
              <a:rPr lang="en-US" dirty="0" smtClean="0"/>
              <a:t>Gaps</a:t>
            </a:r>
          </a:p>
          <a:p>
            <a:r>
              <a:rPr lang="en-US" dirty="0" smtClean="0"/>
              <a:t>Symmetry </a:t>
            </a:r>
            <a:r>
              <a:rPr lang="en-US" smtClean="0"/>
              <a:t>of distribution</a:t>
            </a:r>
            <a:endParaRPr lang="en-US" dirty="0" smtClean="0"/>
          </a:p>
          <a:p>
            <a:r>
              <a:rPr lang="en-US" dirty="0" smtClean="0"/>
              <a:t>Number and location of peaks</a:t>
            </a:r>
          </a:p>
          <a:p>
            <a:r>
              <a:rPr lang="en-US" dirty="0" smtClean="0"/>
              <a:t>Outliers</a:t>
            </a:r>
            <a:endParaRPr lang="en-US" dirty="0"/>
          </a:p>
        </p:txBody>
      </p:sp>
    </p:spTree>
    <p:extLst>
      <p:ext uri="{BB962C8B-B14F-4D97-AF65-F5344CB8AC3E}">
        <p14:creationId xmlns:p14="http://schemas.microsoft.com/office/powerpoint/2010/main" val="3475973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10872</TotalTime>
  <Words>1849</Words>
  <Application>Microsoft Office PowerPoint</Application>
  <PresentationFormat>On-screen Show (4:3)</PresentationFormat>
  <Paragraphs>503</Paragraphs>
  <Slides>39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Cambria Math</vt:lpstr>
      <vt:lpstr>Symbol</vt:lpstr>
      <vt:lpstr>Office Theme</vt:lpstr>
      <vt:lpstr>PowerPoint Presentation</vt:lpstr>
      <vt:lpstr>Definitions: Data, Statistics, Population, Sample</vt:lpstr>
      <vt:lpstr>Probability vs. Inferential Statistics</vt:lpstr>
      <vt:lpstr>Example: Probability vs. Inferential Statistics</vt:lpstr>
      <vt:lpstr>Example: Probability vs. Inferential Statistics (cont)</vt:lpstr>
      <vt:lpstr>Collecting Data</vt:lpstr>
      <vt:lpstr>Stem-and-Leaf Display</vt:lpstr>
      <vt:lpstr>Example 1: Stem-and-Leaf</vt:lpstr>
      <vt:lpstr>Stem-and-Leaf Displays</vt:lpstr>
      <vt:lpstr>Example 2: Comparison Stem-and-Leaf </vt:lpstr>
      <vt:lpstr>Dotplots</vt:lpstr>
      <vt:lpstr>Example 3: Dotplots</vt:lpstr>
      <vt:lpstr>Dotplots</vt:lpstr>
      <vt:lpstr>Histogram - discrete</vt:lpstr>
      <vt:lpstr>Example 4: Histogram - Discrete</vt:lpstr>
      <vt:lpstr>PowerPoint Presentation</vt:lpstr>
      <vt:lpstr>Histogram - continuous</vt:lpstr>
      <vt:lpstr>Example 5: Histogram - Continuous</vt:lpstr>
      <vt:lpstr>Example 5 (cont)</vt:lpstr>
      <vt:lpstr>Shapes of Histograms</vt:lpstr>
      <vt:lpstr>Mean</vt:lpstr>
      <vt:lpstr>Example 6: Mean</vt:lpstr>
      <vt:lpstr>Example 6: Mean</vt:lpstr>
      <vt:lpstr>Median</vt:lpstr>
      <vt:lpstr>Example 6: Median</vt:lpstr>
      <vt:lpstr>Example 6: Median</vt:lpstr>
      <vt:lpstr>Example 6: Mean and Median</vt:lpstr>
      <vt:lpstr>Comparison of Mean and Median</vt:lpstr>
      <vt:lpstr>Example 6: Quartiles</vt:lpstr>
      <vt:lpstr>Trimmed Mean - 100% </vt:lpstr>
      <vt:lpstr>Example 6: Trimmed Mean</vt:lpstr>
      <vt:lpstr>Variation of Data</vt:lpstr>
      <vt:lpstr>Properties of Variance</vt:lpstr>
      <vt:lpstr>Boxplot</vt:lpstr>
      <vt:lpstr>Boxplot - outliers</vt:lpstr>
      <vt:lpstr>Example 7: Boxplot</vt:lpstr>
      <vt:lpstr>Example 7: Boxplot (cont)</vt:lpstr>
      <vt:lpstr>Comparative Boxplots</vt:lpstr>
      <vt:lpstr>Distributions and Boxplots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228</cp:revision>
  <dcterms:created xsi:type="dcterms:W3CDTF">2010-01-11T21:36:57Z</dcterms:created>
  <dcterms:modified xsi:type="dcterms:W3CDTF">2014-06-17T20:04:51Z</dcterms:modified>
</cp:coreProperties>
</file>