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1" r:id="rId2"/>
    <p:sldId id="262" r:id="rId3"/>
    <p:sldId id="263" r:id="rId4"/>
    <p:sldId id="276" r:id="rId5"/>
    <p:sldId id="272" r:id="rId6"/>
    <p:sldId id="270" r:id="rId7"/>
    <p:sldId id="264" r:id="rId8"/>
    <p:sldId id="275" r:id="rId9"/>
    <p:sldId id="265" r:id="rId10"/>
    <p:sldId id="268" r:id="rId11"/>
    <p:sldId id="277" r:id="rId12"/>
    <p:sldId id="269" r:id="rId13"/>
    <p:sldId id="266" r:id="rId14"/>
    <p:sldId id="267"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5" autoAdjust="0"/>
    <p:restoredTop sz="94626" autoAdjust="0"/>
  </p:normalViewPr>
  <p:slideViewPr>
    <p:cSldViewPr>
      <p:cViewPr varScale="1">
        <p:scale>
          <a:sx n="31" d="100"/>
          <a:sy n="31" d="100"/>
        </p:scale>
        <p:origin x="-12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68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E9E57-B026-4B5A-B3E8-8A48562FE2B8}" type="datetimeFigureOut">
              <a:rPr lang="en-US" smtClean="0"/>
              <a:pPr/>
              <a:t>11/1/2012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95F4E-C860-47AA-8D4E-D983800C9E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F665B9-8681-4F57-B28C-8200AC9C629D}" type="datetimeFigureOut">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F665B9-8681-4F57-B28C-8200AC9C629D}" type="datetimeFigureOut">
              <a:rPr lang="en-US" smtClean="0"/>
              <a:pPr/>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F665B9-8681-4F57-B28C-8200AC9C629D}" type="datetimeFigureOut">
              <a:rPr lang="en-US" smtClean="0"/>
              <a:pPr/>
              <a:t>11/1/2012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F665B9-8681-4F57-B28C-8200AC9C629D}" type="datetimeFigureOut">
              <a:rPr lang="en-US" smtClean="0"/>
              <a:pPr/>
              <a:t>11/1/2012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665B9-8681-4F57-B28C-8200AC9C629D}" type="datetimeFigureOut">
              <a:rPr lang="en-US" smtClean="0"/>
              <a:pPr/>
              <a:t>11/1/2012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665B9-8681-4F57-B28C-8200AC9C629D}" type="datetimeFigureOut">
              <a:rPr lang="en-US" smtClean="0"/>
              <a:pPr/>
              <a:t>11/1/2012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D01E0-4520-4710-81AB-3D8832D739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Example: Sampling distributions</a:t>
            </a:r>
            <a:endParaRPr lang="en-US" dirty="0"/>
          </a:p>
        </p:txBody>
      </p:sp>
      <p:sp>
        <p:nvSpPr>
          <p:cNvPr id="6" name="Content Placeholder 5"/>
          <p:cNvSpPr>
            <a:spLocks noGrp="1"/>
          </p:cNvSpPr>
          <p:nvPr>
            <p:ph idx="1"/>
          </p:nvPr>
        </p:nvSpPr>
        <p:spPr>
          <a:xfrm>
            <a:off x="304800" y="990600"/>
            <a:ext cx="3810000" cy="5410200"/>
          </a:xfrm>
        </p:spPr>
        <p:txBody>
          <a:bodyPr>
            <a:normAutofit/>
          </a:bodyPr>
          <a:lstStyle/>
          <a:p>
            <a:pPr marL="0" indent="0">
              <a:buNone/>
            </a:pPr>
            <a:r>
              <a:rPr lang="en-US" dirty="0" smtClean="0"/>
              <a:t>The manufacturer admits that St. John’s </a:t>
            </a:r>
            <a:r>
              <a:rPr lang="en-US" dirty="0" err="1" smtClean="0"/>
              <a:t>Wort</a:t>
            </a:r>
            <a:r>
              <a:rPr lang="en-US" dirty="0" smtClean="0"/>
              <a:t> capsules have a 5% probability of being defective (containing the wrong amount of active ingredient). We have vials of 40 capsules. </a:t>
            </a:r>
            <a:endParaRPr lang="en-US" dirty="0"/>
          </a:p>
        </p:txBody>
      </p:sp>
      <p:graphicFrame>
        <p:nvGraphicFramePr>
          <p:cNvPr id="4" name="Table 3"/>
          <p:cNvGraphicFramePr>
            <a:graphicFrameLocks noGrp="1"/>
          </p:cNvGraphicFramePr>
          <p:nvPr/>
        </p:nvGraphicFramePr>
        <p:xfrm>
          <a:off x="4495800" y="914400"/>
          <a:ext cx="4267200" cy="5791200"/>
        </p:xfrm>
        <a:graphic>
          <a:graphicData uri="http://schemas.openxmlformats.org/drawingml/2006/table">
            <a:tbl>
              <a:tblPr>
                <a:tableStyleId>{5C22544A-7EE6-4342-B048-85BDC9FD1C3A}</a:tableStyleId>
              </a:tblPr>
              <a:tblGrid>
                <a:gridCol w="1447800"/>
                <a:gridCol w="609600"/>
                <a:gridCol w="2209800"/>
              </a:tblGrid>
              <a:tr h="538480">
                <a:tc>
                  <a:txBody>
                    <a:bodyPr/>
                    <a:lstStyle/>
                    <a:p>
                      <a:endParaRPr lang="en-US" dirty="0"/>
                    </a:p>
                  </a:txBody>
                  <a:tcPr/>
                </a:tc>
                <a:tc>
                  <a:txBody>
                    <a:bodyPr/>
                    <a:lstStyle/>
                    <a:p>
                      <a:r>
                        <a:rPr lang="en-US" sz="3200" dirty="0" smtClean="0"/>
                        <a:t>Y</a:t>
                      </a:r>
                      <a:endParaRPr lang="en-US" sz="3200" dirty="0"/>
                    </a:p>
                  </a:txBody>
                  <a:tcPr/>
                </a:tc>
                <a:tc>
                  <a:txBody>
                    <a:bodyPr/>
                    <a:lstStyle/>
                    <a:p>
                      <a:r>
                        <a:rPr lang="en-US" sz="3200" dirty="0" smtClean="0"/>
                        <a:t>Probability</a:t>
                      </a:r>
                      <a:endParaRPr lang="en-US" sz="3200" dirty="0"/>
                    </a:p>
                  </a:txBody>
                  <a:tcPr/>
                </a:tc>
              </a:tr>
              <a:tr h="370840">
                <a:tc>
                  <a:txBody>
                    <a:bodyPr/>
                    <a:lstStyle/>
                    <a:p>
                      <a:r>
                        <a:rPr lang="en-US" sz="3200" dirty="0" smtClean="0"/>
                        <a:t>0.045</a:t>
                      </a:r>
                      <a:endParaRPr lang="en-US" sz="3200" dirty="0"/>
                    </a:p>
                  </a:txBody>
                  <a:tcPr/>
                </a:tc>
                <a:tc>
                  <a:txBody>
                    <a:bodyPr/>
                    <a:lstStyle/>
                    <a:p>
                      <a:r>
                        <a:rPr lang="en-US" sz="3200" dirty="0" smtClean="0"/>
                        <a:t>0</a:t>
                      </a:r>
                      <a:endParaRPr lang="en-US" sz="3200" dirty="0"/>
                    </a:p>
                  </a:txBody>
                  <a:tcPr/>
                </a:tc>
                <a:tc>
                  <a:txBody>
                    <a:bodyPr/>
                    <a:lstStyle/>
                    <a:p>
                      <a:r>
                        <a:rPr lang="en-US" sz="3200" dirty="0" smtClean="0"/>
                        <a:t>0.129</a:t>
                      </a:r>
                      <a:endParaRPr lang="en-US" sz="3200" dirty="0"/>
                    </a:p>
                  </a:txBody>
                  <a:tcPr/>
                </a:tc>
              </a:tr>
              <a:tr h="370840">
                <a:tc>
                  <a:txBody>
                    <a:bodyPr/>
                    <a:lstStyle/>
                    <a:p>
                      <a:r>
                        <a:rPr lang="en-US" sz="3200" dirty="0" smtClean="0"/>
                        <a:t>0.068</a:t>
                      </a:r>
                      <a:endParaRPr lang="en-US" sz="3200" dirty="0"/>
                    </a:p>
                  </a:txBody>
                  <a:tcPr/>
                </a:tc>
                <a:tc>
                  <a:txBody>
                    <a:bodyPr/>
                    <a:lstStyle/>
                    <a:p>
                      <a:r>
                        <a:rPr lang="en-US" sz="3200" dirty="0" smtClean="0"/>
                        <a:t>1</a:t>
                      </a:r>
                      <a:endParaRPr lang="en-US" sz="3200" dirty="0"/>
                    </a:p>
                  </a:txBody>
                  <a:tcPr/>
                </a:tc>
                <a:tc>
                  <a:txBody>
                    <a:bodyPr/>
                    <a:lstStyle/>
                    <a:p>
                      <a:r>
                        <a:rPr lang="en-US" sz="3200" dirty="0" smtClean="0"/>
                        <a:t>0.271</a:t>
                      </a:r>
                      <a:endParaRPr lang="en-US" sz="3200" dirty="0"/>
                    </a:p>
                  </a:txBody>
                  <a:tcPr/>
                </a:tc>
              </a:tr>
              <a:tr h="370840">
                <a:tc>
                  <a:txBody>
                    <a:bodyPr/>
                    <a:lstStyle/>
                    <a:p>
                      <a:r>
                        <a:rPr lang="en-US" sz="3200" dirty="0" smtClean="0"/>
                        <a:t>0.091</a:t>
                      </a:r>
                      <a:endParaRPr lang="en-US" sz="3200" dirty="0"/>
                    </a:p>
                  </a:txBody>
                  <a:tcPr/>
                </a:tc>
                <a:tc>
                  <a:txBody>
                    <a:bodyPr/>
                    <a:lstStyle/>
                    <a:p>
                      <a:r>
                        <a:rPr lang="en-US" sz="3200" dirty="0" smtClean="0"/>
                        <a:t>2</a:t>
                      </a:r>
                      <a:endParaRPr lang="en-US" sz="3200" dirty="0"/>
                    </a:p>
                  </a:txBody>
                  <a:tcPr/>
                </a:tc>
                <a:tc>
                  <a:txBody>
                    <a:bodyPr/>
                    <a:lstStyle/>
                    <a:p>
                      <a:r>
                        <a:rPr lang="en-US" sz="3200" dirty="0" smtClean="0"/>
                        <a:t>0.278</a:t>
                      </a:r>
                      <a:endParaRPr lang="en-US" sz="3200" dirty="0"/>
                    </a:p>
                  </a:txBody>
                  <a:tcPr/>
                </a:tc>
              </a:tr>
              <a:tr h="370840">
                <a:tc>
                  <a:txBody>
                    <a:bodyPr/>
                    <a:lstStyle/>
                    <a:p>
                      <a:r>
                        <a:rPr lang="en-US" sz="3200" dirty="0" smtClean="0"/>
                        <a:t>0.114</a:t>
                      </a:r>
                      <a:endParaRPr lang="en-US" sz="3200" dirty="0"/>
                    </a:p>
                  </a:txBody>
                  <a:tcPr/>
                </a:tc>
                <a:tc>
                  <a:txBody>
                    <a:bodyPr/>
                    <a:lstStyle/>
                    <a:p>
                      <a:r>
                        <a:rPr lang="en-US" sz="3200" dirty="0" smtClean="0"/>
                        <a:t>3</a:t>
                      </a:r>
                      <a:endParaRPr lang="en-US" sz="3200" dirty="0"/>
                    </a:p>
                  </a:txBody>
                  <a:tcPr/>
                </a:tc>
                <a:tc>
                  <a:txBody>
                    <a:bodyPr/>
                    <a:lstStyle/>
                    <a:p>
                      <a:r>
                        <a:rPr lang="en-US" sz="3200" dirty="0" smtClean="0"/>
                        <a:t>0.185</a:t>
                      </a:r>
                      <a:endParaRPr lang="en-US" sz="3200" dirty="0"/>
                    </a:p>
                  </a:txBody>
                  <a:tcPr/>
                </a:tc>
              </a:tr>
              <a:tr h="370840">
                <a:tc>
                  <a:txBody>
                    <a:bodyPr/>
                    <a:lstStyle/>
                    <a:p>
                      <a:r>
                        <a:rPr lang="en-US" sz="3200" dirty="0" smtClean="0"/>
                        <a:t>0.136</a:t>
                      </a:r>
                      <a:endParaRPr lang="en-US" sz="3200" dirty="0"/>
                    </a:p>
                  </a:txBody>
                  <a:tcPr/>
                </a:tc>
                <a:tc>
                  <a:txBody>
                    <a:bodyPr/>
                    <a:lstStyle/>
                    <a:p>
                      <a:r>
                        <a:rPr lang="en-US" sz="3200" dirty="0" smtClean="0"/>
                        <a:t>4</a:t>
                      </a:r>
                      <a:endParaRPr lang="en-US" sz="3200" dirty="0"/>
                    </a:p>
                  </a:txBody>
                  <a:tcPr/>
                </a:tc>
                <a:tc>
                  <a:txBody>
                    <a:bodyPr/>
                    <a:lstStyle/>
                    <a:p>
                      <a:r>
                        <a:rPr lang="en-US" sz="3200" dirty="0" smtClean="0"/>
                        <a:t>0.090</a:t>
                      </a:r>
                      <a:endParaRPr lang="en-US" sz="3200" dirty="0"/>
                    </a:p>
                  </a:txBody>
                  <a:tcPr/>
                </a:tc>
              </a:tr>
              <a:tr h="370840">
                <a:tc>
                  <a:txBody>
                    <a:bodyPr/>
                    <a:lstStyle/>
                    <a:p>
                      <a:r>
                        <a:rPr lang="en-US" sz="3200" dirty="0" smtClean="0"/>
                        <a:t>0.159</a:t>
                      </a:r>
                      <a:endParaRPr lang="en-US" sz="3200" dirty="0"/>
                    </a:p>
                  </a:txBody>
                  <a:tcPr/>
                </a:tc>
                <a:tc>
                  <a:txBody>
                    <a:bodyPr/>
                    <a:lstStyle/>
                    <a:p>
                      <a:r>
                        <a:rPr lang="en-US" sz="3200" dirty="0" smtClean="0"/>
                        <a:t>5</a:t>
                      </a:r>
                      <a:endParaRPr lang="en-US" sz="3200" dirty="0"/>
                    </a:p>
                  </a:txBody>
                  <a:tcPr/>
                </a:tc>
                <a:tc>
                  <a:txBody>
                    <a:bodyPr/>
                    <a:lstStyle/>
                    <a:p>
                      <a:r>
                        <a:rPr lang="en-US" sz="3200" dirty="0" smtClean="0"/>
                        <a:t>0.034</a:t>
                      </a:r>
                      <a:endParaRPr lang="en-US" sz="3200" dirty="0"/>
                    </a:p>
                  </a:txBody>
                  <a:tcPr/>
                </a:tc>
              </a:tr>
              <a:tr h="370840">
                <a:tc>
                  <a:txBody>
                    <a:bodyPr/>
                    <a:lstStyle/>
                    <a:p>
                      <a:r>
                        <a:rPr lang="en-US" sz="3200" dirty="0" smtClean="0"/>
                        <a:t>0.182</a:t>
                      </a:r>
                      <a:endParaRPr lang="en-US" sz="3200" dirty="0"/>
                    </a:p>
                  </a:txBody>
                  <a:tcPr/>
                </a:tc>
                <a:tc>
                  <a:txBody>
                    <a:bodyPr/>
                    <a:lstStyle/>
                    <a:p>
                      <a:r>
                        <a:rPr lang="en-US" sz="3200" dirty="0" smtClean="0"/>
                        <a:t>6</a:t>
                      </a:r>
                      <a:endParaRPr lang="en-US" sz="3200" dirty="0"/>
                    </a:p>
                  </a:txBody>
                  <a:tcPr/>
                </a:tc>
                <a:tc>
                  <a:txBody>
                    <a:bodyPr/>
                    <a:lstStyle/>
                    <a:p>
                      <a:r>
                        <a:rPr lang="en-US" sz="3200" dirty="0" smtClean="0"/>
                        <a:t>0.010</a:t>
                      </a:r>
                      <a:endParaRPr lang="en-US" sz="3200" dirty="0"/>
                    </a:p>
                  </a:txBody>
                  <a:tcPr/>
                </a:tc>
              </a:tr>
              <a:tr h="370840">
                <a:tc>
                  <a:txBody>
                    <a:bodyPr/>
                    <a:lstStyle/>
                    <a:p>
                      <a:r>
                        <a:rPr lang="en-US" sz="3200" dirty="0" smtClean="0"/>
                        <a:t>0.205</a:t>
                      </a:r>
                      <a:endParaRPr lang="en-US" sz="3200" dirty="0"/>
                    </a:p>
                  </a:txBody>
                  <a:tcPr/>
                </a:tc>
                <a:tc>
                  <a:txBody>
                    <a:bodyPr/>
                    <a:lstStyle/>
                    <a:p>
                      <a:r>
                        <a:rPr lang="en-US" sz="3200" dirty="0" smtClean="0"/>
                        <a:t>7</a:t>
                      </a:r>
                      <a:endParaRPr lang="en-US" sz="3200" dirty="0"/>
                    </a:p>
                  </a:txBody>
                  <a:tcPr/>
                </a:tc>
                <a:tc>
                  <a:txBody>
                    <a:bodyPr/>
                    <a:lstStyle/>
                    <a:p>
                      <a:r>
                        <a:rPr lang="en-US" sz="3200" dirty="0" smtClean="0"/>
                        <a:t>0.003</a:t>
                      </a:r>
                      <a:endParaRPr lang="en-US" sz="3200" dirty="0"/>
                    </a:p>
                  </a:txBody>
                  <a:tcPr/>
                </a:tc>
              </a:tr>
              <a:tr h="370840">
                <a:tc>
                  <a:txBody>
                    <a:bodyPr/>
                    <a:lstStyle/>
                    <a:p>
                      <a:r>
                        <a:rPr lang="en-US" sz="3200" dirty="0" smtClean="0"/>
                        <a:t>0.227</a:t>
                      </a:r>
                      <a:endParaRPr lang="en-US" sz="3200" dirty="0"/>
                    </a:p>
                  </a:txBody>
                  <a:tcPr/>
                </a:tc>
                <a:tc>
                  <a:txBody>
                    <a:bodyPr/>
                    <a:lstStyle/>
                    <a:p>
                      <a:r>
                        <a:rPr lang="en-US" sz="3200" dirty="0" smtClean="0"/>
                        <a:t>8</a:t>
                      </a:r>
                      <a:endParaRPr lang="en-US" sz="3200" dirty="0"/>
                    </a:p>
                  </a:txBody>
                  <a:tcPr/>
                </a:tc>
                <a:tc>
                  <a:txBody>
                    <a:bodyPr/>
                    <a:lstStyle/>
                    <a:p>
                      <a:r>
                        <a:rPr lang="en-US" sz="3200" dirty="0" smtClean="0"/>
                        <a:t>0.001</a:t>
                      </a:r>
                      <a:endParaRPr lang="en-US" sz="3200" dirty="0"/>
                    </a:p>
                  </a:txBody>
                  <a:tcPr/>
                </a:tc>
              </a:tr>
            </a:tbl>
          </a:graphicData>
        </a:graphic>
      </p:graphicFrame>
      <p:graphicFrame>
        <p:nvGraphicFramePr>
          <p:cNvPr id="8" name="Object 7"/>
          <p:cNvGraphicFramePr>
            <a:graphicFrameLocks noChangeAspect="1"/>
          </p:cNvGraphicFramePr>
          <p:nvPr/>
        </p:nvGraphicFramePr>
        <p:xfrm>
          <a:off x="5029200" y="1066800"/>
          <a:ext cx="215900" cy="406400"/>
        </p:xfrm>
        <a:graphic>
          <a:graphicData uri="http://schemas.openxmlformats.org/presentationml/2006/ole">
            <p:oleObj spid="_x0000_s1027" name="Equation" r:id="rId4" imgW="215640" imgH="4060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lstStyle/>
          <a:p>
            <a:r>
              <a:rPr lang="en-US" dirty="0" smtClean="0"/>
              <a:t>Details for </a:t>
            </a:r>
            <a:r>
              <a:rPr lang="en-US" dirty="0" smtClean="0">
                <a:sym typeface="Symbol"/>
              </a:rPr>
              <a:t></a:t>
            </a:r>
            <a:r>
              <a:rPr lang="en-US" baseline="30000" dirty="0" smtClean="0">
                <a:sym typeface="Symbol"/>
              </a:rPr>
              <a:t>2</a:t>
            </a:r>
            <a:r>
              <a:rPr lang="en-US" dirty="0" smtClean="0">
                <a:sym typeface="Symbol"/>
              </a:rPr>
              <a:t> Goodness-of-Fit</a:t>
            </a:r>
            <a:endParaRPr lang="en-US" dirty="0"/>
          </a:p>
        </p:txBody>
      </p:sp>
      <p:sp>
        <p:nvSpPr>
          <p:cNvPr id="3" name="Content Placeholder 2"/>
          <p:cNvSpPr>
            <a:spLocks noGrp="1"/>
          </p:cNvSpPr>
          <p:nvPr>
            <p:ph idx="1"/>
          </p:nvPr>
        </p:nvSpPr>
        <p:spPr>
          <a:xfrm>
            <a:off x="0" y="914400"/>
            <a:ext cx="9144000" cy="5943600"/>
          </a:xfrm>
        </p:spPr>
        <p:txBody>
          <a:bodyPr>
            <a:noAutofit/>
          </a:bodyPr>
          <a:lstStyle/>
          <a:p>
            <a:pPr marL="514350" indent="-514350">
              <a:spcBef>
                <a:spcPts val="0"/>
              </a:spcBef>
              <a:buFont typeface="+mj-lt"/>
              <a:buAutoNum type="arabicPeriod"/>
            </a:pPr>
            <a:r>
              <a:rPr lang="en-US" dirty="0" smtClean="0"/>
              <a:t>State the scientific question to be answered.</a:t>
            </a:r>
          </a:p>
          <a:p>
            <a:pPr marL="514350" indent="-514350">
              <a:spcBef>
                <a:spcPts val="0"/>
              </a:spcBef>
              <a:buFont typeface="+mj-lt"/>
              <a:buAutoNum type="arabicPeriod"/>
            </a:pPr>
            <a:r>
              <a:rPr lang="en-US" dirty="0" smtClean="0"/>
              <a:t>Define p</a:t>
            </a:r>
            <a:r>
              <a:rPr lang="en-US" baseline="-25000" dirty="0" smtClean="0"/>
              <a:t>i</a:t>
            </a:r>
            <a:r>
              <a:rPr lang="en-US" dirty="0" smtClean="0"/>
              <a:t>’s for each category </a:t>
            </a:r>
            <a:endParaRPr lang="en-US" dirty="0" smtClean="0"/>
          </a:p>
          <a:p>
            <a:pPr marL="514350" indent="-514350">
              <a:spcBef>
                <a:spcPts val="0"/>
              </a:spcBef>
              <a:buFont typeface="+mj-lt"/>
              <a:buAutoNum type="arabicPeriod"/>
            </a:pPr>
            <a:r>
              <a:rPr lang="en-US" dirty="0" smtClean="0"/>
              <a:t>State the H</a:t>
            </a:r>
            <a:r>
              <a:rPr lang="en-US" baseline="-25000" dirty="0" smtClean="0"/>
              <a:t>0</a:t>
            </a:r>
            <a:r>
              <a:rPr lang="en-US" dirty="0" smtClean="0"/>
              <a:t> and </a:t>
            </a:r>
            <a:r>
              <a:rPr lang="en-US" dirty="0" smtClean="0"/>
              <a:t>H</a:t>
            </a:r>
            <a:r>
              <a:rPr lang="en-US" baseline="-25000" dirty="0" smtClean="0"/>
              <a:t>A</a:t>
            </a:r>
            <a:r>
              <a:rPr lang="en-US" dirty="0" smtClean="0"/>
              <a:t>.</a:t>
            </a:r>
          </a:p>
          <a:p>
            <a:pPr marL="914400" indent="-387350">
              <a:spcBef>
                <a:spcPts val="0"/>
              </a:spcBef>
              <a:buNone/>
            </a:pPr>
            <a:r>
              <a:rPr lang="en-US" dirty="0" smtClean="0"/>
              <a:t>In H</a:t>
            </a:r>
            <a:r>
              <a:rPr lang="en-US" baseline="-25000" dirty="0" smtClean="0"/>
              <a:t>0</a:t>
            </a:r>
            <a:r>
              <a:rPr lang="en-US" dirty="0" smtClean="0"/>
              <a:t>: provide the theoretical values for the p</a:t>
            </a:r>
            <a:r>
              <a:rPr lang="en-US" baseline="-25000" dirty="0" smtClean="0"/>
              <a:t>i</a:t>
            </a:r>
            <a:r>
              <a:rPr lang="en-US" dirty="0" smtClean="0"/>
              <a:t>’s</a:t>
            </a:r>
          </a:p>
          <a:p>
            <a:pPr marL="914400" indent="-387350">
              <a:spcBef>
                <a:spcPts val="0"/>
              </a:spcBef>
              <a:buNone/>
            </a:pPr>
            <a:r>
              <a:rPr lang="en-US" dirty="0" smtClean="0"/>
              <a:t>	</a:t>
            </a:r>
            <a:r>
              <a:rPr lang="en-US" dirty="0" smtClean="0"/>
              <a:t>These may be explicit </a:t>
            </a:r>
            <a:r>
              <a:rPr lang="en-US" dirty="0" smtClean="0"/>
              <a:t>or implied (e.g., 9:3:3:1 ratio</a:t>
            </a:r>
            <a:r>
              <a:rPr lang="en-US" dirty="0" smtClean="0"/>
              <a:t>) in the question.</a:t>
            </a:r>
          </a:p>
          <a:p>
            <a:pPr marL="914400" indent="-387350">
              <a:spcBef>
                <a:spcPts val="0"/>
              </a:spcBef>
              <a:buNone/>
            </a:pPr>
            <a:r>
              <a:rPr lang="en-US" dirty="0" smtClean="0"/>
              <a:t>	</a:t>
            </a:r>
            <a:r>
              <a:rPr lang="en-US" dirty="0" smtClean="0"/>
              <a:t> The sum of the p</a:t>
            </a:r>
            <a:r>
              <a:rPr lang="en-US" baseline="-25000" dirty="0" smtClean="0"/>
              <a:t>i</a:t>
            </a:r>
            <a:r>
              <a:rPr lang="en-US" dirty="0" smtClean="0"/>
              <a:t>’s must be 1.</a:t>
            </a:r>
          </a:p>
          <a:p>
            <a:pPr marL="914400" indent="-387350">
              <a:spcBef>
                <a:spcPts val="0"/>
              </a:spcBef>
              <a:buNone/>
            </a:pPr>
            <a:r>
              <a:rPr lang="en-US" dirty="0" smtClean="0"/>
              <a:t>If only two categories, state H</a:t>
            </a:r>
            <a:r>
              <a:rPr lang="en-US" baseline="-25000" dirty="0" smtClean="0"/>
              <a:t>A</a:t>
            </a:r>
            <a:r>
              <a:rPr lang="en-US" dirty="0" smtClean="0"/>
              <a:t> with symbols as well as </a:t>
            </a:r>
            <a:r>
              <a:rPr lang="en-US" dirty="0" smtClean="0"/>
              <a:t>words</a:t>
            </a:r>
          </a:p>
          <a:p>
            <a:pPr marL="914400" indent="-387350">
              <a:spcBef>
                <a:spcPts val="0"/>
              </a:spcBef>
              <a:buNone/>
            </a:pPr>
            <a:r>
              <a:rPr lang="en-US" dirty="0" smtClean="0"/>
              <a:t>	</a:t>
            </a:r>
            <a:r>
              <a:rPr lang="en-US" dirty="0" smtClean="0"/>
              <a:t>can be both directional and </a:t>
            </a:r>
            <a:r>
              <a:rPr lang="en-US" dirty="0" err="1" smtClean="0"/>
              <a:t>nondirectional</a:t>
            </a:r>
            <a:endParaRPr lang="en-US" dirty="0" smtClean="0"/>
          </a:p>
          <a:p>
            <a:pPr marL="914400" indent="-387350">
              <a:spcBef>
                <a:spcPts val="0"/>
              </a:spcBef>
              <a:buNone/>
            </a:pPr>
            <a:r>
              <a:rPr lang="en-US" dirty="0" smtClean="0"/>
              <a:t>If </a:t>
            </a:r>
            <a:r>
              <a:rPr lang="en-US" dirty="0" smtClean="0"/>
              <a:t>more than two categories, state H</a:t>
            </a:r>
            <a:r>
              <a:rPr lang="en-US" baseline="-25000" dirty="0" smtClean="0"/>
              <a:t>A</a:t>
            </a:r>
            <a:r>
              <a:rPr lang="en-US" dirty="0" smtClean="0"/>
              <a:t> in words </a:t>
            </a:r>
            <a:r>
              <a:rPr lang="en-US" dirty="0" smtClean="0"/>
              <a:t>only</a:t>
            </a:r>
          </a:p>
          <a:p>
            <a:pPr marL="914400" indent="-387350">
              <a:spcBef>
                <a:spcPts val="0"/>
              </a:spcBef>
              <a:buNone/>
            </a:pPr>
            <a:r>
              <a:rPr lang="en-US" dirty="0" smtClean="0"/>
              <a:t>	</a:t>
            </a:r>
            <a:r>
              <a:rPr lang="en-US" dirty="0" smtClean="0"/>
              <a:t>cannot </a:t>
            </a:r>
            <a:r>
              <a:rPr lang="en-US" dirty="0" smtClean="0"/>
              <a:t>be directional</a:t>
            </a:r>
            <a:r>
              <a:rPr lang="en-US" dirty="0" smtClean="0"/>
              <a:t>.</a:t>
            </a:r>
          </a:p>
          <a:p>
            <a:pPr>
              <a:spcBef>
                <a:spcPts val="0"/>
              </a:spcBef>
              <a:buNone/>
            </a:pPr>
            <a:r>
              <a:rPr lang="en-US" dirty="0" smtClean="0"/>
              <a:t> </a:t>
            </a:r>
            <a:endParaRPr lang="en-US" dirty="0" smtClean="0"/>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Details for </a:t>
            </a:r>
            <a:r>
              <a:rPr lang="en-US" dirty="0" smtClean="0">
                <a:sym typeface="Symbol"/>
              </a:rPr>
              <a:t></a:t>
            </a:r>
            <a:r>
              <a:rPr lang="en-US" baseline="30000" dirty="0" smtClean="0">
                <a:sym typeface="Symbol"/>
              </a:rPr>
              <a:t>2</a:t>
            </a:r>
            <a:r>
              <a:rPr lang="en-US" dirty="0" smtClean="0">
                <a:sym typeface="Symbol"/>
              </a:rPr>
              <a:t> </a:t>
            </a:r>
            <a:r>
              <a:rPr lang="en-US" dirty="0" smtClean="0">
                <a:sym typeface="Symbol"/>
              </a:rPr>
              <a:t>Goodness-of-Fit (cont)</a:t>
            </a:r>
            <a:endParaRPr lang="en-US" dirty="0"/>
          </a:p>
        </p:txBody>
      </p:sp>
      <p:sp>
        <p:nvSpPr>
          <p:cNvPr id="3" name="Content Placeholder 2"/>
          <p:cNvSpPr>
            <a:spLocks noGrp="1"/>
          </p:cNvSpPr>
          <p:nvPr>
            <p:ph idx="1"/>
          </p:nvPr>
        </p:nvSpPr>
        <p:spPr>
          <a:xfrm>
            <a:off x="0" y="990600"/>
            <a:ext cx="9144000" cy="5867400"/>
          </a:xfrm>
        </p:spPr>
        <p:txBody>
          <a:bodyPr>
            <a:noAutofit/>
          </a:bodyPr>
          <a:lstStyle/>
          <a:p>
            <a:pPr marL="511175" indent="-511175">
              <a:spcBef>
                <a:spcPts val="0"/>
              </a:spcBef>
              <a:buFont typeface="+mj-lt"/>
              <a:buAutoNum type="arabicPeriod" startAt="4"/>
            </a:pPr>
            <a:r>
              <a:rPr lang="en-US" dirty="0" smtClean="0"/>
              <a:t>State </a:t>
            </a:r>
            <a:r>
              <a:rPr lang="en-US" dirty="0" smtClean="0"/>
              <a:t>the significance level a</a:t>
            </a:r>
            <a:r>
              <a:rPr lang="en-US" dirty="0" smtClean="0"/>
              <a:t>.</a:t>
            </a:r>
          </a:p>
          <a:p>
            <a:pPr marL="514350" indent="-514350">
              <a:spcBef>
                <a:spcPts val="0"/>
              </a:spcBef>
              <a:buFont typeface="+mj-lt"/>
              <a:buAutoNum type="arabicPeriod" startAt="5"/>
            </a:pPr>
            <a:r>
              <a:rPr lang="en-US" dirty="0" smtClean="0"/>
              <a:t>Calculate </a:t>
            </a:r>
            <a:r>
              <a:rPr lang="en-US" dirty="0" err="1" smtClean="0"/>
              <a:t>E</a:t>
            </a:r>
            <a:r>
              <a:rPr lang="en-US" baseline="-25000" dirty="0" err="1" smtClean="0"/>
              <a:t>i</a:t>
            </a:r>
            <a:r>
              <a:rPr lang="en-US" dirty="0" smtClean="0"/>
              <a:t> = </a:t>
            </a:r>
            <a:r>
              <a:rPr lang="en-US" dirty="0" err="1" smtClean="0"/>
              <a:t>np</a:t>
            </a:r>
            <a:r>
              <a:rPr lang="en-US" baseline="-25000" dirty="0" err="1" smtClean="0"/>
              <a:t>i</a:t>
            </a:r>
            <a:r>
              <a:rPr lang="en-US" dirty="0" smtClean="0"/>
              <a:t> for each category.</a:t>
            </a:r>
          </a:p>
          <a:p>
            <a:pPr marL="548640" indent="-548640">
              <a:spcBef>
                <a:spcPts val="0"/>
              </a:spcBef>
              <a:buNone/>
            </a:pPr>
            <a:r>
              <a:rPr lang="en-US" dirty="0" smtClean="0"/>
              <a:t>	</a:t>
            </a:r>
            <a:r>
              <a:rPr lang="en-US" dirty="0" smtClean="0"/>
              <a:t>	Verify </a:t>
            </a:r>
            <a:r>
              <a:rPr lang="en-US" dirty="0" smtClean="0"/>
              <a:t>that all the </a:t>
            </a:r>
            <a:r>
              <a:rPr lang="en-US" dirty="0" err="1" smtClean="0"/>
              <a:t>E</a:t>
            </a:r>
            <a:r>
              <a:rPr lang="en-US" baseline="-25000" dirty="0" err="1" smtClean="0"/>
              <a:t>i</a:t>
            </a:r>
            <a:r>
              <a:rPr lang="en-US" dirty="0" smtClean="0"/>
              <a:t> are at least 5</a:t>
            </a:r>
          </a:p>
          <a:p>
            <a:pPr marL="548640" indent="-548640">
              <a:spcBef>
                <a:spcPts val="0"/>
              </a:spcBef>
              <a:buNone/>
            </a:pPr>
            <a:r>
              <a:rPr lang="en-US" dirty="0" smtClean="0"/>
              <a:t>	</a:t>
            </a:r>
            <a:r>
              <a:rPr lang="en-US" dirty="0" smtClean="0"/>
              <a:t>	If </a:t>
            </a:r>
            <a:r>
              <a:rPr lang="en-US" dirty="0" smtClean="0"/>
              <a:t>not, stop; cannot use this </a:t>
            </a:r>
            <a:r>
              <a:rPr lang="en-US" dirty="0" smtClean="0"/>
              <a:t>test.</a:t>
            </a:r>
          </a:p>
          <a:p>
            <a:pPr marL="511175" indent="-511175">
              <a:spcBef>
                <a:spcPts val="0"/>
              </a:spcBef>
              <a:buNone/>
            </a:pPr>
            <a:endParaRPr lang="en-US" sz="800" dirty="0" smtClean="0"/>
          </a:p>
          <a:p>
            <a:pPr marL="914400" indent="-344488">
              <a:spcBef>
                <a:spcPts val="0"/>
              </a:spcBef>
              <a:buNone/>
            </a:pPr>
            <a:r>
              <a:rPr lang="en-US" dirty="0" smtClean="0"/>
              <a:t>Calculate                      by </a:t>
            </a:r>
            <a:r>
              <a:rPr lang="en-US" dirty="0" smtClean="0"/>
              <a:t>summing over all categories</a:t>
            </a:r>
            <a:r>
              <a:rPr lang="en-US" dirty="0" smtClean="0"/>
              <a:t>.</a:t>
            </a:r>
          </a:p>
          <a:p>
            <a:pPr marL="569913" indent="-569913">
              <a:spcBef>
                <a:spcPts val="0"/>
              </a:spcBef>
              <a:buFont typeface="+mj-lt"/>
              <a:buAutoNum type="arabicPeriod" startAt="6"/>
            </a:pPr>
            <a:r>
              <a:rPr lang="en-US" dirty="0" smtClean="0"/>
              <a:t>State the rejection region.</a:t>
            </a:r>
          </a:p>
          <a:p>
            <a:pPr marL="969963" lvl="1" indent="-569913">
              <a:spcBef>
                <a:spcPts val="0"/>
              </a:spcBef>
              <a:buNone/>
            </a:pPr>
            <a:r>
              <a:rPr lang="en-US" dirty="0" smtClean="0"/>
              <a:t>  Compare with </a:t>
            </a:r>
            <a:r>
              <a:rPr lang="en-US" dirty="0" smtClean="0">
                <a:sym typeface="Symbol"/>
              </a:rPr>
              <a:t></a:t>
            </a:r>
            <a:r>
              <a:rPr lang="en-US" baseline="30000" dirty="0" smtClean="0">
                <a:sym typeface="Symbol"/>
              </a:rPr>
              <a:t>2</a:t>
            </a:r>
            <a:r>
              <a:rPr lang="en-US" baseline="-25000" dirty="0" smtClean="0">
                <a:sym typeface="Symbol"/>
              </a:rPr>
              <a:t>df</a:t>
            </a:r>
            <a:r>
              <a:rPr lang="en-US" dirty="0" smtClean="0">
                <a:sym typeface="Symbol"/>
              </a:rPr>
              <a:t> </a:t>
            </a:r>
            <a:r>
              <a:rPr lang="en-US" dirty="0" smtClean="0"/>
              <a:t>critical </a:t>
            </a:r>
            <a:r>
              <a:rPr lang="en-US" dirty="0" smtClean="0"/>
              <a:t>value </a:t>
            </a:r>
            <a:r>
              <a:rPr lang="en-US" dirty="0" smtClean="0"/>
              <a:t> with</a:t>
            </a:r>
          </a:p>
          <a:p>
            <a:pPr marL="569913" indent="-569913">
              <a:spcBef>
                <a:spcPts val="0"/>
              </a:spcBef>
              <a:buNone/>
            </a:pPr>
            <a:r>
              <a:rPr lang="en-US" dirty="0" smtClean="0"/>
              <a:t>	</a:t>
            </a:r>
            <a:r>
              <a:rPr lang="en-US" dirty="0" smtClean="0"/>
              <a:t>	 </a:t>
            </a:r>
            <a:r>
              <a:rPr lang="en-US" dirty="0" err="1" smtClean="0"/>
              <a:t>df</a:t>
            </a:r>
            <a:r>
              <a:rPr lang="en-US" dirty="0" smtClean="0"/>
              <a:t> = number of categories -1</a:t>
            </a:r>
          </a:p>
          <a:p>
            <a:pPr marL="973138" indent="-403225">
              <a:spcBef>
                <a:spcPts val="0"/>
              </a:spcBef>
              <a:buNone/>
            </a:pPr>
            <a:r>
              <a:rPr lang="en-US" dirty="0" smtClean="0"/>
              <a:t>Reject </a:t>
            </a:r>
            <a:r>
              <a:rPr lang="en-US" dirty="0" smtClean="0"/>
              <a:t>H</a:t>
            </a:r>
            <a:r>
              <a:rPr lang="en-US" baseline="-25000" dirty="0" smtClean="0"/>
              <a:t>0</a:t>
            </a:r>
            <a:r>
              <a:rPr lang="en-US" dirty="0" smtClean="0"/>
              <a:t> if test statistic is greater than the critical </a:t>
            </a:r>
            <a:r>
              <a:rPr lang="en-US" dirty="0" smtClean="0"/>
              <a:t>value</a:t>
            </a:r>
            <a:r>
              <a:rPr lang="en-US" dirty="0" smtClean="0"/>
              <a:t> </a:t>
            </a:r>
            <a:endParaRPr lang="en-US" dirty="0" smtClean="0"/>
          </a:p>
          <a:p>
            <a:pPr>
              <a:buNone/>
            </a:pPr>
            <a:endParaRPr lang="en-US" dirty="0"/>
          </a:p>
        </p:txBody>
      </p:sp>
      <p:graphicFrame>
        <p:nvGraphicFramePr>
          <p:cNvPr id="18433" name="Object 1"/>
          <p:cNvGraphicFramePr>
            <a:graphicFrameLocks noChangeAspect="1"/>
          </p:cNvGraphicFramePr>
          <p:nvPr/>
        </p:nvGraphicFramePr>
        <p:xfrm>
          <a:off x="2209800" y="2895600"/>
          <a:ext cx="2006600" cy="838200"/>
        </p:xfrm>
        <a:graphic>
          <a:graphicData uri="http://schemas.openxmlformats.org/presentationml/2006/ole">
            <p:oleObj spid="_x0000_s34818" name="Equation" r:id="rId3" imgW="1002960" imgH="419040" progId="Equation.DSMT4">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Details for </a:t>
            </a:r>
            <a:r>
              <a:rPr lang="en-US" dirty="0" smtClean="0">
                <a:sym typeface="Symbol"/>
              </a:rPr>
              <a:t></a:t>
            </a:r>
            <a:r>
              <a:rPr lang="en-US" baseline="30000" dirty="0" smtClean="0">
                <a:sym typeface="Symbol"/>
              </a:rPr>
              <a:t>2</a:t>
            </a:r>
            <a:r>
              <a:rPr lang="en-US" dirty="0" smtClean="0">
                <a:sym typeface="Symbol"/>
              </a:rPr>
              <a:t> Goodness-of-Fit (cont)</a:t>
            </a:r>
            <a:endParaRPr lang="en-US" dirty="0"/>
          </a:p>
        </p:txBody>
      </p:sp>
      <p:sp>
        <p:nvSpPr>
          <p:cNvPr id="3" name="Content Placeholder 2"/>
          <p:cNvSpPr>
            <a:spLocks noGrp="1"/>
          </p:cNvSpPr>
          <p:nvPr>
            <p:ph idx="1"/>
          </p:nvPr>
        </p:nvSpPr>
        <p:spPr/>
        <p:txBody>
          <a:bodyPr>
            <a:normAutofit/>
          </a:bodyPr>
          <a:lstStyle/>
          <a:p>
            <a:pPr marL="548640" indent="-548640">
              <a:buFont typeface="+mj-lt"/>
              <a:buAutoNum type="arabicPeriod" startAt="7"/>
            </a:pPr>
            <a:r>
              <a:rPr lang="en-US" dirty="0" smtClean="0"/>
              <a:t>Compare </a:t>
            </a:r>
            <a:r>
              <a:rPr lang="en-US" dirty="0" smtClean="0"/>
              <a:t>the test statistic to the rejection region </a:t>
            </a:r>
            <a:r>
              <a:rPr lang="en-US" dirty="0" smtClean="0"/>
              <a:t>or </a:t>
            </a:r>
            <a:r>
              <a:rPr lang="en-US" dirty="0" smtClean="0"/>
              <a:t>compare the P-value to </a:t>
            </a:r>
            <a:r>
              <a:rPr lang="en-US" dirty="0" smtClean="0">
                <a:latin typeface="Symbol" pitchFamily="18" charset="2"/>
              </a:rPr>
              <a:t>a</a:t>
            </a:r>
            <a:r>
              <a:rPr lang="en-US" dirty="0" smtClean="0"/>
              <a:t>.</a:t>
            </a:r>
          </a:p>
          <a:p>
            <a:pPr marL="548640" indent="-548640">
              <a:buFont typeface="+mj-lt"/>
              <a:buAutoNum type="arabicPeriod" startAt="7"/>
            </a:pPr>
            <a:r>
              <a:rPr lang="en-US" dirty="0" smtClean="0"/>
              <a:t>Make a decision about the null </a:t>
            </a:r>
            <a:r>
              <a:rPr lang="en-US" dirty="0" smtClean="0"/>
              <a:t>hypothesis.</a:t>
            </a:r>
            <a:endParaRPr lang="en-US" dirty="0" smtClean="0"/>
          </a:p>
          <a:p>
            <a:pPr marL="514350" indent="-514350">
              <a:buFont typeface="+mj-lt"/>
              <a:buAutoNum type="arabicPeriod" startAt="9"/>
            </a:pPr>
            <a:r>
              <a:rPr lang="en-US" dirty="0" smtClean="0"/>
              <a:t>State </a:t>
            </a:r>
            <a:r>
              <a:rPr lang="en-US" dirty="0" smtClean="0"/>
              <a:t>the conclusion in the terms of the context of the problem.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Example 1: </a:t>
            </a:r>
            <a:r>
              <a:rPr lang="en-US" dirty="0" smtClean="0">
                <a:sym typeface="Symbol"/>
              </a:rPr>
              <a:t></a:t>
            </a:r>
            <a:r>
              <a:rPr lang="en-US" baseline="30000" dirty="0" smtClean="0">
                <a:sym typeface="Symbol"/>
              </a:rPr>
              <a:t>2</a:t>
            </a:r>
            <a:r>
              <a:rPr lang="en-US" dirty="0" smtClean="0">
                <a:sym typeface="Symbol"/>
              </a:rPr>
              <a:t> distribution</a:t>
            </a:r>
            <a:endParaRPr lang="en-US" dirty="0"/>
          </a:p>
        </p:txBody>
      </p:sp>
      <p:sp>
        <p:nvSpPr>
          <p:cNvPr id="3" name="Content Placeholder 2"/>
          <p:cNvSpPr>
            <a:spLocks noGrp="1"/>
          </p:cNvSpPr>
          <p:nvPr>
            <p:ph idx="1"/>
          </p:nvPr>
        </p:nvSpPr>
        <p:spPr>
          <a:xfrm>
            <a:off x="0" y="838200"/>
            <a:ext cx="9144000" cy="6019800"/>
          </a:xfrm>
        </p:spPr>
        <p:txBody>
          <a:bodyPr>
            <a:normAutofit fontScale="92500"/>
          </a:bodyPr>
          <a:lstStyle/>
          <a:p>
            <a:pPr>
              <a:buNone/>
            </a:pPr>
            <a:r>
              <a:rPr lang="en-US" dirty="0" smtClean="0"/>
              <a:t>In the sweet pea, the allele for </a:t>
            </a:r>
            <a:r>
              <a:rPr lang="en-US" dirty="0" smtClean="0">
                <a:solidFill>
                  <a:srgbClr val="7030A0"/>
                </a:solidFill>
              </a:rPr>
              <a:t>purple</a:t>
            </a:r>
            <a:r>
              <a:rPr lang="en-US" dirty="0" smtClean="0"/>
              <a:t> flower color (</a:t>
            </a:r>
            <a:r>
              <a:rPr lang="en-US" dirty="0" smtClean="0">
                <a:solidFill>
                  <a:srgbClr val="7030A0"/>
                </a:solidFill>
              </a:rPr>
              <a:t>P</a:t>
            </a:r>
            <a:r>
              <a:rPr lang="en-US" dirty="0" smtClean="0"/>
              <a:t>) is dominant to the allele for </a:t>
            </a:r>
            <a:r>
              <a:rPr lang="en-US" dirty="0" smtClean="0">
                <a:solidFill>
                  <a:srgbClr val="FF0000"/>
                </a:solidFill>
              </a:rPr>
              <a:t>red</a:t>
            </a:r>
            <a:r>
              <a:rPr lang="en-US" dirty="0" smtClean="0"/>
              <a:t> flowers (</a:t>
            </a:r>
            <a:r>
              <a:rPr lang="en-US" dirty="0" smtClean="0">
                <a:solidFill>
                  <a:srgbClr val="FF0000"/>
                </a:solidFill>
              </a:rPr>
              <a:t>p</a:t>
            </a:r>
            <a:r>
              <a:rPr lang="en-US" dirty="0" smtClean="0"/>
              <a:t>), and the allele for long pollen grains (L) is dominant to the allele for round pollen grains (l).</a:t>
            </a:r>
          </a:p>
          <a:p>
            <a:pPr>
              <a:buNone/>
            </a:pPr>
            <a:r>
              <a:rPr lang="en-US" dirty="0" smtClean="0"/>
              <a:t>The first group (of grandparents) will be homozygous for the dominant alleles (</a:t>
            </a:r>
            <a:r>
              <a:rPr lang="en-US" dirty="0" smtClean="0">
                <a:solidFill>
                  <a:srgbClr val="7030A0"/>
                </a:solidFill>
              </a:rPr>
              <a:t>PP</a:t>
            </a:r>
            <a:r>
              <a:rPr lang="en-US" dirty="0" smtClean="0"/>
              <a:t>LL) and the second group (of grandparents) will be homozygous for the recessive alleles (</a:t>
            </a:r>
            <a:r>
              <a:rPr lang="en-US" dirty="0" err="1" smtClean="0">
                <a:solidFill>
                  <a:srgbClr val="FF0000"/>
                </a:solidFill>
              </a:rPr>
              <a:t>pp</a:t>
            </a:r>
            <a:r>
              <a:rPr lang="en-US" dirty="0" err="1" smtClean="0"/>
              <a:t>ll</a:t>
            </a:r>
            <a:r>
              <a:rPr lang="en-US" dirty="0" smtClean="0"/>
              <a:t>). We are interested in the F2 population.</a:t>
            </a:r>
            <a:endParaRPr lang="en-US" dirty="0" smtClean="0"/>
          </a:p>
          <a:p>
            <a:pPr>
              <a:buNone/>
            </a:pPr>
            <a:r>
              <a:rPr lang="en-US" dirty="0" smtClean="0"/>
              <a:t>Are  the two traits 25.5 </a:t>
            </a:r>
            <a:r>
              <a:rPr lang="en-US" dirty="0" err="1" smtClean="0"/>
              <a:t>cM</a:t>
            </a:r>
            <a:r>
              <a:rPr lang="en-US" dirty="0" smtClean="0"/>
              <a:t> apart?</a:t>
            </a:r>
          </a:p>
          <a:p>
            <a:pPr>
              <a:buNone/>
            </a:pPr>
            <a:r>
              <a:rPr lang="en-US" dirty="0" smtClean="0"/>
              <a:t>Observations: 381 F2 offspring</a:t>
            </a:r>
          </a:p>
          <a:p>
            <a:pPr>
              <a:buNone/>
            </a:pPr>
            <a:r>
              <a:rPr lang="en-US" dirty="0" smtClean="0"/>
              <a:t>	284 </a:t>
            </a:r>
            <a:r>
              <a:rPr lang="en-US" dirty="0" smtClean="0">
                <a:solidFill>
                  <a:srgbClr val="7030A0"/>
                </a:solidFill>
              </a:rPr>
              <a:t>purple</a:t>
            </a:r>
            <a:r>
              <a:rPr lang="en-US" dirty="0" smtClean="0"/>
              <a:t>/long, 21 </a:t>
            </a:r>
            <a:r>
              <a:rPr lang="en-US" dirty="0" smtClean="0">
                <a:solidFill>
                  <a:srgbClr val="7030A0"/>
                </a:solidFill>
              </a:rPr>
              <a:t>purple</a:t>
            </a:r>
            <a:r>
              <a:rPr lang="en-US" dirty="0" smtClean="0"/>
              <a:t>/round, 21 </a:t>
            </a:r>
            <a:r>
              <a:rPr lang="en-US" dirty="0" smtClean="0">
                <a:solidFill>
                  <a:srgbClr val="FF0000"/>
                </a:solidFill>
              </a:rPr>
              <a:t>red</a:t>
            </a:r>
            <a:r>
              <a:rPr lang="en-US" dirty="0" smtClean="0"/>
              <a:t>/long, 55</a:t>
            </a:r>
            <a:r>
              <a:rPr lang="en-US" dirty="0" smtClean="0">
                <a:solidFill>
                  <a:srgbClr val="FF0000"/>
                </a:solidFill>
              </a:rPr>
              <a:t> red</a:t>
            </a:r>
            <a:r>
              <a:rPr lang="en-US" dirty="0" smtClean="0"/>
              <a:t>/round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2: </a:t>
            </a:r>
            <a:r>
              <a:rPr lang="en-US" dirty="0" smtClean="0">
                <a:sym typeface="Symbol"/>
              </a:rPr>
              <a:t></a:t>
            </a:r>
            <a:r>
              <a:rPr lang="en-US" baseline="30000" dirty="0" smtClean="0">
                <a:sym typeface="Symbol"/>
              </a:rPr>
              <a:t>2</a:t>
            </a:r>
            <a:r>
              <a:rPr lang="en-US" dirty="0" smtClean="0">
                <a:sym typeface="Symbol"/>
              </a:rPr>
              <a:t> distribution</a:t>
            </a:r>
            <a:endParaRPr lang="en-US" dirty="0"/>
          </a:p>
        </p:txBody>
      </p:sp>
      <p:sp>
        <p:nvSpPr>
          <p:cNvPr id="3" name="Content Placeholder 2"/>
          <p:cNvSpPr>
            <a:spLocks noGrp="1"/>
          </p:cNvSpPr>
          <p:nvPr>
            <p:ph idx="1"/>
          </p:nvPr>
        </p:nvSpPr>
        <p:spPr>
          <a:xfrm>
            <a:off x="0" y="1066800"/>
            <a:ext cx="9144000" cy="5791200"/>
          </a:xfrm>
        </p:spPr>
        <p:txBody>
          <a:bodyPr>
            <a:normAutofit lnSpcReduction="10000"/>
          </a:bodyPr>
          <a:lstStyle/>
          <a:p>
            <a:pPr>
              <a:buNone/>
            </a:pPr>
            <a:r>
              <a:rPr lang="en-US" dirty="0" smtClean="0"/>
              <a:t>There are two homozygous lines of </a:t>
            </a:r>
            <a:r>
              <a:rPr lang="en-US" dirty="0" err="1" smtClean="0"/>
              <a:t>Drosophlia</a:t>
            </a:r>
            <a:r>
              <a:rPr lang="en-US" dirty="0" smtClean="0"/>
              <a:t>, one with </a:t>
            </a:r>
            <a:r>
              <a:rPr lang="en-US" dirty="0" smtClean="0">
                <a:solidFill>
                  <a:srgbClr val="FF0000"/>
                </a:solidFill>
              </a:rPr>
              <a:t>red eyes </a:t>
            </a:r>
            <a:r>
              <a:rPr lang="en-US" dirty="0" smtClean="0"/>
              <a:t>and one with </a:t>
            </a:r>
            <a:r>
              <a:rPr lang="en-US" dirty="0" smtClean="0">
                <a:solidFill>
                  <a:srgbClr val="7030A0"/>
                </a:solidFill>
              </a:rPr>
              <a:t>purple eyes</a:t>
            </a:r>
            <a:r>
              <a:rPr lang="en-US" dirty="0" smtClean="0"/>
              <a:t>. It has been suggested that there is a single gene responsible for this phenotype, with the </a:t>
            </a:r>
            <a:r>
              <a:rPr lang="en-US" dirty="0" smtClean="0">
                <a:solidFill>
                  <a:srgbClr val="FF0000"/>
                </a:solidFill>
              </a:rPr>
              <a:t>red eye </a:t>
            </a:r>
            <a:r>
              <a:rPr lang="en-US" dirty="0" smtClean="0"/>
              <a:t>trait dominant over the </a:t>
            </a:r>
            <a:r>
              <a:rPr lang="en-US" dirty="0" smtClean="0">
                <a:solidFill>
                  <a:srgbClr val="7030A0"/>
                </a:solidFill>
              </a:rPr>
              <a:t>purple eye </a:t>
            </a:r>
            <a:r>
              <a:rPr lang="en-US" dirty="0" smtClean="0"/>
              <a:t>trait. If that is true we expect these two lines to produce F2 progeny in the ratio </a:t>
            </a:r>
            <a:r>
              <a:rPr lang="en-US" dirty="0" smtClean="0">
                <a:solidFill>
                  <a:srgbClr val="FF0000"/>
                </a:solidFill>
              </a:rPr>
              <a:t>3 red</a:t>
            </a:r>
            <a:r>
              <a:rPr lang="en-US" dirty="0" smtClean="0"/>
              <a:t>: </a:t>
            </a:r>
            <a:r>
              <a:rPr lang="en-US" dirty="0" smtClean="0">
                <a:solidFill>
                  <a:srgbClr val="7030A0"/>
                </a:solidFill>
              </a:rPr>
              <a:t>1 purple</a:t>
            </a:r>
            <a:r>
              <a:rPr lang="en-US" dirty="0" smtClean="0"/>
              <a:t>. We want to test the hypothesis that </a:t>
            </a:r>
            <a:r>
              <a:rPr lang="en-US" dirty="0" smtClean="0">
                <a:solidFill>
                  <a:srgbClr val="FF0000"/>
                </a:solidFill>
              </a:rPr>
              <a:t>red</a:t>
            </a:r>
            <a:r>
              <a:rPr lang="en-US" dirty="0" smtClean="0"/>
              <a:t> is (</a:t>
            </a:r>
            <a:r>
              <a:rPr lang="en-US" dirty="0" err="1" smtClean="0"/>
              <a:t>autosomal</a:t>
            </a:r>
            <a:r>
              <a:rPr lang="en-US" dirty="0" smtClean="0"/>
              <a:t>) dominant.</a:t>
            </a:r>
          </a:p>
          <a:p>
            <a:pPr>
              <a:buNone/>
            </a:pPr>
            <a:r>
              <a:rPr lang="en-US" dirty="0" smtClean="0"/>
              <a:t>To do this we perform the cross of </a:t>
            </a:r>
            <a:r>
              <a:rPr lang="en-US" dirty="0" smtClean="0">
                <a:solidFill>
                  <a:srgbClr val="FF0000"/>
                </a:solidFill>
              </a:rPr>
              <a:t>red-eyed</a:t>
            </a:r>
            <a:r>
              <a:rPr lang="en-US" dirty="0" smtClean="0"/>
              <a:t> and </a:t>
            </a:r>
            <a:r>
              <a:rPr lang="en-US" dirty="0" smtClean="0">
                <a:solidFill>
                  <a:srgbClr val="7030A0"/>
                </a:solidFill>
              </a:rPr>
              <a:t>purple-eyed</a:t>
            </a:r>
            <a:r>
              <a:rPr lang="en-US" dirty="0" smtClean="0"/>
              <a:t> flies with several parents from the two lines and obtain 43 flies in the F2 generation, with </a:t>
            </a:r>
            <a:r>
              <a:rPr lang="en-US" dirty="0" smtClean="0">
                <a:solidFill>
                  <a:srgbClr val="FF0000"/>
                </a:solidFill>
              </a:rPr>
              <a:t>29 red-eyed </a:t>
            </a:r>
            <a:r>
              <a:rPr lang="en-US" dirty="0" smtClean="0"/>
              <a:t>flies and </a:t>
            </a:r>
            <a:r>
              <a:rPr lang="en-US" dirty="0" smtClean="0">
                <a:solidFill>
                  <a:srgbClr val="7030A0"/>
                </a:solidFill>
              </a:rPr>
              <a:t>14 purple-eyed </a:t>
            </a:r>
            <a:r>
              <a:rPr lang="en-US" dirty="0" smtClean="0"/>
              <a:t>flies.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Summary (1)</a:t>
            </a:r>
            <a:endParaRPr lang="en-US" dirty="0"/>
          </a:p>
        </p:txBody>
      </p:sp>
      <p:pic>
        <p:nvPicPr>
          <p:cNvPr id="4" name="Picture 12" descr="D09_05_p359-&amp;-360a"/>
          <p:cNvPicPr>
            <a:picLocks noChangeAspect="1" noChangeArrowheads="1"/>
          </p:cNvPicPr>
          <p:nvPr/>
        </p:nvPicPr>
        <p:blipFill>
          <a:blip r:embed="rId2" cstate="print"/>
          <a:srcRect/>
          <a:stretch>
            <a:fillRect/>
          </a:stretch>
        </p:blipFill>
        <p:spPr bwMode="auto">
          <a:xfrm>
            <a:off x="1447800" y="1143000"/>
            <a:ext cx="6980686" cy="5410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Summary (2)</a:t>
            </a:r>
            <a:endParaRPr lang="en-US" dirty="0"/>
          </a:p>
        </p:txBody>
      </p:sp>
      <p:pic>
        <p:nvPicPr>
          <p:cNvPr id="4" name="Picture 4" descr="D09_05_p359-&amp;-360b"/>
          <p:cNvPicPr>
            <a:picLocks noChangeAspect="1" noChangeArrowheads="1"/>
          </p:cNvPicPr>
          <p:nvPr/>
        </p:nvPicPr>
        <p:blipFill>
          <a:blip r:embed="rId2" cstate="print"/>
          <a:srcRect/>
          <a:stretch>
            <a:fillRect/>
          </a:stretch>
        </p:blipFill>
        <p:spPr bwMode="auto">
          <a:xfrm>
            <a:off x="1143000" y="1066800"/>
            <a:ext cx="7115277" cy="5486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Dependence on Sample Size</a:t>
            </a:r>
            <a:endParaRPr lang="en-US" dirty="0"/>
          </a:p>
        </p:txBody>
      </p:sp>
      <p:pic>
        <p:nvPicPr>
          <p:cNvPr id="8" name="Picture 12" descr="F09_01_03b"/>
          <p:cNvPicPr>
            <a:picLocks noChangeAspect="1" noChangeArrowheads="1"/>
          </p:cNvPicPr>
          <p:nvPr/>
        </p:nvPicPr>
        <p:blipFill>
          <a:blip r:embed="rId3" cstate="print"/>
          <a:srcRect/>
          <a:stretch>
            <a:fillRect/>
          </a:stretch>
        </p:blipFill>
        <p:spPr bwMode="auto">
          <a:xfrm>
            <a:off x="304800" y="762000"/>
            <a:ext cx="7605713" cy="2478087"/>
          </a:xfrm>
          <a:prstGeom prst="rect">
            <a:avLst/>
          </a:prstGeom>
          <a:noFill/>
        </p:spPr>
      </p:pic>
      <p:pic>
        <p:nvPicPr>
          <p:cNvPr id="9" name="Picture 10" descr="F09_01_03c"/>
          <p:cNvPicPr>
            <a:picLocks noChangeAspect="1" noChangeArrowheads="1"/>
          </p:cNvPicPr>
          <p:nvPr/>
        </p:nvPicPr>
        <p:blipFill>
          <a:blip r:embed="rId4" cstate="print"/>
          <a:srcRect/>
          <a:stretch>
            <a:fillRect/>
          </a:stretch>
        </p:blipFill>
        <p:spPr bwMode="auto">
          <a:xfrm>
            <a:off x="0" y="3352800"/>
            <a:ext cx="3592513" cy="2638425"/>
          </a:xfrm>
          <a:prstGeom prst="rect">
            <a:avLst/>
          </a:prstGeom>
          <a:noFill/>
        </p:spPr>
      </p:pic>
      <p:pic>
        <p:nvPicPr>
          <p:cNvPr id="10" name="Picture 17" descr="T09_01_0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70350" y="3124200"/>
            <a:ext cx="5073650" cy="40163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C.I. for p̃</a:t>
            </a:r>
            <a:endParaRPr lang="en-US" dirty="0"/>
          </a:p>
        </p:txBody>
      </p:sp>
      <p:sp>
        <p:nvSpPr>
          <p:cNvPr id="6" name="Content Placeholder 5"/>
          <p:cNvSpPr>
            <a:spLocks noGrp="1"/>
          </p:cNvSpPr>
          <p:nvPr>
            <p:ph idx="1"/>
          </p:nvPr>
        </p:nvSpPr>
        <p:spPr>
          <a:xfrm>
            <a:off x="228600" y="914400"/>
            <a:ext cx="8686800" cy="5943600"/>
          </a:xfrm>
        </p:spPr>
        <p:txBody>
          <a:bodyPr>
            <a:normAutofit/>
          </a:bodyPr>
          <a:lstStyle/>
          <a:p>
            <a:pPr>
              <a:buNone/>
            </a:pPr>
            <a:r>
              <a:rPr lang="en-US" dirty="0" smtClean="0"/>
              <a:t>To evaluate the policy of routine vaccination for whooping cough, adverse reactions were monitored for 339 infants who received their first injection of the vaccine. Reactions were noted in 69 of the infants. </a:t>
            </a:r>
          </a:p>
          <a:p>
            <a:pPr>
              <a:buNone/>
            </a:pPr>
            <a:r>
              <a:rPr lang="en-US" dirty="0" smtClean="0"/>
              <a:t>a) Construct a 95% C.I. for the probability of an adverse reaction and interpret it.</a:t>
            </a:r>
          </a:p>
          <a:p>
            <a:pPr>
              <a:buNone/>
            </a:pPr>
            <a:r>
              <a:rPr lang="en-US" dirty="0" smtClean="0"/>
              <a:t>b) Suppose that we wanted to extend our vaccination study to estimate p to within 0.01 with a 95% confidence. How many infants would we need to look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C.I. for p̃</a:t>
            </a:r>
            <a:endParaRPr lang="en-US" dirty="0"/>
          </a:p>
        </p:txBody>
      </p:sp>
      <p:sp>
        <p:nvSpPr>
          <p:cNvPr id="6" name="Content Placeholder 5"/>
          <p:cNvSpPr>
            <a:spLocks noGrp="1"/>
          </p:cNvSpPr>
          <p:nvPr>
            <p:ph idx="1"/>
          </p:nvPr>
        </p:nvSpPr>
        <p:spPr>
          <a:xfrm>
            <a:off x="228600" y="914400"/>
            <a:ext cx="8686800" cy="5943600"/>
          </a:xfrm>
        </p:spPr>
        <p:txBody>
          <a:bodyPr>
            <a:normAutofit/>
          </a:bodyPr>
          <a:lstStyle/>
          <a:p>
            <a:pPr>
              <a:buNone/>
            </a:pPr>
            <a:r>
              <a:rPr lang="en-US" dirty="0" smtClean="0"/>
              <a:t>To evaluate the policy of routine vaccination for whooping cough, adverse reactions were monitored for 339 infants who received their first injection of the vaccine. Reactions were noted in 69 of the infants. </a:t>
            </a:r>
          </a:p>
          <a:p>
            <a:pPr>
              <a:buNone/>
            </a:pPr>
            <a:r>
              <a:rPr lang="en-US" dirty="0" smtClean="0"/>
              <a:t>c) Suppose that we wanted to study the adverse reactions to infants in another country where we had no prior knowledge of the number of adverse reactions. How many infants would we need to look at to estimate p to within 0.01 with a 95% confidence?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00400" cy="2514600"/>
          </a:xfrm>
        </p:spPr>
        <p:txBody>
          <a:bodyPr>
            <a:normAutofit/>
          </a:bodyPr>
          <a:lstStyle/>
          <a:p>
            <a:r>
              <a:rPr lang="en-US" dirty="0" smtClean="0"/>
              <a:t>Table 4 – t-distribution</a:t>
            </a:r>
            <a:endParaRPr lang="en-US" dirty="0"/>
          </a:p>
        </p:txBody>
      </p:sp>
      <p:pic>
        <p:nvPicPr>
          <p:cNvPr id="5" name="Content Placeholder 4" descr="t-Dist.jpg"/>
          <p:cNvPicPr>
            <a:picLocks noGrp="1" noChangeAspect="1"/>
          </p:cNvPicPr>
          <p:nvPr>
            <p:ph idx="1"/>
          </p:nvPr>
        </p:nvPicPr>
        <p:blipFill>
          <a:blip r:embed="rId3" cstate="print"/>
          <a:srcRect t="3133" b="2887"/>
          <a:stretch>
            <a:fillRect/>
          </a:stretch>
        </p:blipFill>
        <p:spPr>
          <a:xfrm>
            <a:off x="2971800" y="0"/>
            <a:ext cx="5638800"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C.I. for p̃</a:t>
            </a:r>
            <a:endParaRPr lang="en-US" dirty="0"/>
          </a:p>
        </p:txBody>
      </p:sp>
      <p:sp>
        <p:nvSpPr>
          <p:cNvPr id="6" name="Content Placeholder 5"/>
          <p:cNvSpPr>
            <a:spLocks noGrp="1"/>
          </p:cNvSpPr>
          <p:nvPr>
            <p:ph idx="1"/>
          </p:nvPr>
        </p:nvSpPr>
        <p:spPr>
          <a:xfrm>
            <a:off x="228600" y="914400"/>
            <a:ext cx="8686800" cy="5943600"/>
          </a:xfrm>
        </p:spPr>
        <p:txBody>
          <a:bodyPr>
            <a:normAutofit fontScale="92500" lnSpcReduction="10000"/>
          </a:bodyPr>
          <a:lstStyle/>
          <a:p>
            <a:pPr>
              <a:buNone/>
            </a:pPr>
            <a:r>
              <a:rPr lang="en-US" dirty="0" smtClean="0"/>
              <a:t>To evaluate the policy of routine vaccination for whooping cough, adverse reactions were monitored for 339 infants who received their first injection of the vaccine. Reactions were noted in 69 of the infants. </a:t>
            </a:r>
          </a:p>
          <a:p>
            <a:pPr>
              <a:buNone/>
            </a:pPr>
            <a:r>
              <a:rPr lang="en-US" dirty="0" smtClean="0">
                <a:solidFill>
                  <a:schemeClr val="bg1">
                    <a:lumMod val="50000"/>
                  </a:schemeClr>
                </a:solidFill>
              </a:rPr>
              <a:t>Construct a 95% C.I. for the probability of an adverse reaction and interpret it.</a:t>
            </a:r>
          </a:p>
          <a:p>
            <a:pPr>
              <a:buNone/>
            </a:pPr>
            <a:r>
              <a:rPr lang="en-US" dirty="0" smtClean="0">
                <a:solidFill>
                  <a:schemeClr val="bg1">
                    <a:lumMod val="50000"/>
                  </a:schemeClr>
                </a:solidFill>
              </a:rPr>
              <a:t>Suppose that we wanted to extend our vaccination study to estimate p to within 0.05 with a 95% confidence. How many infants would we need to look at?</a:t>
            </a:r>
          </a:p>
          <a:p>
            <a:pPr>
              <a:buNone/>
            </a:pPr>
            <a:r>
              <a:rPr lang="en-US" dirty="0" smtClean="0"/>
              <a:t>Construct a 99% C.I. for the probability of an adverse reaction and interpret it.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sym typeface="Symbol"/>
              </a:rPr>
              <a:t></a:t>
            </a:r>
            <a:r>
              <a:rPr lang="en-US" baseline="30000" dirty="0" smtClean="0">
                <a:sym typeface="Symbol"/>
              </a:rPr>
              <a:t>2</a:t>
            </a:r>
            <a:r>
              <a:rPr lang="en-US" dirty="0" smtClean="0">
                <a:sym typeface="Symbol"/>
              </a:rPr>
              <a:t> distribution</a:t>
            </a:r>
            <a:endParaRPr lang="en-US" dirty="0"/>
          </a:p>
        </p:txBody>
      </p:sp>
      <p:pic>
        <p:nvPicPr>
          <p:cNvPr id="8" name="Content Placeholder 7" descr="http://cnx.org/content/m13129/latest/chi_sq.gif"/>
          <p:cNvPicPr>
            <a:picLocks noGrp="1"/>
          </p:cNvPicPr>
          <p:nvPr>
            <p:ph idx="1"/>
          </p:nvPr>
        </p:nvPicPr>
        <p:blipFill>
          <a:blip r:embed="rId3" cstate="print"/>
          <a:srcRect/>
          <a:stretch>
            <a:fillRect/>
          </a:stretch>
        </p:blipFill>
        <p:spPr bwMode="auto">
          <a:xfrm>
            <a:off x="1600200" y="990600"/>
            <a:ext cx="5943600" cy="4343400"/>
          </a:xfrm>
          <a:prstGeom prst="rect">
            <a:avLst/>
          </a:prstGeom>
          <a:noFill/>
          <a:ln w="9525">
            <a:noFill/>
            <a:miter lim="800000"/>
            <a:headEnd/>
            <a:tailEnd/>
          </a:ln>
        </p:spPr>
      </p:pic>
      <p:sp>
        <p:nvSpPr>
          <p:cNvPr id="9" name="TextBox 8"/>
          <p:cNvSpPr txBox="1"/>
          <p:nvPr/>
        </p:nvSpPr>
        <p:spPr>
          <a:xfrm>
            <a:off x="2209800" y="5943600"/>
            <a:ext cx="4757008" cy="369332"/>
          </a:xfrm>
          <a:prstGeom prst="rect">
            <a:avLst/>
          </a:prstGeom>
          <a:noFill/>
        </p:spPr>
        <p:txBody>
          <a:bodyPr wrap="none" rtlCol="0">
            <a:spAutoFit/>
          </a:bodyPr>
          <a:lstStyle/>
          <a:p>
            <a:r>
              <a:rPr lang="en-US" dirty="0" smtClean="0"/>
              <a:t>http://cnx.org/content/m13129/latest/chi_sq.gif</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value for </a:t>
            </a:r>
            <a:r>
              <a:rPr lang="en-US" dirty="0" smtClean="0">
                <a:sym typeface="Symbol"/>
              </a:rPr>
              <a:t></a:t>
            </a:r>
            <a:r>
              <a:rPr lang="en-US" baseline="30000" dirty="0" smtClean="0">
                <a:sym typeface="Symbol"/>
              </a:rPr>
              <a:t>2</a:t>
            </a:r>
            <a:r>
              <a:rPr lang="en-US" dirty="0" smtClean="0">
                <a:sym typeface="Symbol"/>
              </a:rPr>
              <a:t> Distribution</a:t>
            </a:r>
            <a:endParaRPr lang="en-US" dirty="0"/>
          </a:p>
        </p:txBody>
      </p:sp>
      <p:pic>
        <p:nvPicPr>
          <p:cNvPr id="4" name="Picture 13" descr="F09_04_04b"/>
          <p:cNvPicPr>
            <a:picLocks noGrp="1" noChangeAspect="1" noChangeArrowheads="1"/>
          </p:cNvPicPr>
          <p:nvPr>
            <p:ph idx="1"/>
          </p:nvPr>
        </p:nvPicPr>
        <p:blipFill>
          <a:blip r:embed="rId2" cstate="print"/>
          <a:srcRect/>
          <a:stretch>
            <a:fillRect/>
          </a:stretch>
        </p:blipFill>
        <p:spPr bwMode="auto">
          <a:xfrm>
            <a:off x="457200" y="1686758"/>
            <a:ext cx="8229600" cy="435284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 9.JPG"/>
          <p:cNvPicPr>
            <a:picLocks noGrp="1" noChangeAspect="1"/>
          </p:cNvPicPr>
          <p:nvPr>
            <p:ph idx="1"/>
          </p:nvPr>
        </p:nvPicPr>
        <p:blipFill>
          <a:blip r:embed="rId2" cstate="print"/>
          <a:srcRect l="23854" t="6360" r="32933" b="42570"/>
          <a:stretch>
            <a:fillRect/>
          </a:stretch>
        </p:blipFill>
        <p:spPr>
          <a:xfrm>
            <a:off x="4038600" y="152399"/>
            <a:ext cx="4343400" cy="6642847"/>
          </a:xfrm>
        </p:spPr>
      </p:pic>
      <p:sp>
        <p:nvSpPr>
          <p:cNvPr id="2" name="Title 1"/>
          <p:cNvSpPr>
            <a:spLocks noGrp="1"/>
          </p:cNvSpPr>
          <p:nvPr>
            <p:ph type="title"/>
          </p:nvPr>
        </p:nvSpPr>
        <p:spPr>
          <a:xfrm>
            <a:off x="0" y="0"/>
            <a:ext cx="2895600" cy="4648200"/>
          </a:xfrm>
        </p:spPr>
        <p:txBody>
          <a:bodyPr/>
          <a:lstStyle/>
          <a:p>
            <a:r>
              <a:rPr lang="en-US" dirty="0" smtClean="0"/>
              <a:t>Table 9:</a:t>
            </a:r>
            <a:r>
              <a:rPr lang="en-US" dirty="0" smtClean="0">
                <a:sym typeface="Symbol"/>
              </a:rPr>
              <a:t></a:t>
            </a:r>
            <a:r>
              <a:rPr lang="en-US" baseline="30000" dirty="0" smtClean="0">
                <a:sym typeface="Symbol"/>
              </a:rPr>
              <a:t>2</a:t>
            </a:r>
            <a:r>
              <a:rPr lang="en-US" dirty="0" smtClean="0">
                <a:sym typeface="Symbol"/>
              </a:rPr>
              <a:t> Distribution</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4161</TotalTime>
  <Words>733</Words>
  <Application>Microsoft Office PowerPoint</Application>
  <PresentationFormat>On-screen Show (4:3)</PresentationFormat>
  <Paragraphs>94</Paragraphs>
  <Slides>16</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Equation</vt:lpstr>
      <vt:lpstr>Example: Sampling distributions</vt:lpstr>
      <vt:lpstr>Dependence on Sample Size</vt:lpstr>
      <vt:lpstr>Example: C.I. for p̃</vt:lpstr>
      <vt:lpstr>Example: C.I. for p̃</vt:lpstr>
      <vt:lpstr>Table 4 – t-distribution</vt:lpstr>
      <vt:lpstr>Example: C.I. for p̃</vt:lpstr>
      <vt:lpstr>2 distribution</vt:lpstr>
      <vt:lpstr>Critical value for 2 Distribution</vt:lpstr>
      <vt:lpstr>Table 9:2 Distribution</vt:lpstr>
      <vt:lpstr>Details for 2 Goodness-of-Fit</vt:lpstr>
      <vt:lpstr>Details for 2 Goodness-of-Fit (cont)</vt:lpstr>
      <vt:lpstr>Details for 2 Goodness-of-Fit (cont)</vt:lpstr>
      <vt:lpstr>Example 1: 2 distribution</vt:lpstr>
      <vt:lpstr>Example 2: 2 distribution</vt:lpstr>
      <vt:lpstr>Summary (1)</vt:lpstr>
      <vt:lpstr>Summary (2)</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1.1 De Moargan’s Laws</dc:title>
  <dc:creator>lfindsen</dc:creator>
  <cp:lastModifiedBy>lfindsen</cp:lastModifiedBy>
  <cp:revision>289</cp:revision>
  <dcterms:created xsi:type="dcterms:W3CDTF">2010-01-11T21:36:57Z</dcterms:created>
  <dcterms:modified xsi:type="dcterms:W3CDTF">2012-11-01T16:21:39Z</dcterms:modified>
</cp:coreProperties>
</file>