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5" r:id="rId2"/>
    <p:sldId id="286" r:id="rId3"/>
    <p:sldId id="287" r:id="rId4"/>
    <p:sldId id="307" r:id="rId5"/>
    <p:sldId id="288" r:id="rId6"/>
    <p:sldId id="289" r:id="rId7"/>
    <p:sldId id="290" r:id="rId8"/>
    <p:sldId id="291" r:id="rId9"/>
    <p:sldId id="267" r:id="rId10"/>
    <p:sldId id="292" r:id="rId11"/>
    <p:sldId id="294" r:id="rId12"/>
    <p:sldId id="293" r:id="rId13"/>
    <p:sldId id="295" r:id="rId14"/>
    <p:sldId id="268" r:id="rId15"/>
    <p:sldId id="269" r:id="rId16"/>
    <p:sldId id="296" r:id="rId17"/>
    <p:sldId id="275" r:id="rId18"/>
    <p:sldId id="276" r:id="rId19"/>
    <p:sldId id="297" r:id="rId20"/>
    <p:sldId id="270" r:id="rId21"/>
    <p:sldId id="298" r:id="rId22"/>
    <p:sldId id="277" r:id="rId23"/>
    <p:sldId id="278" r:id="rId24"/>
    <p:sldId id="279" r:id="rId25"/>
    <p:sldId id="299" r:id="rId26"/>
    <p:sldId id="300" r:id="rId27"/>
    <p:sldId id="301" r:id="rId28"/>
    <p:sldId id="303" r:id="rId29"/>
    <p:sldId id="302" r:id="rId30"/>
    <p:sldId id="304" r:id="rId31"/>
    <p:sldId id="305" r:id="rId32"/>
    <p:sldId id="280" r:id="rId33"/>
    <p:sldId id="306" r:id="rId34"/>
    <p:sldId id="281" r:id="rId35"/>
    <p:sldId id="282" r:id="rId36"/>
    <p:sldId id="283"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402" autoAdjust="0"/>
    <p:restoredTop sz="94660"/>
  </p:normalViewPr>
  <p:slideViewPr>
    <p:cSldViewPr>
      <p:cViewPr varScale="1">
        <p:scale>
          <a:sx n="34" d="100"/>
          <a:sy n="34" d="100"/>
        </p:scale>
        <p:origin x="-17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90"/>
    </p:cViewPr>
  </p:sorterViewPr>
  <p:notesViewPr>
    <p:cSldViewPr>
      <p:cViewPr varScale="1">
        <p:scale>
          <a:sx n="54" d="100"/>
          <a:sy n="54" d="100"/>
        </p:scale>
        <p:origin x="-168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10/23/2012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xmlns="" val="128000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10/23/2012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smtClean="0"/>
              <a:t>Example 7.1.1: Randomization</a:t>
            </a:r>
            <a:endParaRPr lang="en-US" dirty="0"/>
          </a:p>
        </p:txBody>
      </p:sp>
      <p:sp>
        <p:nvSpPr>
          <p:cNvPr id="5" name="Content Placeholder 4"/>
          <p:cNvSpPr>
            <a:spLocks noGrp="1"/>
          </p:cNvSpPr>
          <p:nvPr>
            <p:ph idx="1"/>
          </p:nvPr>
        </p:nvSpPr>
        <p:spPr>
          <a:xfrm>
            <a:off x="0" y="762000"/>
            <a:ext cx="5867400" cy="6096000"/>
          </a:xfrm>
        </p:spPr>
        <p:txBody>
          <a:bodyPr/>
          <a:lstStyle/>
          <a:p>
            <a:pPr>
              <a:buNone/>
            </a:pPr>
            <a:r>
              <a:rPr lang="en-US" dirty="0" smtClean="0"/>
              <a:t>A researcher studied the flexibility of each of seven women, four of whom were in aerobics class and three of whom were dancers. The measurement used was the “trunk flexion” (how far forward each woman could stretch while seated on the floor). </a:t>
            </a:r>
          </a:p>
          <a:p>
            <a:pPr>
              <a:buNone/>
            </a:pPr>
            <a:r>
              <a:rPr lang="en-US" dirty="0" smtClean="0"/>
              <a:t>Do the data provide evidence that the flexibility is associated with being a dancer?</a:t>
            </a:r>
            <a:endParaRPr lang="en-US" dirty="0"/>
          </a:p>
        </p:txBody>
      </p:sp>
      <p:pic>
        <p:nvPicPr>
          <p:cNvPr id="7" name="Picture 22" descr="T07_01_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46330" y="1676400"/>
            <a:ext cx="3597670" cy="38401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7.2.1 (cont)</a:t>
            </a:r>
            <a:endParaRPr lang="en-US" dirty="0"/>
          </a:p>
        </p:txBody>
      </p:sp>
      <p:pic>
        <p:nvPicPr>
          <p:cNvPr id="4" name="Picture 16" descr="T07_02_01"/>
          <p:cNvPicPr>
            <a:picLocks noGrp="1" noChangeAspect="1" noChangeArrowheads="1"/>
          </p:cNvPicPr>
          <p:nvPr>
            <p:ph idx="1"/>
          </p:nvPr>
        </p:nvPicPr>
        <p:blipFill>
          <a:blip r:embed="rId2" cstate="print"/>
          <a:srcRect/>
          <a:stretch>
            <a:fillRect/>
          </a:stretch>
        </p:blipFill>
        <p:spPr bwMode="auto">
          <a:xfrm>
            <a:off x="228600" y="1600200"/>
            <a:ext cx="3961561" cy="4525963"/>
          </a:xfrm>
          <a:prstGeom prst="rect">
            <a:avLst/>
          </a:prstGeom>
          <a:noFill/>
        </p:spPr>
      </p:pic>
      <p:pic>
        <p:nvPicPr>
          <p:cNvPr id="5" name="Picture 9" descr="F07_02_01"/>
          <p:cNvPicPr>
            <a:picLocks noChangeAspect="1" noChangeArrowheads="1"/>
          </p:cNvPicPr>
          <p:nvPr/>
        </p:nvPicPr>
        <p:blipFill>
          <a:blip r:embed="rId3" cstate="print"/>
          <a:srcRect/>
          <a:stretch>
            <a:fillRect/>
          </a:stretch>
        </p:blipFill>
        <p:spPr bwMode="auto">
          <a:xfrm>
            <a:off x="4343400" y="1295400"/>
            <a:ext cx="4451350" cy="518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Hypotheses</a:t>
            </a:r>
            <a:endParaRPr lang="en-US" dirty="0"/>
          </a:p>
        </p:txBody>
      </p:sp>
      <p:sp>
        <p:nvSpPr>
          <p:cNvPr id="6" name="Content Placeholder 5"/>
          <p:cNvSpPr>
            <a:spLocks noGrp="1"/>
          </p:cNvSpPr>
          <p:nvPr>
            <p:ph idx="1"/>
          </p:nvPr>
        </p:nvSpPr>
        <p:spPr>
          <a:xfrm>
            <a:off x="228600" y="1143000"/>
            <a:ext cx="8915400" cy="5715000"/>
          </a:xfrm>
        </p:spPr>
        <p:txBody>
          <a:bodyPr>
            <a:normAutofit/>
          </a:bodyPr>
          <a:lstStyle/>
          <a:p>
            <a:pPr>
              <a:buNone/>
            </a:pPr>
            <a:r>
              <a:rPr lang="en-US" dirty="0" smtClean="0"/>
              <a:t>Seedlings were germinated under two different lighting conditions. Their lengths (in cm) were measured after a specified time period. The data are as follows: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are H</a:t>
            </a:r>
            <a:r>
              <a:rPr lang="en-US" baseline="-25000" dirty="0" smtClean="0"/>
              <a:t>0</a:t>
            </a:r>
            <a:r>
              <a:rPr lang="en-US" dirty="0" smtClean="0"/>
              <a:t> and H</a:t>
            </a:r>
            <a:r>
              <a:rPr lang="en-US" baseline="-25000" dirty="0" smtClean="0"/>
              <a:t>a</a:t>
            </a:r>
            <a:r>
              <a:rPr lang="en-US" dirty="0" smtClean="0"/>
              <a:t>?</a:t>
            </a:r>
            <a:endParaRPr lang="en-US" dirty="0"/>
          </a:p>
        </p:txBody>
      </p:sp>
      <p:graphicFrame>
        <p:nvGraphicFramePr>
          <p:cNvPr id="7" name="Table 6"/>
          <p:cNvGraphicFramePr>
            <a:graphicFrameLocks noGrp="1"/>
          </p:cNvGraphicFramePr>
          <p:nvPr/>
        </p:nvGraphicFramePr>
        <p:xfrm>
          <a:off x="2819400" y="2743200"/>
          <a:ext cx="4343400" cy="2438400"/>
        </p:xfrm>
        <a:graphic>
          <a:graphicData uri="http://schemas.openxmlformats.org/drawingml/2006/table">
            <a:tbl>
              <a:tblPr/>
              <a:tblGrid>
                <a:gridCol w="898634"/>
                <a:gridCol w="1647497"/>
                <a:gridCol w="1797269"/>
              </a:tblGrid>
              <a:tr h="304800">
                <a:tc>
                  <a:txBody>
                    <a:bodyPr/>
                    <a:lstStyle/>
                    <a:p>
                      <a:pPr marL="0" marR="0" indent="0">
                        <a:spcBef>
                          <a:spcPts val="0"/>
                        </a:spcBef>
                        <a:spcAft>
                          <a:spcPts val="0"/>
                        </a:spcAft>
                        <a:tabLst>
                          <a:tab pos="2011680" algn="l"/>
                          <a:tab pos="457200" algn="l"/>
                        </a:tabLst>
                      </a:pPr>
                      <a:endParaRPr lang="en-US" sz="3200" dirty="0">
                        <a:latin typeface="+mn-lt"/>
                        <a:ea typeface="Times New Roman"/>
                        <a:cs typeface="Arial"/>
                      </a:endParaRPr>
                    </a:p>
                  </a:txBody>
                  <a:tcPr marL="68580" marR="68580" marT="0" marB="0">
                    <a:lnL>
                      <a:noFill/>
                    </a:lnL>
                    <a:lnR>
                      <a:noFill/>
                    </a:lnR>
                    <a:lnT>
                      <a:noFill/>
                    </a:lnT>
                    <a:lnB>
                      <a:noFill/>
                    </a:lnB>
                  </a:tcPr>
                </a:tc>
                <a:tc gridSpan="2">
                  <a:txBody>
                    <a:bodyPr/>
                    <a:lstStyle/>
                    <a:p>
                      <a:pPr marL="0" marR="0" indent="0" algn="ctr">
                        <a:spcBef>
                          <a:spcPts val="0"/>
                        </a:spcBef>
                        <a:spcAft>
                          <a:spcPts val="0"/>
                        </a:spcAft>
                        <a:tabLst>
                          <a:tab pos="2011680" algn="l"/>
                          <a:tab pos="457200" algn="l"/>
                        </a:tabLst>
                      </a:pPr>
                      <a:endParaRPr lang="en-US" sz="3200" dirty="0">
                        <a:latin typeface="+mn-lt"/>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r>
              <a:tr h="304800">
                <a:tc>
                  <a:txBody>
                    <a:bodyPr/>
                    <a:lstStyle/>
                    <a:p>
                      <a:pPr marL="0" marR="0" indent="0">
                        <a:spcBef>
                          <a:spcPts val="0"/>
                        </a:spcBef>
                        <a:spcAft>
                          <a:spcPts val="0"/>
                        </a:spcAft>
                        <a:tabLst>
                          <a:tab pos="2011680" algn="l"/>
                          <a:tab pos="457200" algn="l"/>
                        </a:tabLst>
                      </a:pPr>
                      <a:endParaRPr lang="en-US" sz="3200" dirty="0">
                        <a:latin typeface="+mn-lt"/>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Dark</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Light</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04800">
                <a:tc>
                  <a:txBody>
                    <a:bodyPr/>
                    <a:lstStyle/>
                    <a:p>
                      <a:pPr marL="0" marR="0" indent="0" algn="just">
                        <a:spcBef>
                          <a:spcPts val="0"/>
                        </a:spcBef>
                        <a:spcAft>
                          <a:spcPts val="0"/>
                        </a:spcAft>
                        <a:tabLst>
                          <a:tab pos="2011680" algn="l"/>
                          <a:tab pos="457200" algn="l"/>
                        </a:tabLst>
                      </a:pPr>
                      <a:r>
                        <a:rPr lang="en-US" sz="3200">
                          <a:latin typeface="+mn-lt"/>
                          <a:ea typeface="Times New Roman"/>
                          <a:cs typeface="Arial"/>
                        </a:rPr>
                        <a:t>n</a:t>
                      </a:r>
                      <a:endParaRPr lang="en-US" sz="3200">
                        <a:latin typeface="+mn-lt"/>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22</a:t>
                      </a:r>
                      <a:endParaRPr lang="en-US" sz="32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21</a:t>
                      </a:r>
                      <a:endParaRPr lang="en-US" sz="32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04800">
                <a:tc>
                  <a:txBody>
                    <a:bodyPr/>
                    <a:lstStyle/>
                    <a:p>
                      <a:pPr marL="0" marR="0" indent="0" algn="just">
                        <a:spcBef>
                          <a:spcPts val="0"/>
                        </a:spcBef>
                        <a:spcAft>
                          <a:spcPts val="0"/>
                        </a:spcAft>
                        <a:tabLst>
                          <a:tab pos="2011680" algn="l"/>
                          <a:tab pos="457200" algn="l"/>
                        </a:tabLst>
                      </a:pPr>
                      <a:endParaRPr lang="en-US" sz="3200" dirty="0">
                        <a:latin typeface="+mn-lt"/>
                        <a:ea typeface="Times New Roman"/>
                        <a:cs typeface="Arial"/>
                      </a:endParaRPr>
                    </a:p>
                  </a:txBody>
                  <a:tcPr marL="68580" marR="68580" marT="0" marB="0" anchor="ctr">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1.76</a:t>
                      </a:r>
                      <a:endParaRPr lang="en-US" sz="3200" dirty="0">
                        <a:latin typeface="+mn-lt"/>
                        <a:ea typeface="Times New Roman"/>
                        <a:cs typeface="Times New Roman"/>
                      </a:endParaRPr>
                    </a:p>
                  </a:txBody>
                  <a:tcPr marL="68580" marR="68580" marT="0" marB="0">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2.46</a:t>
                      </a:r>
                      <a:endParaRPr lang="en-US" sz="3200" dirty="0">
                        <a:latin typeface="+mn-lt"/>
                        <a:ea typeface="Times New Roman"/>
                        <a:cs typeface="Times New Roman"/>
                      </a:endParaRPr>
                    </a:p>
                  </a:txBody>
                  <a:tcPr marL="68580" marR="68580" marT="0" marB="0">
                    <a:lnL>
                      <a:noFill/>
                    </a:lnL>
                    <a:lnR>
                      <a:noFill/>
                    </a:lnR>
                    <a:lnT>
                      <a:noFill/>
                    </a:lnT>
                    <a:lnB>
                      <a:noFill/>
                    </a:lnB>
                  </a:tcPr>
                </a:tc>
              </a:tr>
              <a:tr h="304800">
                <a:tc>
                  <a:txBody>
                    <a:bodyPr/>
                    <a:lstStyle/>
                    <a:p>
                      <a:pPr marL="0" marR="0" indent="0" algn="just">
                        <a:spcBef>
                          <a:spcPts val="0"/>
                        </a:spcBef>
                        <a:spcAft>
                          <a:spcPts val="0"/>
                        </a:spcAft>
                        <a:tabLst>
                          <a:tab pos="2011680" algn="l"/>
                          <a:tab pos="457200" algn="l"/>
                        </a:tabLst>
                      </a:pPr>
                      <a:r>
                        <a:rPr lang="en-US" sz="3200" dirty="0">
                          <a:latin typeface="+mn-lt"/>
                          <a:ea typeface="Times New Roman"/>
                          <a:cs typeface="Arial"/>
                        </a:rPr>
                        <a:t>SE</a:t>
                      </a:r>
                      <a:endParaRPr lang="en-US" sz="3200" dirty="0">
                        <a:latin typeface="+mn-lt"/>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0.125</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0.175</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327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61925"/>
          </a:xfrm>
          <a:prstGeom prst="rect">
            <a:avLst/>
          </a:prstGeom>
          <a:noFill/>
        </p:spPr>
      </p:pic>
      <p:graphicFrame>
        <p:nvGraphicFramePr>
          <p:cNvPr id="8" name="Object 7"/>
          <p:cNvGraphicFramePr>
            <a:graphicFrameLocks noChangeAspect="1"/>
          </p:cNvGraphicFramePr>
          <p:nvPr/>
        </p:nvGraphicFramePr>
        <p:xfrm>
          <a:off x="2819400" y="4229100"/>
          <a:ext cx="381000" cy="571500"/>
        </p:xfrm>
        <a:graphic>
          <a:graphicData uri="http://schemas.openxmlformats.org/presentationml/2006/ole">
            <p:oleObj spid="_x0000_s72712" name="Equation" r:id="rId5" imgW="126890" imgH="190335"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7.2.2: Toluene and the Brain</a:t>
            </a:r>
            <a:endParaRPr lang="en-US" dirty="0"/>
          </a:p>
        </p:txBody>
      </p:sp>
      <p:sp>
        <p:nvSpPr>
          <p:cNvPr id="6" name="Content Placeholder 5"/>
          <p:cNvSpPr>
            <a:spLocks noGrp="1"/>
          </p:cNvSpPr>
          <p:nvPr>
            <p:ph idx="1"/>
          </p:nvPr>
        </p:nvSpPr>
        <p:spPr>
          <a:xfrm>
            <a:off x="228600" y="1143000"/>
            <a:ext cx="8915400" cy="5486400"/>
          </a:xfrm>
        </p:spPr>
        <p:txBody>
          <a:bodyPr>
            <a:normAutofit/>
          </a:bodyPr>
          <a:lstStyle/>
          <a:p>
            <a:pPr>
              <a:buNone/>
            </a:pPr>
            <a:r>
              <a:rPr lang="en-US" dirty="0" smtClean="0"/>
              <a:t>In an investigation of the mechanism of the toxic effects of toluene in the brain, the concentration of brain NE (</a:t>
            </a:r>
            <a:r>
              <a:rPr lang="en-US" dirty="0" err="1" smtClean="0"/>
              <a:t>norepinephrine</a:t>
            </a:r>
            <a:r>
              <a:rPr lang="en-US" dirty="0" smtClean="0"/>
              <a:t>) in a toluene-laden atmosphere on the medulla region of rats’ brains, the observed mean NE in the toluene group (mean y</a:t>
            </a:r>
            <a:r>
              <a:rPr lang="en-US" baseline="-25000" dirty="0" smtClean="0"/>
              <a:t>1</a:t>
            </a:r>
            <a:r>
              <a:rPr lang="en-US" dirty="0" smtClean="0"/>
              <a:t> = 540.8 </a:t>
            </a:r>
            <a:r>
              <a:rPr lang="en-US" dirty="0" err="1" smtClean="0"/>
              <a:t>ng</a:t>
            </a:r>
            <a:r>
              <a:rPr lang="en-US" dirty="0" smtClean="0"/>
              <a:t>/g) was substantially higher than the mean in the control group(mean y</a:t>
            </a:r>
            <a:r>
              <a:rPr lang="en-US" baseline="-25000" dirty="0" smtClean="0"/>
              <a:t>2</a:t>
            </a:r>
            <a:r>
              <a:rPr lang="en-US" dirty="0" smtClean="0"/>
              <a:t> = 444.2 </a:t>
            </a:r>
            <a:r>
              <a:rPr lang="en-US" dirty="0" err="1" smtClean="0"/>
              <a:t>ng</a:t>
            </a:r>
            <a:r>
              <a:rPr lang="en-US" dirty="0" smtClean="0"/>
              <a:t>/g). </a:t>
            </a:r>
          </a:p>
          <a:p>
            <a:pPr>
              <a:buNone/>
            </a:pPr>
            <a:r>
              <a:rPr lang="en-US" dirty="0" smtClean="0">
                <a:solidFill>
                  <a:schemeClr val="bg1">
                    <a:lumMod val="50000"/>
                  </a:schemeClr>
                </a:solidFill>
              </a:rPr>
              <a:t>Is this a real biologically effect?</a:t>
            </a:r>
          </a:p>
          <a:p>
            <a:pPr>
              <a:buNone/>
            </a:pPr>
            <a:r>
              <a:rPr lang="en-US" dirty="0" smtClean="0"/>
              <a:t>What is the test statistic?</a:t>
            </a:r>
          </a:p>
        </p:txBody>
      </p:sp>
      <p:pic>
        <p:nvPicPr>
          <p:cNvPr id="5" name="Picture 16" descr="T07_02_01"/>
          <p:cNvPicPr>
            <a:picLocks noChangeAspect="1" noChangeArrowheads="1"/>
          </p:cNvPicPr>
          <p:nvPr/>
        </p:nvPicPr>
        <p:blipFill>
          <a:blip r:embed="rId3" cstate="print"/>
          <a:srcRect t="69028"/>
          <a:stretch>
            <a:fillRect/>
          </a:stretch>
        </p:blipFill>
        <p:spPr bwMode="auto">
          <a:xfrm>
            <a:off x="5182439" y="5456237"/>
            <a:ext cx="3961561" cy="1401763"/>
          </a:xfrm>
          <a:prstGeom prst="rect">
            <a:avLst/>
          </a:prstGeom>
          <a:noFill/>
        </p:spPr>
      </p:pic>
      <p:pic>
        <p:nvPicPr>
          <p:cNvPr id="8" name="Picture 16" descr="T07_02_01"/>
          <p:cNvPicPr>
            <a:picLocks noChangeAspect="1" noChangeArrowheads="1"/>
          </p:cNvPicPr>
          <p:nvPr/>
        </p:nvPicPr>
        <p:blipFill>
          <a:blip r:embed="rId3" cstate="print"/>
          <a:srcRect t="10102" b="74746"/>
          <a:stretch>
            <a:fillRect/>
          </a:stretch>
        </p:blipFill>
        <p:spPr bwMode="auto">
          <a:xfrm>
            <a:off x="5182439" y="4800600"/>
            <a:ext cx="3961561" cy="685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Test Statistic</a:t>
            </a:r>
            <a:endParaRPr lang="en-US" dirty="0"/>
          </a:p>
        </p:txBody>
      </p:sp>
      <p:sp>
        <p:nvSpPr>
          <p:cNvPr id="6" name="Content Placeholder 5"/>
          <p:cNvSpPr>
            <a:spLocks noGrp="1"/>
          </p:cNvSpPr>
          <p:nvPr>
            <p:ph idx="1"/>
          </p:nvPr>
        </p:nvSpPr>
        <p:spPr>
          <a:xfrm>
            <a:off x="228600" y="1143000"/>
            <a:ext cx="8915400" cy="5715000"/>
          </a:xfrm>
        </p:spPr>
        <p:txBody>
          <a:bodyPr>
            <a:normAutofit/>
          </a:bodyPr>
          <a:lstStyle/>
          <a:p>
            <a:pPr>
              <a:buNone/>
            </a:pPr>
            <a:r>
              <a:rPr lang="en-US" dirty="0" smtClean="0"/>
              <a:t>Seedlings were germinated under two different lighting conditions. Their lengths (in cm) were measured after a specified time period. The data are as follows: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solidFill>
                  <a:schemeClr val="bg1">
                    <a:lumMod val="50000"/>
                  </a:schemeClr>
                </a:solidFill>
              </a:rPr>
              <a:t>What are H</a:t>
            </a:r>
            <a:r>
              <a:rPr lang="en-US" baseline="-25000" dirty="0" smtClean="0">
                <a:solidFill>
                  <a:schemeClr val="bg1">
                    <a:lumMod val="50000"/>
                  </a:schemeClr>
                </a:solidFill>
              </a:rPr>
              <a:t>0</a:t>
            </a:r>
            <a:r>
              <a:rPr lang="en-US" dirty="0" smtClean="0">
                <a:solidFill>
                  <a:schemeClr val="bg1">
                    <a:lumMod val="50000"/>
                  </a:schemeClr>
                </a:solidFill>
              </a:rPr>
              <a:t> and H</a:t>
            </a:r>
            <a:r>
              <a:rPr lang="en-US" baseline="-25000" dirty="0" smtClean="0">
                <a:solidFill>
                  <a:schemeClr val="bg1">
                    <a:lumMod val="50000"/>
                  </a:schemeClr>
                </a:solidFill>
              </a:rPr>
              <a:t>a</a:t>
            </a:r>
            <a:r>
              <a:rPr lang="en-US" dirty="0" smtClean="0">
                <a:solidFill>
                  <a:schemeClr val="bg1">
                    <a:lumMod val="50000"/>
                  </a:schemeClr>
                </a:solidFill>
              </a:rPr>
              <a:t>?</a:t>
            </a:r>
          </a:p>
          <a:p>
            <a:pPr>
              <a:buNone/>
            </a:pPr>
            <a:r>
              <a:rPr lang="en-US" dirty="0" smtClean="0"/>
              <a:t>What is the test statistic?</a:t>
            </a:r>
            <a:endParaRPr lang="en-US" dirty="0"/>
          </a:p>
        </p:txBody>
      </p:sp>
      <p:graphicFrame>
        <p:nvGraphicFramePr>
          <p:cNvPr id="7" name="Table 6"/>
          <p:cNvGraphicFramePr>
            <a:graphicFrameLocks noGrp="1"/>
          </p:cNvGraphicFramePr>
          <p:nvPr/>
        </p:nvGraphicFramePr>
        <p:xfrm>
          <a:off x="2819400" y="2743200"/>
          <a:ext cx="4343400" cy="2438400"/>
        </p:xfrm>
        <a:graphic>
          <a:graphicData uri="http://schemas.openxmlformats.org/drawingml/2006/table">
            <a:tbl>
              <a:tblPr/>
              <a:tblGrid>
                <a:gridCol w="898634"/>
                <a:gridCol w="1647497"/>
                <a:gridCol w="1797269"/>
              </a:tblGrid>
              <a:tr h="304800">
                <a:tc>
                  <a:txBody>
                    <a:bodyPr/>
                    <a:lstStyle/>
                    <a:p>
                      <a:pPr marL="0" marR="0" indent="0">
                        <a:spcBef>
                          <a:spcPts val="0"/>
                        </a:spcBef>
                        <a:spcAft>
                          <a:spcPts val="0"/>
                        </a:spcAft>
                        <a:tabLst>
                          <a:tab pos="2011680" algn="l"/>
                          <a:tab pos="457200" algn="l"/>
                        </a:tabLst>
                      </a:pPr>
                      <a:endParaRPr lang="en-US" sz="3200" dirty="0">
                        <a:latin typeface="+mn-lt"/>
                        <a:ea typeface="Times New Roman"/>
                        <a:cs typeface="Arial"/>
                      </a:endParaRPr>
                    </a:p>
                  </a:txBody>
                  <a:tcPr marL="68580" marR="68580" marT="0" marB="0">
                    <a:lnL>
                      <a:noFill/>
                    </a:lnL>
                    <a:lnR>
                      <a:noFill/>
                    </a:lnR>
                    <a:lnT>
                      <a:noFill/>
                    </a:lnT>
                    <a:lnB>
                      <a:noFill/>
                    </a:lnB>
                  </a:tcPr>
                </a:tc>
                <a:tc gridSpan="2">
                  <a:txBody>
                    <a:bodyPr/>
                    <a:lstStyle/>
                    <a:p>
                      <a:pPr marL="0" marR="0" indent="0" algn="ctr">
                        <a:spcBef>
                          <a:spcPts val="0"/>
                        </a:spcBef>
                        <a:spcAft>
                          <a:spcPts val="0"/>
                        </a:spcAft>
                        <a:tabLst>
                          <a:tab pos="2011680" algn="l"/>
                          <a:tab pos="457200" algn="l"/>
                        </a:tabLst>
                      </a:pPr>
                      <a:endParaRPr lang="en-US" sz="3200" dirty="0">
                        <a:latin typeface="+mn-lt"/>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r>
              <a:tr h="304800">
                <a:tc>
                  <a:txBody>
                    <a:bodyPr/>
                    <a:lstStyle/>
                    <a:p>
                      <a:pPr marL="0" marR="0" indent="0">
                        <a:spcBef>
                          <a:spcPts val="0"/>
                        </a:spcBef>
                        <a:spcAft>
                          <a:spcPts val="0"/>
                        </a:spcAft>
                        <a:tabLst>
                          <a:tab pos="2011680" algn="l"/>
                          <a:tab pos="457200" algn="l"/>
                        </a:tabLst>
                      </a:pPr>
                      <a:endParaRPr lang="en-US" sz="3200" dirty="0">
                        <a:latin typeface="+mn-lt"/>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Dark</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Light</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04800">
                <a:tc>
                  <a:txBody>
                    <a:bodyPr/>
                    <a:lstStyle/>
                    <a:p>
                      <a:pPr marL="0" marR="0" indent="0" algn="just">
                        <a:spcBef>
                          <a:spcPts val="0"/>
                        </a:spcBef>
                        <a:spcAft>
                          <a:spcPts val="0"/>
                        </a:spcAft>
                        <a:tabLst>
                          <a:tab pos="2011680" algn="l"/>
                          <a:tab pos="457200" algn="l"/>
                        </a:tabLst>
                      </a:pPr>
                      <a:r>
                        <a:rPr lang="en-US" sz="3200">
                          <a:latin typeface="+mn-lt"/>
                          <a:ea typeface="Times New Roman"/>
                          <a:cs typeface="Arial"/>
                        </a:rPr>
                        <a:t>n</a:t>
                      </a:r>
                      <a:endParaRPr lang="en-US" sz="3200">
                        <a:latin typeface="+mn-lt"/>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22</a:t>
                      </a:r>
                      <a:endParaRPr lang="en-US" sz="32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21</a:t>
                      </a:r>
                      <a:endParaRPr lang="en-US" sz="32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04800">
                <a:tc>
                  <a:txBody>
                    <a:bodyPr/>
                    <a:lstStyle/>
                    <a:p>
                      <a:pPr marL="0" marR="0" indent="0" algn="just">
                        <a:spcBef>
                          <a:spcPts val="0"/>
                        </a:spcBef>
                        <a:spcAft>
                          <a:spcPts val="0"/>
                        </a:spcAft>
                        <a:tabLst>
                          <a:tab pos="2011680" algn="l"/>
                          <a:tab pos="457200" algn="l"/>
                        </a:tabLst>
                      </a:pPr>
                      <a:endParaRPr lang="en-US" sz="3200" dirty="0">
                        <a:latin typeface="+mn-lt"/>
                        <a:ea typeface="Times New Roman"/>
                        <a:cs typeface="Arial"/>
                      </a:endParaRPr>
                    </a:p>
                  </a:txBody>
                  <a:tcPr marL="68580" marR="68580" marT="0" marB="0" anchor="ctr">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1.76</a:t>
                      </a:r>
                      <a:endParaRPr lang="en-US" sz="3200" dirty="0">
                        <a:latin typeface="+mn-lt"/>
                        <a:ea typeface="Times New Roman"/>
                        <a:cs typeface="Times New Roman"/>
                      </a:endParaRPr>
                    </a:p>
                  </a:txBody>
                  <a:tcPr marL="68580" marR="68580" marT="0" marB="0">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2.46</a:t>
                      </a:r>
                      <a:endParaRPr lang="en-US" sz="3200" dirty="0">
                        <a:latin typeface="+mn-lt"/>
                        <a:ea typeface="Times New Roman"/>
                        <a:cs typeface="Times New Roman"/>
                      </a:endParaRPr>
                    </a:p>
                  </a:txBody>
                  <a:tcPr marL="68580" marR="68580" marT="0" marB="0">
                    <a:lnL>
                      <a:noFill/>
                    </a:lnL>
                    <a:lnR>
                      <a:noFill/>
                    </a:lnR>
                    <a:lnT>
                      <a:noFill/>
                    </a:lnT>
                    <a:lnB>
                      <a:noFill/>
                    </a:lnB>
                  </a:tcPr>
                </a:tc>
              </a:tr>
              <a:tr h="304800">
                <a:tc>
                  <a:txBody>
                    <a:bodyPr/>
                    <a:lstStyle/>
                    <a:p>
                      <a:pPr marL="0" marR="0" indent="0" algn="just">
                        <a:spcBef>
                          <a:spcPts val="0"/>
                        </a:spcBef>
                        <a:spcAft>
                          <a:spcPts val="0"/>
                        </a:spcAft>
                        <a:tabLst>
                          <a:tab pos="2011680" algn="l"/>
                          <a:tab pos="457200" algn="l"/>
                        </a:tabLst>
                      </a:pPr>
                      <a:r>
                        <a:rPr lang="en-US" sz="3200" dirty="0">
                          <a:latin typeface="+mn-lt"/>
                          <a:ea typeface="Times New Roman"/>
                          <a:cs typeface="Arial"/>
                        </a:rPr>
                        <a:t>SE</a:t>
                      </a:r>
                      <a:endParaRPr lang="en-US" sz="3200" dirty="0">
                        <a:latin typeface="+mn-lt"/>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0.125</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3200" dirty="0" smtClean="0">
                          <a:latin typeface="+mn-lt"/>
                          <a:ea typeface="Times New Roman"/>
                          <a:cs typeface="Arial"/>
                        </a:rPr>
                        <a:t>0.175</a:t>
                      </a:r>
                      <a:endParaRPr lang="en-US" sz="3200" dirty="0">
                        <a:latin typeface="+mn-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327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61925"/>
          </a:xfrm>
          <a:prstGeom prst="rect">
            <a:avLst/>
          </a:prstGeom>
          <a:noFill/>
        </p:spPr>
      </p:pic>
      <p:graphicFrame>
        <p:nvGraphicFramePr>
          <p:cNvPr id="8" name="Object 7"/>
          <p:cNvGraphicFramePr>
            <a:graphicFrameLocks noChangeAspect="1"/>
          </p:cNvGraphicFramePr>
          <p:nvPr/>
        </p:nvGraphicFramePr>
        <p:xfrm>
          <a:off x="2819400" y="4229100"/>
          <a:ext cx="381000" cy="571500"/>
        </p:xfrm>
        <a:graphic>
          <a:graphicData uri="http://schemas.openxmlformats.org/presentationml/2006/ole">
            <p:oleObj spid="_x0000_s73736" name="Equation" r:id="rId5" imgW="126890" imgH="190335"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err="1" smtClean="0"/>
              <a:t>t</a:t>
            </a:r>
            <a:r>
              <a:rPr lang="en-US" baseline="-25000" dirty="0" err="1" smtClean="0"/>
              <a:t>s</a:t>
            </a:r>
            <a:r>
              <a:rPr lang="en-US" dirty="0" smtClean="0"/>
              <a:t> location</a:t>
            </a:r>
            <a:endParaRPr lang="en-US" dirty="0"/>
          </a:p>
        </p:txBody>
      </p:sp>
      <p:pic>
        <p:nvPicPr>
          <p:cNvPr id="6" name="Picture 7" descr="F07_02_02b"/>
          <p:cNvPicPr>
            <a:picLocks noChangeAspect="1" noChangeArrowheads="1"/>
          </p:cNvPicPr>
          <p:nvPr/>
        </p:nvPicPr>
        <p:blipFill>
          <a:blip r:embed="rId3" cstate="print"/>
          <a:srcRect/>
          <a:stretch>
            <a:fillRect/>
          </a:stretch>
        </p:blipFill>
        <p:spPr bwMode="auto">
          <a:xfrm>
            <a:off x="533400" y="1828800"/>
            <a:ext cx="8153400" cy="26622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P-value</a:t>
            </a:r>
            <a:endParaRPr lang="en-US" dirty="0"/>
          </a:p>
        </p:txBody>
      </p:sp>
      <p:pic>
        <p:nvPicPr>
          <p:cNvPr id="5" name="Picture 9" descr="F07_02_03b"/>
          <p:cNvPicPr>
            <a:picLocks noChangeAspect="1" noChangeArrowheads="1"/>
          </p:cNvPicPr>
          <p:nvPr/>
        </p:nvPicPr>
        <p:blipFill>
          <a:blip r:embed="rId3" cstate="print"/>
          <a:srcRect/>
          <a:stretch>
            <a:fillRect/>
          </a:stretch>
        </p:blipFill>
        <p:spPr bwMode="auto">
          <a:xfrm>
            <a:off x="381000" y="1524000"/>
            <a:ext cx="8099425" cy="31353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P-value</a:t>
            </a:r>
            <a:endParaRPr lang="en-US" dirty="0"/>
          </a:p>
        </p:txBody>
      </p:sp>
      <p:pic>
        <p:nvPicPr>
          <p:cNvPr id="4" name="Picture 12" descr="F07_03_01"/>
          <p:cNvPicPr>
            <a:picLocks noGrp="1" noChangeAspect="1" noChangeArrowheads="1"/>
          </p:cNvPicPr>
          <p:nvPr>
            <p:ph idx="1"/>
          </p:nvPr>
        </p:nvPicPr>
        <p:blipFill>
          <a:blip r:embed="rId2" cstate="print"/>
          <a:srcRect/>
          <a:stretch>
            <a:fillRect/>
          </a:stretch>
        </p:blipFill>
        <p:spPr bwMode="auto">
          <a:xfrm>
            <a:off x="228600" y="1828800"/>
            <a:ext cx="8915400" cy="389217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two sample, non directional</a:t>
            </a:r>
            <a:endParaRPr lang="en-US" dirty="0"/>
          </a:p>
        </p:txBody>
      </p:sp>
      <p:sp>
        <p:nvSpPr>
          <p:cNvPr id="6" name="Content Placeholder 5"/>
          <p:cNvSpPr>
            <a:spLocks noGrp="1"/>
          </p:cNvSpPr>
          <p:nvPr>
            <p:ph idx="1"/>
          </p:nvPr>
        </p:nvSpPr>
        <p:spPr>
          <a:xfrm>
            <a:off x="228600" y="1143000"/>
            <a:ext cx="8915400" cy="5334000"/>
          </a:xfrm>
        </p:spPr>
        <p:txBody>
          <a:bodyPr>
            <a:normAutofit/>
          </a:bodyPr>
          <a:lstStyle/>
          <a:p>
            <a:pPr marL="0" indent="0">
              <a:buNone/>
            </a:pPr>
            <a:r>
              <a:rPr lang="en-US" dirty="0" smtClean="0"/>
              <a:t>In a study of the periodical cicada (</a:t>
            </a:r>
            <a:r>
              <a:rPr lang="en-US" i="1" dirty="0" err="1" smtClean="0"/>
              <a:t>Magicicada</a:t>
            </a:r>
            <a:r>
              <a:rPr lang="en-US" i="1" dirty="0" smtClean="0"/>
              <a:t> </a:t>
            </a:r>
            <a:r>
              <a:rPr lang="en-US" i="1" dirty="0" err="1" smtClean="0"/>
              <a:t>septendecim</a:t>
            </a:r>
            <a:r>
              <a:rPr lang="en-US" dirty="0" smtClean="0"/>
              <a:t>), researchers measured the hind tibia lengths of the shed skins of 100 individuals. Results for males and females are shown below. Assuming that hind tibia lengths follow a normal distribution, compare the mean hind tibia lengths for male and female cicadas using an appropriate hypothesis test.</a:t>
            </a:r>
          </a:p>
          <a:p>
            <a:pPr>
              <a:buNone/>
            </a:pPr>
            <a:endParaRPr lang="en-US" dirty="0" smtClean="0"/>
          </a:p>
          <a:p>
            <a:pPr>
              <a:buNone/>
            </a:pPr>
            <a:endParaRPr lang="en-US" dirty="0" smtClean="0"/>
          </a:p>
          <a:p>
            <a:pPr>
              <a:buNone/>
            </a:pPr>
            <a:endParaRPr lang="en-US" dirty="0"/>
          </a:p>
        </p:txBody>
      </p:sp>
      <p:graphicFrame>
        <p:nvGraphicFramePr>
          <p:cNvPr id="7" name="Table 6"/>
          <p:cNvGraphicFramePr>
            <a:graphicFrameLocks noGrp="1"/>
          </p:cNvGraphicFramePr>
          <p:nvPr/>
        </p:nvGraphicFramePr>
        <p:xfrm>
          <a:off x="2286000" y="4648200"/>
          <a:ext cx="3581400" cy="1981200"/>
        </p:xfrm>
        <a:graphic>
          <a:graphicData uri="http://schemas.openxmlformats.org/drawingml/2006/table">
            <a:tbl>
              <a:tblPr/>
              <a:tblGrid>
                <a:gridCol w="685800"/>
                <a:gridCol w="1219200"/>
                <a:gridCol w="1676400"/>
              </a:tblGrid>
              <a:tr h="396240">
                <a:tc>
                  <a:txBody>
                    <a:bodyPr/>
                    <a:lstStyle/>
                    <a:p>
                      <a:pPr marL="0" marR="0" indent="0">
                        <a:spcBef>
                          <a:spcPts val="0"/>
                        </a:spcBef>
                        <a:spcAft>
                          <a:spcPts val="0"/>
                        </a:spcAft>
                        <a:tabLst>
                          <a:tab pos="2011680" algn="l"/>
                          <a:tab pos="457200" algn="l"/>
                        </a:tabLst>
                      </a:pPr>
                      <a:endParaRPr lang="en-US" sz="2400" dirty="0">
                        <a:latin typeface="Arial"/>
                        <a:ea typeface="Times New Roman"/>
                        <a:cs typeface="Arial"/>
                      </a:endParaRPr>
                    </a:p>
                  </a:txBody>
                  <a:tcPr marL="68580" marR="68580" marT="0" marB="0">
                    <a:lnL>
                      <a:noFill/>
                    </a:lnL>
                    <a:lnR>
                      <a:noFill/>
                    </a:lnR>
                    <a:lnT>
                      <a:noFill/>
                    </a:lnT>
                    <a:lnB>
                      <a:noFill/>
                    </a:lnB>
                  </a:tcPr>
                </a:tc>
                <a:tc gridSpan="2">
                  <a:txBody>
                    <a:bodyPr/>
                    <a:lstStyle/>
                    <a:p>
                      <a:pPr marL="0" marR="0" indent="0" algn="ctr">
                        <a:spcBef>
                          <a:spcPts val="0"/>
                        </a:spcBef>
                        <a:spcAft>
                          <a:spcPts val="0"/>
                        </a:spcAft>
                        <a:tabLst>
                          <a:tab pos="2011680" algn="l"/>
                          <a:tab pos="457200" algn="l"/>
                        </a:tabLst>
                      </a:pPr>
                      <a:r>
                        <a:rPr lang="en-US" sz="2400" dirty="0" smtClean="0">
                          <a:latin typeface="Arial"/>
                          <a:ea typeface="Times New Roman"/>
                          <a:cs typeface="Arial"/>
                        </a:rPr>
                        <a:t>Tibia</a:t>
                      </a:r>
                      <a:r>
                        <a:rPr lang="en-US" sz="2400" baseline="0" dirty="0" smtClean="0">
                          <a:latin typeface="Arial"/>
                          <a:ea typeface="Times New Roman"/>
                          <a:cs typeface="Arial"/>
                        </a:rPr>
                        <a:t> Length</a:t>
                      </a:r>
                      <a:r>
                        <a:rPr lang="en-US" sz="2400" dirty="0" smtClean="0">
                          <a:latin typeface="Arial"/>
                          <a:ea typeface="Times New Roman"/>
                          <a:cs typeface="Arial"/>
                        </a:rPr>
                        <a:t> </a:t>
                      </a:r>
                      <a:r>
                        <a:rPr lang="en-US" sz="2400" dirty="0" smtClean="0">
                          <a:latin typeface="Symbol" pitchFamily="18" charset="2"/>
                          <a:ea typeface="Times New Roman"/>
                          <a:cs typeface="Arial"/>
                        </a:rPr>
                        <a:t>(m</a:t>
                      </a:r>
                      <a:r>
                        <a:rPr lang="en-US" sz="2400" dirty="0" smtClean="0">
                          <a:latin typeface="+mn-lt"/>
                          <a:ea typeface="Times New Roman"/>
                          <a:cs typeface="Arial"/>
                        </a:rPr>
                        <a:t>m</a:t>
                      </a:r>
                      <a:r>
                        <a:rPr lang="en-US" sz="2400" dirty="0" smtClean="0">
                          <a:latin typeface="Symbol" pitchFamily="18" charset="2"/>
                          <a:ea typeface="Times New Roman"/>
                          <a:cs typeface="Arial"/>
                        </a:rPr>
                        <a:t>)</a:t>
                      </a:r>
                      <a:endParaRPr lang="en-US" sz="2400" dirty="0">
                        <a:latin typeface="Symbol" pitchFamily="18" charset="2"/>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r>
              <a:tr h="396240">
                <a:tc>
                  <a:txBody>
                    <a:bodyPr/>
                    <a:lstStyle/>
                    <a:p>
                      <a:pPr marL="0" marR="0" indent="0">
                        <a:spcBef>
                          <a:spcPts val="0"/>
                        </a:spcBef>
                        <a:spcAft>
                          <a:spcPts val="0"/>
                        </a:spcAft>
                        <a:tabLst>
                          <a:tab pos="2011680" algn="l"/>
                          <a:tab pos="457200" algn="l"/>
                        </a:tabLst>
                      </a:pPr>
                      <a:endParaRPr lang="en-US" sz="2400" dirty="0">
                        <a:latin typeface="Arial"/>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tabLst>
                          <a:tab pos="2011680" algn="l"/>
                          <a:tab pos="457200" algn="l"/>
                        </a:tabLst>
                      </a:pPr>
                      <a:r>
                        <a:rPr lang="en-US" sz="2400" dirty="0" smtClean="0">
                          <a:latin typeface="Arial"/>
                          <a:ea typeface="Times New Roman"/>
                          <a:cs typeface="Arial"/>
                        </a:rPr>
                        <a:t>Males</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tabLst>
                          <a:tab pos="2011680" algn="l"/>
                          <a:tab pos="457200" algn="l"/>
                        </a:tabLst>
                      </a:pPr>
                      <a:r>
                        <a:rPr lang="en-US" sz="2400" dirty="0" smtClean="0">
                          <a:latin typeface="Arial"/>
                          <a:ea typeface="Times New Roman"/>
                          <a:cs typeface="Arial"/>
                        </a:rPr>
                        <a:t>Females</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96240">
                <a:tc>
                  <a:txBody>
                    <a:bodyPr/>
                    <a:lstStyle/>
                    <a:p>
                      <a:pPr marL="0" marR="0" indent="0" algn="just">
                        <a:spcBef>
                          <a:spcPts val="0"/>
                        </a:spcBef>
                        <a:spcAft>
                          <a:spcPts val="0"/>
                        </a:spcAft>
                        <a:tabLst>
                          <a:tab pos="2011680" algn="l"/>
                          <a:tab pos="457200" algn="l"/>
                        </a:tabLst>
                      </a:pPr>
                      <a:r>
                        <a:rPr lang="en-US" sz="2400">
                          <a:latin typeface="Arial"/>
                          <a:ea typeface="Times New Roman"/>
                          <a:cs typeface="Arial"/>
                        </a:rPr>
                        <a:t>n</a:t>
                      </a:r>
                      <a:endParaRPr lang="en-US" sz="24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54</a:t>
                      </a:r>
                      <a:endParaRPr lang="en-US" sz="2400" dirty="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48</a:t>
                      </a:r>
                      <a:endParaRPr lang="en-US" sz="2400" dirty="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96240">
                <a:tc>
                  <a:txBody>
                    <a:bodyPr/>
                    <a:lstStyle/>
                    <a:p>
                      <a:pPr marL="0" marR="0" indent="0" algn="just">
                        <a:spcBef>
                          <a:spcPts val="0"/>
                        </a:spcBef>
                        <a:spcAft>
                          <a:spcPts val="0"/>
                        </a:spcAft>
                        <a:tabLst>
                          <a:tab pos="2011680" algn="l"/>
                          <a:tab pos="457200" algn="l"/>
                        </a:tabLst>
                      </a:pPr>
                      <a:endParaRPr lang="en-US" sz="2400" dirty="0">
                        <a:latin typeface="Arial"/>
                        <a:ea typeface="Times New Roman"/>
                        <a:cs typeface="Arial"/>
                      </a:endParaRPr>
                    </a:p>
                  </a:txBody>
                  <a:tcPr marL="68580" marR="68580" marT="0" marB="0" anchor="ctr">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78.42</a:t>
                      </a:r>
                      <a:endParaRPr lang="en-US" sz="2400" dirty="0">
                        <a:latin typeface="Arial"/>
                        <a:ea typeface="Times New Roman"/>
                        <a:cs typeface="Times New Roman"/>
                      </a:endParaRPr>
                    </a:p>
                  </a:txBody>
                  <a:tcPr marL="68580" marR="68580" marT="0" marB="0">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80.44</a:t>
                      </a:r>
                      <a:endParaRPr lang="en-US" sz="2400" dirty="0">
                        <a:latin typeface="Arial"/>
                        <a:ea typeface="Times New Roman"/>
                        <a:cs typeface="Times New Roman"/>
                      </a:endParaRPr>
                    </a:p>
                  </a:txBody>
                  <a:tcPr marL="68580" marR="68580" marT="0" marB="0">
                    <a:lnL>
                      <a:noFill/>
                    </a:lnL>
                    <a:lnR>
                      <a:noFill/>
                    </a:lnR>
                    <a:lnT>
                      <a:noFill/>
                    </a:lnT>
                    <a:lnB>
                      <a:noFill/>
                    </a:lnB>
                  </a:tcPr>
                </a:tc>
              </a:tr>
              <a:tr h="396240">
                <a:tc>
                  <a:txBody>
                    <a:bodyPr/>
                    <a:lstStyle/>
                    <a:p>
                      <a:pPr marL="0" marR="0" indent="0" algn="just">
                        <a:spcBef>
                          <a:spcPts val="0"/>
                        </a:spcBef>
                        <a:spcAft>
                          <a:spcPts val="0"/>
                        </a:spcAft>
                        <a:tabLst>
                          <a:tab pos="2011680" algn="l"/>
                          <a:tab pos="457200" algn="l"/>
                        </a:tabLst>
                      </a:pPr>
                      <a:r>
                        <a:rPr lang="en-US" sz="2400" dirty="0" smtClean="0">
                          <a:latin typeface="Arial"/>
                          <a:ea typeface="Times New Roman"/>
                          <a:cs typeface="Arial"/>
                        </a:rPr>
                        <a:t>SD</a:t>
                      </a:r>
                      <a:endParaRPr lang="en-US" sz="2400" dirty="0">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2.87</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3.52</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327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61925"/>
          </a:xfrm>
          <a:prstGeom prst="rect">
            <a:avLst/>
          </a:prstGeom>
          <a:noFill/>
        </p:spPr>
      </p:pic>
      <p:graphicFrame>
        <p:nvGraphicFramePr>
          <p:cNvPr id="8" name="Object 7"/>
          <p:cNvGraphicFramePr>
            <a:graphicFrameLocks noChangeAspect="1"/>
          </p:cNvGraphicFramePr>
          <p:nvPr/>
        </p:nvGraphicFramePr>
        <p:xfrm>
          <a:off x="2286000" y="5867400"/>
          <a:ext cx="304800" cy="457200"/>
        </p:xfrm>
        <a:graphic>
          <a:graphicData uri="http://schemas.openxmlformats.org/presentationml/2006/ole">
            <p:oleObj spid="_x0000_s55304" name="Equation" r:id="rId5" imgW="126890" imgH="190335"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two sample, non directional (cont)</a:t>
            </a:r>
            <a:endParaRPr lang="en-US" dirty="0"/>
          </a:p>
        </p:txBody>
      </p:sp>
      <p:sp>
        <p:nvSpPr>
          <p:cNvPr id="6" name="Content Placeholder 5"/>
          <p:cNvSpPr>
            <a:spLocks noGrp="1"/>
          </p:cNvSpPr>
          <p:nvPr>
            <p:ph idx="1"/>
          </p:nvPr>
        </p:nvSpPr>
        <p:spPr>
          <a:xfrm>
            <a:off x="228600" y="1143000"/>
            <a:ext cx="8915400" cy="5334000"/>
          </a:xfrm>
        </p:spPr>
        <p:txBody>
          <a:bodyPr>
            <a:normAutofit/>
          </a:bodyPr>
          <a:lstStyle/>
          <a:p>
            <a:pPr marL="347472" indent="-347472">
              <a:buNone/>
            </a:pPr>
            <a:r>
              <a:rPr lang="en-US" dirty="0" smtClean="0"/>
              <a:t>If reject H</a:t>
            </a:r>
            <a:r>
              <a:rPr lang="en-US" baseline="-25000" dirty="0" smtClean="0"/>
              <a:t>0</a:t>
            </a:r>
            <a:r>
              <a:rPr lang="en-US" dirty="0" smtClean="0"/>
              <a:t>:</a:t>
            </a:r>
          </a:p>
          <a:p>
            <a:pPr marL="347472" indent="-347472">
              <a:buNone/>
            </a:pPr>
            <a:r>
              <a:rPr lang="en-US" dirty="0" smtClean="0"/>
              <a:t>Answer: This study provides evidence (P = 0.0024) at the 0.05 significance level that male and female cicadas have different mean tibia lengths.</a:t>
            </a:r>
          </a:p>
          <a:p>
            <a:pPr marL="0" indent="0">
              <a:buNone/>
            </a:pPr>
            <a:endParaRPr lang="en-US" dirty="0" smtClean="0"/>
          </a:p>
          <a:p>
            <a:pPr marL="0" indent="0">
              <a:buNone/>
            </a:pPr>
            <a:r>
              <a:rPr lang="en-US" dirty="0" smtClean="0"/>
              <a:t>If fail to reject H</a:t>
            </a:r>
            <a:r>
              <a:rPr lang="en-US" baseline="-25000" dirty="0" smtClean="0"/>
              <a:t>0</a:t>
            </a:r>
            <a:r>
              <a:rPr lang="en-US" dirty="0" smtClean="0"/>
              <a:t>:</a:t>
            </a:r>
          </a:p>
          <a:p>
            <a:pPr marL="347472" indent="-347472">
              <a:buNone/>
            </a:pPr>
            <a:r>
              <a:rPr lang="en-US" dirty="0" smtClean="0"/>
              <a:t>Answer: This study does not provide evidence (P = 0.24) at the 0.05 significance level that male and female cicadas have different mean tibia lengths.</a:t>
            </a:r>
          </a:p>
          <a:p>
            <a:pPr>
              <a:buNone/>
            </a:pPr>
            <a:endParaRPr lang="en-US" dirty="0" smtClean="0"/>
          </a:p>
          <a:p>
            <a:pPr>
              <a:buNone/>
            </a:pPr>
            <a:endParaRPr lang="en-US" dirty="0" smtClean="0"/>
          </a:p>
          <a:p>
            <a:pPr>
              <a:buNone/>
            </a:pPr>
            <a:endParaRPr lang="en-US" dirty="0"/>
          </a:p>
        </p:txBody>
      </p:sp>
      <p:pic>
        <p:nvPicPr>
          <p:cNvPr id="32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619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P-value vs. </a:t>
            </a:r>
            <a:r>
              <a:rPr lang="en-US" dirty="0" smtClean="0">
                <a:sym typeface="Symbol"/>
              </a:rPr>
              <a:t></a:t>
            </a:r>
            <a:endParaRPr lang="en-US" dirty="0"/>
          </a:p>
        </p:txBody>
      </p:sp>
      <p:pic>
        <p:nvPicPr>
          <p:cNvPr id="4" name="Picture 7" descr="F07_03_03b"/>
          <p:cNvPicPr>
            <a:picLocks noGrp="1" noChangeAspect="1" noChangeArrowheads="1"/>
          </p:cNvPicPr>
          <p:nvPr>
            <p:ph idx="1"/>
          </p:nvPr>
        </p:nvPicPr>
        <p:blipFill>
          <a:blip r:embed="rId2" cstate="print"/>
          <a:srcRect/>
          <a:stretch>
            <a:fillRect/>
          </a:stretch>
        </p:blipFill>
        <p:spPr bwMode="auto">
          <a:xfrm>
            <a:off x="1447800" y="3733800"/>
            <a:ext cx="6400800" cy="2532691"/>
          </a:xfrm>
          <a:prstGeom prst="rect">
            <a:avLst/>
          </a:prstGeom>
          <a:noFill/>
        </p:spPr>
      </p:pic>
      <p:pic>
        <p:nvPicPr>
          <p:cNvPr id="5" name="Picture 16" descr="F07_02_04b"/>
          <p:cNvPicPr>
            <a:picLocks noChangeAspect="1" noChangeArrowheads="1"/>
          </p:cNvPicPr>
          <p:nvPr/>
        </p:nvPicPr>
        <p:blipFill>
          <a:blip r:embed="rId3" cstate="print"/>
          <a:srcRect/>
          <a:stretch>
            <a:fillRect/>
          </a:stretch>
        </p:blipFill>
        <p:spPr bwMode="auto">
          <a:xfrm>
            <a:off x="1524000" y="1066800"/>
            <a:ext cx="6181725" cy="2391180"/>
          </a:xfrm>
          <a:prstGeom prst="rect">
            <a:avLst/>
          </a:prstGeom>
          <a:noFill/>
        </p:spPr>
      </p:pic>
      <p:sp>
        <p:nvSpPr>
          <p:cNvPr id="6" name="Rectangle 5"/>
          <p:cNvSpPr/>
          <p:nvPr/>
        </p:nvSpPr>
        <p:spPr>
          <a:xfrm>
            <a:off x="4953000" y="1219200"/>
            <a:ext cx="2209800" cy="228600"/>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15200" y="3733800"/>
            <a:ext cx="330540" cy="369332"/>
          </a:xfrm>
          <a:prstGeom prst="rect">
            <a:avLst/>
          </a:prstGeom>
          <a:solidFill>
            <a:srgbClr val="FFFF00"/>
          </a:solidFill>
        </p:spPr>
        <p:txBody>
          <a:bodyPr wrap="none" rtlCol="0">
            <a:spAutoFit/>
          </a:bodyPr>
          <a:lstStyle/>
          <a:p>
            <a:r>
              <a:rPr lang="en-US" dirty="0" smtClean="0">
                <a:latin typeface="Symbol" pitchFamily="18" charset="2"/>
              </a:rPr>
              <a:t>a</a:t>
            </a:r>
            <a:endParaRPr lang="en-US" dirty="0">
              <a:latin typeface="Symbol" pitchFamily="18"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0" cy="762000"/>
          </a:xfrm>
        </p:spPr>
        <p:txBody>
          <a:bodyPr>
            <a:normAutofit/>
          </a:bodyPr>
          <a:lstStyle/>
          <a:p>
            <a:r>
              <a:rPr lang="en-US" dirty="0" smtClean="0"/>
              <a:t>Example 7.1.2</a:t>
            </a:r>
            <a:endParaRPr lang="en-US" dirty="0"/>
          </a:p>
        </p:txBody>
      </p:sp>
      <p:pic>
        <p:nvPicPr>
          <p:cNvPr id="5" name="Picture 7" descr="T07_01_02a"/>
          <p:cNvPicPr>
            <a:picLocks noGrp="1" noChangeAspect="1" noChangeArrowheads="1"/>
          </p:cNvPicPr>
          <p:nvPr>
            <p:ph idx="1"/>
          </p:nvPr>
        </p:nvPicPr>
        <p:blipFill>
          <a:blip r:embed="rId2" cstate="print"/>
          <a:srcRect b="5416"/>
          <a:stretch>
            <a:fillRect/>
          </a:stretch>
        </p:blipFill>
        <p:spPr bwMode="auto">
          <a:xfrm>
            <a:off x="0" y="838200"/>
            <a:ext cx="4740038" cy="3581400"/>
          </a:xfrm>
          <a:prstGeom prst="rect">
            <a:avLst/>
          </a:prstGeom>
          <a:noFill/>
          <a:ln w="9525">
            <a:noFill/>
            <a:miter lim="800000"/>
            <a:headEnd/>
            <a:tailEnd/>
          </a:ln>
        </p:spPr>
      </p:pic>
      <p:pic>
        <p:nvPicPr>
          <p:cNvPr id="6" name="Picture 6" descr="T07_01_02b"/>
          <p:cNvPicPr>
            <a:picLocks noChangeAspect="1" noChangeArrowheads="1"/>
          </p:cNvPicPr>
          <p:nvPr/>
        </p:nvPicPr>
        <p:blipFill>
          <a:blip r:embed="rId3" cstate="print"/>
          <a:srcRect/>
          <a:stretch>
            <a:fillRect/>
          </a:stretch>
        </p:blipFill>
        <p:spPr bwMode="auto">
          <a:xfrm>
            <a:off x="4572000" y="2464884"/>
            <a:ext cx="4572000" cy="439311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One-Tailed t test</a:t>
            </a:r>
            <a:endParaRPr lang="en-US" dirty="0"/>
          </a:p>
        </p:txBody>
      </p:sp>
      <p:pic>
        <p:nvPicPr>
          <p:cNvPr id="6" name="Picture 7" descr="F07_05_01"/>
          <p:cNvPicPr>
            <a:picLocks noChangeAspect="1" noChangeArrowheads="1"/>
          </p:cNvPicPr>
          <p:nvPr/>
        </p:nvPicPr>
        <p:blipFill>
          <a:blip r:embed="rId3" cstate="print"/>
          <a:srcRect/>
          <a:stretch>
            <a:fillRect/>
          </a:stretch>
        </p:blipFill>
        <p:spPr bwMode="auto">
          <a:xfrm>
            <a:off x="1066800" y="1143000"/>
            <a:ext cx="7315200" cy="2963999"/>
          </a:xfrm>
          <a:prstGeom prst="rect">
            <a:avLst/>
          </a:prstGeom>
          <a:noFill/>
        </p:spPr>
      </p:pic>
      <p:pic>
        <p:nvPicPr>
          <p:cNvPr id="9" name="Picture 16" descr="F07_02_04b"/>
          <p:cNvPicPr>
            <a:picLocks noChangeAspect="1" noChangeArrowheads="1"/>
          </p:cNvPicPr>
          <p:nvPr/>
        </p:nvPicPr>
        <p:blipFill>
          <a:blip r:embed="rId4" cstate="print"/>
          <a:srcRect/>
          <a:stretch>
            <a:fillRect/>
          </a:stretch>
        </p:blipFill>
        <p:spPr bwMode="auto">
          <a:xfrm>
            <a:off x="1524000" y="4267200"/>
            <a:ext cx="6181725" cy="23911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One-tailed P-test (cont)</a:t>
            </a:r>
            <a:endParaRPr lang="en-US" dirty="0"/>
          </a:p>
        </p:txBody>
      </p:sp>
      <p:pic>
        <p:nvPicPr>
          <p:cNvPr id="4" name="Picture 5" descr="F07_05_02"/>
          <p:cNvPicPr>
            <a:picLocks noGrp="1" noChangeAspect="1" noChangeArrowheads="1"/>
          </p:cNvPicPr>
          <p:nvPr>
            <p:ph idx="1"/>
          </p:nvPr>
        </p:nvPicPr>
        <p:blipFill>
          <a:blip r:embed="rId2" cstate="print"/>
          <a:srcRect/>
          <a:stretch>
            <a:fillRect/>
          </a:stretch>
        </p:blipFill>
        <p:spPr bwMode="auto">
          <a:xfrm>
            <a:off x="304799" y="2057400"/>
            <a:ext cx="8595217" cy="3124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Example: two sample, directional</a:t>
            </a:r>
            <a:endParaRPr lang="en-US" dirty="0"/>
          </a:p>
        </p:txBody>
      </p:sp>
      <p:sp>
        <p:nvSpPr>
          <p:cNvPr id="6" name="Content Placeholder 5"/>
          <p:cNvSpPr>
            <a:spLocks noGrp="1"/>
          </p:cNvSpPr>
          <p:nvPr>
            <p:ph idx="1"/>
          </p:nvPr>
        </p:nvSpPr>
        <p:spPr>
          <a:xfrm>
            <a:off x="0" y="914400"/>
            <a:ext cx="9144000" cy="5943600"/>
          </a:xfrm>
        </p:spPr>
        <p:txBody>
          <a:bodyPr>
            <a:normAutofit fontScale="92500" lnSpcReduction="10000"/>
          </a:bodyPr>
          <a:lstStyle/>
          <a:p>
            <a:pPr marL="0" indent="0">
              <a:buNone/>
            </a:pPr>
            <a:r>
              <a:rPr lang="en-US" dirty="0" smtClean="0"/>
              <a:t>A pain-killing drug was tested for efficacy in 50 women who were experiencing uterine cramping pain following childbirth. 25 of the women were randomly allocated to receive the drug and the remaining 25 received a placebo. Capsules of the drug or placebo were given before breakfast and again at noon. A pain relieve score, based on hourly questioning through the day, was computed for each woman. The possible pain relief scores ranged from 0 (no relief) to 56 (complete relief for 8 hours). Summary results are shown in the table on the next slide. Assuming that the pain relief scores approximately follow a normal distribution, test for efficacy of the drug at reducing uterine cramping pain.</a:t>
            </a:r>
          </a:p>
          <a:p>
            <a:pPr>
              <a:buNone/>
            </a:pPr>
            <a:endParaRPr lang="en-US" dirty="0" smtClean="0"/>
          </a:p>
          <a:p>
            <a:pPr>
              <a:buNone/>
            </a:pPr>
            <a:endParaRPr lang="en-US" dirty="0" smtClean="0"/>
          </a:p>
          <a:p>
            <a:pPr>
              <a:buNone/>
            </a:pPr>
            <a:endParaRPr lang="en-US" dirty="0"/>
          </a:p>
        </p:txBody>
      </p:sp>
      <p:pic>
        <p:nvPicPr>
          <p:cNvPr id="32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619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two sample, directional</a:t>
            </a:r>
            <a:endParaRPr lang="en-US" dirty="0"/>
          </a:p>
        </p:txBody>
      </p:sp>
      <p:sp>
        <p:nvSpPr>
          <p:cNvPr id="6" name="Content Placeholder 5"/>
          <p:cNvSpPr>
            <a:spLocks noGrp="1"/>
          </p:cNvSpPr>
          <p:nvPr>
            <p:ph idx="1"/>
          </p:nvPr>
        </p:nvSpPr>
        <p:spPr>
          <a:xfrm>
            <a:off x="228600" y="1143000"/>
            <a:ext cx="8915400" cy="5334000"/>
          </a:xfrm>
        </p:spPr>
        <p:txBody>
          <a:bodyPr>
            <a:normAutofit/>
          </a:bodyPr>
          <a:lstStyle/>
          <a:p>
            <a:pPr>
              <a:buNone/>
            </a:pPr>
            <a:endParaRPr lang="en-US" dirty="0" smtClean="0"/>
          </a:p>
          <a:p>
            <a:pPr>
              <a:buNone/>
            </a:pPr>
            <a:endParaRPr lang="en-US" dirty="0" smtClean="0"/>
          </a:p>
          <a:p>
            <a:pPr>
              <a:buNone/>
            </a:pPr>
            <a:endParaRPr lang="en-US" dirty="0"/>
          </a:p>
        </p:txBody>
      </p:sp>
      <p:graphicFrame>
        <p:nvGraphicFramePr>
          <p:cNvPr id="7" name="Table 6"/>
          <p:cNvGraphicFramePr>
            <a:graphicFrameLocks noGrp="1"/>
          </p:cNvGraphicFramePr>
          <p:nvPr/>
        </p:nvGraphicFramePr>
        <p:xfrm>
          <a:off x="2667000" y="1143000"/>
          <a:ext cx="3581400" cy="1981200"/>
        </p:xfrm>
        <a:graphic>
          <a:graphicData uri="http://schemas.openxmlformats.org/drawingml/2006/table">
            <a:tbl>
              <a:tblPr/>
              <a:tblGrid>
                <a:gridCol w="685800"/>
                <a:gridCol w="1371600"/>
                <a:gridCol w="1524000"/>
              </a:tblGrid>
              <a:tr h="396240">
                <a:tc>
                  <a:txBody>
                    <a:bodyPr/>
                    <a:lstStyle/>
                    <a:p>
                      <a:pPr marL="0" marR="0" indent="0">
                        <a:spcBef>
                          <a:spcPts val="0"/>
                        </a:spcBef>
                        <a:spcAft>
                          <a:spcPts val="0"/>
                        </a:spcAft>
                        <a:tabLst>
                          <a:tab pos="2011680" algn="l"/>
                          <a:tab pos="457200" algn="l"/>
                        </a:tabLst>
                      </a:pPr>
                      <a:endParaRPr lang="en-US" sz="2400" dirty="0">
                        <a:latin typeface="Arial"/>
                        <a:ea typeface="Times New Roman"/>
                        <a:cs typeface="Arial"/>
                      </a:endParaRPr>
                    </a:p>
                  </a:txBody>
                  <a:tcPr marL="68580" marR="68580" marT="0" marB="0">
                    <a:lnL>
                      <a:noFill/>
                    </a:lnL>
                    <a:lnR>
                      <a:noFill/>
                    </a:lnR>
                    <a:lnT>
                      <a:noFill/>
                    </a:lnT>
                    <a:lnB>
                      <a:noFill/>
                    </a:lnB>
                  </a:tcPr>
                </a:tc>
                <a:tc gridSpan="2">
                  <a:txBody>
                    <a:bodyPr/>
                    <a:lstStyle/>
                    <a:p>
                      <a:pPr marL="0" marR="0" indent="0" algn="ctr">
                        <a:spcBef>
                          <a:spcPts val="0"/>
                        </a:spcBef>
                        <a:spcAft>
                          <a:spcPts val="0"/>
                        </a:spcAft>
                        <a:tabLst>
                          <a:tab pos="2011680" algn="l"/>
                          <a:tab pos="457200" algn="l"/>
                        </a:tabLst>
                      </a:pPr>
                      <a:r>
                        <a:rPr lang="en-US" sz="2400" dirty="0" smtClean="0">
                          <a:latin typeface="Arial"/>
                          <a:ea typeface="Times New Roman"/>
                          <a:cs typeface="Arial"/>
                        </a:rPr>
                        <a:t>Pain Relief</a:t>
                      </a:r>
                      <a:r>
                        <a:rPr lang="en-US" sz="2400" baseline="0" dirty="0" smtClean="0">
                          <a:latin typeface="Arial"/>
                          <a:ea typeface="Times New Roman"/>
                          <a:cs typeface="Arial"/>
                        </a:rPr>
                        <a:t> Score</a:t>
                      </a:r>
                      <a:endParaRPr lang="en-US" sz="2400" dirty="0">
                        <a:latin typeface="Symbol" pitchFamily="18" charset="2"/>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r>
              <a:tr h="396240">
                <a:tc>
                  <a:txBody>
                    <a:bodyPr/>
                    <a:lstStyle/>
                    <a:p>
                      <a:pPr marL="0" marR="0" indent="0">
                        <a:spcBef>
                          <a:spcPts val="0"/>
                        </a:spcBef>
                        <a:spcAft>
                          <a:spcPts val="0"/>
                        </a:spcAft>
                        <a:tabLst>
                          <a:tab pos="2011680" algn="l"/>
                          <a:tab pos="457200" algn="l"/>
                        </a:tabLst>
                      </a:pPr>
                      <a:endParaRPr lang="en-US" sz="2400" dirty="0">
                        <a:latin typeface="Arial"/>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tabLst>
                          <a:tab pos="2011680" algn="l"/>
                          <a:tab pos="457200" algn="l"/>
                        </a:tabLst>
                      </a:pPr>
                      <a:r>
                        <a:rPr lang="en-US" sz="2400" dirty="0" smtClean="0">
                          <a:latin typeface="Arial"/>
                          <a:ea typeface="Times New Roman"/>
                          <a:cs typeface="Arial"/>
                        </a:rPr>
                        <a:t>Placebo</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tabLst>
                          <a:tab pos="2011680" algn="l"/>
                          <a:tab pos="457200" algn="l"/>
                        </a:tabLst>
                      </a:pPr>
                      <a:r>
                        <a:rPr lang="en-US" sz="2400" dirty="0" smtClean="0">
                          <a:latin typeface="Arial"/>
                          <a:ea typeface="Times New Roman"/>
                          <a:cs typeface="Arial"/>
                        </a:rPr>
                        <a:t>Drug</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396240">
                <a:tc>
                  <a:txBody>
                    <a:bodyPr/>
                    <a:lstStyle/>
                    <a:p>
                      <a:pPr marL="0" marR="0" indent="0" algn="just">
                        <a:spcBef>
                          <a:spcPts val="0"/>
                        </a:spcBef>
                        <a:spcAft>
                          <a:spcPts val="0"/>
                        </a:spcAft>
                        <a:tabLst>
                          <a:tab pos="2011680" algn="l"/>
                          <a:tab pos="457200" algn="l"/>
                        </a:tabLst>
                      </a:pPr>
                      <a:r>
                        <a:rPr lang="en-US" sz="2400">
                          <a:latin typeface="Arial"/>
                          <a:ea typeface="Times New Roman"/>
                          <a:cs typeface="Arial"/>
                        </a:rPr>
                        <a:t>n</a:t>
                      </a:r>
                      <a:endParaRPr lang="en-US" sz="24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25</a:t>
                      </a:r>
                      <a:endParaRPr lang="en-US" sz="2400" dirty="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25</a:t>
                      </a:r>
                      <a:endParaRPr lang="en-US" sz="2400" dirty="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96240">
                <a:tc>
                  <a:txBody>
                    <a:bodyPr/>
                    <a:lstStyle/>
                    <a:p>
                      <a:pPr marL="0" marR="0" indent="0" algn="just">
                        <a:spcBef>
                          <a:spcPts val="0"/>
                        </a:spcBef>
                        <a:spcAft>
                          <a:spcPts val="0"/>
                        </a:spcAft>
                        <a:tabLst>
                          <a:tab pos="2011680" algn="l"/>
                          <a:tab pos="457200" algn="l"/>
                        </a:tabLst>
                      </a:pPr>
                      <a:endParaRPr lang="en-US" sz="2400" dirty="0">
                        <a:latin typeface="Arial"/>
                        <a:ea typeface="Times New Roman"/>
                        <a:cs typeface="Arial"/>
                      </a:endParaRPr>
                    </a:p>
                  </a:txBody>
                  <a:tcPr marL="68580" marR="68580" marT="0" marB="0" anchor="ctr">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31.96</a:t>
                      </a:r>
                      <a:endParaRPr lang="en-US" sz="2400" dirty="0">
                        <a:latin typeface="Arial"/>
                        <a:ea typeface="Times New Roman"/>
                        <a:cs typeface="Times New Roman"/>
                      </a:endParaRPr>
                    </a:p>
                  </a:txBody>
                  <a:tcPr marL="68580" marR="68580" marT="0" marB="0">
                    <a:lnL>
                      <a:noFill/>
                    </a:lnL>
                    <a:lnR>
                      <a:noFill/>
                    </a:lnR>
                    <a:lnT>
                      <a:noFill/>
                    </a:lnT>
                    <a:lnB>
                      <a:noFill/>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25.32</a:t>
                      </a:r>
                      <a:endParaRPr lang="en-US" sz="2400" dirty="0">
                        <a:latin typeface="Arial"/>
                        <a:ea typeface="Times New Roman"/>
                        <a:cs typeface="Times New Roman"/>
                      </a:endParaRPr>
                    </a:p>
                  </a:txBody>
                  <a:tcPr marL="68580" marR="68580" marT="0" marB="0">
                    <a:lnL>
                      <a:noFill/>
                    </a:lnL>
                    <a:lnR>
                      <a:noFill/>
                    </a:lnR>
                    <a:lnT>
                      <a:noFill/>
                    </a:lnT>
                    <a:lnB>
                      <a:noFill/>
                    </a:lnB>
                  </a:tcPr>
                </a:tc>
              </a:tr>
              <a:tr h="396240">
                <a:tc>
                  <a:txBody>
                    <a:bodyPr/>
                    <a:lstStyle/>
                    <a:p>
                      <a:pPr marL="0" marR="0" indent="0" algn="just">
                        <a:spcBef>
                          <a:spcPts val="0"/>
                        </a:spcBef>
                        <a:spcAft>
                          <a:spcPts val="0"/>
                        </a:spcAft>
                        <a:tabLst>
                          <a:tab pos="2011680" algn="l"/>
                          <a:tab pos="457200" algn="l"/>
                        </a:tabLst>
                      </a:pPr>
                      <a:r>
                        <a:rPr lang="en-US" sz="2400" dirty="0" smtClean="0">
                          <a:latin typeface="Arial"/>
                          <a:ea typeface="Times New Roman"/>
                          <a:cs typeface="Arial"/>
                        </a:rPr>
                        <a:t>SD</a:t>
                      </a:r>
                      <a:endParaRPr lang="en-US" sz="2400" dirty="0">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12.05</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r">
                        <a:spcBef>
                          <a:spcPts val="0"/>
                        </a:spcBef>
                        <a:spcAft>
                          <a:spcPts val="0"/>
                        </a:spcAft>
                        <a:tabLst>
                          <a:tab pos="2011680" algn="l"/>
                          <a:tab pos="457200" algn="l"/>
                        </a:tabLst>
                      </a:pPr>
                      <a:r>
                        <a:rPr lang="en-US" sz="2400" dirty="0" smtClean="0">
                          <a:latin typeface="Arial"/>
                          <a:ea typeface="Times New Roman"/>
                          <a:cs typeface="Arial"/>
                        </a:rPr>
                        <a:t>13.75</a:t>
                      </a:r>
                      <a:endParaRPr lang="en-US" sz="2400" dirty="0">
                        <a:latin typeface="Aria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327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61925"/>
          </a:xfrm>
          <a:prstGeom prst="rect">
            <a:avLst/>
          </a:prstGeom>
          <a:noFill/>
        </p:spPr>
      </p:pic>
      <p:graphicFrame>
        <p:nvGraphicFramePr>
          <p:cNvPr id="8" name="Object 7"/>
          <p:cNvGraphicFramePr>
            <a:graphicFrameLocks noChangeAspect="1"/>
          </p:cNvGraphicFramePr>
          <p:nvPr/>
        </p:nvGraphicFramePr>
        <p:xfrm>
          <a:off x="2743200" y="2286000"/>
          <a:ext cx="304800" cy="457200"/>
        </p:xfrm>
        <a:graphic>
          <a:graphicData uri="http://schemas.openxmlformats.org/presentationml/2006/ole">
            <p:oleObj spid="_x0000_s64520" name="Equation" r:id="rId5" imgW="126890" imgH="190335"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two sample, directional</a:t>
            </a:r>
            <a:endParaRPr lang="en-US" dirty="0"/>
          </a:p>
        </p:txBody>
      </p:sp>
      <p:sp>
        <p:nvSpPr>
          <p:cNvPr id="3" name="Content Placeholder 2"/>
          <p:cNvSpPr>
            <a:spLocks noGrp="1"/>
          </p:cNvSpPr>
          <p:nvPr>
            <p:ph idx="1"/>
          </p:nvPr>
        </p:nvSpPr>
        <p:spPr/>
        <p:txBody>
          <a:bodyPr/>
          <a:lstStyle/>
          <a:p>
            <a:pPr>
              <a:buNone/>
            </a:pPr>
            <a:r>
              <a:rPr lang="en-US" dirty="0" smtClean="0"/>
              <a:t>This study does not provide evidence (P &gt; 0.5) at the 0.05 significance level that the drug is more effective than the placebo at reducing uterine cramping pain</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7.6.1: large n</a:t>
            </a:r>
            <a:endParaRPr lang="en-US"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Lactate </a:t>
            </a:r>
            <a:r>
              <a:rPr lang="en-US" dirty="0" err="1" smtClean="0"/>
              <a:t>dehydrogenase</a:t>
            </a:r>
            <a:r>
              <a:rPr lang="en-US" dirty="0" smtClean="0"/>
              <a:t> (LD) is an enzyme that may show elevated activity following damage to the heart muscle or other tissues. A large study of serum LD levels in healthy young people yielded the results shown below.</a:t>
            </a:r>
            <a:endParaRPr lang="en-US" dirty="0"/>
          </a:p>
        </p:txBody>
      </p:sp>
      <p:pic>
        <p:nvPicPr>
          <p:cNvPr id="4" name="Picture 15" descr="T07_06_01"/>
          <p:cNvPicPr>
            <a:picLocks noChangeAspect="1" noChangeArrowheads="1"/>
          </p:cNvPicPr>
          <p:nvPr/>
        </p:nvPicPr>
        <p:blipFill>
          <a:blip r:embed="rId2" cstate="print"/>
          <a:srcRect/>
          <a:stretch>
            <a:fillRect/>
          </a:stretch>
        </p:blipFill>
        <p:spPr bwMode="auto">
          <a:xfrm>
            <a:off x="1752600" y="3790950"/>
            <a:ext cx="5429250" cy="30670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7.6.2: small n</a:t>
            </a:r>
            <a:endParaRPr lang="en-US"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Imagine that we are studying the body weight of men and women, and obtain the realistic (fictitious) data shown below.</a:t>
            </a:r>
            <a:endParaRPr lang="en-US" dirty="0"/>
          </a:p>
        </p:txBody>
      </p:sp>
      <p:pic>
        <p:nvPicPr>
          <p:cNvPr id="5" name="Picture 4" descr="T07_06_02"/>
          <p:cNvPicPr>
            <a:picLocks noChangeAspect="1" noChangeArrowheads="1"/>
          </p:cNvPicPr>
          <p:nvPr/>
        </p:nvPicPr>
        <p:blipFill>
          <a:blip r:embed="rId2" cstate="print"/>
          <a:srcRect/>
          <a:stretch>
            <a:fillRect/>
          </a:stretch>
        </p:blipFill>
        <p:spPr bwMode="auto">
          <a:xfrm>
            <a:off x="1828800" y="2971800"/>
            <a:ext cx="5392737" cy="30670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7.6.1: (cont)</a:t>
            </a:r>
            <a:endParaRPr lang="en-US"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Lactate </a:t>
            </a:r>
            <a:r>
              <a:rPr lang="en-US" dirty="0" err="1" smtClean="0"/>
              <a:t>dehydrogenase</a:t>
            </a:r>
            <a:r>
              <a:rPr lang="en-US" dirty="0" smtClean="0"/>
              <a:t> (LD) is an enzyme that may show elevated activity following damage to the heart muscle or other tissues. A large study of serum LD levels in healthy young people yielded the results shown below.</a:t>
            </a:r>
            <a:endParaRPr lang="en-US" dirty="0"/>
          </a:p>
        </p:txBody>
      </p:sp>
      <p:pic>
        <p:nvPicPr>
          <p:cNvPr id="4" name="Picture 15" descr="T07_06_01"/>
          <p:cNvPicPr>
            <a:picLocks noChangeAspect="1" noChangeArrowheads="1"/>
          </p:cNvPicPr>
          <p:nvPr/>
        </p:nvPicPr>
        <p:blipFill>
          <a:blip r:embed="rId2" cstate="print"/>
          <a:srcRect/>
          <a:stretch>
            <a:fillRect/>
          </a:stretch>
        </p:blipFill>
        <p:spPr bwMode="auto">
          <a:xfrm>
            <a:off x="1752600" y="3790950"/>
            <a:ext cx="5429250" cy="30670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7.6.1: (cont)</a:t>
            </a:r>
            <a:endParaRPr lang="en-US" dirty="0"/>
          </a:p>
        </p:txBody>
      </p:sp>
      <p:pic>
        <p:nvPicPr>
          <p:cNvPr id="4" name="Content Placeholder 3" descr="F07_06_01b"/>
          <p:cNvPicPr>
            <a:picLocks noGrp="1" noChangeAspect="1" noChangeArrowheads="1"/>
          </p:cNvPicPr>
          <p:nvPr>
            <p:ph idx="1"/>
          </p:nvPr>
        </p:nvPicPr>
        <p:blipFill>
          <a:blip r:embed="rId2" cstate="print"/>
          <a:srcRect/>
          <a:stretch>
            <a:fillRect/>
          </a:stretch>
        </p:blipFill>
        <p:spPr bwMode="auto">
          <a:xfrm>
            <a:off x="457200" y="1600200"/>
            <a:ext cx="8269412" cy="3581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7.6.2: (cont)</a:t>
            </a:r>
            <a:endParaRPr lang="en-US"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Imagine that we are studying the body weight of men and women, and obtain the realistic (fictitious) data shown below.</a:t>
            </a:r>
            <a:endParaRPr lang="en-US" dirty="0"/>
          </a:p>
        </p:txBody>
      </p:sp>
      <p:pic>
        <p:nvPicPr>
          <p:cNvPr id="5" name="Picture 4" descr="T07_06_02"/>
          <p:cNvPicPr>
            <a:picLocks noChangeAspect="1" noChangeArrowheads="1"/>
          </p:cNvPicPr>
          <p:nvPr/>
        </p:nvPicPr>
        <p:blipFill>
          <a:blip r:embed="rId2" cstate="print"/>
          <a:srcRect/>
          <a:stretch>
            <a:fillRect/>
          </a:stretch>
        </p:blipFill>
        <p:spPr bwMode="auto">
          <a:xfrm>
            <a:off x="1828800" y="2971800"/>
            <a:ext cx="5392737" cy="3067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7.1.2 (cont)</a:t>
            </a:r>
            <a:endParaRPr lang="en-US" dirty="0"/>
          </a:p>
        </p:txBody>
      </p:sp>
      <p:pic>
        <p:nvPicPr>
          <p:cNvPr id="4" name="Picture 10" descr="F07_01_01"/>
          <p:cNvPicPr>
            <a:picLocks noChangeAspect="1" noChangeArrowheads="1"/>
          </p:cNvPicPr>
          <p:nvPr/>
        </p:nvPicPr>
        <p:blipFill>
          <a:blip r:embed="rId2" cstate="print"/>
          <a:srcRect/>
          <a:stretch>
            <a:fillRect/>
          </a:stretch>
        </p:blipFill>
        <p:spPr bwMode="auto">
          <a:xfrm>
            <a:off x="304800" y="2057400"/>
            <a:ext cx="8343900" cy="191928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7.6.2: (cont)</a:t>
            </a:r>
            <a:endParaRPr lang="en-US" dirty="0"/>
          </a:p>
        </p:txBody>
      </p:sp>
      <p:pic>
        <p:nvPicPr>
          <p:cNvPr id="4" name="Content Placeholder 3" descr="F07_06_02b"/>
          <p:cNvPicPr>
            <a:picLocks noGrp="1" noChangeAspect="1" noChangeArrowheads="1"/>
          </p:cNvPicPr>
          <p:nvPr>
            <p:ph idx="1"/>
          </p:nvPr>
        </p:nvPicPr>
        <p:blipFill>
          <a:blip r:embed="rId2" cstate="print"/>
          <a:srcRect/>
          <a:stretch>
            <a:fillRect/>
          </a:stretch>
        </p:blipFill>
        <p:spPr bwMode="auto">
          <a:xfrm>
            <a:off x="685800" y="1828800"/>
            <a:ext cx="7820025" cy="33623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Effect Size</a:t>
            </a:r>
            <a:endParaRPr lang="en-US" dirty="0"/>
          </a:p>
        </p:txBody>
      </p:sp>
      <p:pic>
        <p:nvPicPr>
          <p:cNvPr id="4" name="Content Placeholder 3" descr="F07_07_01"/>
          <p:cNvPicPr>
            <a:picLocks noGrp="1" noChangeAspect="1" noChangeArrowheads="1"/>
          </p:cNvPicPr>
          <p:nvPr>
            <p:ph idx="1"/>
          </p:nvPr>
        </p:nvPicPr>
        <p:blipFill>
          <a:blip r:embed="rId2" cstate="print"/>
          <a:srcRect/>
          <a:stretch>
            <a:fillRect/>
          </a:stretch>
        </p:blipFill>
        <p:spPr bwMode="auto">
          <a:xfrm>
            <a:off x="0" y="2670906"/>
            <a:ext cx="9144000" cy="264949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Table 5: Number of Observations </a:t>
            </a:r>
            <a:r>
              <a:rPr lang="en-US" smtClean="0"/>
              <a:t>for Independent-Samples </a:t>
            </a:r>
            <a:r>
              <a:rPr lang="en-US" dirty="0" smtClean="0"/>
              <a:t>t Test</a:t>
            </a:r>
            <a:endParaRPr lang="en-US" dirty="0"/>
          </a:p>
        </p:txBody>
      </p:sp>
      <p:pic>
        <p:nvPicPr>
          <p:cNvPr id="5" name="Content Placeholder 4" descr="Table 5a.JPG"/>
          <p:cNvPicPr>
            <a:picLocks noGrp="1" noChangeAspect="1"/>
          </p:cNvPicPr>
          <p:nvPr>
            <p:ph idx="1"/>
          </p:nvPr>
        </p:nvPicPr>
        <p:blipFill>
          <a:blip r:embed="rId3" cstate="print"/>
          <a:srcRect l="20155" t="6226" r="25375" b="14644"/>
          <a:stretch>
            <a:fillRect/>
          </a:stretch>
        </p:blipFill>
        <p:spPr>
          <a:xfrm rot="5400000">
            <a:off x="2261678" y="-737679"/>
            <a:ext cx="4620643" cy="8686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of t Test Mechanics</a:t>
            </a:r>
            <a:endParaRPr lang="en-US" dirty="0"/>
          </a:p>
        </p:txBody>
      </p:sp>
      <p:pic>
        <p:nvPicPr>
          <p:cNvPr id="4" name="Content Placeholder 3" descr="D07_08_p276_277"/>
          <p:cNvPicPr>
            <a:picLocks noGrp="1" noChangeAspect="1" noChangeArrowheads="1"/>
          </p:cNvPicPr>
          <p:nvPr>
            <p:ph idx="1"/>
          </p:nvPr>
        </p:nvPicPr>
        <p:blipFill>
          <a:blip r:embed="rId2" cstate="print"/>
          <a:srcRect/>
          <a:stretch>
            <a:fillRect/>
          </a:stretch>
        </p:blipFill>
        <p:spPr bwMode="auto">
          <a:xfrm>
            <a:off x="0" y="914400"/>
            <a:ext cx="9123519" cy="5638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667000" cy="2362200"/>
          </a:xfrm>
        </p:spPr>
        <p:txBody>
          <a:bodyPr>
            <a:normAutofit fontScale="90000"/>
          </a:bodyPr>
          <a:lstStyle/>
          <a:p>
            <a:r>
              <a:rPr lang="en-US" dirty="0" smtClean="0"/>
              <a:t>Table 6: Critical Values of U</a:t>
            </a:r>
            <a:r>
              <a:rPr lang="en-US" baseline="-25000" dirty="0" smtClean="0"/>
              <a:t>s</a:t>
            </a:r>
            <a:endParaRPr lang="en-US" dirty="0"/>
          </a:p>
        </p:txBody>
      </p:sp>
      <p:pic>
        <p:nvPicPr>
          <p:cNvPr id="8" name="Content Placeholder 7" descr="Table 6(2).tif"/>
          <p:cNvPicPr>
            <a:picLocks noGrp="1" noChangeAspect="1"/>
          </p:cNvPicPr>
          <p:nvPr>
            <p:ph idx="1"/>
          </p:nvPr>
        </p:nvPicPr>
        <p:blipFill>
          <a:blip r:embed="rId3" cstate="print"/>
          <a:srcRect l="12881" t="10040" r="15812" b="33998"/>
          <a:stretch>
            <a:fillRect/>
          </a:stretch>
        </p:blipFill>
        <p:spPr>
          <a:xfrm>
            <a:off x="2895600" y="0"/>
            <a:ext cx="6227298" cy="6324600"/>
          </a:xfrm>
        </p:spPr>
      </p:pic>
      <p:sp>
        <p:nvSpPr>
          <p:cNvPr id="9" name="TextBox 8"/>
          <p:cNvSpPr txBox="1"/>
          <p:nvPr/>
        </p:nvSpPr>
        <p:spPr>
          <a:xfrm>
            <a:off x="0" y="2743200"/>
            <a:ext cx="2895600" cy="3539430"/>
          </a:xfrm>
          <a:prstGeom prst="rect">
            <a:avLst/>
          </a:prstGeom>
          <a:noFill/>
        </p:spPr>
        <p:txBody>
          <a:bodyPr wrap="square" rtlCol="0">
            <a:spAutoFit/>
          </a:bodyPr>
          <a:lstStyle/>
          <a:p>
            <a:r>
              <a:rPr lang="en-US" sz="3200" dirty="0" smtClean="0"/>
              <a:t>Note: U</a:t>
            </a:r>
            <a:r>
              <a:rPr lang="en-US" sz="3200" baseline="-25000" dirty="0" smtClean="0"/>
              <a:t>s</a:t>
            </a:r>
            <a:r>
              <a:rPr lang="en-US" sz="3200" dirty="0" smtClean="0"/>
              <a:t> in </a:t>
            </a:r>
            <a:r>
              <a:rPr lang="en-US" sz="3200" b="1" dirty="0" smtClean="0"/>
              <a:t>bold</a:t>
            </a:r>
          </a:p>
          <a:p>
            <a:r>
              <a:rPr lang="en-US" sz="3200" dirty="0" smtClean="0"/>
              <a:t>P-values (non-directional) in </a:t>
            </a:r>
            <a:r>
              <a:rPr lang="en-US" sz="3200" i="1" dirty="0" smtClean="0"/>
              <a:t>italics</a:t>
            </a:r>
          </a:p>
          <a:p>
            <a:r>
              <a:rPr lang="en-US" sz="3200" dirty="0" smtClean="0"/>
              <a:t>Directional P-values: divide number by 2</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WMW</a:t>
            </a:r>
            <a:endParaRPr lang="en-US" dirty="0"/>
          </a:p>
        </p:txBody>
      </p:sp>
      <p:sp>
        <p:nvSpPr>
          <p:cNvPr id="3" name="Content Placeholder 2"/>
          <p:cNvSpPr>
            <a:spLocks noGrp="1"/>
          </p:cNvSpPr>
          <p:nvPr>
            <p:ph idx="1"/>
          </p:nvPr>
        </p:nvSpPr>
        <p:spPr/>
        <p:txBody>
          <a:bodyPr/>
          <a:lstStyle/>
          <a:p>
            <a:pPr>
              <a:buNone/>
            </a:pPr>
            <a:r>
              <a:rPr lang="en-US" dirty="0" smtClean="0"/>
              <a:t>The sage cricket, </a:t>
            </a:r>
            <a:r>
              <a:rPr lang="en-US" i="1" dirty="0" err="1" smtClean="0"/>
              <a:t>Cyphooderris</a:t>
            </a:r>
            <a:r>
              <a:rPr lang="en-US" i="1" dirty="0" smtClean="0"/>
              <a:t> </a:t>
            </a:r>
            <a:r>
              <a:rPr lang="en-US" i="1" dirty="0" err="1" smtClean="0"/>
              <a:t>stepitans</a:t>
            </a:r>
            <a:r>
              <a:rPr lang="en-US" dirty="0" smtClean="0"/>
              <a:t>, mates unusually. During mating the female eats the male’s fleshy hind wings; the wounds are not fatal. The females prefer males that have not already been wounded. The scientific question is: ”Are females more likely to mate if they are hungry?”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WMW (cont)</a:t>
            </a:r>
            <a:endParaRPr lang="en-US" dirty="0"/>
          </a:p>
        </p:txBody>
      </p:sp>
      <p:pic>
        <p:nvPicPr>
          <p:cNvPr id="4" name="Content Placeholder 3" descr="WMW example a.JPG"/>
          <p:cNvPicPr>
            <a:picLocks noGrp="1" noChangeAspect="1"/>
          </p:cNvPicPr>
          <p:nvPr>
            <p:ph idx="1"/>
          </p:nvPr>
        </p:nvPicPr>
        <p:blipFill>
          <a:blip r:embed="rId2" cstate="print"/>
          <a:srcRect l="17318" t="33672" r="28212" b="30972"/>
          <a:stretch>
            <a:fillRect/>
          </a:stretch>
        </p:blipFill>
        <p:spPr>
          <a:xfrm>
            <a:off x="152400" y="1066800"/>
            <a:ext cx="4038600" cy="3392424"/>
          </a:xfrm>
        </p:spPr>
      </p:pic>
      <p:pic>
        <p:nvPicPr>
          <p:cNvPr id="5" name="Picture 4" descr="WMW example b.JPG"/>
          <p:cNvPicPr>
            <a:picLocks noChangeAspect="1"/>
          </p:cNvPicPr>
          <p:nvPr/>
        </p:nvPicPr>
        <p:blipFill>
          <a:blip r:embed="rId3" cstate="print"/>
          <a:srcRect l="21569" t="18889" r="19477" b="48889"/>
          <a:stretch>
            <a:fillRect/>
          </a:stretch>
        </p:blipFill>
        <p:spPr>
          <a:xfrm>
            <a:off x="3972911" y="3048000"/>
            <a:ext cx="5171090" cy="36576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WMW (cont)</a:t>
            </a:r>
            <a:endParaRPr lang="en-US" dirty="0"/>
          </a:p>
        </p:txBody>
      </p:sp>
      <p:pic>
        <p:nvPicPr>
          <p:cNvPr id="4" name="Content Placeholder 3" descr="WMW example a.JPG"/>
          <p:cNvPicPr>
            <a:picLocks noGrp="1" noChangeAspect="1"/>
          </p:cNvPicPr>
          <p:nvPr>
            <p:ph idx="1"/>
          </p:nvPr>
        </p:nvPicPr>
        <p:blipFill>
          <a:blip r:embed="rId2" cstate="print"/>
          <a:srcRect l="17318" t="33672" r="28212" b="30972"/>
          <a:stretch>
            <a:fillRect/>
          </a:stretch>
        </p:blipFill>
        <p:spPr>
          <a:xfrm>
            <a:off x="1828800" y="1219200"/>
            <a:ext cx="5334000" cy="4480560"/>
          </a:xfrm>
        </p:spPr>
      </p:pic>
      <p:graphicFrame>
        <p:nvGraphicFramePr>
          <p:cNvPr id="6" name="Table 5"/>
          <p:cNvGraphicFramePr>
            <a:graphicFrameLocks noGrp="1"/>
          </p:cNvGraphicFramePr>
          <p:nvPr/>
        </p:nvGraphicFramePr>
        <p:xfrm>
          <a:off x="3276600" y="2590798"/>
          <a:ext cx="228600" cy="2285998"/>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bl>
          </a:graphicData>
        </a:graphic>
      </p:graphicFrame>
      <p:graphicFrame>
        <p:nvGraphicFramePr>
          <p:cNvPr id="7" name="Table 6"/>
          <p:cNvGraphicFramePr>
            <a:graphicFrameLocks noGrp="1"/>
          </p:cNvGraphicFramePr>
          <p:nvPr/>
        </p:nvGraphicFramePr>
        <p:xfrm>
          <a:off x="5410200" y="2590800"/>
          <a:ext cx="228600" cy="2701634"/>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0</a:t>
                      </a:r>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bl>
          </a:graphicData>
        </a:graphic>
      </p:graphicFrame>
      <p:graphicFrame>
        <p:nvGraphicFramePr>
          <p:cNvPr id="9" name="Table 8"/>
          <p:cNvGraphicFramePr>
            <a:graphicFrameLocks noGrp="1"/>
          </p:cNvGraphicFramePr>
          <p:nvPr/>
        </p:nvGraphicFramePr>
        <p:xfrm>
          <a:off x="3276600" y="2590800"/>
          <a:ext cx="228600" cy="2285998"/>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bl>
          </a:graphicData>
        </a:graphic>
      </p:graphicFrame>
      <p:graphicFrame>
        <p:nvGraphicFramePr>
          <p:cNvPr id="10" name="Table 9"/>
          <p:cNvGraphicFramePr>
            <a:graphicFrameLocks noGrp="1"/>
          </p:cNvGraphicFramePr>
          <p:nvPr/>
        </p:nvGraphicFramePr>
        <p:xfrm>
          <a:off x="3276600" y="2590800"/>
          <a:ext cx="228600" cy="2285998"/>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4</a:t>
                      </a:r>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bl>
          </a:graphicData>
        </a:graphic>
      </p:graphicFrame>
      <p:graphicFrame>
        <p:nvGraphicFramePr>
          <p:cNvPr id="11" name="Table 10"/>
          <p:cNvGraphicFramePr>
            <a:graphicFrameLocks noGrp="1"/>
          </p:cNvGraphicFramePr>
          <p:nvPr/>
        </p:nvGraphicFramePr>
        <p:xfrm>
          <a:off x="3276600" y="2590800"/>
          <a:ext cx="228600" cy="2285998"/>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4</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5</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5</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5</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5</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5</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5</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7</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10</a:t>
                      </a:r>
                      <a:endParaRPr lang="en-US" sz="1100" dirty="0">
                        <a:latin typeface="Arial" pitchFamily="34" charset="0"/>
                        <a:cs typeface="Arial" pitchFamily="34" charset="0"/>
                      </a:endParaRPr>
                    </a:p>
                  </a:txBody>
                  <a:tcPr marL="0" marR="0" marT="0" marB="0"/>
                </a:tc>
              </a:tr>
            </a:tbl>
          </a:graphicData>
        </a:graphic>
      </p:graphicFrame>
      <p:graphicFrame>
        <p:nvGraphicFramePr>
          <p:cNvPr id="13" name="Table 12"/>
          <p:cNvGraphicFramePr>
            <a:graphicFrameLocks noGrp="1"/>
          </p:cNvGraphicFramePr>
          <p:nvPr/>
        </p:nvGraphicFramePr>
        <p:xfrm>
          <a:off x="5410200" y="2590800"/>
          <a:ext cx="228600" cy="2701634"/>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0</a:t>
                      </a:r>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bl>
          </a:graphicData>
        </a:graphic>
      </p:graphicFrame>
      <p:graphicFrame>
        <p:nvGraphicFramePr>
          <p:cNvPr id="14" name="Table 13"/>
          <p:cNvGraphicFramePr>
            <a:graphicFrameLocks noGrp="1"/>
          </p:cNvGraphicFramePr>
          <p:nvPr/>
        </p:nvGraphicFramePr>
        <p:xfrm>
          <a:off x="5410200" y="2590800"/>
          <a:ext cx="228600" cy="2701634"/>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r h="207818">
                <a:tc>
                  <a:txBody>
                    <a:bodyPr/>
                    <a:lstStyle/>
                    <a:p>
                      <a:endParaRPr lang="en-US" sz="1100" dirty="0">
                        <a:latin typeface="Arial" pitchFamily="34" charset="0"/>
                        <a:cs typeface="Arial" pitchFamily="34" charset="0"/>
                      </a:endParaRPr>
                    </a:p>
                  </a:txBody>
                  <a:tcPr marL="0" marR="0" marT="0" marB="0"/>
                </a:tc>
              </a:tr>
            </a:tbl>
          </a:graphicData>
        </a:graphic>
      </p:graphicFrame>
      <p:graphicFrame>
        <p:nvGraphicFramePr>
          <p:cNvPr id="15" name="Table 14"/>
          <p:cNvGraphicFramePr>
            <a:graphicFrameLocks noGrp="1"/>
          </p:cNvGraphicFramePr>
          <p:nvPr/>
        </p:nvGraphicFramePr>
        <p:xfrm>
          <a:off x="5410200" y="2590800"/>
          <a:ext cx="228600" cy="2701634"/>
        </p:xfrm>
        <a:graphic>
          <a:graphicData uri="http://schemas.openxmlformats.org/drawingml/2006/table">
            <a:tbl>
              <a:tblPr>
                <a:tableStyleId>{5C22544A-7EE6-4342-B048-85BDC9FD1C3A}</a:tableStyleId>
              </a:tblPr>
              <a:tblGrid>
                <a:gridCol w="228600"/>
              </a:tblGrid>
              <a:tr h="207818">
                <a:tc>
                  <a:txBody>
                    <a:bodyPr/>
                    <a:lstStyle/>
                    <a:p>
                      <a:r>
                        <a:rPr lang="en-US" sz="1100" dirty="0" smtClean="0">
                          <a:latin typeface="Arial" pitchFamily="34" charset="0"/>
                          <a:cs typeface="Arial" pitchFamily="34" charset="0"/>
                        </a:rPr>
                        <a:t>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2</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3</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9</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9</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10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10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10</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11</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11</a:t>
                      </a:r>
                      <a:endParaRPr lang="en-US" sz="1100" dirty="0">
                        <a:latin typeface="Arial" pitchFamily="34" charset="0"/>
                        <a:cs typeface="Arial" pitchFamily="34" charset="0"/>
                      </a:endParaRPr>
                    </a:p>
                  </a:txBody>
                  <a:tcPr marL="0" marR="0" marT="0" marB="0"/>
                </a:tc>
              </a:tr>
              <a:tr h="207818">
                <a:tc>
                  <a:txBody>
                    <a:bodyPr/>
                    <a:lstStyle/>
                    <a:p>
                      <a:r>
                        <a:rPr lang="en-US" sz="1100" dirty="0" smtClean="0">
                          <a:latin typeface="Arial" pitchFamily="34" charset="0"/>
                          <a:cs typeface="Arial" pitchFamily="34" charset="0"/>
                        </a:rPr>
                        <a:t>11</a:t>
                      </a:r>
                      <a:endParaRPr lang="en-US" sz="1100" dirty="0">
                        <a:latin typeface="Arial" pitchFamily="34" charset="0"/>
                        <a:cs typeface="Arial" pitchFamily="34" charset="0"/>
                      </a:endParaRPr>
                    </a:p>
                  </a:txBody>
                  <a:tcPr marL="0" marR="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Hypothesis testing: Questions</a:t>
            </a:r>
            <a:endParaRPr lang="en-US" dirty="0"/>
          </a:p>
        </p:txBody>
      </p:sp>
      <p:sp>
        <p:nvSpPr>
          <p:cNvPr id="3" name="Content Placeholder 2"/>
          <p:cNvSpPr>
            <a:spLocks noGrp="1"/>
          </p:cNvSpPr>
          <p:nvPr>
            <p:ph idx="1"/>
          </p:nvPr>
        </p:nvSpPr>
        <p:spPr>
          <a:xfrm>
            <a:off x="0" y="914400"/>
            <a:ext cx="9144000" cy="5943600"/>
          </a:xfrm>
        </p:spPr>
        <p:txBody>
          <a:bodyPr>
            <a:normAutofit/>
          </a:bodyPr>
          <a:lstStyle/>
          <a:p>
            <a:pPr>
              <a:buNone/>
            </a:pPr>
            <a:r>
              <a:rPr lang="en-US" dirty="0" smtClean="0"/>
              <a:t>Categorical (Chapter 9)</a:t>
            </a:r>
          </a:p>
          <a:p>
            <a:pPr>
              <a:buNone/>
            </a:pPr>
            <a:r>
              <a:rPr lang="en-US" dirty="0" smtClean="0"/>
              <a:t>	Is the success probability = ½?</a:t>
            </a:r>
          </a:p>
          <a:p>
            <a:pPr>
              <a:buNone/>
            </a:pPr>
            <a:r>
              <a:rPr lang="en-US" dirty="0" smtClean="0"/>
              <a:t>	Is the success probability = p?</a:t>
            </a:r>
          </a:p>
          <a:p>
            <a:pPr>
              <a:buNone/>
            </a:pPr>
            <a:r>
              <a:rPr lang="en-US" dirty="0" smtClean="0"/>
              <a:t>Normal Distribution</a:t>
            </a:r>
          </a:p>
          <a:p>
            <a:pPr>
              <a:buNone/>
            </a:pPr>
            <a:r>
              <a:rPr lang="en-US" dirty="0" smtClean="0"/>
              <a:t>	Is the population mean = 50?</a:t>
            </a:r>
          </a:p>
          <a:p>
            <a:pPr>
              <a:buNone/>
            </a:pPr>
            <a:r>
              <a:rPr lang="en-US" dirty="0" smtClean="0"/>
              <a:t>	Is the population mean = </a:t>
            </a:r>
            <a:r>
              <a:rPr lang="en-US" dirty="0" smtClean="0">
                <a:sym typeface="Symbol"/>
              </a:rPr>
              <a:t></a:t>
            </a:r>
            <a:r>
              <a:rPr lang="en-US" baseline="-25000" dirty="0" smtClean="0">
                <a:sym typeface="Symbol"/>
              </a:rPr>
              <a:t>0</a:t>
            </a:r>
            <a:endParaRPr lang="en-US" dirty="0" smtClean="0">
              <a:sym typeface="Symbol"/>
            </a:endParaRPr>
          </a:p>
          <a:p>
            <a:pPr>
              <a:buNone/>
            </a:pPr>
            <a:r>
              <a:rPr lang="en-US" dirty="0" smtClean="0">
                <a:sym typeface="Symbol"/>
              </a:rPr>
              <a:t>Normal Distribution: 2 populations</a:t>
            </a:r>
          </a:p>
          <a:p>
            <a:pPr>
              <a:buNone/>
            </a:pPr>
            <a:r>
              <a:rPr lang="en-US" dirty="0" smtClean="0">
                <a:sym typeface="Symbol"/>
              </a:rPr>
              <a:t>	Do the two populations have the same mean?</a:t>
            </a:r>
          </a:p>
          <a:p>
            <a:pPr marL="633413" indent="-633413">
              <a:buNone/>
            </a:pPr>
            <a:r>
              <a:rPr lang="en-US" dirty="0" smtClean="0">
                <a:sym typeface="Symbol"/>
              </a:rPr>
              <a:t>    Is the difference of the two population means = 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Procedure (1/4)</a:t>
            </a:r>
            <a:endParaRPr lang="en-US" dirty="0"/>
          </a:p>
        </p:txBody>
      </p:sp>
      <p:sp>
        <p:nvSpPr>
          <p:cNvPr id="3" name="Content Placeholder 2"/>
          <p:cNvSpPr>
            <a:spLocks noGrp="1"/>
          </p:cNvSpPr>
          <p:nvPr>
            <p:ph idx="1"/>
          </p:nvPr>
        </p:nvSpPr>
        <p:spPr>
          <a:xfrm>
            <a:off x="0" y="762000"/>
            <a:ext cx="9144000" cy="6096000"/>
          </a:xfrm>
        </p:spPr>
        <p:txBody>
          <a:bodyPr>
            <a:noAutofit/>
          </a:bodyPr>
          <a:lstStyle/>
          <a:p>
            <a:pPr marL="514350" indent="-514350">
              <a:spcBef>
                <a:spcPts val="0"/>
              </a:spcBef>
              <a:buAutoNum type="arabicPeriod"/>
            </a:pPr>
            <a:r>
              <a:rPr lang="en-US" dirty="0" smtClean="0"/>
              <a:t>State the scientific question to be answered.</a:t>
            </a:r>
          </a:p>
          <a:p>
            <a:pPr marL="514350" indent="-514350">
              <a:spcBef>
                <a:spcPts val="0"/>
              </a:spcBef>
              <a:buNone/>
            </a:pPr>
            <a:r>
              <a:rPr lang="en-US" dirty="0" smtClean="0"/>
              <a:t>	Use complete sentences, no symbols (optional on Homework)</a:t>
            </a:r>
          </a:p>
          <a:p>
            <a:pPr marL="514350" indent="-514350">
              <a:buFont typeface="+mj-lt"/>
              <a:buAutoNum type="arabicPeriod" startAt="2"/>
            </a:pPr>
            <a:r>
              <a:rPr lang="en-US" dirty="0" smtClean="0"/>
              <a:t>Define the parameters of interest. (e.g., </a:t>
            </a:r>
            <a:r>
              <a:rPr lang="en-US" dirty="0" smtClean="0">
                <a:latin typeface="Symbol" pitchFamily="18" charset="2"/>
              </a:rPr>
              <a:t>m</a:t>
            </a:r>
            <a:r>
              <a:rPr lang="en-US" baseline="-25000" dirty="0" smtClean="0">
                <a:latin typeface="Symbol" pitchFamily="18" charset="2"/>
              </a:rPr>
              <a:t>1</a:t>
            </a:r>
            <a:r>
              <a:rPr lang="en-US" dirty="0" smtClean="0">
                <a:latin typeface="Symbol" pitchFamily="18" charset="2"/>
              </a:rPr>
              <a:t>, m</a:t>
            </a:r>
            <a:r>
              <a:rPr lang="en-US" baseline="-25000" dirty="0" smtClean="0">
                <a:latin typeface="Symbol" pitchFamily="18" charset="2"/>
              </a:rPr>
              <a:t>2</a:t>
            </a:r>
            <a:r>
              <a:rPr lang="en-US" dirty="0" smtClean="0">
                <a:latin typeface="Symbol" pitchFamily="18" charset="2"/>
              </a:rPr>
              <a:t> </a:t>
            </a:r>
            <a:r>
              <a:rPr lang="en-US" dirty="0" smtClean="0"/>
              <a:t>and what each refers to.</a:t>
            </a:r>
            <a:r>
              <a:rPr lang="en-US" dirty="0" smtClean="0">
                <a:latin typeface="Symbol" pitchFamily="18" charset="2"/>
              </a:rPr>
              <a:t>)</a:t>
            </a:r>
            <a:endParaRPr lang="en-US" dirty="0" smtClean="0"/>
          </a:p>
          <a:p>
            <a:pPr marL="514350" indent="-514350">
              <a:spcBef>
                <a:spcPts val="0"/>
              </a:spcBef>
              <a:buAutoNum type="arabicPeriod" startAt="2"/>
            </a:pPr>
            <a:r>
              <a:rPr lang="en-US" dirty="0" smtClean="0"/>
              <a:t>State the H</a:t>
            </a:r>
            <a:r>
              <a:rPr lang="en-US" baseline="-25000" dirty="0" smtClean="0"/>
              <a:t>0</a:t>
            </a:r>
            <a:r>
              <a:rPr lang="en-US" dirty="0" smtClean="0"/>
              <a:t> and H</a:t>
            </a:r>
            <a:r>
              <a:rPr lang="en-US" baseline="-25000" dirty="0" smtClean="0"/>
              <a:t>A</a:t>
            </a:r>
            <a:r>
              <a:rPr lang="en-US" dirty="0" smtClean="0"/>
              <a:t> hypothesis mathematically (in terms of parameters)</a:t>
            </a:r>
          </a:p>
          <a:p>
            <a:pPr marL="514350" indent="-514350">
              <a:spcBef>
                <a:spcPts val="0"/>
              </a:spcBef>
              <a:buNone/>
            </a:pPr>
            <a:r>
              <a:rPr lang="en-US" dirty="0" smtClean="0"/>
              <a:t>	H</a:t>
            </a:r>
            <a:r>
              <a:rPr lang="en-US" baseline="-25000" dirty="0" smtClean="0"/>
              <a:t>0</a:t>
            </a:r>
            <a:r>
              <a:rPr lang="en-US" dirty="0" smtClean="0"/>
              <a:t>: usually ‘=‘, H</a:t>
            </a:r>
            <a:r>
              <a:rPr lang="en-US" baseline="-25000" dirty="0" smtClean="0"/>
              <a:t>A</a:t>
            </a:r>
            <a:r>
              <a:rPr lang="en-US" dirty="0" smtClean="0"/>
              <a:t>: usually ‘&lt;‘, ‘&gt;’, ‘</a:t>
            </a:r>
            <a:r>
              <a:rPr lang="en-US" dirty="0" smtClean="0">
                <a:sym typeface="Symbol"/>
              </a:rPr>
              <a:t>’</a:t>
            </a:r>
            <a:endParaRPr lang="en-US" dirty="0" smtClean="0"/>
          </a:p>
          <a:p>
            <a:pPr marL="514350" indent="-514350">
              <a:buFont typeface="+mj-lt"/>
              <a:buAutoNum type="arabicPeriod" startAt="4"/>
            </a:pPr>
            <a:r>
              <a:rPr lang="en-US" dirty="0" smtClean="0"/>
              <a:t>State the significance level </a:t>
            </a:r>
            <a:r>
              <a:rPr lang="en-US" dirty="0" smtClean="0">
                <a:latin typeface="Symbol" pitchFamily="18" charset="2"/>
              </a:rPr>
              <a:t>a.</a:t>
            </a:r>
          </a:p>
          <a:p>
            <a:pPr marL="914400" lvl="1" indent="-514350">
              <a:buNone/>
            </a:pPr>
            <a:r>
              <a:rPr lang="en-US" sz="3200" dirty="0" smtClean="0">
                <a:latin typeface="Symbol" pitchFamily="18" charset="2"/>
              </a:rPr>
              <a:t> </a:t>
            </a:r>
            <a:r>
              <a:rPr lang="en-US" sz="3200" dirty="0" smtClean="0"/>
              <a:t>If not stated explicitly, </a:t>
            </a:r>
            <a:r>
              <a:rPr lang="en-US" sz="3200" dirty="0" smtClean="0">
                <a:latin typeface="Symbol" pitchFamily="18" charset="2"/>
              </a:rPr>
              <a:t>a </a:t>
            </a:r>
            <a:r>
              <a:rPr lang="en-US" sz="3200" dirty="0" smtClean="0"/>
              <a:t>= 0.05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Procedure (2/4)</a:t>
            </a:r>
            <a:endParaRPr lang="en-US" dirty="0"/>
          </a:p>
        </p:txBody>
      </p:sp>
      <p:sp>
        <p:nvSpPr>
          <p:cNvPr id="3" name="Content Placeholder 2"/>
          <p:cNvSpPr>
            <a:spLocks noGrp="1"/>
          </p:cNvSpPr>
          <p:nvPr>
            <p:ph idx="1"/>
          </p:nvPr>
        </p:nvSpPr>
        <p:spPr>
          <a:xfrm>
            <a:off x="228600" y="1066800"/>
            <a:ext cx="8686800" cy="5791200"/>
          </a:xfrm>
        </p:spPr>
        <p:txBody>
          <a:bodyPr>
            <a:normAutofit/>
          </a:bodyPr>
          <a:lstStyle/>
          <a:p>
            <a:pPr>
              <a:buNone/>
            </a:pPr>
            <a:r>
              <a:rPr lang="en-US" dirty="0" smtClean="0"/>
              <a:t>5. Calculate the test statistic from the data.</a:t>
            </a:r>
          </a:p>
          <a:p>
            <a:pPr marL="514350" indent="-514350">
              <a:buNone/>
            </a:pPr>
            <a:r>
              <a:rPr lang="en-US" dirty="0" smtClean="0"/>
              <a:t>	test statistic: t, F, WMW</a:t>
            </a:r>
          </a:p>
          <a:p>
            <a:pPr marL="750888" indent="-750888">
              <a:spcBef>
                <a:spcPts val="0"/>
              </a:spcBef>
              <a:buNone/>
            </a:pPr>
            <a:r>
              <a:rPr lang="en-US" dirty="0" smtClean="0"/>
              <a:t>     also include all additional parameters necessary,       like </a:t>
            </a:r>
            <a:r>
              <a:rPr lang="en-US" dirty="0" err="1" smtClean="0"/>
              <a:t>df</a:t>
            </a:r>
            <a:endParaRPr lang="en-US" dirty="0" smtClean="0"/>
          </a:p>
          <a:p>
            <a:pPr>
              <a:buNone/>
            </a:pPr>
            <a:r>
              <a:rPr lang="en-US" dirty="0" smtClean="0"/>
              <a:t>6. Calculate the rejection region by finding the critical value using the distribution the test statistic follows under H</a:t>
            </a:r>
            <a:r>
              <a:rPr lang="en-US" baseline="-25000" dirty="0" smtClean="0"/>
              <a:t>0</a:t>
            </a:r>
            <a:r>
              <a:rPr lang="en-US" dirty="0" smtClean="0"/>
              <a:t>. If required calculate the P-value.</a:t>
            </a:r>
            <a:endParaRPr lang="en-US" baseline="-25000" dirty="0" smtClean="0"/>
          </a:p>
          <a:p>
            <a:pPr>
              <a:buNone/>
            </a:pPr>
            <a:r>
              <a:rPr lang="en-US" dirty="0" smtClean="0"/>
              <a:t>	This (with </a:t>
            </a:r>
            <a:r>
              <a:rPr lang="en-US" dirty="0" smtClean="0">
                <a:sym typeface="Symbol"/>
              </a:rPr>
              <a:t>) </a:t>
            </a:r>
            <a:r>
              <a:rPr lang="en-US" dirty="0" smtClean="0"/>
              <a:t>defines the rejection region</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Procedure (3/4)</a:t>
            </a:r>
            <a:endParaRPr lang="en-US" dirty="0"/>
          </a:p>
        </p:txBody>
      </p:sp>
      <p:sp>
        <p:nvSpPr>
          <p:cNvPr id="3" name="Content Placeholder 2"/>
          <p:cNvSpPr>
            <a:spLocks noGrp="1"/>
          </p:cNvSpPr>
          <p:nvPr>
            <p:ph idx="1"/>
          </p:nvPr>
        </p:nvSpPr>
        <p:spPr>
          <a:xfrm>
            <a:off x="228600" y="1066800"/>
            <a:ext cx="8686800" cy="5791200"/>
          </a:xfrm>
        </p:spPr>
        <p:txBody>
          <a:bodyPr>
            <a:normAutofit/>
          </a:bodyPr>
          <a:lstStyle/>
          <a:p>
            <a:pPr>
              <a:buNone/>
            </a:pPr>
            <a:r>
              <a:rPr lang="en-US" dirty="0" smtClean="0"/>
              <a:t>7. Compare the test statistic to the rejection region  or compare the P-value to </a:t>
            </a:r>
            <a:r>
              <a:rPr lang="en-US" dirty="0" smtClean="0">
                <a:latin typeface="Symbol" pitchFamily="18" charset="2"/>
              </a:rPr>
              <a:t>a</a:t>
            </a:r>
            <a:r>
              <a:rPr lang="en-US" dirty="0" smtClean="0"/>
              <a:t>.</a:t>
            </a:r>
          </a:p>
          <a:p>
            <a:pPr>
              <a:buNone/>
            </a:pPr>
            <a:r>
              <a:rPr lang="en-US" dirty="0" smtClean="0"/>
              <a:t>	Is the test statistics ≤ or ≥ the critical value?</a:t>
            </a:r>
          </a:p>
          <a:p>
            <a:pPr>
              <a:buNone/>
            </a:pPr>
            <a:r>
              <a:rPr lang="en-US" dirty="0" smtClean="0"/>
              <a:t>    Is  the P-value ≤ </a:t>
            </a:r>
            <a:r>
              <a:rPr lang="en-US" dirty="0" smtClean="0">
                <a:sym typeface="Symbol"/>
              </a:rPr>
              <a:t></a:t>
            </a:r>
            <a:endParaRPr lang="en-US" dirty="0" smtClean="0"/>
          </a:p>
          <a:p>
            <a:pPr>
              <a:buNone/>
            </a:pPr>
            <a:r>
              <a:rPr lang="en-US" dirty="0" smtClean="0"/>
              <a:t>8. Make a decision about the null hypothesis:</a:t>
            </a:r>
          </a:p>
          <a:p>
            <a:pPr marL="514350" indent="-514350">
              <a:buAutoNum type="alphaLcParenR"/>
            </a:pPr>
            <a:r>
              <a:rPr lang="en-US" dirty="0" smtClean="0"/>
              <a:t>If the test statistic is in the rejection region, or the p-value is smaller than </a:t>
            </a:r>
            <a:r>
              <a:rPr lang="en-US" dirty="0" smtClean="0">
                <a:latin typeface="Symbol" pitchFamily="18" charset="2"/>
              </a:rPr>
              <a:t>a</a:t>
            </a:r>
            <a:r>
              <a:rPr lang="en-US" dirty="0" smtClean="0"/>
              <a:t>, state “reject the null hypothesis”</a:t>
            </a:r>
          </a:p>
          <a:p>
            <a:pPr marL="514350" indent="-514350">
              <a:buAutoNum type="alphaLcParenR"/>
            </a:pPr>
            <a:r>
              <a:rPr lang="en-US" dirty="0" smtClean="0"/>
              <a:t>If not, state “do not reject the null hypothesis”</a:t>
            </a:r>
          </a:p>
          <a:p>
            <a:pPr marL="914400" lvl="1" indent="-514350">
              <a:buNone/>
            </a:pPr>
            <a:r>
              <a:rPr lang="en-US" sz="3200" dirty="0" smtClean="0"/>
              <a:t>Never use the word ‘accept’.</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Procedure (4/4)</a:t>
            </a:r>
            <a:endParaRPr lang="en-US" dirty="0"/>
          </a:p>
        </p:txBody>
      </p:sp>
      <p:sp>
        <p:nvSpPr>
          <p:cNvPr id="3" name="Content Placeholder 2"/>
          <p:cNvSpPr>
            <a:spLocks noGrp="1"/>
          </p:cNvSpPr>
          <p:nvPr>
            <p:ph idx="1"/>
          </p:nvPr>
        </p:nvSpPr>
        <p:spPr>
          <a:xfrm>
            <a:off x="228600" y="914400"/>
            <a:ext cx="8915400" cy="5943600"/>
          </a:xfrm>
        </p:spPr>
        <p:txBody>
          <a:bodyPr>
            <a:normAutofit/>
          </a:bodyPr>
          <a:lstStyle/>
          <a:p>
            <a:pPr>
              <a:buNone/>
            </a:pPr>
            <a:r>
              <a:rPr lang="en-US" dirty="0" smtClean="0"/>
              <a:t>9. Form a scientific conclusion based on that decision.</a:t>
            </a:r>
          </a:p>
          <a:p>
            <a:pPr>
              <a:buNone/>
            </a:pPr>
            <a:r>
              <a:rPr lang="en-US" dirty="0" smtClean="0"/>
              <a:t>If 8a) then start with “This study provides evidence…”</a:t>
            </a:r>
          </a:p>
          <a:p>
            <a:pPr>
              <a:buNone/>
            </a:pPr>
            <a:r>
              <a:rPr lang="en-US" dirty="0" smtClean="0"/>
              <a:t>If 8b) then start with “This study does not provide evidence…”</a:t>
            </a:r>
          </a:p>
          <a:p>
            <a:pPr>
              <a:buNone/>
            </a:pPr>
            <a:r>
              <a:rPr lang="en-US" dirty="0" smtClean="0"/>
              <a:t>Followed by “[(P = x)] at the ___ significance level that “ followed by the verbal statement of the </a:t>
            </a:r>
            <a:r>
              <a:rPr lang="en-US" b="1" dirty="0" smtClean="0"/>
              <a:t>alternative</a:t>
            </a:r>
            <a:r>
              <a:rPr lang="en-US" dirty="0" smtClean="0"/>
              <a:t> hypothesis.</a:t>
            </a:r>
          </a:p>
          <a:p>
            <a:pPr>
              <a:buNone/>
            </a:pPr>
            <a:r>
              <a:rPr lang="en-US" dirty="0" smtClean="0"/>
              <a:t>	use complete sentences with no symbols (except possibly P) – Don’t be creative!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7.2.1: Toluene and the Brain</a:t>
            </a:r>
            <a:endParaRPr lang="en-US" dirty="0"/>
          </a:p>
        </p:txBody>
      </p:sp>
      <p:sp>
        <p:nvSpPr>
          <p:cNvPr id="6" name="Content Placeholder 5"/>
          <p:cNvSpPr>
            <a:spLocks noGrp="1"/>
          </p:cNvSpPr>
          <p:nvPr>
            <p:ph idx="1"/>
          </p:nvPr>
        </p:nvSpPr>
        <p:spPr>
          <a:xfrm>
            <a:off x="228600" y="1143000"/>
            <a:ext cx="8915400" cy="5410200"/>
          </a:xfrm>
        </p:spPr>
        <p:txBody>
          <a:bodyPr>
            <a:normAutofit/>
          </a:bodyPr>
          <a:lstStyle/>
          <a:p>
            <a:pPr>
              <a:buNone/>
            </a:pPr>
            <a:r>
              <a:rPr lang="en-US" dirty="0" smtClean="0"/>
              <a:t>In an investigation of the mechanism of the toxic effects of toluene in the brain, the concentration of brain NE (</a:t>
            </a:r>
            <a:r>
              <a:rPr lang="en-US" dirty="0" err="1" smtClean="0"/>
              <a:t>norepinephrine</a:t>
            </a:r>
            <a:r>
              <a:rPr lang="en-US" dirty="0" smtClean="0"/>
              <a:t>) in a toluene-laden atmosphere on the medulla region of rats’ brains, the observed mean NE in the toluene group (mean y</a:t>
            </a:r>
            <a:r>
              <a:rPr lang="en-US" baseline="-25000" dirty="0" smtClean="0"/>
              <a:t>1</a:t>
            </a:r>
            <a:r>
              <a:rPr lang="en-US" dirty="0" smtClean="0"/>
              <a:t> = 540.8 </a:t>
            </a:r>
            <a:r>
              <a:rPr lang="en-US" dirty="0" err="1" smtClean="0"/>
              <a:t>ng</a:t>
            </a:r>
            <a:r>
              <a:rPr lang="en-US" dirty="0" smtClean="0"/>
              <a:t>/g) was substantially higher than the mean in the control group(mean y</a:t>
            </a:r>
            <a:r>
              <a:rPr lang="en-US" baseline="-25000" dirty="0" smtClean="0"/>
              <a:t>2</a:t>
            </a:r>
            <a:r>
              <a:rPr lang="en-US" dirty="0" smtClean="0"/>
              <a:t> = 444.2 </a:t>
            </a:r>
            <a:r>
              <a:rPr lang="en-US" dirty="0" err="1" smtClean="0"/>
              <a:t>ng</a:t>
            </a:r>
            <a:r>
              <a:rPr lang="en-US" dirty="0" smtClean="0"/>
              <a:t>/g). </a:t>
            </a:r>
          </a:p>
          <a:p>
            <a:pPr>
              <a:buNone/>
            </a:pPr>
            <a:r>
              <a:rPr lang="en-US" dirty="0" smtClean="0"/>
              <a:t>Is this a real biological effect?</a:t>
            </a:r>
          </a:p>
          <a:p>
            <a:pPr>
              <a:buNone/>
            </a:pPr>
            <a:r>
              <a:rPr lang="en-US" dirty="0" smtClean="0"/>
              <a:t>What are the null and alternative hypothesis?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7736</TotalTime>
  <Words>1172</Words>
  <Application>Microsoft Office PowerPoint</Application>
  <PresentationFormat>On-screen Show (4:3)</PresentationFormat>
  <Paragraphs>204</Paragraphs>
  <Slides>37</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Example 7.1.1: Randomization</vt:lpstr>
      <vt:lpstr>Example 7.1.2</vt:lpstr>
      <vt:lpstr>Example 7.1.2 (cont)</vt:lpstr>
      <vt:lpstr>Hypothesis testing: Questions</vt:lpstr>
      <vt:lpstr>Procedure (1/4)</vt:lpstr>
      <vt:lpstr>Procedure (2/4)</vt:lpstr>
      <vt:lpstr>Procedure (3/4)</vt:lpstr>
      <vt:lpstr>Procedure (4/4)</vt:lpstr>
      <vt:lpstr>Example 7.2.1: Toluene and the Brain</vt:lpstr>
      <vt:lpstr>Example 7.2.1 (cont)</vt:lpstr>
      <vt:lpstr>Example: Hypotheses</vt:lpstr>
      <vt:lpstr>Example 7.2.2: Toluene and the Brain</vt:lpstr>
      <vt:lpstr>Example: Test Statistic</vt:lpstr>
      <vt:lpstr>ts location</vt:lpstr>
      <vt:lpstr>P-value</vt:lpstr>
      <vt:lpstr>Interpretation of P-value</vt:lpstr>
      <vt:lpstr>Example: two sample, non directional</vt:lpstr>
      <vt:lpstr>Example: two sample, non directional (cont)</vt:lpstr>
      <vt:lpstr>P-value vs. </vt:lpstr>
      <vt:lpstr>One-Tailed t test</vt:lpstr>
      <vt:lpstr>One-tailed P-test (cont)</vt:lpstr>
      <vt:lpstr>Example: two sample, directional</vt:lpstr>
      <vt:lpstr>Example: two sample, directional</vt:lpstr>
      <vt:lpstr>Example: two sample, directional</vt:lpstr>
      <vt:lpstr>Example 7.6.1: large n</vt:lpstr>
      <vt:lpstr>Example 7.6.2: small n</vt:lpstr>
      <vt:lpstr>Example 7.6.1: (cont)</vt:lpstr>
      <vt:lpstr>Example 7.6.1: (cont)</vt:lpstr>
      <vt:lpstr>Example 7.6.2: (cont)</vt:lpstr>
      <vt:lpstr>Example 7.6.2: (cont)</vt:lpstr>
      <vt:lpstr>Magnitude of Effect Size</vt:lpstr>
      <vt:lpstr>Table 5: Number of Observations for Independent-Samples t Test</vt:lpstr>
      <vt:lpstr>Summary of t Test Mechanics</vt:lpstr>
      <vt:lpstr>Table 6: Critical Values of Us</vt:lpstr>
      <vt:lpstr>Example: WMW</vt:lpstr>
      <vt:lpstr>Example: WMW (cont)</vt:lpstr>
      <vt:lpstr>Example: WMW (cont)</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lfindsen</cp:lastModifiedBy>
  <cp:revision>497</cp:revision>
  <dcterms:created xsi:type="dcterms:W3CDTF">2010-01-11T21:36:57Z</dcterms:created>
  <dcterms:modified xsi:type="dcterms:W3CDTF">2012-10-23T19:17:22Z</dcterms:modified>
</cp:coreProperties>
</file>