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4" r:id="rId2"/>
    <p:sldId id="265" r:id="rId3"/>
    <p:sldId id="275" r:id="rId4"/>
    <p:sldId id="266" r:id="rId5"/>
    <p:sldId id="267" r:id="rId6"/>
    <p:sldId id="276" r:id="rId7"/>
    <p:sldId id="268" r:id="rId8"/>
    <p:sldId id="269" r:id="rId9"/>
    <p:sldId id="270" r:id="rId10"/>
    <p:sldId id="271" r:id="rId11"/>
    <p:sldId id="272" r:id="rId12"/>
    <p:sldId id="277" r:id="rId13"/>
    <p:sldId id="273" r:id="rId14"/>
    <p:sldId id="278" r:id="rId15"/>
    <p:sldId id="284" r:id="rId16"/>
    <p:sldId id="282" r:id="rId17"/>
    <p:sldId id="286" r:id="rId18"/>
    <p:sldId id="283" r:id="rId19"/>
    <p:sldId id="287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5" autoAdjust="0"/>
    <p:restoredTop sz="94626" autoAdjust="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68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E9E57-B026-4B5A-B3E8-8A48562FE2B8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995F4E-C860-47AA-8D4E-D983800C9E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995F4E-C860-47AA-8D4E-D983800C9E2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65B9-8681-4F57-B28C-8200AC9C629D}" type="datetimeFigureOut">
              <a:rPr lang="en-US" smtClean="0"/>
              <a:pPr/>
              <a:t>9/26/2012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D01E0-4520-4710-81AB-3D8832D739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123rf.com/photo_8756272_lovely-little-toy-poodle-dog-running-on-the-lawn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Statistical Estimation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Consider taking a sample of size n from a large population of seeds of the princess bean (</a:t>
            </a:r>
            <a:r>
              <a:rPr lang="en-US" i="1" dirty="0" err="1" smtClean="0"/>
              <a:t>Phaseotus</a:t>
            </a:r>
            <a:r>
              <a:rPr lang="en-US" i="1" dirty="0" smtClean="0"/>
              <a:t> </a:t>
            </a:r>
            <a:r>
              <a:rPr lang="en-US" i="1" dirty="0" err="1" smtClean="0"/>
              <a:t>vulgaris</a:t>
            </a:r>
            <a:r>
              <a:rPr lang="en-US" dirty="0" smtClean="0"/>
              <a:t>) and record the seed weights.</a:t>
            </a:r>
          </a:p>
          <a:p>
            <a:pPr>
              <a:buNone/>
            </a:pPr>
            <a:r>
              <a:rPr lang="en-US" dirty="0" smtClean="0"/>
              <a:t>If our sample size is 20 and found the mean = 475 mg and s = 75 mg. What is SE?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Interpretation of C.I.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Researchers weighed the thymus gland of 5 chick embryos after 14 days of incubation and obtained a sample mean = 31.7 mg and s = 8.7 mg. Construct a 90% C.I. for the true population mean (μ).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Relationship of C.I. to Sampling Distribution of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172200" y="685800"/>
          <a:ext cx="304800" cy="426720"/>
        </p:xfrm>
        <a:graphic>
          <a:graphicData uri="http://schemas.openxmlformats.org/presentationml/2006/ole">
            <p:oleObj spid="_x0000_s2050" name="Equation" r:id="rId4" imgW="126720" imgH="177480" progId="Equation.DSMT4">
              <p:embed/>
            </p:oleObj>
          </a:graphicData>
        </a:graphic>
      </p:graphicFrame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57200" y="1454150"/>
            <a:ext cx="8201025" cy="4338638"/>
            <a:chOff x="210" y="916"/>
            <a:chExt cx="5166" cy="2733"/>
          </a:xfrm>
        </p:grpSpPr>
        <p:pic>
          <p:nvPicPr>
            <p:cNvPr id="12" name="Picture 9" descr="F06_03_07b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54" y="1152"/>
              <a:ext cx="4422" cy="2497"/>
            </a:xfrm>
            <a:prstGeom prst="rect">
              <a:avLst/>
            </a:prstGeom>
            <a:noFill/>
          </p:spPr>
        </p:pic>
        <p:pic>
          <p:nvPicPr>
            <p:cNvPr id="13" name="Picture 10" descr="F06_03_07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10" y="916"/>
              <a:ext cx="1854" cy="90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One-sided C.I.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Researchers weighed the thymus gland of 5 chick embryos after 14 days of incubation and obtained sample mean = 31.7 mg and s = 8.7 mg. </a:t>
            </a:r>
          </a:p>
          <a:p>
            <a:pPr marL="514350" indent="-514350">
              <a:buAutoNum type="alphaLcParenR"/>
            </a:pPr>
            <a:r>
              <a:rPr lang="en-US" dirty="0" smtClean="0"/>
              <a:t>Determine the 90% (lower bound) for the true population (μ).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dirty="0" smtClean="0"/>
              <a:t>Determine the 95% (upper bound) for the true population (μ).</a:t>
            </a:r>
          </a:p>
          <a:p>
            <a:pPr marL="514350" indent="-514350">
              <a:buAutoNum type="alphaLcParenR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Determining 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10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Researchers weighed the thymus gland of 5 chick embryos after 14 days of incubation and obtained sample mean = 31.7 mg and s = 8.7 mg.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Construct a 90% C.I. for the true population mean (μ).</a:t>
            </a:r>
          </a:p>
          <a:p>
            <a:pPr>
              <a:buNone/>
            </a:pPr>
            <a:r>
              <a:rPr lang="en-US" dirty="0" smtClean="0"/>
              <a:t>Suppose that we plan a larger study on the thymus gland weights in chick embryos. We want to estimate μ with a margin of error of 1.5 mg for 95% confidence. How large of a sample should we take?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Two-Sample Comparisons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1) Postmortem serotonin levels in patients who died of heart disease vs. those who died from other causes (control group)</a:t>
            </a:r>
          </a:p>
          <a:p>
            <a:pPr>
              <a:buNone/>
            </a:pPr>
            <a:r>
              <a:rPr lang="en-US" dirty="0" smtClean="0"/>
              <a:t>2) To evaluate a new dietary supplement for beef cattle, one group gets a standard diet and a second group gets the standard diet plus a supplement. Observe weight gains.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“unpooled” SE of            . </a:t>
            </a:r>
            <a:endParaRPr lang="en-US" dirty="0"/>
          </a:p>
        </p:txBody>
      </p:sp>
      <p:pic>
        <p:nvPicPr>
          <p:cNvPr id="4" name="Picture 5" descr="F06_06_02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0092" y="1600200"/>
            <a:ext cx="3713108" cy="4851698"/>
          </a:xfrm>
          <a:prstGeom prst="rect">
            <a:avLst/>
          </a:prstGeom>
          <a:noFill/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854700" y="587456"/>
          <a:ext cx="1231900" cy="631744"/>
        </p:xfrm>
        <a:graphic>
          <a:graphicData uri="http://schemas.openxmlformats.org/presentationml/2006/ole">
            <p:oleObj spid="_x0000_s51202" name="Equation" r:id="rId4" imgW="990360" imgH="5079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Postmortem Serotonin Study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Suppose we observe the following data for our postmortem serotonin level study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a) What is the (unpooled) standard error?</a:t>
            </a:r>
          </a:p>
          <a:p>
            <a:pPr>
              <a:buNone/>
            </a:pPr>
            <a:r>
              <a:rPr lang="en-US" dirty="0" smtClean="0"/>
              <a:t>b) What is the (pooled) standard error?</a:t>
            </a:r>
          </a:p>
          <a:p>
            <a:pPr>
              <a:buNone/>
            </a:pPr>
            <a:r>
              <a:rPr lang="en-US" dirty="0" smtClean="0"/>
              <a:t>c) What is the 95% C.I</a:t>
            </a:r>
            <a:r>
              <a:rPr lang="en-US" dirty="0" smtClean="0"/>
              <a:t>.?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90800" y="2286000"/>
          <a:ext cx="3276600" cy="1524000"/>
        </p:xfrm>
        <a:graphic>
          <a:graphicData uri="http://schemas.openxmlformats.org/drawingml/2006/table">
            <a:tbl>
              <a:tblPr/>
              <a:tblGrid>
                <a:gridCol w="457200"/>
                <a:gridCol w="1784684"/>
                <a:gridCol w="1034716"/>
              </a:tblGrid>
              <a:tr h="3048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Serotonin (</a:t>
                      </a:r>
                      <a:r>
                        <a:rPr lang="en-US" sz="1800" dirty="0" err="1">
                          <a:latin typeface="Arial"/>
                          <a:ea typeface="Times New Roman"/>
                          <a:cs typeface="Arial"/>
                        </a:rPr>
                        <a:t>ng</a:t>
                      </a: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/g)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Heart Disease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Control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n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203325" algn="r"/>
                          <a:tab pos="2011363" algn="l"/>
                          <a:tab pos="457200" algn="l"/>
                        </a:tabLs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Arial"/>
                        </a:rPr>
                        <a:t>	8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1800" dirty="0"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3840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r>
                        <a:rPr lang="en-US" sz="1800" dirty="0" smtClean="0">
                          <a:latin typeface="Arial"/>
                          <a:ea typeface="Times New Roman"/>
                          <a:cs typeface="Arial"/>
                        </a:rPr>
                        <a:t>310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Arial"/>
                        </a:rPr>
                        <a:t>s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Arial"/>
                        </a:rPr>
                        <a:t>2404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1800" dirty="0" smtClean="0">
                          <a:latin typeface="Arial"/>
                          <a:ea typeface="Times New Roman"/>
                          <a:cs typeface="Arial"/>
                        </a:rPr>
                        <a:t>2217</a:t>
                      </a:r>
                      <a:endParaRPr lang="en-US" sz="18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3200400"/>
          <a:ext cx="228600" cy="342900"/>
        </p:xfrm>
        <a:graphic>
          <a:graphicData uri="http://schemas.openxmlformats.org/presentationml/2006/ole">
            <p:oleObj spid="_x0000_s34818" name="Equation" r:id="rId5" imgW="12672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Postmortem Serotonin </a:t>
            </a:r>
            <a:r>
              <a:rPr lang="en-US" dirty="0" smtClean="0"/>
              <a:t>Study (cont)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We are 95% confident that the mean postmortem serotonin levels in patients who die from heart disease is from 3752 </a:t>
            </a:r>
            <a:r>
              <a:rPr lang="en-US" dirty="0" err="1" smtClean="0"/>
              <a:t>ng</a:t>
            </a:r>
            <a:r>
              <a:rPr lang="en-US" dirty="0" smtClean="0"/>
              <a:t>/g lower to 812 </a:t>
            </a:r>
            <a:r>
              <a:rPr lang="en-US" dirty="0" err="1" smtClean="0"/>
              <a:t>ng</a:t>
            </a:r>
            <a:r>
              <a:rPr lang="en-US" dirty="0" smtClean="0"/>
              <a:t>/g higher than the mean for patients who die of other causes.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590800" y="3200400"/>
          <a:ext cx="228600" cy="342900"/>
        </p:xfrm>
        <a:graphic>
          <a:graphicData uri="http://schemas.openxmlformats.org/presentationml/2006/ole">
            <p:oleObj spid="_x0000_s60418" name="Equation" r:id="rId5" imgW="12672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Calculation of C.I.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Seedlings were germinated under two different lighting conditions. Their lengths (in cm) were measured after a specified time period. The data are as follows: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is the 95% C.I. for the difference of the means?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9800" y="2667000"/>
          <a:ext cx="4343400" cy="2438400"/>
        </p:xfrm>
        <a:graphic>
          <a:graphicData uri="http://schemas.openxmlformats.org/drawingml/2006/table">
            <a:tbl>
              <a:tblPr/>
              <a:tblGrid>
                <a:gridCol w="898634"/>
                <a:gridCol w="1647497"/>
                <a:gridCol w="1797269"/>
              </a:tblGrid>
              <a:tr h="3048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3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3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Dark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Light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>
                          <a:latin typeface="+mn-lt"/>
                          <a:ea typeface="Times New Roman"/>
                          <a:cs typeface="Arial"/>
                        </a:rPr>
                        <a:t>n</a:t>
                      </a:r>
                      <a:endParaRPr lang="en-US" sz="3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22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21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endParaRPr lang="en-US" sz="3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1.76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2.46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indent="0" algn="just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>
                          <a:latin typeface="+mn-lt"/>
                          <a:ea typeface="Times New Roman"/>
                          <a:cs typeface="Arial"/>
                        </a:rPr>
                        <a:t>SE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0.125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011680" algn="l"/>
                          <a:tab pos="457200" algn="l"/>
                        </a:tabLst>
                      </a:pPr>
                      <a:r>
                        <a:rPr lang="en-US" sz="3200" dirty="0" smtClean="0">
                          <a:latin typeface="+mn-lt"/>
                          <a:ea typeface="Times New Roman"/>
                          <a:cs typeface="Arial"/>
                        </a:rPr>
                        <a:t>0.175</a:t>
                      </a:r>
                      <a:endParaRPr lang="en-US" sz="3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2209800" y="4114800"/>
          <a:ext cx="381000" cy="571500"/>
        </p:xfrm>
        <a:graphic>
          <a:graphicData uri="http://schemas.openxmlformats.org/presentationml/2006/ole">
            <p:oleObj spid="_x0000_s35842" name="Equation" r:id="rId5" imgW="126720" imgH="1904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Calculation of C.I</a:t>
            </a:r>
            <a:r>
              <a:rPr lang="en-US" dirty="0" smtClean="0"/>
              <a:t>. (cont)</a:t>
            </a:r>
            <a:endParaRPr lang="en-US" dirty="0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76200" cy="161925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We are 95% confident that the mean lengths of plants grown in the dark is between 1.14 cm shorter to 0.26 cm shorter than mean lengths of plants grown in light.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between SE and SD</a:t>
            </a:r>
            <a:endParaRPr lang="en-US" dirty="0"/>
          </a:p>
        </p:txBody>
      </p:sp>
      <p:pic>
        <p:nvPicPr>
          <p:cNvPr id="7" name="Picture 8" descr="F06_02_01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143000"/>
            <a:ext cx="5192272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2819400" cy="3078162"/>
          </a:xfrm>
        </p:spPr>
        <p:txBody>
          <a:bodyPr/>
          <a:lstStyle/>
          <a:p>
            <a:r>
              <a:rPr lang="en-US" dirty="0" smtClean="0"/>
              <a:t>Summary of Estimation Techniques</a:t>
            </a:r>
            <a:endParaRPr lang="en-US" dirty="0"/>
          </a:p>
        </p:txBody>
      </p:sp>
      <p:pic>
        <p:nvPicPr>
          <p:cNvPr id="4" name="Picture 14" descr="D06_08_p213_p2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0"/>
            <a:ext cx="51669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Graphical Presentation of SE and SD</a:t>
            </a:r>
            <a:endParaRPr lang="en-US" dirty="0"/>
          </a:p>
        </p:txBody>
      </p:sp>
      <p:pic>
        <p:nvPicPr>
          <p:cNvPr id="4" name="Picture 14" descr="F06_02_03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019800" cy="2926351"/>
          </a:xfrm>
          <a:prstGeom prst="rect">
            <a:avLst/>
          </a:prstGeom>
          <a:noFill/>
        </p:spPr>
      </p:pic>
      <p:pic>
        <p:nvPicPr>
          <p:cNvPr id="5" name="Picture 7" descr="F06_02_04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792934"/>
            <a:ext cx="6400800" cy="3065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CI: Idea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88668"/>
            <a:ext cx="9185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http://www.123rf.com/photo_8756272_lovely-little-toy-poodle-dog-running-on-the-lawn.html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Lovely little toy poodle dog running on the lawn Stock Photo - 87562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600200"/>
            <a:ext cx="6977865" cy="4657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Student’s t Distribution</a:t>
            </a:r>
            <a:endParaRPr lang="en-US" dirty="0"/>
          </a:p>
        </p:txBody>
      </p:sp>
      <p:pic>
        <p:nvPicPr>
          <p:cNvPr id="512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066800"/>
            <a:ext cx="5562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value of t</a:t>
            </a:r>
            <a:r>
              <a:rPr lang="en-US" baseline="-25000" dirty="0" smtClean="0">
                <a:sym typeface="Symbol"/>
              </a:rPr>
              <a:t></a:t>
            </a:r>
            <a:endParaRPr lang="en-US" dirty="0"/>
          </a:p>
        </p:txBody>
      </p:sp>
      <p:pic>
        <p:nvPicPr>
          <p:cNvPr id="4" name="Picture 8" descr="F06_03_03b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95841"/>
            <a:ext cx="8229600" cy="3734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200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 4:</a:t>
            </a:r>
            <a:br>
              <a:rPr lang="en-US" dirty="0" smtClean="0"/>
            </a:br>
            <a:r>
              <a:rPr lang="en-US" dirty="0" smtClean="0"/>
              <a:t>t-distribution</a:t>
            </a:r>
            <a:endParaRPr lang="en-US" dirty="0"/>
          </a:p>
        </p:txBody>
      </p:sp>
      <p:pic>
        <p:nvPicPr>
          <p:cNvPr id="5" name="Content Placeholder 4" descr="t-Dis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216" t="3133" r="16216" b="2887"/>
          <a:stretch>
            <a:fillRect/>
          </a:stretch>
        </p:blipFill>
        <p:spPr>
          <a:xfrm>
            <a:off x="4572000" y="0"/>
            <a:ext cx="3810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Example: Statistical Estimation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143000"/>
            <a:ext cx="89154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Consider taking a sample of size n from a large population of seeds of the princess bean (</a:t>
            </a:r>
            <a:r>
              <a:rPr lang="en-US" i="1" dirty="0" err="1" smtClean="0"/>
              <a:t>Phaseotus</a:t>
            </a:r>
            <a:r>
              <a:rPr lang="en-US" i="1" dirty="0" smtClean="0"/>
              <a:t> </a:t>
            </a:r>
            <a:r>
              <a:rPr lang="en-US" i="1" dirty="0" err="1" smtClean="0"/>
              <a:t>vulgaris</a:t>
            </a:r>
            <a:r>
              <a:rPr lang="en-US" dirty="0" smtClean="0"/>
              <a:t>) and record the seed weights.</a:t>
            </a:r>
          </a:p>
          <a:p>
            <a:pPr>
              <a:buNone/>
            </a:pPr>
            <a:r>
              <a:rPr lang="en-US" dirty="0" smtClean="0"/>
              <a:t>If our sample size is 20 with mean = 475 mg and s = 75 mg. What is SE?</a:t>
            </a:r>
          </a:p>
          <a:p>
            <a:pPr>
              <a:buNone/>
            </a:pPr>
            <a:r>
              <a:rPr lang="en-US" dirty="0" smtClean="0"/>
              <a:t>What is the 95% confidence interval?</a:t>
            </a:r>
          </a:p>
          <a:p>
            <a:pPr>
              <a:buNone/>
            </a:pPr>
            <a:r>
              <a:rPr lang="en-US" dirty="0" smtClean="0"/>
              <a:t>What is the 90% confidence interval?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Confidence Interval and Randomness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04118"/>
            <a:ext cx="5653882" cy="56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5952</TotalTime>
  <Words>657</Words>
  <Application>Microsoft Office PowerPoint</Application>
  <PresentationFormat>On-screen Show (4:3)</PresentationFormat>
  <Paragraphs>87</Paragraphs>
  <Slides>20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Equation</vt:lpstr>
      <vt:lpstr>Example: Statistical Estimation</vt:lpstr>
      <vt:lpstr>Difference between SE and SD</vt:lpstr>
      <vt:lpstr>Graphical Presentation of SE and SD</vt:lpstr>
      <vt:lpstr>CI: Idea</vt:lpstr>
      <vt:lpstr>Student’s t Distribution</vt:lpstr>
      <vt:lpstr>Critical value of t</vt:lpstr>
      <vt:lpstr>Table 4: t-distribution</vt:lpstr>
      <vt:lpstr>Example: Statistical Estimation</vt:lpstr>
      <vt:lpstr>Confidence Interval and Randomness</vt:lpstr>
      <vt:lpstr>Example: Interpretation of C.I.</vt:lpstr>
      <vt:lpstr>Relationship of C.I. to Sampling Distribution of </vt:lpstr>
      <vt:lpstr>Example: One-sided C.I.</vt:lpstr>
      <vt:lpstr>Example: Determining n</vt:lpstr>
      <vt:lpstr>Example: Two-Sample Comparisons</vt:lpstr>
      <vt:lpstr>“unpooled” SE of            . </vt:lpstr>
      <vt:lpstr>Example: Postmortem Serotonin Study</vt:lpstr>
      <vt:lpstr>Example: Postmortem Serotonin Study (cont)</vt:lpstr>
      <vt:lpstr>Example: Calculation of C.I.</vt:lpstr>
      <vt:lpstr>Example: Calculation of C.I. (cont)</vt:lpstr>
      <vt:lpstr>Summary of Estimation Techniques</vt:lpstr>
    </vt:vector>
  </TitlesOfParts>
  <Company>Purdue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 1.1 De Moargan’s Laws</dc:title>
  <dc:creator>lfindsen</dc:creator>
  <cp:lastModifiedBy>lfindsen</cp:lastModifiedBy>
  <cp:revision>339</cp:revision>
  <dcterms:created xsi:type="dcterms:W3CDTF">2010-01-11T21:36:57Z</dcterms:created>
  <dcterms:modified xsi:type="dcterms:W3CDTF">2012-09-26T21:16:30Z</dcterms:modified>
</cp:coreProperties>
</file>