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6" r:id="rId10"/>
    <p:sldId id="290" r:id="rId11"/>
    <p:sldId id="28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8" r:id="rId21"/>
    <p:sldId id="289" r:id="rId22"/>
    <p:sldId id="272" r:id="rId23"/>
    <p:sldId id="273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B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5700" autoAdjust="0"/>
  </p:normalViewPr>
  <p:slideViewPr>
    <p:cSldViewPr>
      <p:cViewPr varScale="1">
        <p:scale>
          <a:sx n="37" d="100"/>
          <a:sy n="37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650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65B9-8681-4F57-B28C-8200AC9C629D}" type="datetimeFigureOut">
              <a:rPr lang="en-US" smtClean="0"/>
              <a:pPr/>
              <a:t>9/17/2012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Shape of Normal Curves</a:t>
            </a:r>
            <a:endParaRPr lang="en-US" dirty="0"/>
          </a:p>
        </p:txBody>
      </p:sp>
      <p:pic>
        <p:nvPicPr>
          <p:cNvPr id="8" name="Picture 3" descr="F04_02_01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66800"/>
            <a:ext cx="5562600" cy="2899152"/>
          </a:xfrm>
          <a:prstGeom prst="rect">
            <a:avLst/>
          </a:prstGeom>
          <a:noFill/>
        </p:spPr>
      </p:pic>
      <p:pic>
        <p:nvPicPr>
          <p:cNvPr id="9" name="Picture 21" descr="F04_02_02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6200"/>
            <a:ext cx="685800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Normal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brain weights of adult Swedish males are </a:t>
            </a:r>
            <a:r>
              <a:rPr lang="en-US" i="1" dirty="0" smtClean="0"/>
              <a:t>approximately</a:t>
            </a:r>
            <a:r>
              <a:rPr lang="en-US" dirty="0" smtClean="0"/>
              <a:t> normally distributed with mean μ = 1,400 g and standard deviation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= 100 g. (No real life population follows a normal distribution </a:t>
            </a:r>
            <a:r>
              <a:rPr lang="en-US" i="1" dirty="0" smtClean="0"/>
              <a:t>exactly!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c) What is the 55</a:t>
            </a:r>
            <a:r>
              <a:rPr lang="en-US" baseline="30000" dirty="0" smtClean="0"/>
              <a:t>th</a:t>
            </a:r>
            <a:r>
              <a:rPr lang="en-US" dirty="0" smtClean="0"/>
              <a:t> percentile for the distribution of brain weights?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8382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(ExDispersion.sas)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121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Determine the percentage of data points within 1 SD? 2 SD?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914400"/>
          <a:ext cx="84582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"/>
                <a:gridCol w="845820"/>
                <a:gridCol w="845820"/>
                <a:gridCol w="845820"/>
                <a:gridCol w="845820"/>
                <a:gridCol w="845820"/>
                <a:gridCol w="845820"/>
                <a:gridCol w="845820"/>
                <a:gridCol w="845820"/>
                <a:gridCol w="845820"/>
              </a:tblGrid>
              <a:tr h="369651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474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Normality (ExNormal.sas)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838200"/>
          <a:ext cx="84582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5820"/>
                <a:gridCol w="845820"/>
                <a:gridCol w="845820"/>
                <a:gridCol w="845820"/>
                <a:gridCol w="845820"/>
                <a:gridCol w="845820"/>
                <a:gridCol w="845820"/>
                <a:gridCol w="845820"/>
                <a:gridCol w="845820"/>
                <a:gridCol w="845820"/>
              </a:tblGrid>
              <a:tr h="369651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4749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81200"/>
            <a:ext cx="650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5384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QQPlots</a:t>
            </a:r>
            <a:r>
              <a:rPr lang="en-US" dirty="0" smtClean="0"/>
              <a:t> – Normal (ExQQplot.sas)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91440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2895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QQPlots</a:t>
            </a:r>
            <a:r>
              <a:rPr lang="en-US" dirty="0" smtClean="0"/>
              <a:t> – Right Skewed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8382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QQPlots</a:t>
            </a:r>
            <a:r>
              <a:rPr lang="en-US" dirty="0" smtClean="0"/>
              <a:t> – Left Skewed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50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762000"/>
            <a:ext cx="4673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QQPlots</a:t>
            </a:r>
            <a:r>
              <a:rPr lang="en-US" dirty="0" smtClean="0"/>
              <a:t> – Long Tail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8605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5600" y="914400"/>
            <a:ext cx="4978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QQPlots</a:t>
            </a:r>
            <a:r>
              <a:rPr lang="en-US" dirty="0" smtClean="0"/>
              <a:t> – Tails?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766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8800" y="914400"/>
            <a:ext cx="477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Example 4.4.5: </a:t>
            </a:r>
            <a:r>
              <a:rPr lang="en-US" dirty="0" err="1" smtClean="0"/>
              <a:t>Nonnormal</a:t>
            </a:r>
            <a:r>
              <a:rPr lang="en-US" dirty="0" smtClean="0"/>
              <a:t> Data</a:t>
            </a:r>
            <a:endParaRPr lang="en-US" dirty="0"/>
          </a:p>
        </p:txBody>
      </p:sp>
      <p:pic>
        <p:nvPicPr>
          <p:cNvPr id="5" name="Picture 4" descr="F04_04_09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685801"/>
            <a:ext cx="8305800" cy="3135124"/>
          </a:xfrm>
          <a:prstGeom prst="rect">
            <a:avLst/>
          </a:prstGeom>
          <a:noFill/>
        </p:spPr>
      </p:pic>
      <p:pic>
        <p:nvPicPr>
          <p:cNvPr id="7" name="Picture 4" descr="F04_04_10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766708"/>
            <a:ext cx="8305800" cy="3091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Shapiro-</a:t>
            </a:r>
            <a:r>
              <a:rPr lang="en-US" dirty="0" err="1" smtClean="0"/>
              <a:t>Wilk</a:t>
            </a:r>
            <a:r>
              <a:rPr lang="en-US" dirty="0" smtClean="0"/>
              <a:t> Test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1752600"/>
          <a:ext cx="8686800" cy="3474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5189"/>
                <a:gridCol w="712161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P-Value</a:t>
                      </a:r>
                      <a:endParaRPr lang="en-US" sz="32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Interpretation</a:t>
                      </a:r>
                      <a:endParaRPr lang="en-US" sz="32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&lt; 0.001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Very strong evidence for nonnormality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&lt; 0.01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Strong evidence for nonnormality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&lt; 0.05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Moderate evidence for nonnormality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&lt; 0.10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Mild or weak evidence for nonnormality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ym typeface="Symbol"/>
                        </a:rPr>
                        <a:t> 0.10</a:t>
                      </a:r>
                      <a:endParaRPr lang="en-US" sz="3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 compelling</a:t>
                      </a:r>
                      <a:r>
                        <a:rPr lang="en-US" sz="3200" baseline="0" dirty="0" smtClean="0"/>
                        <a:t> evidence for nonnormality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Shape of Normal Curves</a:t>
            </a:r>
            <a:endParaRPr lang="en-US" dirty="0"/>
          </a:p>
        </p:txBody>
      </p:sp>
      <p:pic>
        <p:nvPicPr>
          <p:cNvPr id="6" name="Content Placeholder 5" descr="F04_03_01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18276"/>
            <a:ext cx="8229600" cy="42898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Measure: SAS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9378581"/>
              </p:ext>
            </p:extLst>
          </p:nvPr>
        </p:nvGraphicFramePr>
        <p:xfrm>
          <a:off x="1371600" y="2209800"/>
          <a:ext cx="6781800" cy="2217420"/>
        </p:xfrm>
        <a:graphic>
          <a:graphicData uri="http://schemas.openxmlformats.org/drawingml/2006/table">
            <a:tbl>
              <a:tblPr/>
              <a:tblGrid>
                <a:gridCol w="2306123"/>
                <a:gridCol w="818077"/>
                <a:gridCol w="1295400"/>
                <a:gridCol w="1295400"/>
                <a:gridCol w="1066800"/>
              </a:tblGrid>
              <a:tr h="30480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Tests for Normality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Test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Statistic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p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Shapiro-</a:t>
                      </a:r>
                      <a:r>
                        <a:rPr lang="en-US" b="0" i="0" dirty="0" err="1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Wilk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0.98762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Pr &lt; 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0.8757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err="1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Kolmogorov</a:t>
                      </a:r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-Smirnov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0.092489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Pr &gt; D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&gt;0.1500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Cramer-von </a:t>
                      </a:r>
                      <a:r>
                        <a:rPr lang="en-US" b="0" i="0" dirty="0" err="1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Mises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W-Sq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0.042289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Pr &gt; W-Sq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&gt;0.2500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Anderson-Darling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A-Sq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0.233462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/>
                        </a:rPr>
                        <a:t>Pr &gt; A-Sq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&gt;0.2500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7132" tIns="45720" rIns="57132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Measure: SAS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9439568"/>
              </p:ext>
            </p:extLst>
          </p:nvPr>
        </p:nvGraphicFramePr>
        <p:xfrm>
          <a:off x="1752600" y="2057400"/>
          <a:ext cx="5257800" cy="2586990"/>
        </p:xfrm>
        <a:graphic>
          <a:graphicData uri="http://schemas.openxmlformats.org/drawingml/2006/table">
            <a:tbl>
              <a:tblPr/>
              <a:tblGrid>
                <a:gridCol w="1645920"/>
                <a:gridCol w="487680"/>
                <a:gridCol w="1143000"/>
                <a:gridCol w="990600"/>
                <a:gridCol w="990600"/>
              </a:tblGrid>
              <a:tr h="0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Tests for Normality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Test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Statistic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 Value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Normal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0.98762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 &lt; 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0.8757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Right</a:t>
                      </a:r>
                      <a:r>
                        <a:rPr lang="en-US" b="0" i="0" baseline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Skewed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0.949844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 &gt; </a:t>
                      </a:r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0.4226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Left Skewed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0.925624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 &gt; </a:t>
                      </a:r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0.0479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Long</a:t>
                      </a:r>
                      <a:r>
                        <a:rPr lang="en-US" b="0" i="0" baseline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Tailed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0.927118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 &gt; </a:t>
                      </a:r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0.0043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 Tailed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0.949227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b="0" i="0" dirty="0" smtClean="0">
                          <a:solidFill>
                            <a:srgbClr val="0000B4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 &gt; W</a:t>
                      </a:r>
                      <a:endParaRPr lang="en-US" b="0" i="0" dirty="0">
                        <a:solidFill>
                          <a:srgbClr val="0000B4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1800" dirty="0" smtClean="0">
                          <a:latin typeface="Arial" pitchFamily="34" charset="0"/>
                          <a:cs typeface="Arial" pitchFamily="34" charset="0"/>
                        </a:rPr>
                        <a:t>0.0317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625" marR="47625" marT="47625" marB="47625">
                    <a:lnL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FBF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QQPlots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610600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4.1.JPG"/>
          <p:cNvPicPr>
            <a:picLocks noChangeAspect="1"/>
          </p:cNvPicPr>
          <p:nvPr/>
        </p:nvPicPr>
        <p:blipFill>
          <a:blip r:embed="rId3" cstate="print"/>
          <a:srcRect l="34111" t="6667" r="12614" b="73278"/>
          <a:stretch>
            <a:fillRect/>
          </a:stretch>
        </p:blipFill>
        <p:spPr>
          <a:xfrm>
            <a:off x="0" y="2133600"/>
            <a:ext cx="5317958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4.10: Continuity Correction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Table 4.1 shows the distribution of litter size for a population of female mice with population mean 7.8 and SD 2.3.</a:t>
            </a:r>
            <a:endParaRPr lang="en-US" dirty="0"/>
          </a:p>
        </p:txBody>
      </p:sp>
      <p:pic>
        <p:nvPicPr>
          <p:cNvPr id="6" name="Picture 5" descr="Fig.433.JPG"/>
          <p:cNvPicPr>
            <a:picLocks noChangeAspect="1"/>
          </p:cNvPicPr>
          <p:nvPr/>
        </p:nvPicPr>
        <p:blipFill>
          <a:blip r:embed="rId4" cstate="print"/>
          <a:srcRect l="6863" t="66667" r="50000" b="14444"/>
          <a:stretch>
            <a:fillRect/>
          </a:stretch>
        </p:blipFill>
        <p:spPr>
          <a:xfrm>
            <a:off x="4648200" y="4310380"/>
            <a:ext cx="4495800" cy="2547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0600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4.1.JPG"/>
          <p:cNvPicPr>
            <a:picLocks noChangeAspect="1"/>
          </p:cNvPicPr>
          <p:nvPr/>
        </p:nvPicPr>
        <p:blipFill>
          <a:blip r:embed="rId3" cstate="print"/>
          <a:srcRect l="34111" t="6667" r="12614" b="73278"/>
          <a:stretch>
            <a:fillRect/>
          </a:stretch>
        </p:blipFill>
        <p:spPr>
          <a:xfrm>
            <a:off x="0" y="2133600"/>
            <a:ext cx="5317958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4.10: Continuity Correction(cont)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Table 4.1 shows the distribution of litter size for a population of female mice with population mean 7.8 and SD 2.3.</a:t>
            </a:r>
            <a:endParaRPr lang="en-US" dirty="0"/>
          </a:p>
        </p:txBody>
      </p:sp>
      <p:pic>
        <p:nvPicPr>
          <p:cNvPr id="7" name="Picture 6" descr="Figs.4.34.4.35.JPG"/>
          <p:cNvPicPr>
            <a:picLocks noChangeAspect="1"/>
          </p:cNvPicPr>
          <p:nvPr/>
        </p:nvPicPr>
        <p:blipFill>
          <a:blip r:embed="rId4" cstate="print"/>
          <a:srcRect l="9739" t="15556" r="42810" b="63333"/>
          <a:stretch>
            <a:fillRect/>
          </a:stretch>
        </p:blipFill>
        <p:spPr>
          <a:xfrm>
            <a:off x="4908884" y="4267200"/>
            <a:ext cx="4235116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10600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68%-95%-99.7% Rule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68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dirty="0" smtClean="0"/>
              <a:t>Areas under Normal Curve</a:t>
            </a:r>
            <a:endParaRPr lang="en-US" dirty="0"/>
          </a:p>
        </p:txBody>
      </p:sp>
      <p:pic>
        <p:nvPicPr>
          <p:cNvPr id="6" name="Picture 5" descr="Table 3(1).tif"/>
          <p:cNvPicPr>
            <a:picLocks noChangeAspect="1"/>
          </p:cNvPicPr>
          <p:nvPr/>
        </p:nvPicPr>
        <p:blipFill>
          <a:blip r:embed="rId3" cstate="print"/>
          <a:srcRect l="15817" t="5556" r="3660" b="31111"/>
          <a:stretch>
            <a:fillRect/>
          </a:stretch>
        </p:blipFill>
        <p:spPr>
          <a:xfrm rot="60000">
            <a:off x="1807664" y="663682"/>
            <a:ext cx="6253142" cy="6364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Areas under Normal Curve(cont)</a:t>
            </a:r>
            <a:endParaRPr lang="en-US" dirty="0"/>
          </a:p>
        </p:txBody>
      </p:sp>
      <p:pic>
        <p:nvPicPr>
          <p:cNvPr id="5" name="Picture 4" descr="Table 3(2).tif"/>
          <p:cNvPicPr>
            <a:picLocks noChangeAspect="1"/>
          </p:cNvPicPr>
          <p:nvPr/>
        </p:nvPicPr>
        <p:blipFill>
          <a:blip r:embed="rId3" cstate="print"/>
          <a:srcRect l="14379" t="4444" r="6536" b="42222"/>
          <a:stretch>
            <a:fillRect/>
          </a:stretch>
        </p:blipFill>
        <p:spPr>
          <a:xfrm>
            <a:off x="1295400" y="914400"/>
            <a:ext cx="6810375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Normal Distribution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brain weights of adult Swedish males are </a:t>
            </a:r>
            <a:r>
              <a:rPr lang="en-US" i="1" dirty="0" smtClean="0"/>
              <a:t>approximately</a:t>
            </a:r>
            <a:r>
              <a:rPr lang="en-US" dirty="0" smtClean="0"/>
              <a:t> normally distributed with mean μ = 1,400 g and standard deviation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= 100 g. (No real life population follows a normal distribution </a:t>
            </a:r>
            <a:r>
              <a:rPr lang="en-US" i="1" dirty="0" smtClean="0"/>
              <a:t>exactly!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a) What is the probability that an adult Swedish male has a brain weight of less then 1,500 g?</a:t>
            </a:r>
          </a:p>
          <a:p>
            <a:pPr>
              <a:buNone/>
            </a:pPr>
            <a:r>
              <a:rPr lang="en-US" dirty="0" smtClean="0"/>
              <a:t>b) What is the probability that an adult Swedish male has a brain weight between 1,475 g and 1,600 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Normal Distribution (cont)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μ = 1,400 g and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= 100 g</a:t>
            </a:r>
          </a:p>
          <a:p>
            <a:pPr>
              <a:buNone/>
            </a:pPr>
            <a:r>
              <a:rPr lang="en-US" dirty="0" smtClean="0"/>
              <a:t>a) What is the probability that an adult Swedish male has a brain weight of less then 1,500 g?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95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Normal Distribution (cont)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μ = 1,400 g and </a:t>
            </a:r>
            <a:r>
              <a:rPr lang="en-US" dirty="0" smtClean="0">
                <a:sym typeface="Symbol"/>
              </a:rPr>
              <a:t></a:t>
            </a:r>
            <a:r>
              <a:rPr lang="en-US" dirty="0" smtClean="0"/>
              <a:t> = 100 g</a:t>
            </a:r>
          </a:p>
          <a:p>
            <a:pPr>
              <a:buNone/>
            </a:pPr>
            <a:r>
              <a:rPr lang="en-US" dirty="0" smtClean="0"/>
              <a:t>b) What is the probability that an adult Swedish male has a brain weight between 1,475 g and 1,600 g?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Area under the normal curve above </a:t>
            </a:r>
            <a:r>
              <a:rPr lang="en-US" dirty="0" smtClean="0">
                <a:sym typeface="Symbol"/>
              </a:rPr>
              <a:t></a:t>
            </a:r>
            <a:endParaRPr lang="en-US" dirty="0"/>
          </a:p>
        </p:txBody>
      </p:sp>
      <p:pic>
        <p:nvPicPr>
          <p:cNvPr id="4" name="Picture 6" descr="F04_03_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623" y="1600200"/>
            <a:ext cx="77767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4181</TotalTime>
  <Words>554</Words>
  <Application>Microsoft Office PowerPoint</Application>
  <PresentationFormat>On-screen Show (4:3)</PresentationFormat>
  <Paragraphs>162</Paragraphs>
  <Slides>24</Slides>
  <Notes>17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Shape of Normal Curves</vt:lpstr>
      <vt:lpstr>Shape of Normal Curves</vt:lpstr>
      <vt:lpstr>68%-95%-99.7% Rule</vt:lpstr>
      <vt:lpstr>Areas under Normal Curve</vt:lpstr>
      <vt:lpstr>Areas under Normal Curve(cont)</vt:lpstr>
      <vt:lpstr>Example: Normal Distribution</vt:lpstr>
      <vt:lpstr>Example: Normal Distribution (cont)</vt:lpstr>
      <vt:lpstr>Example: Normal Distribution (cont)</vt:lpstr>
      <vt:lpstr>Area under the normal curve above </vt:lpstr>
      <vt:lpstr>Example: Normal Distribution</vt:lpstr>
      <vt:lpstr>Example (ExDispersion.sas)</vt:lpstr>
      <vt:lpstr>Example: Normality (ExNormal.sas)</vt:lpstr>
      <vt:lpstr>Example: QQPlots – Normal (ExQQplot.sas)</vt:lpstr>
      <vt:lpstr>Example: QQPlots – Right Skewed</vt:lpstr>
      <vt:lpstr>Example: QQPlots – Left Skewed</vt:lpstr>
      <vt:lpstr>Example: QQPlots – Long Tail</vt:lpstr>
      <vt:lpstr>Example: QQPlots – Tails?</vt:lpstr>
      <vt:lpstr>Example 4.4.5: Nonnormal Data</vt:lpstr>
      <vt:lpstr>Interpretation of Shapiro-Wilk Test</vt:lpstr>
      <vt:lpstr>Objective Measure: SAS</vt:lpstr>
      <vt:lpstr>Objective Measure: SAS</vt:lpstr>
      <vt:lpstr>Example: QQPlots</vt:lpstr>
      <vt:lpstr>Example 4.10: Continuity Correction</vt:lpstr>
      <vt:lpstr>Example 4.10: Continuity Correction(cont)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lfindsen</cp:lastModifiedBy>
  <cp:revision>251</cp:revision>
  <dcterms:created xsi:type="dcterms:W3CDTF">2010-01-11T21:36:57Z</dcterms:created>
  <dcterms:modified xsi:type="dcterms:W3CDTF">2012-09-17T13:35:16Z</dcterms:modified>
</cp:coreProperties>
</file>