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2" r:id="rId2"/>
    <p:sldId id="263" r:id="rId3"/>
    <p:sldId id="264" r:id="rId4"/>
    <p:sldId id="278" r:id="rId5"/>
    <p:sldId id="279" r:id="rId6"/>
    <p:sldId id="265" r:id="rId7"/>
    <p:sldId id="266" r:id="rId8"/>
    <p:sldId id="267" r:id="rId9"/>
    <p:sldId id="268" r:id="rId10"/>
    <p:sldId id="277" r:id="rId11"/>
    <p:sldId id="269" r:id="rId12"/>
    <p:sldId id="270" r:id="rId13"/>
    <p:sldId id="276" r:id="rId14"/>
    <p:sldId id="271" r:id="rId15"/>
    <p:sldId id="275"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5" autoAdjust="0"/>
    <p:restoredTop sz="94626" autoAdjust="0"/>
  </p:normalViewPr>
  <p:slideViewPr>
    <p:cSldViewPr>
      <p:cViewPr varScale="1">
        <p:scale>
          <a:sx n="37" d="100"/>
          <a:sy n="37" d="100"/>
        </p:scale>
        <p:origin x="-14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68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9/6/2012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665B9-8681-4F57-B28C-8200AC9C629D}" type="datetimeFigureOut">
              <a:rPr lang="en-US" smtClean="0"/>
              <a:pPr/>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F665B9-8681-4F57-B28C-8200AC9C629D}" type="datetimeFigureOut">
              <a:rPr lang="en-US" smtClean="0"/>
              <a:pPr/>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665B9-8681-4F57-B28C-8200AC9C629D}" type="datetimeFigureOut">
              <a:rPr lang="en-US" smtClean="0"/>
              <a:pPr/>
              <a:t>9/6/2012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F665B9-8681-4F57-B28C-8200AC9C629D}" type="datetimeFigureOut">
              <a:rPr lang="en-US" smtClean="0"/>
              <a:pPr/>
              <a:t>9/6/2012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665B9-8681-4F57-B28C-8200AC9C629D}" type="datetimeFigureOut">
              <a:rPr lang="en-US" smtClean="0"/>
              <a:pPr/>
              <a:t>9/6/2012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665B9-8681-4F57-B28C-8200AC9C629D}" type="datetimeFigureOut">
              <a:rPr lang="en-US" smtClean="0"/>
              <a:pPr/>
              <a:t>9/6/2012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3.2.6: Sampling </a:t>
            </a:r>
            <a:r>
              <a:rPr lang="en-US" dirty="0" err="1" smtClean="0"/>
              <a:t>Fruitflies</a:t>
            </a:r>
            <a:endParaRPr lang="en-US" dirty="0"/>
          </a:p>
        </p:txBody>
      </p:sp>
      <p:sp>
        <p:nvSpPr>
          <p:cNvPr id="3" name="Content Placeholder 2"/>
          <p:cNvSpPr>
            <a:spLocks noGrp="1"/>
          </p:cNvSpPr>
          <p:nvPr>
            <p:ph idx="1"/>
          </p:nvPr>
        </p:nvSpPr>
        <p:spPr>
          <a:xfrm>
            <a:off x="0" y="838200"/>
            <a:ext cx="9144000" cy="4525963"/>
          </a:xfrm>
        </p:spPr>
        <p:txBody>
          <a:bodyPr>
            <a:normAutofit/>
          </a:bodyPr>
          <a:lstStyle/>
          <a:p>
            <a:pPr>
              <a:buNone/>
            </a:pPr>
            <a:r>
              <a:rPr lang="en-US" dirty="0" smtClean="0"/>
              <a:t>In a </a:t>
            </a:r>
            <a:r>
              <a:rPr lang="en-US" i="1" dirty="0" smtClean="0"/>
              <a:t>Drosophila</a:t>
            </a:r>
            <a:r>
              <a:rPr lang="en-US" dirty="0" smtClean="0"/>
              <a:t> population, 30% of the flies are black and 70% are gray. Suppose that two flies are randomly chosen from the population. What is the probability that they are the same color?</a:t>
            </a:r>
            <a:endParaRPr lang="en-US" dirty="0"/>
          </a:p>
        </p:txBody>
      </p:sp>
      <p:pic>
        <p:nvPicPr>
          <p:cNvPr id="6" name="Picture 22" descr="T03_02_01"/>
          <p:cNvPicPr>
            <a:picLocks noChangeAspect="1" noChangeArrowheads="1"/>
          </p:cNvPicPr>
          <p:nvPr/>
        </p:nvPicPr>
        <p:blipFill>
          <a:blip r:embed="rId3" cstate="print"/>
          <a:srcRect b="53159"/>
          <a:stretch>
            <a:fillRect/>
          </a:stretch>
        </p:blipFill>
        <p:spPr bwMode="auto">
          <a:xfrm>
            <a:off x="2133600" y="2743200"/>
            <a:ext cx="4959350" cy="2895600"/>
          </a:xfrm>
          <a:prstGeom prst="rect">
            <a:avLst/>
          </a:prstGeom>
          <a:noFill/>
        </p:spPr>
      </p:pic>
      <p:pic>
        <p:nvPicPr>
          <p:cNvPr id="7" name="Picture 22" descr="T03_02_01"/>
          <p:cNvPicPr>
            <a:picLocks noChangeAspect="1" noChangeArrowheads="1"/>
          </p:cNvPicPr>
          <p:nvPr/>
        </p:nvPicPr>
        <p:blipFill>
          <a:blip r:embed="rId3" cstate="print"/>
          <a:srcRect t="53159" b="40678"/>
          <a:stretch>
            <a:fillRect/>
          </a:stretch>
        </p:blipFill>
        <p:spPr bwMode="auto">
          <a:xfrm>
            <a:off x="2127250" y="5486400"/>
            <a:ext cx="4959350" cy="381000"/>
          </a:xfrm>
          <a:prstGeom prst="rect">
            <a:avLst/>
          </a:prstGeom>
          <a:noFill/>
        </p:spPr>
      </p:pic>
      <p:pic>
        <p:nvPicPr>
          <p:cNvPr id="8" name="Picture 22" descr="T03_02_01"/>
          <p:cNvPicPr>
            <a:picLocks noChangeAspect="1" noChangeArrowheads="1"/>
          </p:cNvPicPr>
          <p:nvPr/>
        </p:nvPicPr>
        <p:blipFill>
          <a:blip r:embed="rId3" cstate="print"/>
          <a:srcRect t="66564" b="28506"/>
          <a:stretch>
            <a:fillRect/>
          </a:stretch>
        </p:blipFill>
        <p:spPr bwMode="auto">
          <a:xfrm>
            <a:off x="2133600" y="5791200"/>
            <a:ext cx="4959350" cy="304800"/>
          </a:xfrm>
          <a:prstGeom prst="rect">
            <a:avLst/>
          </a:prstGeom>
          <a:noFill/>
        </p:spPr>
      </p:pic>
      <p:pic>
        <p:nvPicPr>
          <p:cNvPr id="9" name="Picture 22" descr="T03_02_01"/>
          <p:cNvPicPr>
            <a:picLocks noChangeAspect="1" noChangeArrowheads="1"/>
          </p:cNvPicPr>
          <p:nvPr/>
        </p:nvPicPr>
        <p:blipFill>
          <a:blip r:embed="rId3" cstate="print"/>
          <a:srcRect t="80124" b="14946"/>
          <a:stretch>
            <a:fillRect/>
          </a:stretch>
        </p:blipFill>
        <p:spPr bwMode="auto">
          <a:xfrm>
            <a:off x="2133600" y="6096000"/>
            <a:ext cx="4959350" cy="304800"/>
          </a:xfrm>
          <a:prstGeom prst="rect">
            <a:avLst/>
          </a:prstGeom>
          <a:noFill/>
        </p:spPr>
      </p:pic>
      <p:pic>
        <p:nvPicPr>
          <p:cNvPr id="10" name="Picture 22" descr="T03_02_01"/>
          <p:cNvPicPr>
            <a:picLocks noChangeAspect="1" noChangeArrowheads="1"/>
          </p:cNvPicPr>
          <p:nvPr/>
        </p:nvPicPr>
        <p:blipFill>
          <a:blip r:embed="rId3" cstate="print"/>
          <a:srcRect t="92604"/>
          <a:stretch>
            <a:fillRect/>
          </a:stretch>
        </p:blipFill>
        <p:spPr bwMode="auto">
          <a:xfrm>
            <a:off x="2133600" y="6400800"/>
            <a:ext cx="4959350" cy="457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Rules: Dice</a:t>
            </a:r>
            <a:endParaRPr lang="en-US" dirty="0"/>
          </a:p>
        </p:txBody>
      </p:sp>
      <p:sp>
        <p:nvSpPr>
          <p:cNvPr id="3" name="Content Placeholder 2"/>
          <p:cNvSpPr>
            <a:spLocks noGrp="1"/>
          </p:cNvSpPr>
          <p:nvPr>
            <p:ph idx="1"/>
          </p:nvPr>
        </p:nvSpPr>
        <p:spPr/>
        <p:txBody>
          <a:bodyPr/>
          <a:lstStyle/>
          <a:p>
            <a:pPr>
              <a:buNone/>
            </a:pPr>
            <a:r>
              <a:rPr lang="en-US" dirty="0" smtClean="0"/>
              <a:t>We are rolling two 4-sided dice.</a:t>
            </a:r>
          </a:p>
          <a:p>
            <a:pPr>
              <a:buNone/>
            </a:pPr>
            <a:r>
              <a:rPr lang="en-US" dirty="0" smtClean="0"/>
              <a:t>Let</a:t>
            </a:r>
          </a:p>
          <a:p>
            <a:pPr>
              <a:buNone/>
            </a:pPr>
            <a:r>
              <a:rPr lang="en-US" dirty="0" smtClean="0"/>
              <a:t>	E = the event that the white die is 1</a:t>
            </a:r>
          </a:p>
          <a:p>
            <a:pPr>
              <a:buNone/>
            </a:pPr>
            <a:r>
              <a:rPr lang="en-US" dirty="0" smtClean="0"/>
              <a:t>	F = the event that the sum of the dice is 3</a:t>
            </a:r>
          </a:p>
          <a:p>
            <a:pPr>
              <a:buNone/>
            </a:pPr>
            <a:r>
              <a:rPr lang="en-US" dirty="0" smtClean="0"/>
              <a:t>Are E and F independent?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Density Curve</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905000" y="1318592"/>
            <a:ext cx="5791200" cy="55394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of Density Curve</a:t>
            </a:r>
            <a:endParaRPr lang="en-US" dirty="0"/>
          </a:p>
        </p:txBody>
      </p:sp>
      <p:pic>
        <p:nvPicPr>
          <p:cNvPr id="2050" name="Picture 2"/>
          <p:cNvPicPr>
            <a:picLocks noGrp="1" noChangeAspect="1" noChangeArrowheads="1"/>
          </p:cNvPicPr>
          <p:nvPr>
            <p:ph idx="1"/>
          </p:nvPr>
        </p:nvPicPr>
        <p:blipFill>
          <a:blip r:embed="rId3" cstate="print"/>
          <a:srcRect l="12365" t="10820" r="11898" b="11898"/>
          <a:stretch>
            <a:fillRect/>
          </a:stretch>
        </p:blipFill>
        <p:spPr bwMode="auto">
          <a:xfrm>
            <a:off x="1905000" y="1295399"/>
            <a:ext cx="5181600" cy="52873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Interpolation of Density Curves (cont)</a:t>
            </a:r>
            <a:endParaRPr lang="en-US" dirty="0"/>
          </a:p>
        </p:txBody>
      </p:sp>
      <p:pic>
        <p:nvPicPr>
          <p:cNvPr id="4" name="Picture 6" descr="F03_04_05b"/>
          <p:cNvPicPr>
            <a:picLocks noGrp="1" noChangeAspect="1" noChangeArrowheads="1"/>
          </p:cNvPicPr>
          <p:nvPr>
            <p:ph idx="1"/>
          </p:nvPr>
        </p:nvPicPr>
        <p:blipFill>
          <a:blip r:embed="rId2" cstate="print"/>
          <a:srcRect/>
          <a:stretch>
            <a:fillRect/>
          </a:stretch>
        </p:blipFill>
        <p:spPr bwMode="auto">
          <a:xfrm>
            <a:off x="457200" y="1918444"/>
            <a:ext cx="8229600" cy="388947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3.5.11: mean/SD</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a:buNone/>
            </a:pPr>
            <a:r>
              <a:rPr lang="en-US" dirty="0" smtClean="0"/>
              <a:t>You are using two balances to measure the mass of a 10 </a:t>
            </a:r>
            <a:r>
              <a:rPr lang="en-US" dirty="0" err="1" smtClean="0"/>
              <a:t>mL</a:t>
            </a:r>
            <a:r>
              <a:rPr lang="en-US" dirty="0" smtClean="0"/>
              <a:t> graduated cylinder. On any particular balance, your measurements will vary each time you weigh it. Let X be the value from one balance and Y the value from the other. Suppose that </a:t>
            </a:r>
            <a:r>
              <a:rPr lang="en-US" dirty="0" err="1" smtClean="0"/>
              <a:t>μ</a:t>
            </a:r>
            <a:r>
              <a:rPr lang="en-US" baseline="-25000" dirty="0" err="1" smtClean="0"/>
              <a:t>X</a:t>
            </a:r>
            <a:r>
              <a:rPr lang="en-US" dirty="0" smtClean="0"/>
              <a:t> = 25.12 </a:t>
            </a:r>
            <a:r>
              <a:rPr lang="en-US" dirty="0" smtClean="0"/>
              <a:t>g, </a:t>
            </a:r>
            <a:r>
              <a:rPr lang="en-US" dirty="0" smtClean="0">
                <a:sym typeface="Symbol"/>
              </a:rPr>
              <a:t></a:t>
            </a:r>
            <a:r>
              <a:rPr lang="en-US" baseline="-25000" dirty="0" smtClean="0"/>
              <a:t>X</a:t>
            </a:r>
            <a:r>
              <a:rPr lang="en-US" dirty="0" smtClean="0"/>
              <a:t> = 0.03 g, </a:t>
            </a:r>
            <a:r>
              <a:rPr lang="en-US" dirty="0" err="1" smtClean="0"/>
              <a:t>μ</a:t>
            </a:r>
            <a:r>
              <a:rPr lang="en-US" baseline="-25000" dirty="0" err="1" smtClean="0"/>
              <a:t>Y</a:t>
            </a:r>
            <a:r>
              <a:rPr lang="en-US" dirty="0" smtClean="0"/>
              <a:t> = 25.13 g, </a:t>
            </a:r>
            <a:r>
              <a:rPr lang="en-US" dirty="0" smtClean="0">
                <a:sym typeface="Symbol"/>
              </a:rPr>
              <a:t></a:t>
            </a:r>
            <a:r>
              <a:rPr lang="en-US" baseline="-25000" dirty="0" smtClean="0"/>
              <a:t>Y</a:t>
            </a:r>
            <a:r>
              <a:rPr lang="en-US" dirty="0" smtClean="0"/>
              <a:t> = 0.04 g</a:t>
            </a:r>
            <a:r>
              <a:rPr lang="en-US" dirty="0" smtClean="0"/>
              <a:t>. </a:t>
            </a:r>
          </a:p>
          <a:p>
            <a:pPr>
              <a:buNone/>
            </a:pPr>
            <a:r>
              <a:rPr lang="en-US" dirty="0" smtClean="0"/>
              <a:t>What is the mean and standard deviation of X – 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3.2.6: Binomial Distribution</a:t>
            </a:r>
            <a:endParaRPr lang="en-US" dirty="0"/>
          </a:p>
        </p:txBody>
      </p:sp>
      <p:sp>
        <p:nvSpPr>
          <p:cNvPr id="3" name="Content Placeholder 2"/>
          <p:cNvSpPr>
            <a:spLocks noGrp="1"/>
          </p:cNvSpPr>
          <p:nvPr>
            <p:ph idx="1"/>
          </p:nvPr>
        </p:nvSpPr>
        <p:spPr>
          <a:xfrm>
            <a:off x="0" y="1219200"/>
            <a:ext cx="9144000" cy="4525963"/>
          </a:xfrm>
        </p:spPr>
        <p:txBody>
          <a:bodyPr>
            <a:normAutofit/>
          </a:bodyPr>
          <a:lstStyle/>
          <a:p>
            <a:pPr>
              <a:buNone/>
            </a:pPr>
            <a:r>
              <a:rPr lang="en-US" dirty="0" smtClean="0"/>
              <a:t>In a </a:t>
            </a:r>
            <a:r>
              <a:rPr lang="en-US" i="1" dirty="0" smtClean="0"/>
              <a:t>Drosophila</a:t>
            </a:r>
            <a:r>
              <a:rPr lang="en-US" dirty="0" smtClean="0"/>
              <a:t> population, 30% of the flies are black and 70% are gray. Suppose that two flies are randomly chosen from the population. </a:t>
            </a:r>
          </a:p>
          <a:p>
            <a:pPr>
              <a:buNone/>
            </a:pPr>
            <a:r>
              <a:rPr lang="en-US" dirty="0" smtClean="0"/>
              <a:t>What is the probability that one is grey and one is black?</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Binomial Distribution - 1</a:t>
            </a:r>
            <a:endParaRPr lang="en-US" dirty="0"/>
          </a:p>
        </p:txBody>
      </p:sp>
      <p:sp>
        <p:nvSpPr>
          <p:cNvPr id="3" name="Content Placeholder 2"/>
          <p:cNvSpPr>
            <a:spLocks noGrp="1"/>
          </p:cNvSpPr>
          <p:nvPr>
            <p:ph idx="1"/>
          </p:nvPr>
        </p:nvSpPr>
        <p:spPr>
          <a:xfrm>
            <a:off x="457200" y="1066800"/>
            <a:ext cx="8382000" cy="5791200"/>
          </a:xfrm>
        </p:spPr>
        <p:txBody>
          <a:bodyPr>
            <a:normAutofit lnSpcReduction="10000"/>
          </a:bodyPr>
          <a:lstStyle/>
          <a:p>
            <a:pPr>
              <a:buNone/>
            </a:pPr>
            <a:r>
              <a:rPr lang="en-US" dirty="0" smtClean="0"/>
              <a:t>Suppose that 20% of the population experience nausea after taking a certain drug. A doctor prescribes the drug to 4 new patients. Let Y be the number of these that experience nausea, determine </a:t>
            </a:r>
          </a:p>
          <a:p>
            <a:pPr marL="514350" indent="-514350">
              <a:buAutoNum type="alphaLcParenR"/>
            </a:pPr>
            <a:r>
              <a:rPr lang="en-US" dirty="0" smtClean="0"/>
              <a:t>the probability distribution of Y</a:t>
            </a:r>
          </a:p>
          <a:p>
            <a:pPr marL="514350" indent="-514350">
              <a:buAutoNum type="alphaLcParenR"/>
            </a:pPr>
            <a:r>
              <a:rPr lang="en-US" dirty="0" smtClean="0"/>
              <a:t>E(Y)       </a:t>
            </a:r>
            <a:r>
              <a:rPr lang="en-US" dirty="0" smtClean="0"/>
              <a:t>c)</a:t>
            </a:r>
            <a:r>
              <a:rPr lang="en-US" dirty="0" smtClean="0"/>
              <a:t> </a:t>
            </a:r>
            <a:r>
              <a:rPr lang="en-US" dirty="0" err="1" smtClean="0">
                <a:latin typeface="Symbol" pitchFamily="18" charset="2"/>
              </a:rPr>
              <a:t>s</a:t>
            </a:r>
            <a:r>
              <a:rPr lang="en-US" baseline="-25000" dirty="0" err="1" smtClean="0"/>
              <a:t>Y</a:t>
            </a:r>
            <a:r>
              <a:rPr lang="en-US" baseline="-25000" dirty="0" smtClean="0"/>
              <a:t> </a:t>
            </a:r>
            <a:endParaRPr lang="en-US" baseline="-25000" dirty="0" smtClean="0"/>
          </a:p>
          <a:p>
            <a:pPr marL="514350" indent="-514350">
              <a:buNone/>
            </a:pPr>
            <a:r>
              <a:rPr lang="en-US" dirty="0" smtClean="0"/>
              <a:t>d) 	Pr(at </a:t>
            </a:r>
            <a:r>
              <a:rPr lang="en-US" dirty="0" smtClean="0"/>
              <a:t>least 1 experience nausea)</a:t>
            </a:r>
          </a:p>
          <a:p>
            <a:pPr marL="514350" indent="-514350">
              <a:buNone/>
            </a:pPr>
            <a:r>
              <a:rPr lang="en-US" dirty="0" smtClean="0"/>
              <a:t>e)	Pr(at </a:t>
            </a:r>
            <a:r>
              <a:rPr lang="en-US" dirty="0" smtClean="0"/>
              <a:t>most 2 experience nausea)</a:t>
            </a:r>
          </a:p>
          <a:p>
            <a:pPr marL="514350" indent="-514350">
              <a:buNone/>
            </a:pPr>
            <a:r>
              <a:rPr lang="en-US" dirty="0" smtClean="0"/>
              <a:t>f) </a:t>
            </a:r>
            <a:r>
              <a:rPr lang="en-US" dirty="0" smtClean="0"/>
              <a:t>	If </a:t>
            </a:r>
            <a:r>
              <a:rPr lang="en-US" dirty="0" smtClean="0"/>
              <a:t>the patient is taking 2 drugs with this distribution, what are E(X + Y) and </a:t>
            </a:r>
            <a:r>
              <a:rPr lang="en-US" dirty="0" err="1" smtClean="0">
                <a:latin typeface="Symbol" pitchFamily="18" charset="2"/>
              </a:rPr>
              <a:t>s</a:t>
            </a:r>
            <a:r>
              <a:rPr lang="en-US" baseline="-25000" dirty="0" err="1" smtClean="0"/>
              <a:t>X+Y</a:t>
            </a:r>
            <a:r>
              <a:rPr lang="en-US" dirty="0" smtClean="0"/>
              <a:t>?</a:t>
            </a:r>
          </a:p>
          <a:p>
            <a:pPr marL="514350" indent="-514350">
              <a:buNone/>
            </a:pPr>
            <a:endParaRPr lang="en-US" baseline="-25000" dirty="0" smtClean="0"/>
          </a:p>
          <a:p>
            <a:pPr marL="514350" indent="-514350">
              <a:buNone/>
            </a:pPr>
            <a:endParaRPr lang="en-US" dirty="0" smtClean="0">
              <a:latin typeface="Symbol" pitchFamily="18" charset="2"/>
            </a:endParaRPr>
          </a:p>
          <a:p>
            <a:pPr marL="514350" indent="-514350">
              <a:buAutoNum type="alphaLcParenR"/>
            </a:pPr>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Binomial Distribution - 2</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a:buNone/>
            </a:pPr>
            <a:r>
              <a:rPr lang="en-US" dirty="0" smtClean="0"/>
              <a:t>Suppose you read that for the state of Indiana, 1 child in 16 has a high blood level of lead (defined as 30 </a:t>
            </a:r>
            <a:r>
              <a:rPr lang="en-US" dirty="0" smtClean="0">
                <a:sym typeface="Symbol"/>
              </a:rPr>
              <a:t></a:t>
            </a:r>
            <a:r>
              <a:rPr lang="en-US" dirty="0" smtClean="0"/>
              <a:t>g/</a:t>
            </a:r>
            <a:r>
              <a:rPr lang="en-US" dirty="0" err="1" smtClean="0"/>
              <a:t>dL</a:t>
            </a:r>
            <a:r>
              <a:rPr lang="en-US" dirty="0" smtClean="0"/>
              <a:t> or more). You suspect that, in your community, the rate is higher. In order to test this, you select 30 children from your community and measure their blood lead levels. You find that 5 of them have high blood lead levels. </a:t>
            </a:r>
          </a:p>
          <a:p>
            <a:pPr>
              <a:buNone/>
            </a:pPr>
            <a:r>
              <a:rPr lang="en-US" dirty="0" smtClean="0"/>
              <a:t>Is your hypothesis correct?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Histograms of Binomial Distributions</a:t>
            </a:r>
            <a:endParaRPr lang="en-US" dirty="0"/>
          </a:p>
        </p:txBody>
      </p:sp>
      <p:pic>
        <p:nvPicPr>
          <p:cNvPr id="43010" name="Picture 2"/>
          <p:cNvPicPr>
            <a:picLocks noGrp="1" noChangeAspect="1" noChangeArrowheads="1"/>
          </p:cNvPicPr>
          <p:nvPr>
            <p:ph idx="1"/>
          </p:nvPr>
        </p:nvPicPr>
        <p:blipFill>
          <a:blip r:embed="rId3" cstate="print"/>
          <a:srcRect/>
          <a:stretch>
            <a:fillRect/>
          </a:stretch>
        </p:blipFill>
        <p:spPr bwMode="auto">
          <a:xfrm>
            <a:off x="1981200" y="1295400"/>
            <a:ext cx="50292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3.2.6: Sampling </a:t>
            </a:r>
            <a:r>
              <a:rPr lang="en-US" dirty="0" err="1" smtClean="0"/>
              <a:t>Fruitflies</a:t>
            </a:r>
            <a:r>
              <a:rPr lang="en-US" dirty="0" smtClean="0"/>
              <a:t> (cont)</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dirty="0" smtClean="0"/>
              <a:t>In a </a:t>
            </a:r>
            <a:r>
              <a:rPr lang="en-US" i="1" dirty="0" smtClean="0"/>
              <a:t>Drosophila</a:t>
            </a:r>
            <a:r>
              <a:rPr lang="en-US" dirty="0" smtClean="0"/>
              <a:t> population, 30% of the flies are black and 70% are gray. Suppose that two flies are randomly chosen from the population. What is the probability that they are the same color?</a:t>
            </a:r>
            <a:endParaRPr lang="en-US" dirty="0"/>
          </a:p>
        </p:txBody>
      </p:sp>
      <p:pic>
        <p:nvPicPr>
          <p:cNvPr id="7" name="Picture 5" descr="F03_02_01"/>
          <p:cNvPicPr>
            <a:picLocks noChangeAspect="1" noChangeArrowheads="1"/>
          </p:cNvPicPr>
          <p:nvPr/>
        </p:nvPicPr>
        <p:blipFill>
          <a:blip r:embed="rId3" cstate="print"/>
          <a:srcRect b="52359"/>
          <a:stretch>
            <a:fillRect/>
          </a:stretch>
        </p:blipFill>
        <p:spPr bwMode="auto">
          <a:xfrm>
            <a:off x="0" y="3657600"/>
            <a:ext cx="4343400" cy="2157341"/>
          </a:xfrm>
          <a:prstGeom prst="rect">
            <a:avLst/>
          </a:prstGeom>
          <a:noFill/>
        </p:spPr>
      </p:pic>
      <p:pic>
        <p:nvPicPr>
          <p:cNvPr id="8" name="Picture 5" descr="F03_02_01"/>
          <p:cNvPicPr>
            <a:picLocks noChangeAspect="1" noChangeArrowheads="1"/>
          </p:cNvPicPr>
          <p:nvPr/>
        </p:nvPicPr>
        <p:blipFill>
          <a:blip r:embed="rId3" cstate="print"/>
          <a:srcRect t="46423" b="8524"/>
          <a:stretch>
            <a:fillRect/>
          </a:stretch>
        </p:blipFill>
        <p:spPr bwMode="auto">
          <a:xfrm>
            <a:off x="4618724" y="3810000"/>
            <a:ext cx="4525276" cy="21255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3.2.6: Sampling </a:t>
            </a:r>
            <a:r>
              <a:rPr lang="en-US" dirty="0" err="1" smtClean="0"/>
              <a:t>Fruitflies</a:t>
            </a:r>
            <a:r>
              <a:rPr lang="en-US" dirty="0" smtClean="0"/>
              <a:t> (cont)</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dirty="0" smtClean="0"/>
              <a:t>In a </a:t>
            </a:r>
            <a:r>
              <a:rPr lang="en-US" i="1" dirty="0" smtClean="0"/>
              <a:t>Drosophila</a:t>
            </a:r>
            <a:r>
              <a:rPr lang="en-US" dirty="0" smtClean="0"/>
              <a:t> population, 30% of the flies are black and 70% are gray. Suppose that two flies are randomly chosen from the population. What is the probability that they are the same color?</a:t>
            </a:r>
            <a:endParaRPr lang="en-US" dirty="0"/>
          </a:p>
        </p:txBody>
      </p:sp>
      <p:graphicFrame>
        <p:nvGraphicFramePr>
          <p:cNvPr id="6" name="Table 5"/>
          <p:cNvGraphicFramePr>
            <a:graphicFrameLocks noGrp="1"/>
          </p:cNvGraphicFramePr>
          <p:nvPr/>
        </p:nvGraphicFramePr>
        <p:xfrm>
          <a:off x="304800" y="3962400"/>
          <a:ext cx="8534400" cy="2834640"/>
        </p:xfrm>
        <a:graphic>
          <a:graphicData uri="http://schemas.openxmlformats.org/drawingml/2006/table">
            <a:tbl>
              <a:tblPr>
                <a:tableStyleId>{5C22544A-7EE6-4342-B048-85BDC9FD1C3A}</a:tableStyleId>
              </a:tblPr>
              <a:tblGrid>
                <a:gridCol w="1765738"/>
                <a:gridCol w="3923862"/>
                <a:gridCol w="2844800"/>
              </a:tblGrid>
              <a:tr h="660400">
                <a:tc>
                  <a:txBody>
                    <a:bodyPr/>
                    <a:lstStyle/>
                    <a:p>
                      <a:pPr algn="ctr"/>
                      <a:endParaRPr lang="en-US" sz="2800" dirty="0"/>
                    </a:p>
                  </a:txBody>
                  <a:tcPr anchor="ctr"/>
                </a:tc>
                <a:tc>
                  <a:txBody>
                    <a:bodyPr/>
                    <a:lstStyle/>
                    <a:p>
                      <a:pPr algn="ctr"/>
                      <a:r>
                        <a:rPr lang="en-US" sz="2800" dirty="0" smtClean="0"/>
                        <a:t>Color - Homogeneous</a:t>
                      </a:r>
                      <a:endParaRPr lang="en-US" sz="2800" dirty="0"/>
                    </a:p>
                  </a:txBody>
                  <a:tcPr anchor="ctr"/>
                </a:tc>
                <a:tc>
                  <a:txBody>
                    <a:bodyPr/>
                    <a:lstStyle/>
                    <a:p>
                      <a:pPr algn="ctr"/>
                      <a:r>
                        <a:rPr lang="en-US" sz="2800" dirty="0" smtClean="0"/>
                        <a:t>Deviation from 58%</a:t>
                      </a:r>
                      <a:endParaRPr lang="en-US" sz="2800" dirty="0"/>
                    </a:p>
                  </a:txBody>
                  <a:tcPr anchor="ctr"/>
                </a:tc>
              </a:tr>
              <a:tr h="660400">
                <a:tc>
                  <a:txBody>
                    <a:bodyPr/>
                    <a:lstStyle/>
                    <a:p>
                      <a:pPr algn="ctr"/>
                      <a:r>
                        <a:rPr lang="en-US" sz="2800" dirty="0" smtClean="0"/>
                        <a:t>First 100 samples</a:t>
                      </a:r>
                      <a:endParaRPr lang="en-US" sz="2800" dirty="0"/>
                    </a:p>
                  </a:txBody>
                  <a:tcPr anchor="ctr"/>
                </a:tc>
                <a:tc>
                  <a:txBody>
                    <a:bodyPr/>
                    <a:lstStyle/>
                    <a:p>
                      <a:pPr algn="ctr"/>
                      <a:r>
                        <a:rPr lang="en-US" sz="2800" dirty="0" smtClean="0"/>
                        <a:t>54 or 54%</a:t>
                      </a:r>
                      <a:endParaRPr lang="en-US" sz="2800" dirty="0"/>
                    </a:p>
                  </a:txBody>
                  <a:tcPr anchor="ctr"/>
                </a:tc>
                <a:tc>
                  <a:txBody>
                    <a:bodyPr/>
                    <a:lstStyle/>
                    <a:p>
                      <a:pPr algn="ctr"/>
                      <a:r>
                        <a:rPr lang="en-US" sz="2800" dirty="0" smtClean="0"/>
                        <a:t>-4 or -4%</a:t>
                      </a:r>
                      <a:endParaRPr lang="en-US" sz="2800" dirty="0"/>
                    </a:p>
                  </a:txBody>
                  <a:tcPr anchor="ctr"/>
                </a:tc>
              </a:tr>
              <a:tr h="660400">
                <a:tc>
                  <a:txBody>
                    <a:bodyPr/>
                    <a:lstStyle/>
                    <a:p>
                      <a:pPr algn="ctr"/>
                      <a:r>
                        <a:rPr lang="en-US" sz="2800" dirty="0" smtClean="0"/>
                        <a:t>First 1000 samples</a:t>
                      </a:r>
                      <a:endParaRPr lang="en-US" sz="2800" dirty="0"/>
                    </a:p>
                  </a:txBody>
                  <a:tcPr anchor="ctr"/>
                </a:tc>
                <a:tc>
                  <a:txBody>
                    <a:bodyPr/>
                    <a:lstStyle/>
                    <a:p>
                      <a:pPr algn="ctr"/>
                      <a:r>
                        <a:rPr lang="en-US" sz="2800" dirty="0" smtClean="0"/>
                        <a:t>596 or 59.6%</a:t>
                      </a:r>
                      <a:endParaRPr lang="en-US" sz="2800" dirty="0"/>
                    </a:p>
                  </a:txBody>
                  <a:tcPr anchor="ctr"/>
                </a:tc>
                <a:tc>
                  <a:txBody>
                    <a:bodyPr/>
                    <a:lstStyle/>
                    <a:p>
                      <a:pPr algn="ctr"/>
                      <a:r>
                        <a:rPr lang="en-US" sz="2800" dirty="0" smtClean="0"/>
                        <a:t>+16 or +1.6%</a:t>
                      </a:r>
                      <a:endParaRPr lang="en-US" sz="2800" dirty="0"/>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Combination of Probabilities</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marL="514350" indent="-514350">
              <a:buFont typeface="Arial" pitchFamily="34" charset="0"/>
              <a:buAutoNum type="arabicParenR"/>
            </a:pPr>
            <a:r>
              <a:rPr lang="en-US" dirty="0" smtClean="0"/>
              <a:t>What is the probability that I roll less than a 2 on my die?</a:t>
            </a:r>
          </a:p>
          <a:p>
            <a:pPr marL="514350" indent="-514350">
              <a:buAutoNum type="arabicParenR"/>
            </a:pPr>
            <a:r>
              <a:rPr lang="en-US" dirty="0" smtClean="0"/>
              <a:t>What is the probability that I roll at most a 2 on my die?</a:t>
            </a:r>
          </a:p>
          <a:p>
            <a:pPr marL="514350" indent="-514350">
              <a:buAutoNum type="arabicParenR"/>
            </a:pPr>
            <a:r>
              <a:rPr lang="en-US" dirty="0" smtClean="0"/>
              <a:t>What is the probability that I roll no more than a 2 on my die?</a:t>
            </a:r>
          </a:p>
          <a:p>
            <a:pPr marL="514350" indent="-514350">
              <a:buAutoNum type="arabicParenR"/>
            </a:pPr>
            <a:r>
              <a:rPr lang="en-US" dirty="0" smtClean="0"/>
              <a:t>What is the probability that I roll more than a 3 on my die?</a:t>
            </a:r>
          </a:p>
          <a:p>
            <a:pPr marL="514350" indent="-514350">
              <a:buAutoNum type="arabicParenR"/>
            </a:pPr>
            <a:r>
              <a:rPr lang="en-US" dirty="0" smtClean="0"/>
              <a:t>What is the probability that roll at least a 3 on my die?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3.2.6: Sampling </a:t>
            </a:r>
            <a:r>
              <a:rPr lang="en-US" dirty="0" err="1" smtClean="0"/>
              <a:t>Fruitflies</a:t>
            </a:r>
            <a:endParaRPr lang="en-US" dirty="0"/>
          </a:p>
        </p:txBody>
      </p:sp>
      <p:sp>
        <p:nvSpPr>
          <p:cNvPr id="3" name="Content Placeholder 2"/>
          <p:cNvSpPr>
            <a:spLocks noGrp="1"/>
          </p:cNvSpPr>
          <p:nvPr>
            <p:ph idx="1"/>
          </p:nvPr>
        </p:nvSpPr>
        <p:spPr>
          <a:xfrm>
            <a:off x="0" y="838200"/>
            <a:ext cx="9144000" cy="4525963"/>
          </a:xfrm>
        </p:spPr>
        <p:txBody>
          <a:bodyPr>
            <a:normAutofit/>
          </a:bodyPr>
          <a:lstStyle/>
          <a:p>
            <a:pPr>
              <a:buNone/>
            </a:pPr>
            <a:r>
              <a:rPr lang="en-US" dirty="0" smtClean="0"/>
              <a:t>In a </a:t>
            </a:r>
            <a:r>
              <a:rPr lang="en-US" i="1" dirty="0" smtClean="0"/>
              <a:t>Drosophila</a:t>
            </a:r>
            <a:r>
              <a:rPr lang="en-US" dirty="0" smtClean="0"/>
              <a:t> population, 30% of the flies are black and 70% are gray. Suppose that two flies are randomly chosen from the population. What is the probability that they are the same color?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Medical Testing</a:t>
            </a:r>
            <a:endParaRPr lang="en-US" dirty="0"/>
          </a:p>
        </p:txBody>
      </p:sp>
      <p:sp>
        <p:nvSpPr>
          <p:cNvPr id="3" name="Content Placeholder 2"/>
          <p:cNvSpPr>
            <a:spLocks noGrp="1"/>
          </p:cNvSpPr>
          <p:nvPr>
            <p:ph idx="1"/>
          </p:nvPr>
        </p:nvSpPr>
        <p:spPr/>
        <p:txBody>
          <a:bodyPr>
            <a:normAutofit/>
          </a:bodyPr>
          <a:lstStyle/>
          <a:p>
            <a:pPr>
              <a:buNone/>
            </a:pPr>
            <a:r>
              <a:rPr lang="en-US" dirty="0" smtClean="0"/>
              <a:t>The prevalence of HIV in a population is 2%. A certain test for HIV has a sensitivity (power) of 99.7% and a specificity of 98.5%. </a:t>
            </a:r>
          </a:p>
          <a:p>
            <a:pPr marL="514350" indent="-514350">
              <a:buAutoNum type="alphaLcParenR"/>
            </a:pPr>
            <a:r>
              <a:rPr lang="en-US" dirty="0" smtClean="0"/>
              <a:t>What is the probability that a person at random will test positive?</a:t>
            </a:r>
          </a:p>
          <a:p>
            <a:pPr marL="514350" indent="-514350">
              <a:buAutoNum type="alphaLcParenR"/>
            </a:pPr>
            <a:r>
              <a:rPr lang="en-US" dirty="0" smtClean="0"/>
              <a:t>What is the probability that if someone tests positive, that they have the disease?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3.3.2: Probability Rules</a:t>
            </a:r>
            <a:endParaRPr lang="en-US" dirty="0"/>
          </a:p>
        </p:txBody>
      </p:sp>
      <p:sp>
        <p:nvSpPr>
          <p:cNvPr id="3" name="Content Placeholder 2"/>
          <p:cNvSpPr>
            <a:spLocks noGrp="1"/>
          </p:cNvSpPr>
          <p:nvPr>
            <p:ph idx="1"/>
          </p:nvPr>
        </p:nvSpPr>
        <p:spPr/>
        <p:txBody>
          <a:bodyPr>
            <a:normAutofit/>
          </a:bodyPr>
          <a:lstStyle/>
          <a:p>
            <a:pPr>
              <a:buNone/>
            </a:pPr>
            <a:r>
              <a:rPr lang="en-US" dirty="0" smtClean="0"/>
              <a:t>Table 3.3.1 shows the relationship between hair color and eye color for a group of 1,770 German men.</a:t>
            </a:r>
            <a:endParaRPr lang="en-US" dirty="0"/>
          </a:p>
        </p:txBody>
      </p:sp>
      <p:pic>
        <p:nvPicPr>
          <p:cNvPr id="6" name="Picture 6" descr="T03_03_01"/>
          <p:cNvPicPr>
            <a:picLocks noChangeAspect="1" noChangeArrowheads="1"/>
          </p:cNvPicPr>
          <p:nvPr/>
        </p:nvPicPr>
        <p:blipFill>
          <a:blip r:embed="rId3" cstate="print"/>
          <a:srcRect/>
          <a:stretch>
            <a:fillRect/>
          </a:stretch>
        </p:blipFill>
        <p:spPr bwMode="auto">
          <a:xfrm>
            <a:off x="533400" y="3276600"/>
            <a:ext cx="8153400" cy="293528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Probability Rules (cont)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What is the probability that a man has either brown or red hair?</a:t>
            </a:r>
          </a:p>
          <a:p>
            <a:pPr>
              <a:buNone/>
            </a:pPr>
            <a:r>
              <a:rPr lang="en-US" dirty="0" smtClean="0"/>
              <a:t>What is the probability that a man has either brown hair or brown eyes?</a:t>
            </a:r>
          </a:p>
          <a:p>
            <a:pPr>
              <a:buNone/>
            </a:pPr>
            <a:endParaRPr lang="en-US" dirty="0"/>
          </a:p>
        </p:txBody>
      </p:sp>
      <p:pic>
        <p:nvPicPr>
          <p:cNvPr id="7" name="Picture 6" descr="T03_03_01"/>
          <p:cNvPicPr>
            <a:picLocks noChangeAspect="1" noChangeArrowheads="1"/>
          </p:cNvPicPr>
          <p:nvPr/>
        </p:nvPicPr>
        <p:blipFill>
          <a:blip r:embed="rId3" cstate="print"/>
          <a:srcRect/>
          <a:stretch>
            <a:fillRect/>
          </a:stretch>
        </p:blipFill>
        <p:spPr bwMode="auto">
          <a:xfrm>
            <a:off x="381000" y="914400"/>
            <a:ext cx="8153400" cy="293528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Probability Rules (cont)</a:t>
            </a: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What is the probability that a man has brown eyes given that he has brown hair?</a:t>
            </a:r>
          </a:p>
          <a:p>
            <a:pPr>
              <a:buNone/>
            </a:pPr>
            <a:r>
              <a:rPr lang="en-US" dirty="0" smtClean="0"/>
              <a:t>Is having brown hair independent of having brown eyes?</a:t>
            </a:r>
          </a:p>
          <a:p>
            <a:pPr>
              <a:buNone/>
            </a:pPr>
            <a:r>
              <a:rPr lang="en-US" dirty="0" smtClean="0"/>
              <a:t>What is the probability that a man will have brown hair and brown eyes?</a:t>
            </a:r>
          </a:p>
          <a:p>
            <a:pPr>
              <a:buNone/>
            </a:pPr>
            <a:endParaRPr lang="en-US" dirty="0"/>
          </a:p>
        </p:txBody>
      </p:sp>
      <p:pic>
        <p:nvPicPr>
          <p:cNvPr id="6" name="Picture 5" descr="T03_03_01"/>
          <p:cNvPicPr>
            <a:picLocks noChangeAspect="1" noChangeArrowheads="1"/>
          </p:cNvPicPr>
          <p:nvPr/>
        </p:nvPicPr>
        <p:blipFill>
          <a:blip r:embed="rId3" cstate="print"/>
          <a:srcRect/>
          <a:stretch>
            <a:fillRect/>
          </a:stretch>
        </p:blipFill>
        <p:spPr bwMode="auto">
          <a:xfrm>
            <a:off x="533400" y="838200"/>
            <a:ext cx="8153400" cy="29352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2128</TotalTime>
  <Words>755</Words>
  <Application>Microsoft Office PowerPoint</Application>
  <PresentationFormat>On-screen Show (4:3)</PresentationFormat>
  <Paragraphs>85</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Example 3.2.6: Sampling Fruitflies</vt:lpstr>
      <vt:lpstr>Example 3.2.6: Sampling Fruitflies (cont)</vt:lpstr>
      <vt:lpstr>Example 3.2.6: Sampling Fruitflies (cont)</vt:lpstr>
      <vt:lpstr>Combination of Probabilities</vt:lpstr>
      <vt:lpstr>Example 3.2.6: Sampling Fruitflies</vt:lpstr>
      <vt:lpstr>Example: Medical Testing</vt:lpstr>
      <vt:lpstr>Example 3.3.2: Probability Rules</vt:lpstr>
      <vt:lpstr>Example: Probability Rules (cont)</vt:lpstr>
      <vt:lpstr>Example: Probability Rules (cont)</vt:lpstr>
      <vt:lpstr>Probability Rules: Dice</vt:lpstr>
      <vt:lpstr>Density Curve</vt:lpstr>
      <vt:lpstr>Interpretation of Density Curve</vt:lpstr>
      <vt:lpstr>Interpolation of Density Curves (cont)</vt:lpstr>
      <vt:lpstr>Example 3.5.11: mean/SD</vt:lpstr>
      <vt:lpstr>Example 3.2.6: Binomial Distribution</vt:lpstr>
      <vt:lpstr>Example: Binomial Distribution - 1</vt:lpstr>
      <vt:lpstr>Example: Binomial Distribution - 2</vt:lpstr>
      <vt:lpstr>Histograms of Binomial Distributions</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lfindsen</cp:lastModifiedBy>
  <cp:revision>179</cp:revision>
  <dcterms:created xsi:type="dcterms:W3CDTF">2010-01-11T21:36:57Z</dcterms:created>
  <dcterms:modified xsi:type="dcterms:W3CDTF">2012-09-06T12:50:45Z</dcterms:modified>
</cp:coreProperties>
</file>