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261" r:id="rId3"/>
    <p:sldId id="280" r:id="rId4"/>
    <p:sldId id="306" r:id="rId5"/>
    <p:sldId id="301" r:id="rId6"/>
    <p:sldId id="300" r:id="rId7"/>
    <p:sldId id="307" r:id="rId8"/>
    <p:sldId id="302" r:id="rId9"/>
    <p:sldId id="281" r:id="rId10"/>
    <p:sldId id="282" r:id="rId11"/>
    <p:sldId id="264" r:id="rId12"/>
    <p:sldId id="265" r:id="rId13"/>
    <p:sldId id="304" r:id="rId14"/>
    <p:sldId id="267" r:id="rId15"/>
    <p:sldId id="285" r:id="rId16"/>
    <p:sldId id="268" r:id="rId17"/>
    <p:sldId id="287" r:id="rId18"/>
    <p:sldId id="286" r:id="rId19"/>
    <p:sldId id="308" r:id="rId20"/>
    <p:sldId id="269" r:id="rId21"/>
    <p:sldId id="272" r:id="rId22"/>
    <p:sldId id="273" r:id="rId23"/>
    <p:sldId id="288" r:id="rId24"/>
    <p:sldId id="289" r:id="rId25"/>
    <p:sldId id="290" r:id="rId26"/>
    <p:sldId id="291" r:id="rId27"/>
    <p:sldId id="305" r:id="rId28"/>
    <p:sldId id="292" r:id="rId29"/>
    <p:sldId id="293" r:id="rId30"/>
    <p:sldId id="294" r:id="rId31"/>
    <p:sldId id="295" r:id="rId32"/>
    <p:sldId id="296" r:id="rId33"/>
    <p:sldId id="297" r:id="rId34"/>
    <p:sldId id="274" r:id="rId35"/>
    <p:sldId id="275" r:id="rId36"/>
    <p:sldId id="276" r:id="rId37"/>
    <p:sldId id="277" r:id="rId38"/>
    <p:sldId id="283" r:id="rId39"/>
    <p:sldId id="284" r:id="rId40"/>
    <p:sldId id="298"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C"/>
    <a:srgbClr val="0A66B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5" autoAdjust="0"/>
    <p:restoredTop sz="94626" autoAdjust="0"/>
  </p:normalViewPr>
  <p:slideViewPr>
    <p:cSldViewPr>
      <p:cViewPr varScale="1">
        <p:scale>
          <a:sx n="33" d="100"/>
          <a:sy n="33"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68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ROSETTA.ICS.PURDUE.EDU\lfindsen\My%20Documents\Stat%20503\STAT503f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OSETTA.ICS.PURDUE.EDU\lfindsen\My%20Documents\Stat%20503\Figures%20for%20Class%20not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TONE.ICS.PURDUE.EDU\lfindsen\My%20Documents\Stat%20503\Figures%20for%20Class%20no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solidFill>
              <a:schemeClr val="accent4">
                <a:lumMod val="75000"/>
              </a:schemeClr>
            </a:solidFill>
          </c:spPr>
          <c:cat>
            <c:strRef>
              <c:f>'Bar Graph Grade'!$A$2:$A$5</c:f>
              <c:strCache>
                <c:ptCount val="4"/>
                <c:pt idx="0">
                  <c:v>Soph</c:v>
                </c:pt>
                <c:pt idx="1">
                  <c:v>Jr</c:v>
                </c:pt>
                <c:pt idx="2">
                  <c:v>Sr</c:v>
                </c:pt>
                <c:pt idx="3">
                  <c:v>Grad</c:v>
                </c:pt>
              </c:strCache>
            </c:strRef>
          </c:cat>
          <c:val>
            <c:numRef>
              <c:f>'Bar Graph Grade'!$B$2:$B$5</c:f>
              <c:numCache>
                <c:formatCode>General</c:formatCode>
                <c:ptCount val="4"/>
                <c:pt idx="0">
                  <c:v>4</c:v>
                </c:pt>
                <c:pt idx="1">
                  <c:v>16</c:v>
                </c:pt>
                <c:pt idx="2">
                  <c:v>15</c:v>
                </c:pt>
                <c:pt idx="3">
                  <c:v>5</c:v>
                </c:pt>
              </c:numCache>
            </c:numRef>
          </c:val>
        </c:ser>
        <c:axId val="79276672"/>
        <c:axId val="62341504"/>
      </c:barChart>
      <c:catAx>
        <c:axId val="79276672"/>
        <c:scaling>
          <c:orientation val="minMax"/>
        </c:scaling>
        <c:axPos val="b"/>
        <c:tickLblPos val="nextTo"/>
        <c:txPr>
          <a:bodyPr/>
          <a:lstStyle/>
          <a:p>
            <a:pPr>
              <a:defRPr sz="2000"/>
            </a:pPr>
            <a:endParaRPr lang="en-US"/>
          </a:p>
        </c:txPr>
        <c:crossAx val="62341504"/>
        <c:crosses val="autoZero"/>
        <c:auto val="1"/>
        <c:lblAlgn val="ctr"/>
        <c:lblOffset val="100"/>
      </c:catAx>
      <c:valAx>
        <c:axId val="62341504"/>
        <c:scaling>
          <c:orientation val="minMax"/>
        </c:scaling>
        <c:axPos val="l"/>
        <c:majorGridlines/>
        <c:numFmt formatCode="General" sourceLinked="1"/>
        <c:tickLblPos val="nextTo"/>
        <c:txPr>
          <a:bodyPr/>
          <a:lstStyle/>
          <a:p>
            <a:pPr>
              <a:defRPr sz="2000"/>
            </a:pPr>
            <a:endParaRPr lang="en-US"/>
          </a:p>
        </c:txPr>
        <c:crossAx val="7927667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noFill/>
            <a:ln>
              <a:solidFill>
                <a:schemeClr val="tx1"/>
              </a:solidFill>
            </a:ln>
          </c:spPr>
          <c:cat>
            <c:strRef>
              <c:f>'Example 2.2.4'!$A$3:$A$13</c:f>
              <c:strCache>
                <c:ptCount val="11"/>
                <c:pt idx="0">
                  <c:v>5</c:v>
                </c:pt>
                <c:pt idx="1">
                  <c:v>6</c:v>
                </c:pt>
                <c:pt idx="2">
                  <c:v>7</c:v>
                </c:pt>
                <c:pt idx="3">
                  <c:v>8</c:v>
                </c:pt>
                <c:pt idx="4">
                  <c:v>9</c:v>
                </c:pt>
                <c:pt idx="5">
                  <c:v>10</c:v>
                </c:pt>
                <c:pt idx="6">
                  <c:v>11</c:v>
                </c:pt>
                <c:pt idx="7">
                  <c:v>12</c:v>
                </c:pt>
                <c:pt idx="8">
                  <c:v>13</c:v>
                </c:pt>
                <c:pt idx="9">
                  <c:v>14</c:v>
                </c:pt>
                <c:pt idx="10">
                  <c:v>sum</c:v>
                </c:pt>
              </c:strCache>
            </c:strRef>
          </c:cat>
          <c:val>
            <c:numRef>
              <c:f>'Example 2.2.4'!$B$3:$B$12</c:f>
              <c:numCache>
                <c:formatCode>General</c:formatCode>
                <c:ptCount val="10"/>
                <c:pt idx="0">
                  <c:v>1</c:v>
                </c:pt>
                <c:pt idx="1">
                  <c:v>0</c:v>
                </c:pt>
                <c:pt idx="2">
                  <c:v>2</c:v>
                </c:pt>
                <c:pt idx="3">
                  <c:v>3</c:v>
                </c:pt>
                <c:pt idx="4">
                  <c:v>3</c:v>
                </c:pt>
                <c:pt idx="5">
                  <c:v>9</c:v>
                </c:pt>
                <c:pt idx="6">
                  <c:v>8</c:v>
                </c:pt>
                <c:pt idx="7">
                  <c:v>5</c:v>
                </c:pt>
                <c:pt idx="8">
                  <c:v>3</c:v>
                </c:pt>
                <c:pt idx="9">
                  <c:v>2</c:v>
                </c:pt>
              </c:numCache>
            </c:numRef>
          </c:val>
        </c:ser>
        <c:gapWidth val="0"/>
        <c:axId val="87361024"/>
        <c:axId val="87362560"/>
      </c:barChart>
      <c:barChart>
        <c:barDir val="col"/>
        <c:grouping val="clustered"/>
        <c:ser>
          <c:idx val="1"/>
          <c:order val="1"/>
          <c:spPr>
            <a:noFill/>
            <a:ln>
              <a:solidFill>
                <a:prstClr val="black"/>
              </a:solidFill>
            </a:ln>
          </c:spPr>
          <c:val>
            <c:numRef>
              <c:f>'Example 2.2.4'!$C$3:$C$12</c:f>
              <c:numCache>
                <c:formatCode>General</c:formatCode>
                <c:ptCount val="10"/>
                <c:pt idx="0">
                  <c:v>2.7777777777777964E-2</c:v>
                </c:pt>
                <c:pt idx="1">
                  <c:v>0</c:v>
                </c:pt>
                <c:pt idx="2">
                  <c:v>5.5555555555555455E-2</c:v>
                </c:pt>
                <c:pt idx="3">
                  <c:v>8.3333333333333398E-2</c:v>
                </c:pt>
                <c:pt idx="4">
                  <c:v>8.3333333333333398E-2</c:v>
                </c:pt>
                <c:pt idx="5">
                  <c:v>0.25</c:v>
                </c:pt>
                <c:pt idx="6">
                  <c:v>0.22222222222222224</c:v>
                </c:pt>
                <c:pt idx="7">
                  <c:v>0.1388888888888889</c:v>
                </c:pt>
                <c:pt idx="8">
                  <c:v>8.3333333333333398E-2</c:v>
                </c:pt>
                <c:pt idx="9">
                  <c:v>5.5555555555555455E-2</c:v>
                </c:pt>
              </c:numCache>
            </c:numRef>
          </c:val>
        </c:ser>
        <c:gapWidth val="0"/>
        <c:axId val="87386368"/>
        <c:axId val="87384832"/>
      </c:barChart>
      <c:catAx>
        <c:axId val="87361024"/>
        <c:scaling>
          <c:orientation val="minMax"/>
        </c:scaling>
        <c:axPos val="b"/>
        <c:tickLblPos val="nextTo"/>
        <c:txPr>
          <a:bodyPr/>
          <a:lstStyle/>
          <a:p>
            <a:pPr>
              <a:defRPr sz="1800"/>
            </a:pPr>
            <a:endParaRPr lang="en-US"/>
          </a:p>
        </c:txPr>
        <c:crossAx val="87362560"/>
        <c:crosses val="autoZero"/>
        <c:auto val="1"/>
        <c:lblAlgn val="ctr"/>
        <c:lblOffset val="100"/>
      </c:catAx>
      <c:valAx>
        <c:axId val="87362560"/>
        <c:scaling>
          <c:orientation val="minMax"/>
        </c:scaling>
        <c:axPos val="l"/>
        <c:numFmt formatCode="General" sourceLinked="1"/>
        <c:tickLblPos val="nextTo"/>
        <c:txPr>
          <a:bodyPr/>
          <a:lstStyle/>
          <a:p>
            <a:pPr>
              <a:defRPr sz="1800"/>
            </a:pPr>
            <a:endParaRPr lang="en-US"/>
          </a:p>
        </c:txPr>
        <c:crossAx val="87361024"/>
        <c:crosses val="autoZero"/>
        <c:crossBetween val="between"/>
        <c:majorUnit val="2"/>
      </c:valAx>
      <c:valAx>
        <c:axId val="87384832"/>
        <c:scaling>
          <c:orientation val="minMax"/>
          <c:max val="0.27800000000000002"/>
        </c:scaling>
        <c:axPos val="r"/>
        <c:numFmt formatCode="General" sourceLinked="1"/>
        <c:tickLblPos val="nextTo"/>
        <c:txPr>
          <a:bodyPr/>
          <a:lstStyle/>
          <a:p>
            <a:pPr>
              <a:defRPr sz="1800"/>
            </a:pPr>
            <a:endParaRPr lang="en-US"/>
          </a:p>
        </c:txPr>
        <c:crossAx val="87386368"/>
        <c:crosses val="max"/>
        <c:crossBetween val="between"/>
        <c:majorUnit val="5.6000000000000022E-2"/>
      </c:valAx>
      <c:catAx>
        <c:axId val="87386368"/>
        <c:scaling>
          <c:orientation val="minMax"/>
        </c:scaling>
        <c:delete val="1"/>
        <c:axPos val="b"/>
        <c:tickLblPos val="none"/>
        <c:crossAx val="87384832"/>
        <c:crosses val="autoZero"/>
        <c:auto val="1"/>
        <c:lblAlgn val="ctr"/>
        <c:lblOffset val="100"/>
      </c:catAx>
    </c:plotArea>
    <c:plotVisOnly val="1"/>
  </c:chart>
  <c:spPr>
    <a:ln>
      <a:solidFill>
        <a:prstClr val="black"/>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spPr>
            <a:ln>
              <a:solidFill>
                <a:prstClr val="black"/>
              </a:solidFill>
            </a:ln>
          </c:spPr>
          <c:cat>
            <c:strRef>
              <c:f>'ch.2 menarche'!$A$11:$A$16</c:f>
              <c:strCache>
                <c:ptCount val="6"/>
                <c:pt idx="0">
                  <c:v>13.5 - 13.9</c:v>
                </c:pt>
                <c:pt idx="1">
                  <c:v>14 - 14.4</c:v>
                </c:pt>
                <c:pt idx="2">
                  <c:v>14.5 - 14.9</c:v>
                </c:pt>
                <c:pt idx="3">
                  <c:v>15 - 15.4</c:v>
                </c:pt>
                <c:pt idx="4">
                  <c:v>15.5 - 15.9</c:v>
                </c:pt>
                <c:pt idx="5">
                  <c:v>16 - 16.4</c:v>
                </c:pt>
              </c:strCache>
            </c:strRef>
          </c:cat>
          <c:val>
            <c:numRef>
              <c:f>'ch.2 menarche'!$B$11:$B$16</c:f>
              <c:numCache>
                <c:formatCode>General</c:formatCode>
                <c:ptCount val="6"/>
                <c:pt idx="0">
                  <c:v>2</c:v>
                </c:pt>
                <c:pt idx="1">
                  <c:v>2</c:v>
                </c:pt>
                <c:pt idx="2">
                  <c:v>1</c:v>
                </c:pt>
                <c:pt idx="3">
                  <c:v>4</c:v>
                </c:pt>
                <c:pt idx="4">
                  <c:v>0</c:v>
                </c:pt>
                <c:pt idx="5">
                  <c:v>1</c:v>
                </c:pt>
              </c:numCache>
            </c:numRef>
          </c:val>
        </c:ser>
        <c:gapWidth val="0"/>
        <c:axId val="87406080"/>
        <c:axId val="87408000"/>
      </c:barChart>
      <c:catAx>
        <c:axId val="87406080"/>
        <c:scaling>
          <c:orientation val="minMax"/>
        </c:scaling>
        <c:axPos val="b"/>
        <c:title>
          <c:tx>
            <c:rich>
              <a:bodyPr/>
              <a:lstStyle/>
              <a:p>
                <a:pPr>
                  <a:defRPr sz="2000"/>
                </a:pPr>
                <a:r>
                  <a:rPr lang="en-US" sz="2000"/>
                  <a:t>Age</a:t>
                </a:r>
              </a:p>
            </c:rich>
          </c:tx>
          <c:layout/>
        </c:title>
        <c:tickLblPos val="nextTo"/>
        <c:txPr>
          <a:bodyPr/>
          <a:lstStyle/>
          <a:p>
            <a:pPr>
              <a:defRPr sz="1600"/>
            </a:pPr>
            <a:endParaRPr lang="en-US"/>
          </a:p>
        </c:txPr>
        <c:crossAx val="87408000"/>
        <c:crosses val="autoZero"/>
        <c:auto val="1"/>
        <c:lblAlgn val="ctr"/>
        <c:lblOffset val="100"/>
      </c:catAx>
      <c:valAx>
        <c:axId val="87408000"/>
        <c:scaling>
          <c:orientation val="minMax"/>
        </c:scaling>
        <c:axPos val="l"/>
        <c:majorGridlines/>
        <c:title>
          <c:tx>
            <c:rich>
              <a:bodyPr rot="-5400000" vert="horz"/>
              <a:lstStyle/>
              <a:p>
                <a:pPr>
                  <a:defRPr sz="2000"/>
                </a:pPr>
                <a:r>
                  <a:rPr lang="en-US" sz="2000"/>
                  <a:t>Frequency</a:t>
                </a:r>
              </a:p>
            </c:rich>
          </c:tx>
          <c:layout/>
        </c:title>
        <c:numFmt formatCode="General" sourceLinked="1"/>
        <c:tickLblPos val="nextTo"/>
        <c:txPr>
          <a:bodyPr/>
          <a:lstStyle/>
          <a:p>
            <a:pPr>
              <a:defRPr sz="1600"/>
            </a:pPr>
            <a:endParaRPr lang="en-US"/>
          </a:p>
        </c:txPr>
        <c:crossAx val="87406080"/>
        <c:crosses val="autoZero"/>
        <c:crossBetween val="between"/>
        <c:majorUnit val="1"/>
      </c:valAx>
    </c:plotArea>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4E9E57-B026-4B5A-B3E8-8A48562FE2B8}" type="datetimeFigureOut">
              <a:rPr lang="en-US" smtClean="0"/>
              <a:pPr/>
              <a:t>8/28/2012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995F4E-C860-47AA-8D4E-D983800C9E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F665B9-8681-4F57-B28C-8200AC9C629D}"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F665B9-8681-4F57-B28C-8200AC9C629D}" type="datetimeFigureOut">
              <a:rPr lang="en-US" smtClean="0"/>
              <a:pPr/>
              <a:t>8/28/2012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F665B9-8681-4F57-B28C-8200AC9C629D}" type="datetimeFigureOut">
              <a:rPr lang="en-US" smtClean="0"/>
              <a:pPr/>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F665B9-8681-4F57-B28C-8200AC9C629D}" type="datetimeFigureOut">
              <a:rPr lang="en-US" smtClean="0"/>
              <a:pPr/>
              <a:t>8/28/2012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F665B9-8681-4F57-B28C-8200AC9C629D}" type="datetimeFigureOut">
              <a:rPr lang="en-US" smtClean="0"/>
              <a:pPr/>
              <a:t>8/28/2012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665B9-8681-4F57-B28C-8200AC9C629D}" type="datetimeFigureOut">
              <a:rPr lang="en-US" smtClean="0"/>
              <a:pPr/>
              <a:t>8/28/2012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F665B9-8681-4F57-B28C-8200AC9C629D}" type="datetimeFigureOut">
              <a:rPr lang="en-US" smtClean="0"/>
              <a:pPr/>
              <a:t>8/28/2012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D01E0-4520-4710-81AB-3D8832D739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665B9-8681-4F57-B28C-8200AC9C629D}" type="datetimeFigureOut">
              <a:rPr lang="en-US" smtClean="0"/>
              <a:pPr/>
              <a:t>8/28/2012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D01E0-4520-4710-81AB-3D8832D739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Samples and Variables</a:t>
            </a:r>
            <a:endParaRPr lang="en-US" dirty="0"/>
          </a:p>
        </p:txBody>
      </p:sp>
      <p:sp>
        <p:nvSpPr>
          <p:cNvPr id="3" name="Content Placeholder 2"/>
          <p:cNvSpPr>
            <a:spLocks noGrp="1"/>
          </p:cNvSpPr>
          <p:nvPr>
            <p:ph idx="1"/>
          </p:nvPr>
        </p:nvSpPr>
        <p:spPr>
          <a:xfrm>
            <a:off x="457200" y="1371600"/>
            <a:ext cx="8229600" cy="5486400"/>
          </a:xfrm>
        </p:spPr>
        <p:txBody>
          <a:bodyPr>
            <a:normAutofit lnSpcReduction="10000"/>
          </a:bodyPr>
          <a:lstStyle/>
          <a:p>
            <a:pPr>
              <a:buNone/>
            </a:pPr>
            <a:r>
              <a:rPr lang="en-US" dirty="0" smtClean="0"/>
              <a:t>For each of the following, identify the variable(s) of interest, the type of variable, the observational unit (or case) and the sample size.</a:t>
            </a:r>
          </a:p>
          <a:p>
            <a:pPr marL="514350" indent="-514350">
              <a:buAutoNum type="arabicParenBoth"/>
            </a:pPr>
            <a:r>
              <a:rPr lang="en-US" dirty="0" smtClean="0"/>
              <a:t>Number of petals of 20 rose flowers</a:t>
            </a:r>
          </a:p>
          <a:p>
            <a:pPr marL="514350" indent="-514350">
              <a:buAutoNum type="arabicParenBoth"/>
            </a:pPr>
            <a:r>
              <a:rPr lang="en-US" dirty="0" smtClean="0"/>
              <a:t>Survey question about whether to have more student apartments in West Lafayette received from 100 households of residents in West Lafayette.</a:t>
            </a:r>
          </a:p>
          <a:p>
            <a:pPr marL="514350" indent="-514350">
              <a:buAutoNum type="arabicParenBoth"/>
            </a:pPr>
            <a:r>
              <a:rPr lang="en-US" dirty="0" smtClean="0"/>
              <a:t>Gender and weight of 10 babies born at St. Elizabeth East.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2.2.4: Liter Size of Sows (cont) </a:t>
            </a:r>
            <a:endParaRPr 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undance of Desert Bird Species.JPG"/>
          <p:cNvPicPr>
            <a:picLocks noChangeAspect="1"/>
          </p:cNvPicPr>
          <p:nvPr/>
        </p:nvPicPr>
        <p:blipFill>
          <a:blip r:embed="rId2" cstate="print"/>
          <a:srcRect l="6863" t="6667" r="25555" b="47778"/>
          <a:stretch>
            <a:fillRect/>
          </a:stretch>
        </p:blipFill>
        <p:spPr>
          <a:xfrm>
            <a:off x="2243254" y="2133600"/>
            <a:ext cx="6900746" cy="472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0"/>
            <a:ext cx="8229600" cy="914400"/>
          </a:xfrm>
        </p:spPr>
        <p:txBody>
          <a:bodyPr>
            <a:normAutofit/>
          </a:bodyPr>
          <a:lstStyle/>
          <a:p>
            <a:r>
              <a:rPr lang="en-US" sz="3600" dirty="0" smtClean="0"/>
              <a:t>Example: Abundance of desert bird species</a:t>
            </a:r>
            <a:endParaRPr lang="en-US" sz="3600" dirty="0"/>
          </a:p>
        </p:txBody>
      </p:sp>
      <p:sp>
        <p:nvSpPr>
          <p:cNvPr id="3" name="Content Placeholder 2"/>
          <p:cNvSpPr>
            <a:spLocks noGrp="1"/>
          </p:cNvSpPr>
          <p:nvPr>
            <p:ph idx="1"/>
          </p:nvPr>
        </p:nvSpPr>
        <p:spPr>
          <a:xfrm>
            <a:off x="0" y="685800"/>
            <a:ext cx="9144000" cy="3276600"/>
          </a:xfrm>
        </p:spPr>
        <p:txBody>
          <a:bodyPr>
            <a:normAutofit fontScale="77500" lnSpcReduction="20000"/>
          </a:bodyPr>
          <a:lstStyle/>
          <a:p>
            <a:pPr>
              <a:lnSpc>
                <a:spcPct val="120000"/>
              </a:lnSpc>
              <a:spcBef>
                <a:spcPts val="0"/>
              </a:spcBef>
              <a:buNone/>
            </a:pPr>
            <a:r>
              <a:rPr lang="en-US" dirty="0" smtClean="0"/>
              <a:t>How many species are common in nature and how many are rare? The following frequency distribution is the number of breeding birds of different species in the Organ Pipe Cactus National </a:t>
            </a:r>
          </a:p>
          <a:p>
            <a:pPr>
              <a:lnSpc>
                <a:spcPct val="120000"/>
              </a:lnSpc>
              <a:spcBef>
                <a:spcPts val="0"/>
              </a:spcBef>
              <a:buNone/>
            </a:pPr>
            <a:r>
              <a:rPr lang="en-US" dirty="0" smtClean="0"/>
              <a:t>     Monument </a:t>
            </a:r>
          </a:p>
          <a:p>
            <a:pPr>
              <a:lnSpc>
                <a:spcPct val="120000"/>
              </a:lnSpc>
              <a:spcBef>
                <a:spcPts val="0"/>
              </a:spcBef>
              <a:buNone/>
            </a:pPr>
            <a:r>
              <a:rPr lang="en-US" dirty="0" smtClean="0"/>
              <a:t>     in </a:t>
            </a:r>
          </a:p>
          <a:p>
            <a:pPr>
              <a:lnSpc>
                <a:spcPct val="120000"/>
              </a:lnSpc>
              <a:spcBef>
                <a:spcPts val="0"/>
              </a:spcBef>
              <a:buNone/>
            </a:pPr>
            <a:r>
              <a:rPr lang="en-US" dirty="0" smtClean="0"/>
              <a:t>     southern </a:t>
            </a:r>
          </a:p>
          <a:p>
            <a:pPr>
              <a:lnSpc>
                <a:spcPct val="120000"/>
              </a:lnSpc>
              <a:spcBef>
                <a:spcPts val="0"/>
              </a:spcBef>
              <a:buNone/>
            </a:pPr>
            <a:r>
              <a:rPr lang="en-US" dirty="0" smtClean="0"/>
              <a:t>     Arizona.</a:t>
            </a:r>
            <a:endParaRPr lang="en-US" dirty="0"/>
          </a:p>
        </p:txBody>
      </p:sp>
      <p:sp>
        <p:nvSpPr>
          <p:cNvPr id="5" name="TextBox 4"/>
          <p:cNvSpPr txBox="1"/>
          <p:nvPr/>
        </p:nvSpPr>
        <p:spPr>
          <a:xfrm>
            <a:off x="0" y="5715000"/>
            <a:ext cx="2057400" cy="954107"/>
          </a:xfrm>
          <a:prstGeom prst="rect">
            <a:avLst/>
          </a:prstGeom>
          <a:noFill/>
        </p:spPr>
        <p:txBody>
          <a:bodyPr wrap="square" rtlCol="0">
            <a:spAutoFit/>
          </a:bodyPr>
          <a:lstStyle/>
          <a:p>
            <a:r>
              <a:rPr lang="en-US" sz="1400" dirty="0" smtClean="0"/>
              <a:t>The Analysis of Biological Data, Whitlock, </a:t>
            </a:r>
            <a:r>
              <a:rPr lang="en-US" sz="1400" dirty="0" err="1" smtClean="0"/>
              <a:t>Schluter</a:t>
            </a:r>
            <a:r>
              <a:rPr lang="en-US" sz="1400" dirty="0" smtClean="0"/>
              <a:t>, 2009, Roberts and Company, pp. 27-29</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3600" dirty="0" smtClean="0"/>
              <a:t>Example: Abundance of desert bird species</a:t>
            </a:r>
            <a:br>
              <a:rPr lang="en-US" sz="3600" dirty="0" smtClean="0"/>
            </a:br>
            <a:r>
              <a:rPr lang="en-US" sz="3600" dirty="0" smtClean="0"/>
              <a:t>(Exhistogram.sas)</a:t>
            </a:r>
            <a:endParaRPr lang="en-US" sz="3600" dirty="0"/>
          </a:p>
        </p:txBody>
      </p:sp>
      <p:sp>
        <p:nvSpPr>
          <p:cNvPr id="3" name="Content Placeholder 2"/>
          <p:cNvSpPr>
            <a:spLocks noGrp="1"/>
          </p:cNvSpPr>
          <p:nvPr>
            <p:ph idx="1"/>
          </p:nvPr>
        </p:nvSpPr>
        <p:spPr>
          <a:xfrm>
            <a:off x="0" y="685800"/>
            <a:ext cx="9144000" cy="3276600"/>
          </a:xfrm>
        </p:spPr>
        <p:txBody>
          <a:bodyPr>
            <a:normAutofit/>
          </a:bodyPr>
          <a:lstStyle/>
          <a:p>
            <a:pPr>
              <a:lnSpc>
                <a:spcPct val="120000"/>
              </a:lnSpc>
              <a:spcBef>
                <a:spcPts val="0"/>
              </a:spcBef>
              <a:buNone/>
            </a:pPr>
            <a:endParaRPr lang="en-US" dirty="0" smtClean="0"/>
          </a:p>
          <a:p>
            <a:pPr>
              <a:lnSpc>
                <a:spcPct val="120000"/>
              </a:lnSpc>
              <a:spcBef>
                <a:spcPts val="0"/>
              </a:spcBef>
              <a:buNone/>
            </a:pPr>
            <a:r>
              <a:rPr lang="en-US" dirty="0" smtClean="0"/>
              <a:t>Table                                  CODE:					</a:t>
            </a:r>
            <a:endParaRPr lang="en-US" dirty="0"/>
          </a:p>
        </p:txBody>
      </p:sp>
      <p:pic>
        <p:nvPicPr>
          <p:cNvPr id="2052" name="Picture 4"/>
          <p:cNvPicPr>
            <a:picLocks noChangeAspect="1" noChangeArrowheads="1"/>
          </p:cNvPicPr>
          <p:nvPr/>
        </p:nvPicPr>
        <p:blipFill>
          <a:blip r:embed="rId2" cstate="print"/>
          <a:srcRect l="25916" r="36754" b="7464"/>
          <a:stretch>
            <a:fillRect/>
          </a:stretch>
        </p:blipFill>
        <p:spPr bwMode="auto">
          <a:xfrm>
            <a:off x="0" y="1828800"/>
            <a:ext cx="3912242" cy="3846512"/>
          </a:xfrm>
          <a:prstGeom prst="rect">
            <a:avLst/>
          </a:prstGeom>
          <a:noFill/>
          <a:ln w="9525">
            <a:noFill/>
            <a:miter lim="800000"/>
            <a:headEnd/>
            <a:tailEnd/>
          </a:ln>
          <a:effectLst/>
        </p:spPr>
      </p:pic>
      <p:sp>
        <p:nvSpPr>
          <p:cNvPr id="8" name="TextBox 7"/>
          <p:cNvSpPr txBox="1"/>
          <p:nvPr/>
        </p:nvSpPr>
        <p:spPr>
          <a:xfrm>
            <a:off x="3657600" y="1981200"/>
            <a:ext cx="5486400" cy="4524315"/>
          </a:xfrm>
          <a:prstGeom prst="rect">
            <a:avLst/>
          </a:prstGeom>
          <a:noFill/>
        </p:spPr>
        <p:txBody>
          <a:bodyPr wrap="square" rtlCol="0">
            <a:spAutoFit/>
          </a:bodyPr>
          <a:lstStyle/>
          <a:p>
            <a:pPr marL="182563" indent="-182563"/>
            <a:r>
              <a:rPr lang="en-US" b="1" dirty="0" smtClean="0">
                <a:solidFill>
                  <a:srgbClr val="000080"/>
                </a:solidFill>
                <a:latin typeface="Courier New"/>
              </a:rPr>
              <a:t>data</a:t>
            </a:r>
            <a:r>
              <a:rPr lang="en-US" b="1" dirty="0" smtClean="0">
                <a:solidFill>
                  <a:srgbClr val="000000"/>
                </a:solidFill>
                <a:latin typeface="Courier New"/>
              </a:rPr>
              <a:t> abundance;</a:t>
            </a:r>
          </a:p>
          <a:p>
            <a:pPr marL="182563" indent="-182563"/>
            <a:r>
              <a:rPr lang="en-US" dirty="0" err="1" smtClean="0">
                <a:solidFill>
                  <a:srgbClr val="0000FF"/>
                </a:solidFill>
                <a:latin typeface="Courier New"/>
              </a:rPr>
              <a:t>infile</a:t>
            </a:r>
            <a:r>
              <a:rPr lang="en-US" dirty="0" smtClean="0">
                <a:solidFill>
                  <a:srgbClr val="000000"/>
                </a:solidFill>
                <a:latin typeface="Courier New"/>
              </a:rPr>
              <a:t> </a:t>
            </a:r>
            <a:r>
              <a:rPr lang="en-US" dirty="0" smtClean="0">
                <a:solidFill>
                  <a:srgbClr val="800080"/>
                </a:solidFill>
                <a:latin typeface="Courier New"/>
              </a:rPr>
              <a:t>'I:\My Documents\Stat 503\Exhistogram.dat'</a:t>
            </a:r>
            <a:r>
              <a:rPr lang="en-US" dirty="0" smtClean="0">
                <a:solidFill>
                  <a:srgbClr val="000000"/>
                </a:solidFill>
                <a:latin typeface="Courier New"/>
              </a:rPr>
              <a:t>; </a:t>
            </a:r>
          </a:p>
          <a:p>
            <a:pPr marL="182563" indent="-182563"/>
            <a:r>
              <a:rPr lang="en-US" dirty="0" smtClean="0">
                <a:solidFill>
                  <a:srgbClr val="0000FF"/>
                </a:solidFill>
                <a:latin typeface="Courier New"/>
              </a:rPr>
              <a:t>input</a:t>
            </a:r>
            <a:r>
              <a:rPr lang="en-US" dirty="0" smtClean="0">
                <a:solidFill>
                  <a:srgbClr val="000000"/>
                </a:solidFill>
                <a:latin typeface="Courier New"/>
              </a:rPr>
              <a:t> species $ abundance; </a:t>
            </a:r>
          </a:p>
          <a:p>
            <a:pPr marL="182563" indent="-182563"/>
            <a:r>
              <a:rPr lang="en-US" b="1" dirty="0" smtClean="0">
                <a:solidFill>
                  <a:srgbClr val="000080"/>
                </a:solidFill>
                <a:latin typeface="Courier New"/>
              </a:rPr>
              <a:t>run</a:t>
            </a:r>
            <a:r>
              <a:rPr lang="en-US" b="1" dirty="0" smtClean="0">
                <a:solidFill>
                  <a:srgbClr val="000000"/>
                </a:solidFill>
                <a:latin typeface="Courier New"/>
              </a:rPr>
              <a:t>;</a:t>
            </a:r>
          </a:p>
          <a:p>
            <a:pPr marL="182563" indent="-182563"/>
            <a:r>
              <a:rPr lang="en-US" b="1" dirty="0" smtClean="0">
                <a:solidFill>
                  <a:srgbClr val="000080"/>
                </a:solidFill>
                <a:latin typeface="Courier New"/>
              </a:rPr>
              <a:t>proc</a:t>
            </a:r>
            <a:r>
              <a:rPr lang="en-US" b="1" dirty="0" smtClean="0">
                <a:solidFill>
                  <a:srgbClr val="000000"/>
                </a:solidFill>
                <a:latin typeface="Courier New"/>
              </a:rPr>
              <a:t> </a:t>
            </a:r>
            <a:r>
              <a:rPr lang="en-US" b="1" dirty="0" smtClean="0">
                <a:solidFill>
                  <a:srgbClr val="000080"/>
                </a:solidFill>
                <a:latin typeface="Courier New"/>
              </a:rPr>
              <a:t>print</a:t>
            </a:r>
            <a:r>
              <a:rPr lang="en-US" b="1" dirty="0" smtClean="0">
                <a:solidFill>
                  <a:srgbClr val="000000"/>
                </a:solidFill>
                <a:latin typeface="Courier New"/>
              </a:rPr>
              <a:t> </a:t>
            </a:r>
            <a:r>
              <a:rPr lang="en-US" b="1" dirty="0" smtClean="0">
                <a:solidFill>
                  <a:srgbClr val="0000FF"/>
                </a:solidFill>
                <a:latin typeface="Courier New"/>
              </a:rPr>
              <a:t>data</a:t>
            </a:r>
            <a:r>
              <a:rPr lang="en-US" b="1" dirty="0" smtClean="0">
                <a:solidFill>
                  <a:srgbClr val="000000"/>
                </a:solidFill>
                <a:latin typeface="Courier New"/>
              </a:rPr>
              <a:t>=abundance;</a:t>
            </a:r>
          </a:p>
          <a:p>
            <a:pPr marL="182563" indent="-182563"/>
            <a:r>
              <a:rPr lang="en-US" b="1" dirty="0" smtClean="0">
                <a:solidFill>
                  <a:srgbClr val="000080"/>
                </a:solidFill>
                <a:latin typeface="Courier New"/>
              </a:rPr>
              <a:t>run</a:t>
            </a:r>
            <a:r>
              <a:rPr lang="en-US" b="1" dirty="0" smtClean="0">
                <a:solidFill>
                  <a:srgbClr val="000000"/>
                </a:solidFill>
                <a:latin typeface="Courier New"/>
              </a:rPr>
              <a:t>;</a:t>
            </a:r>
          </a:p>
          <a:p>
            <a:pPr marL="182563" indent="-182563"/>
            <a:endParaRPr lang="en-US" dirty="0" smtClean="0">
              <a:solidFill>
                <a:srgbClr val="000000"/>
              </a:solidFill>
              <a:latin typeface="Courier New"/>
            </a:endParaRPr>
          </a:p>
          <a:p>
            <a:pPr marL="182563" indent="-182563"/>
            <a:r>
              <a:rPr lang="en-US" dirty="0" smtClean="0">
                <a:solidFill>
                  <a:srgbClr val="0000FF"/>
                </a:solidFill>
                <a:latin typeface="Courier New"/>
              </a:rPr>
              <a:t>title1</a:t>
            </a:r>
            <a:r>
              <a:rPr lang="en-US" dirty="0" smtClean="0">
                <a:solidFill>
                  <a:srgbClr val="000000"/>
                </a:solidFill>
                <a:latin typeface="Courier New"/>
              </a:rPr>
              <a:t> </a:t>
            </a:r>
            <a:r>
              <a:rPr lang="en-US" dirty="0" smtClean="0">
                <a:solidFill>
                  <a:srgbClr val="800080"/>
                </a:solidFill>
                <a:latin typeface="Courier New"/>
              </a:rPr>
              <a:t>'Relative Percentage of Species'</a:t>
            </a:r>
            <a:r>
              <a:rPr lang="en-US" dirty="0" smtClean="0">
                <a:solidFill>
                  <a:srgbClr val="000000"/>
                </a:solidFill>
                <a:latin typeface="Courier New"/>
              </a:rPr>
              <a:t>;</a:t>
            </a:r>
          </a:p>
          <a:p>
            <a:pPr marL="182563" indent="-182563"/>
            <a:r>
              <a:rPr lang="en-US" b="1" dirty="0" smtClean="0">
                <a:solidFill>
                  <a:srgbClr val="000080"/>
                </a:solidFill>
                <a:latin typeface="Courier New"/>
              </a:rPr>
              <a:t>proc</a:t>
            </a:r>
            <a:r>
              <a:rPr lang="en-US" b="1" dirty="0" smtClean="0">
                <a:solidFill>
                  <a:srgbClr val="000000"/>
                </a:solidFill>
                <a:latin typeface="Courier New"/>
              </a:rPr>
              <a:t> </a:t>
            </a:r>
            <a:r>
              <a:rPr lang="en-US" b="1" dirty="0" smtClean="0">
                <a:solidFill>
                  <a:srgbClr val="000080"/>
                </a:solidFill>
                <a:latin typeface="Courier New"/>
              </a:rPr>
              <a:t>univariate</a:t>
            </a:r>
            <a:r>
              <a:rPr lang="en-US" b="1" dirty="0" smtClean="0">
                <a:solidFill>
                  <a:srgbClr val="000000"/>
                </a:solidFill>
                <a:latin typeface="Courier New"/>
              </a:rPr>
              <a:t> </a:t>
            </a:r>
            <a:r>
              <a:rPr lang="en-US" b="1" dirty="0" smtClean="0">
                <a:solidFill>
                  <a:srgbClr val="0000FF"/>
                </a:solidFill>
                <a:latin typeface="Courier New"/>
              </a:rPr>
              <a:t>data</a:t>
            </a:r>
            <a:r>
              <a:rPr lang="en-US" b="1" dirty="0" smtClean="0">
                <a:solidFill>
                  <a:srgbClr val="000000"/>
                </a:solidFill>
                <a:latin typeface="Courier New"/>
              </a:rPr>
              <a:t>=abundance </a:t>
            </a:r>
            <a:r>
              <a:rPr lang="en-US" b="1" dirty="0" err="1" smtClean="0">
                <a:solidFill>
                  <a:srgbClr val="0000FF"/>
                </a:solidFill>
                <a:latin typeface="Courier New"/>
              </a:rPr>
              <a:t>noprint</a:t>
            </a:r>
            <a:r>
              <a:rPr lang="en-US" b="1" dirty="0" smtClean="0">
                <a:solidFill>
                  <a:srgbClr val="000000"/>
                </a:solidFill>
                <a:latin typeface="Courier New"/>
              </a:rPr>
              <a:t>;</a:t>
            </a:r>
          </a:p>
          <a:p>
            <a:pPr marL="182563" indent="-182563"/>
            <a:r>
              <a:rPr lang="en-US" dirty="0" smtClean="0">
                <a:solidFill>
                  <a:srgbClr val="0000FF"/>
                </a:solidFill>
                <a:latin typeface="Courier New"/>
              </a:rPr>
              <a:t>histogram</a:t>
            </a:r>
            <a:r>
              <a:rPr lang="en-US" dirty="0" smtClean="0">
                <a:solidFill>
                  <a:srgbClr val="000000"/>
                </a:solidFill>
                <a:latin typeface="Courier New"/>
              </a:rPr>
              <a:t> abundance / endpoints = </a:t>
            </a:r>
            <a:r>
              <a:rPr lang="en-US" b="1" dirty="0" smtClean="0">
                <a:solidFill>
                  <a:srgbClr val="008080"/>
                </a:solidFill>
                <a:latin typeface="Courier New"/>
              </a:rPr>
              <a:t>0</a:t>
            </a:r>
            <a:r>
              <a:rPr lang="en-US" b="1" dirty="0" smtClean="0">
                <a:solidFill>
                  <a:srgbClr val="000000"/>
                </a:solidFill>
                <a:latin typeface="Courier New"/>
              </a:rPr>
              <a:t> to </a:t>
            </a:r>
            <a:r>
              <a:rPr lang="en-US" b="1" dirty="0" smtClean="0">
                <a:solidFill>
                  <a:srgbClr val="008080"/>
                </a:solidFill>
                <a:latin typeface="Courier New"/>
              </a:rPr>
              <a:t>650</a:t>
            </a:r>
            <a:r>
              <a:rPr lang="en-US" b="1" dirty="0" smtClean="0">
                <a:solidFill>
                  <a:srgbClr val="000000"/>
                </a:solidFill>
                <a:latin typeface="Courier New"/>
              </a:rPr>
              <a:t> by </a:t>
            </a:r>
            <a:r>
              <a:rPr lang="en-US" b="1" dirty="0" smtClean="0">
                <a:solidFill>
                  <a:srgbClr val="008080"/>
                </a:solidFill>
                <a:latin typeface="Courier New"/>
              </a:rPr>
              <a:t>50</a:t>
            </a:r>
            <a:r>
              <a:rPr lang="en-US" b="1" dirty="0" smtClean="0">
                <a:solidFill>
                  <a:srgbClr val="000000"/>
                </a:solidFill>
                <a:latin typeface="Courier New"/>
              </a:rPr>
              <a:t>; </a:t>
            </a:r>
          </a:p>
          <a:p>
            <a:pPr marL="182563" indent="-182563"/>
            <a:r>
              <a:rPr lang="en-US" b="1" dirty="0" smtClean="0">
                <a:solidFill>
                  <a:srgbClr val="000080"/>
                </a:solidFill>
                <a:latin typeface="Courier New"/>
              </a:rPr>
              <a:t>run</a:t>
            </a:r>
            <a:r>
              <a:rPr lang="en-US" b="1" dirty="0" smtClean="0">
                <a:solidFill>
                  <a:srgbClr val="000000"/>
                </a:solidFill>
                <a:latin typeface="Courier New"/>
              </a:rPr>
              <a:t>;</a:t>
            </a:r>
          </a:p>
          <a:p>
            <a:pPr marL="182563" indent="-182563"/>
            <a:r>
              <a:rPr lang="en-US" b="1" dirty="0" smtClean="0">
                <a:solidFill>
                  <a:srgbClr val="000080"/>
                </a:solidFill>
                <a:latin typeface="Courier New"/>
              </a:rPr>
              <a:t>quit</a:t>
            </a:r>
            <a:r>
              <a:rPr lang="en-US" b="1" dirty="0" smtClean="0">
                <a:solidFill>
                  <a:srgbClr val="000000"/>
                </a:solidFill>
                <a:latin typeface="Courier New"/>
              </a:rPr>
              <a:t>;</a:t>
            </a:r>
            <a:endParaRPr lang="en-US" dirty="0"/>
          </a:p>
        </p:txBody>
      </p:sp>
      <p:sp>
        <p:nvSpPr>
          <p:cNvPr id="7" name="TextBox 6"/>
          <p:cNvSpPr txBox="1"/>
          <p:nvPr/>
        </p:nvSpPr>
        <p:spPr>
          <a:xfrm>
            <a:off x="8686800" y="64770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srcRect/>
          <a:stretch>
            <a:fillRect/>
          </a:stretch>
        </p:blipFill>
        <p:spPr bwMode="auto">
          <a:xfrm>
            <a:off x="2860430" y="1752600"/>
            <a:ext cx="6283569" cy="51054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914400"/>
          </a:xfrm>
        </p:spPr>
        <p:txBody>
          <a:bodyPr>
            <a:normAutofit/>
          </a:bodyPr>
          <a:lstStyle/>
          <a:p>
            <a:r>
              <a:rPr lang="en-US" sz="3600" dirty="0" smtClean="0"/>
              <a:t>Example: Abundance of desert bird species</a:t>
            </a:r>
            <a:endParaRPr lang="en-US" sz="3600" dirty="0"/>
          </a:p>
        </p:txBody>
      </p:sp>
      <p:sp>
        <p:nvSpPr>
          <p:cNvPr id="3" name="Content Placeholder 2"/>
          <p:cNvSpPr>
            <a:spLocks noGrp="1"/>
          </p:cNvSpPr>
          <p:nvPr>
            <p:ph idx="1"/>
          </p:nvPr>
        </p:nvSpPr>
        <p:spPr>
          <a:xfrm>
            <a:off x="0" y="685800"/>
            <a:ext cx="9144000" cy="3276600"/>
          </a:xfrm>
        </p:spPr>
        <p:txBody>
          <a:bodyPr>
            <a:normAutofit/>
          </a:bodyPr>
          <a:lstStyle/>
          <a:p>
            <a:pPr>
              <a:lnSpc>
                <a:spcPct val="120000"/>
              </a:lnSpc>
              <a:spcBef>
                <a:spcPts val="0"/>
              </a:spcBef>
              <a:buNone/>
            </a:pPr>
            <a:r>
              <a:rPr lang="en-US" dirty="0" smtClean="0"/>
              <a:t>Table					Histogram</a:t>
            </a:r>
            <a:endParaRPr lang="en-US" dirty="0"/>
          </a:p>
        </p:txBody>
      </p:sp>
      <p:pic>
        <p:nvPicPr>
          <p:cNvPr id="2052" name="Picture 4"/>
          <p:cNvPicPr>
            <a:picLocks noChangeAspect="1" noChangeArrowheads="1"/>
          </p:cNvPicPr>
          <p:nvPr/>
        </p:nvPicPr>
        <p:blipFill>
          <a:blip r:embed="rId3" cstate="print"/>
          <a:srcRect l="25916" r="36754" b="7464"/>
          <a:stretch>
            <a:fillRect/>
          </a:stretch>
        </p:blipFill>
        <p:spPr bwMode="auto">
          <a:xfrm>
            <a:off x="0" y="1295400"/>
            <a:ext cx="3912242" cy="38465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Shapes of Histograms</a:t>
            </a:r>
            <a:endParaRPr lang="en-US" dirty="0"/>
          </a:p>
        </p:txBody>
      </p:sp>
      <p:pic>
        <p:nvPicPr>
          <p:cNvPr id="7" name="Picture 8" descr="F02_02_14a"/>
          <p:cNvPicPr>
            <a:picLocks noGrp="1" noChangeAspect="1" noChangeArrowheads="1"/>
          </p:cNvPicPr>
          <p:nvPr>
            <p:ph idx="1"/>
          </p:nvPr>
        </p:nvPicPr>
        <p:blipFill>
          <a:blip r:embed="rId2" cstate="print"/>
          <a:srcRect/>
          <a:stretch>
            <a:fillRect/>
          </a:stretch>
        </p:blipFill>
        <p:spPr bwMode="auto">
          <a:xfrm>
            <a:off x="838200" y="801340"/>
            <a:ext cx="7385865" cy="60566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Error: Serum ALT</a:t>
            </a:r>
            <a:endParaRPr lang="en-US" dirty="0"/>
          </a:p>
        </p:txBody>
      </p:sp>
      <p:sp>
        <p:nvSpPr>
          <p:cNvPr id="3" name="Content Placeholder 2"/>
          <p:cNvSpPr>
            <a:spLocks noGrp="1"/>
          </p:cNvSpPr>
          <p:nvPr>
            <p:ph idx="1"/>
          </p:nvPr>
        </p:nvSpPr>
        <p:spPr>
          <a:xfrm>
            <a:off x="457200" y="1295400"/>
            <a:ext cx="8229600" cy="4830763"/>
          </a:xfrm>
        </p:spPr>
        <p:txBody>
          <a:bodyPr/>
          <a:lstStyle/>
          <a:p>
            <a:pPr>
              <a:buNone/>
            </a:pPr>
            <a:r>
              <a:rPr lang="en-US" dirty="0" err="1" smtClean="0"/>
              <a:t>Alanine</a:t>
            </a:r>
            <a:r>
              <a:rPr lang="en-US" dirty="0" smtClean="0"/>
              <a:t> </a:t>
            </a:r>
            <a:r>
              <a:rPr lang="en-US" dirty="0" err="1" smtClean="0"/>
              <a:t>aminotransferase</a:t>
            </a:r>
            <a:r>
              <a:rPr lang="en-US" dirty="0" smtClean="0"/>
              <a:t> (ALT) is an enzyme found in most human tissues. A study was performed to determine the concentration of serum ALT (U/L) in 129 adult volunteers.</a:t>
            </a:r>
            <a:endParaRPr lang="en-US" dirty="0"/>
          </a:p>
        </p:txBody>
      </p:sp>
      <p:pic>
        <p:nvPicPr>
          <p:cNvPr id="4" name="Picture 5" descr="F02_02_19b"/>
          <p:cNvPicPr>
            <a:picLocks noChangeAspect="1" noChangeArrowheads="1"/>
          </p:cNvPicPr>
          <p:nvPr/>
        </p:nvPicPr>
        <p:blipFill>
          <a:blip r:embed="rId2" cstate="print"/>
          <a:srcRect/>
          <a:stretch>
            <a:fillRect/>
          </a:stretch>
        </p:blipFill>
        <p:spPr bwMode="auto">
          <a:xfrm>
            <a:off x="304800" y="3876675"/>
            <a:ext cx="4552950" cy="2981325"/>
          </a:xfrm>
          <a:prstGeom prst="rect">
            <a:avLst/>
          </a:prstGeom>
          <a:noFill/>
        </p:spPr>
      </p:pic>
      <p:pic>
        <p:nvPicPr>
          <p:cNvPr id="5" name="Picture 3" descr="F02_02_19c"/>
          <p:cNvPicPr>
            <a:picLocks noChangeAspect="1" noChangeArrowheads="1"/>
          </p:cNvPicPr>
          <p:nvPr/>
        </p:nvPicPr>
        <p:blipFill>
          <a:blip r:embed="rId3" cstate="print"/>
          <a:srcRect/>
          <a:stretch>
            <a:fillRect/>
          </a:stretch>
        </p:blipFill>
        <p:spPr bwMode="auto">
          <a:xfrm>
            <a:off x="4540250" y="3867150"/>
            <a:ext cx="4603750" cy="2990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Median and Mean</a:t>
            </a:r>
            <a:endParaRPr lang="en-US" dirty="0"/>
          </a:p>
        </p:txBody>
      </p:sp>
      <p:sp>
        <p:nvSpPr>
          <p:cNvPr id="3" name="Content Placeholder 2"/>
          <p:cNvSpPr>
            <a:spLocks noGrp="1"/>
          </p:cNvSpPr>
          <p:nvPr>
            <p:ph idx="1"/>
          </p:nvPr>
        </p:nvSpPr>
        <p:spPr>
          <a:xfrm>
            <a:off x="381000" y="1066800"/>
            <a:ext cx="8534400" cy="5287963"/>
          </a:xfrm>
        </p:spPr>
        <p:txBody>
          <a:bodyPr>
            <a:normAutofit/>
          </a:bodyPr>
          <a:lstStyle/>
          <a:p>
            <a:pPr>
              <a:buNone/>
            </a:pPr>
            <a:r>
              <a:rPr lang="en-US" dirty="0" smtClean="0"/>
              <a:t>Calculate the median and mean for the following:</a:t>
            </a:r>
          </a:p>
          <a:p>
            <a:pPr>
              <a:buNone/>
            </a:pPr>
            <a:r>
              <a:rPr lang="en-US" dirty="0" smtClean="0"/>
              <a:t>Example 2.3.1/3: Weight Gain of Lambs</a:t>
            </a:r>
          </a:p>
          <a:p>
            <a:pPr>
              <a:buNone/>
            </a:pPr>
            <a:r>
              <a:rPr lang="en-US" dirty="0" smtClean="0"/>
              <a:t>	11  13  19  2  10  1</a:t>
            </a:r>
          </a:p>
          <a:p>
            <a:pPr>
              <a:buNone/>
            </a:pPr>
            <a:r>
              <a:rPr lang="en-US" dirty="0" smtClean="0"/>
              <a:t>Example 1: </a:t>
            </a:r>
          </a:p>
          <a:p>
            <a:pPr>
              <a:buNone/>
            </a:pPr>
            <a:r>
              <a:rPr lang="en-US" dirty="0" smtClean="0"/>
              <a:t>	2.45 2.57 2.81 2.37 2.01</a:t>
            </a:r>
          </a:p>
          <a:p>
            <a:pPr>
              <a:buNone/>
            </a:pPr>
            <a:r>
              <a:rPr lang="en-US" dirty="0" smtClean="0"/>
              <a:t>Example 2: </a:t>
            </a:r>
          </a:p>
          <a:p>
            <a:pPr>
              <a:buNone/>
            </a:pPr>
            <a:r>
              <a:rPr lang="en-US" dirty="0" smtClean="0"/>
              <a:t>	2.86 2.65 2.75 2.60 2.30 2.49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Median and Mean</a:t>
            </a:r>
            <a:endParaRPr lang="en-US" dirty="0"/>
          </a:p>
        </p:txBody>
      </p:sp>
      <p:sp>
        <p:nvSpPr>
          <p:cNvPr id="3" name="Content Placeholder 2"/>
          <p:cNvSpPr>
            <a:spLocks noGrp="1"/>
          </p:cNvSpPr>
          <p:nvPr>
            <p:ph idx="1"/>
          </p:nvPr>
        </p:nvSpPr>
        <p:spPr>
          <a:xfrm>
            <a:off x="381000" y="1066800"/>
            <a:ext cx="8534400" cy="5287963"/>
          </a:xfrm>
        </p:spPr>
        <p:txBody>
          <a:bodyPr>
            <a:normAutofit/>
          </a:bodyPr>
          <a:lstStyle/>
          <a:p>
            <a:pPr>
              <a:buNone/>
            </a:pPr>
            <a:r>
              <a:rPr lang="en-US" dirty="0" smtClean="0"/>
              <a:t>Calculate the median and mean for the following:</a:t>
            </a:r>
          </a:p>
          <a:p>
            <a:pPr>
              <a:buNone/>
            </a:pPr>
            <a:r>
              <a:rPr lang="en-US" dirty="0" smtClean="0">
                <a:solidFill>
                  <a:schemeClr val="bg1">
                    <a:lumMod val="50000"/>
                  </a:schemeClr>
                </a:solidFill>
              </a:rPr>
              <a:t>Example 2.3.1/2/3: Weight Gain of Lambs</a:t>
            </a:r>
          </a:p>
          <a:p>
            <a:pPr>
              <a:buNone/>
            </a:pPr>
            <a:r>
              <a:rPr lang="en-US" dirty="0" smtClean="0">
                <a:solidFill>
                  <a:schemeClr val="bg1">
                    <a:lumMod val="50000"/>
                  </a:schemeClr>
                </a:solidFill>
              </a:rPr>
              <a:t>	11  13  19  2  10  1</a:t>
            </a:r>
          </a:p>
          <a:p>
            <a:pPr>
              <a:buNone/>
            </a:pPr>
            <a:r>
              <a:rPr lang="en-US" dirty="0" smtClean="0"/>
              <a:t>Example 1: </a:t>
            </a:r>
          </a:p>
          <a:p>
            <a:pPr>
              <a:buNone/>
            </a:pPr>
            <a:r>
              <a:rPr lang="en-US" dirty="0" smtClean="0"/>
              <a:t>	2.45 2.57 2.81 2.37 </a:t>
            </a:r>
            <a:r>
              <a:rPr lang="en-US" dirty="0" smtClean="0">
                <a:solidFill>
                  <a:srgbClr val="008BBC"/>
                </a:solidFill>
              </a:rPr>
              <a:t>2.01</a:t>
            </a:r>
          </a:p>
          <a:p>
            <a:pPr>
              <a:buNone/>
            </a:pPr>
            <a:r>
              <a:rPr lang="en-US" dirty="0" smtClean="0"/>
              <a:t>Example 1a: </a:t>
            </a:r>
          </a:p>
          <a:p>
            <a:pPr>
              <a:buNone/>
            </a:pPr>
            <a:r>
              <a:rPr lang="en-US" dirty="0" smtClean="0"/>
              <a:t>	2.45 2.57 2.81 2.37 </a:t>
            </a:r>
            <a:r>
              <a:rPr lang="en-US" dirty="0" smtClean="0">
                <a:solidFill>
                  <a:srgbClr val="FF0000"/>
                </a:solidFill>
              </a:rPr>
              <a:t>2.31</a:t>
            </a:r>
          </a:p>
          <a:p>
            <a:pPr>
              <a:buNone/>
            </a:pPr>
            <a:r>
              <a:rPr lang="en-US" dirty="0" smtClean="0">
                <a:solidFill>
                  <a:schemeClr val="bg1">
                    <a:lumMod val="50000"/>
                  </a:schemeClr>
                </a:solidFill>
              </a:rPr>
              <a:t>Example 2: </a:t>
            </a:r>
          </a:p>
          <a:p>
            <a:pPr>
              <a:buNone/>
            </a:pPr>
            <a:r>
              <a:rPr lang="en-US" dirty="0" smtClean="0">
                <a:solidFill>
                  <a:schemeClr val="bg1">
                    <a:lumMod val="50000"/>
                  </a:schemeClr>
                </a:solidFill>
              </a:rPr>
              <a:t>	2.86 2.65 2.75 2.60 2.30 2.49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2.3.1/3: (cont)</a:t>
            </a:r>
            <a:endParaRPr lang="en-US" dirty="0"/>
          </a:p>
        </p:txBody>
      </p:sp>
      <p:pic>
        <p:nvPicPr>
          <p:cNvPr id="4" name="Picture 3" descr="F02_03_02"/>
          <p:cNvPicPr>
            <a:picLocks noChangeAspect="1" noChangeArrowheads="1"/>
          </p:cNvPicPr>
          <p:nvPr/>
        </p:nvPicPr>
        <p:blipFill>
          <a:blip r:embed="rId2" cstate="print"/>
          <a:srcRect/>
          <a:stretch>
            <a:fillRect/>
          </a:stretch>
        </p:blipFill>
        <p:spPr bwMode="auto">
          <a:xfrm>
            <a:off x="2209800" y="1219200"/>
            <a:ext cx="5029200" cy="2685802"/>
          </a:xfrm>
          <a:prstGeom prst="rect">
            <a:avLst/>
          </a:prstGeom>
          <a:noFill/>
        </p:spPr>
      </p:pic>
      <p:pic>
        <p:nvPicPr>
          <p:cNvPr id="5" name="Picture 3" descr="F02_03_03"/>
          <p:cNvPicPr>
            <a:picLocks noGrp="1" noChangeAspect="1" noChangeArrowheads="1"/>
          </p:cNvPicPr>
          <p:nvPr>
            <p:ph idx="1"/>
          </p:nvPr>
        </p:nvPicPr>
        <p:blipFill>
          <a:blip r:embed="rId3" cstate="print"/>
          <a:srcRect/>
          <a:stretch>
            <a:fillRect/>
          </a:stretch>
        </p:blipFill>
        <p:spPr bwMode="auto">
          <a:xfrm>
            <a:off x="2057400" y="4038600"/>
            <a:ext cx="5715000" cy="260484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dirty="0" smtClean="0"/>
              <a:t>Mean vs. Median</a:t>
            </a:r>
            <a:endParaRPr lang="en-US" dirty="0"/>
          </a:p>
        </p:txBody>
      </p:sp>
      <p:pic>
        <p:nvPicPr>
          <p:cNvPr id="4" name="Picture 8" descr="F02_02_14a"/>
          <p:cNvPicPr>
            <a:picLocks noChangeAspect="1" noChangeArrowheads="1"/>
          </p:cNvPicPr>
          <p:nvPr/>
        </p:nvPicPr>
        <p:blipFill>
          <a:blip r:embed="rId2" cstate="print"/>
          <a:srcRect r="50478" b="78668"/>
          <a:stretch>
            <a:fillRect/>
          </a:stretch>
        </p:blipFill>
        <p:spPr bwMode="auto">
          <a:xfrm>
            <a:off x="1905000" y="762000"/>
            <a:ext cx="5393058" cy="1905000"/>
          </a:xfrm>
          <a:prstGeom prst="rect">
            <a:avLst/>
          </a:prstGeom>
          <a:noFill/>
        </p:spPr>
      </p:pic>
      <p:pic>
        <p:nvPicPr>
          <p:cNvPr id="5" name="Picture 8" descr="F02_02_14a"/>
          <p:cNvPicPr>
            <a:picLocks noChangeAspect="1" noChangeArrowheads="1"/>
          </p:cNvPicPr>
          <p:nvPr/>
        </p:nvPicPr>
        <p:blipFill>
          <a:blip r:embed="rId2" cstate="print"/>
          <a:srcRect t="23904" b="53543"/>
          <a:stretch>
            <a:fillRect/>
          </a:stretch>
        </p:blipFill>
        <p:spPr bwMode="auto">
          <a:xfrm>
            <a:off x="76200" y="3733800"/>
            <a:ext cx="9064470" cy="1676400"/>
          </a:xfrm>
          <a:prstGeom prst="rect">
            <a:avLst/>
          </a:prstGeom>
          <a:noFill/>
        </p:spPr>
      </p:pic>
      <p:grpSp>
        <p:nvGrpSpPr>
          <p:cNvPr id="9" name="Group 8"/>
          <p:cNvGrpSpPr/>
          <p:nvPr/>
        </p:nvGrpSpPr>
        <p:grpSpPr>
          <a:xfrm>
            <a:off x="1752600" y="5448300"/>
            <a:ext cx="381000" cy="965775"/>
            <a:chOff x="1676400" y="5638800"/>
            <a:chExt cx="381000" cy="965775"/>
          </a:xfrm>
        </p:grpSpPr>
        <p:cxnSp>
          <p:nvCxnSpPr>
            <p:cNvPr id="7" name="Straight Arrow Connector 6"/>
            <p:cNvCxnSpPr/>
            <p:nvPr/>
          </p:nvCxnSpPr>
          <p:spPr>
            <a:xfrm rot="5400000" flipH="1" flipV="1">
              <a:off x="1562894" y="5904706"/>
              <a:ext cx="533400" cy="1588"/>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6400" y="6019800"/>
              <a:ext cx="381000" cy="584775"/>
            </a:xfrm>
            <a:prstGeom prst="rect">
              <a:avLst/>
            </a:prstGeom>
            <a:noFill/>
          </p:spPr>
          <p:txBody>
            <a:bodyPr wrap="square" rtlCol="0">
              <a:spAutoFit/>
            </a:bodyPr>
            <a:lstStyle/>
            <a:p>
              <a:r>
                <a:rPr lang="en-US" sz="3200" dirty="0" smtClean="0">
                  <a:solidFill>
                    <a:schemeClr val="accent4">
                      <a:lumMod val="75000"/>
                    </a:schemeClr>
                  </a:solidFill>
                </a:rPr>
                <a:t>y̅</a:t>
              </a:r>
              <a:endParaRPr lang="en-US" sz="3200" dirty="0">
                <a:solidFill>
                  <a:schemeClr val="accent4">
                    <a:lumMod val="75000"/>
                  </a:schemeClr>
                </a:solidFill>
              </a:endParaRPr>
            </a:p>
          </p:txBody>
        </p:sp>
      </p:grpSp>
      <p:grpSp>
        <p:nvGrpSpPr>
          <p:cNvPr id="10" name="Group 9"/>
          <p:cNvGrpSpPr/>
          <p:nvPr/>
        </p:nvGrpSpPr>
        <p:grpSpPr>
          <a:xfrm>
            <a:off x="6781800" y="5372100"/>
            <a:ext cx="381000" cy="965775"/>
            <a:chOff x="1676400" y="5638800"/>
            <a:chExt cx="381000" cy="965775"/>
          </a:xfrm>
        </p:grpSpPr>
        <p:cxnSp>
          <p:nvCxnSpPr>
            <p:cNvPr id="11" name="Straight Arrow Connector 10"/>
            <p:cNvCxnSpPr/>
            <p:nvPr/>
          </p:nvCxnSpPr>
          <p:spPr>
            <a:xfrm rot="5400000" flipH="1" flipV="1">
              <a:off x="1562894" y="5904706"/>
              <a:ext cx="533400" cy="1588"/>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6019800"/>
              <a:ext cx="381000" cy="584775"/>
            </a:xfrm>
            <a:prstGeom prst="rect">
              <a:avLst/>
            </a:prstGeom>
            <a:noFill/>
          </p:spPr>
          <p:txBody>
            <a:bodyPr wrap="square" rtlCol="0">
              <a:spAutoFit/>
            </a:bodyPr>
            <a:lstStyle/>
            <a:p>
              <a:r>
                <a:rPr lang="en-US" sz="3200" dirty="0" smtClean="0">
                  <a:solidFill>
                    <a:schemeClr val="accent4">
                      <a:lumMod val="75000"/>
                    </a:schemeClr>
                  </a:solidFill>
                </a:rPr>
                <a:t>y̅</a:t>
              </a:r>
              <a:endParaRPr lang="en-US" sz="3200" dirty="0">
                <a:solidFill>
                  <a:schemeClr val="accent4">
                    <a:lumMod val="75000"/>
                  </a:schemeClr>
                </a:solidFill>
              </a:endParaRPr>
            </a:p>
          </p:txBody>
        </p:sp>
      </p:grpSp>
      <p:grpSp>
        <p:nvGrpSpPr>
          <p:cNvPr id="13" name="Group 12"/>
          <p:cNvGrpSpPr/>
          <p:nvPr/>
        </p:nvGrpSpPr>
        <p:grpSpPr>
          <a:xfrm>
            <a:off x="4495800" y="2590800"/>
            <a:ext cx="381000" cy="965775"/>
            <a:chOff x="1676400" y="5638800"/>
            <a:chExt cx="381000" cy="965775"/>
          </a:xfrm>
        </p:grpSpPr>
        <p:cxnSp>
          <p:nvCxnSpPr>
            <p:cNvPr id="14" name="Straight Arrow Connector 13"/>
            <p:cNvCxnSpPr/>
            <p:nvPr/>
          </p:nvCxnSpPr>
          <p:spPr>
            <a:xfrm rot="5400000" flipH="1" flipV="1">
              <a:off x="1562894" y="5904706"/>
              <a:ext cx="533400" cy="1588"/>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76400" y="6019800"/>
              <a:ext cx="381000" cy="584775"/>
            </a:xfrm>
            <a:prstGeom prst="rect">
              <a:avLst/>
            </a:prstGeom>
            <a:noFill/>
          </p:spPr>
          <p:txBody>
            <a:bodyPr wrap="square" rtlCol="0">
              <a:spAutoFit/>
            </a:bodyPr>
            <a:lstStyle/>
            <a:p>
              <a:r>
                <a:rPr lang="en-US" sz="3200" dirty="0" smtClean="0">
                  <a:solidFill>
                    <a:schemeClr val="accent4">
                      <a:lumMod val="75000"/>
                    </a:schemeClr>
                  </a:solidFill>
                </a:rPr>
                <a:t>y̅</a:t>
              </a:r>
              <a:endParaRPr lang="en-US" sz="3200" dirty="0">
                <a:solidFill>
                  <a:schemeClr val="accent4">
                    <a:lumMod val="75000"/>
                  </a:schemeClr>
                </a:solidFill>
              </a:endParaRPr>
            </a:p>
          </p:txBody>
        </p:sp>
      </p:grpSp>
      <p:grpSp>
        <p:nvGrpSpPr>
          <p:cNvPr id="19" name="Group 18"/>
          <p:cNvGrpSpPr/>
          <p:nvPr/>
        </p:nvGrpSpPr>
        <p:grpSpPr>
          <a:xfrm>
            <a:off x="4495800" y="1447800"/>
            <a:ext cx="381000" cy="1041975"/>
            <a:chOff x="3429000" y="5486400"/>
            <a:chExt cx="381000" cy="1041975"/>
          </a:xfrm>
        </p:grpSpPr>
        <p:cxnSp>
          <p:nvCxnSpPr>
            <p:cNvPr id="17" name="Straight Arrow Connector 16"/>
            <p:cNvCxnSpPr/>
            <p:nvPr/>
          </p:nvCxnSpPr>
          <p:spPr>
            <a:xfrm rot="5400000" flipH="1" flipV="1">
              <a:off x="3315494" y="5752306"/>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9000" y="5943600"/>
              <a:ext cx="381000" cy="584775"/>
            </a:xfrm>
            <a:prstGeom prst="rect">
              <a:avLst/>
            </a:prstGeom>
            <a:noFill/>
          </p:spPr>
          <p:txBody>
            <a:bodyPr wrap="square" rtlCol="0">
              <a:spAutoFit/>
            </a:bodyPr>
            <a:lstStyle/>
            <a:p>
              <a:r>
                <a:rPr lang="en-US" sz="3200" dirty="0" smtClean="0">
                  <a:solidFill>
                    <a:srgbClr val="FF0000"/>
                  </a:solidFill>
                </a:rPr>
                <a:t>ỹ</a:t>
              </a:r>
              <a:endParaRPr lang="en-US" sz="3200" dirty="0">
                <a:solidFill>
                  <a:srgbClr val="FF0000"/>
                </a:solidFill>
              </a:endParaRPr>
            </a:p>
          </p:txBody>
        </p:sp>
      </p:grpSp>
      <p:grpSp>
        <p:nvGrpSpPr>
          <p:cNvPr id="26" name="Group 25"/>
          <p:cNvGrpSpPr/>
          <p:nvPr/>
        </p:nvGrpSpPr>
        <p:grpSpPr>
          <a:xfrm>
            <a:off x="7162800" y="5334000"/>
            <a:ext cx="381000" cy="1041975"/>
            <a:chOff x="3429000" y="5486400"/>
            <a:chExt cx="381000" cy="1041975"/>
          </a:xfrm>
        </p:grpSpPr>
        <p:cxnSp>
          <p:nvCxnSpPr>
            <p:cNvPr id="27" name="Straight Arrow Connector 26"/>
            <p:cNvCxnSpPr/>
            <p:nvPr/>
          </p:nvCxnSpPr>
          <p:spPr>
            <a:xfrm rot="5400000" flipH="1" flipV="1">
              <a:off x="3315494" y="5752306"/>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5943600"/>
              <a:ext cx="381000" cy="584775"/>
            </a:xfrm>
            <a:prstGeom prst="rect">
              <a:avLst/>
            </a:prstGeom>
            <a:noFill/>
          </p:spPr>
          <p:txBody>
            <a:bodyPr wrap="square" rtlCol="0">
              <a:spAutoFit/>
            </a:bodyPr>
            <a:lstStyle/>
            <a:p>
              <a:r>
                <a:rPr lang="en-US" sz="3200" dirty="0" smtClean="0">
                  <a:solidFill>
                    <a:srgbClr val="FF0000"/>
                  </a:solidFill>
                </a:rPr>
                <a:t>ỹ</a:t>
              </a:r>
              <a:endParaRPr lang="en-US" sz="3200" dirty="0">
                <a:solidFill>
                  <a:srgbClr val="FF0000"/>
                </a:solidFill>
              </a:endParaRPr>
            </a:p>
          </p:txBody>
        </p:sp>
      </p:grpSp>
      <p:grpSp>
        <p:nvGrpSpPr>
          <p:cNvPr id="29" name="Group 28"/>
          <p:cNvGrpSpPr/>
          <p:nvPr/>
        </p:nvGrpSpPr>
        <p:grpSpPr>
          <a:xfrm>
            <a:off x="1447800" y="5410200"/>
            <a:ext cx="381000" cy="1041975"/>
            <a:chOff x="3429000" y="5486400"/>
            <a:chExt cx="381000" cy="1041975"/>
          </a:xfrm>
        </p:grpSpPr>
        <p:cxnSp>
          <p:nvCxnSpPr>
            <p:cNvPr id="30" name="Straight Arrow Connector 29"/>
            <p:cNvCxnSpPr/>
            <p:nvPr/>
          </p:nvCxnSpPr>
          <p:spPr>
            <a:xfrm rot="5400000" flipH="1" flipV="1">
              <a:off x="3315494" y="5752306"/>
              <a:ext cx="533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29000" y="5943600"/>
              <a:ext cx="381000" cy="584775"/>
            </a:xfrm>
            <a:prstGeom prst="rect">
              <a:avLst/>
            </a:prstGeom>
            <a:noFill/>
          </p:spPr>
          <p:txBody>
            <a:bodyPr wrap="square" rtlCol="0">
              <a:spAutoFit/>
            </a:bodyPr>
            <a:lstStyle/>
            <a:p>
              <a:r>
                <a:rPr lang="en-US" sz="3200" dirty="0" smtClean="0">
                  <a:solidFill>
                    <a:srgbClr val="FF0000"/>
                  </a:solidFill>
                </a:rPr>
                <a:t>ỹ</a:t>
              </a:r>
              <a:endParaRPr lang="en-US" sz="3200" dirty="0">
                <a:solidFill>
                  <a:srgbClr val="FF0000"/>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2.2.4: Liter Size of Sows </a:t>
            </a:r>
            <a:endParaRPr lang="en-US" dirty="0"/>
          </a:p>
        </p:txBody>
      </p:sp>
      <p:sp>
        <p:nvSpPr>
          <p:cNvPr id="3" name="Content Placeholder 2"/>
          <p:cNvSpPr>
            <a:spLocks noGrp="1"/>
          </p:cNvSpPr>
          <p:nvPr>
            <p:ph idx="1"/>
          </p:nvPr>
        </p:nvSpPr>
        <p:spPr>
          <a:xfrm>
            <a:off x="457200" y="838200"/>
            <a:ext cx="3962400" cy="6019800"/>
          </a:xfrm>
        </p:spPr>
        <p:txBody>
          <a:bodyPr>
            <a:normAutofit/>
          </a:bodyPr>
          <a:lstStyle/>
          <a:p>
            <a:pPr>
              <a:buNone/>
            </a:pPr>
            <a:r>
              <a:rPr lang="en-US" dirty="0" smtClean="0"/>
              <a:t>A group of 36 2-year-old sows of the same breed were bred. the number of piglets surviving to 21 days of age were recorded for each </a:t>
            </a:r>
            <a:r>
              <a:rPr lang="en-US" dirty="0" err="1" smtClean="0"/>
              <a:t>sow.</a:t>
            </a:r>
            <a:endParaRPr lang="en-US" dirty="0" smtClean="0"/>
          </a:p>
          <a:p>
            <a:pPr>
              <a:buNone/>
            </a:pPr>
            <a:endParaRPr lang="en-US" dirty="0" smtClean="0"/>
          </a:p>
          <a:p>
            <a:pPr>
              <a:buNone/>
            </a:pPr>
            <a:r>
              <a:rPr lang="en-US" dirty="0" smtClean="0"/>
              <a:t>What type of variable is this?</a:t>
            </a:r>
            <a:endParaRPr lang="en-US" dirty="0"/>
          </a:p>
        </p:txBody>
      </p:sp>
      <p:pic>
        <p:nvPicPr>
          <p:cNvPr id="5" name="Picture 13" descr="T02_02_04"/>
          <p:cNvPicPr>
            <a:picLocks noChangeAspect="1" noChangeArrowheads="1"/>
          </p:cNvPicPr>
          <p:nvPr/>
        </p:nvPicPr>
        <p:blipFill>
          <a:blip r:embed="rId2" cstate="print"/>
          <a:srcRect/>
          <a:stretch>
            <a:fillRect/>
          </a:stretch>
        </p:blipFill>
        <p:spPr bwMode="auto">
          <a:xfrm>
            <a:off x="4554538" y="838200"/>
            <a:ext cx="4589462" cy="566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Menarche</a:t>
            </a:r>
            <a:endParaRPr lang="en-US" dirty="0"/>
          </a:p>
        </p:txBody>
      </p:sp>
      <p:sp>
        <p:nvSpPr>
          <p:cNvPr id="3" name="Content Placeholder 2"/>
          <p:cNvSpPr>
            <a:spLocks noGrp="1"/>
          </p:cNvSpPr>
          <p:nvPr>
            <p:ph idx="1"/>
          </p:nvPr>
        </p:nvSpPr>
        <p:spPr>
          <a:xfrm>
            <a:off x="457200" y="1066800"/>
            <a:ext cx="8229600" cy="5287963"/>
          </a:xfrm>
        </p:spPr>
        <p:txBody>
          <a:bodyPr>
            <a:normAutofit lnSpcReduction="10000"/>
          </a:bodyPr>
          <a:lstStyle/>
          <a:p>
            <a:pPr>
              <a:buNone/>
            </a:pPr>
            <a:r>
              <a:rPr lang="en-US" dirty="0" smtClean="0"/>
              <a:t>As part of a larger study of the effects of strenuous exercise on human fertility and fecundity, the ages (in years) of menarche (the beginning of menstruation) for 10 Olympic female endurance athletes (runners and swimmers) who had vigorously trained for at least 18 months prior to menarche were recorded.</a:t>
            </a:r>
          </a:p>
          <a:p>
            <a:pPr>
              <a:buNone/>
            </a:pPr>
            <a:endParaRPr lang="en-US" dirty="0" smtClean="0"/>
          </a:p>
          <a:p>
            <a:pPr>
              <a:buNone/>
            </a:pPr>
            <a:endParaRPr lang="en-US" dirty="0" smtClean="0"/>
          </a:p>
          <a:p>
            <a:pPr>
              <a:buNone/>
            </a:pPr>
            <a:r>
              <a:rPr lang="en-US" dirty="0" smtClean="0"/>
              <a:t>What are median, Q</a:t>
            </a:r>
            <a:r>
              <a:rPr lang="en-US" baseline="-25000" dirty="0" smtClean="0"/>
              <a:t>1</a:t>
            </a:r>
            <a:r>
              <a:rPr lang="en-US" dirty="0" smtClean="0"/>
              <a:t>, Q</a:t>
            </a:r>
            <a:r>
              <a:rPr lang="en-US" baseline="-25000" dirty="0" smtClean="0"/>
              <a:t>3</a:t>
            </a:r>
            <a:r>
              <a:rPr lang="en-US" dirty="0" smtClean="0"/>
              <a:t>, IQR?</a:t>
            </a:r>
          </a:p>
        </p:txBody>
      </p:sp>
      <p:graphicFrame>
        <p:nvGraphicFramePr>
          <p:cNvPr id="5" name="Table 4"/>
          <p:cNvGraphicFramePr>
            <a:graphicFrameLocks noGrp="1"/>
          </p:cNvGraphicFramePr>
          <p:nvPr/>
        </p:nvGraphicFramePr>
        <p:xfrm>
          <a:off x="0" y="4953000"/>
          <a:ext cx="9144000" cy="579120"/>
        </p:xfrm>
        <a:graphic>
          <a:graphicData uri="http://schemas.openxmlformats.org/drawingml/2006/table">
            <a:tbl>
              <a:tblPr>
                <a:tableStyleId>{5C22544A-7EE6-4342-B048-85BDC9FD1C3A}</a:tableStyleId>
              </a:tblPr>
              <a:tblGrid>
                <a:gridCol w="914400"/>
                <a:gridCol w="914400"/>
                <a:gridCol w="914400"/>
                <a:gridCol w="914400"/>
                <a:gridCol w="914400"/>
                <a:gridCol w="914400"/>
                <a:gridCol w="914400"/>
                <a:gridCol w="914400"/>
                <a:gridCol w="914400"/>
                <a:gridCol w="914400"/>
              </a:tblGrid>
              <a:tr h="370840">
                <a:tc>
                  <a:txBody>
                    <a:bodyPr/>
                    <a:lstStyle/>
                    <a:p>
                      <a:r>
                        <a:rPr lang="en-US" sz="3200" dirty="0" smtClean="0"/>
                        <a:t>13.6</a:t>
                      </a:r>
                      <a:endParaRPr lang="en-US" sz="3200" dirty="0"/>
                    </a:p>
                  </a:txBody>
                  <a:tcPr/>
                </a:tc>
                <a:tc>
                  <a:txBody>
                    <a:bodyPr/>
                    <a:lstStyle/>
                    <a:p>
                      <a:r>
                        <a:rPr lang="en-US" sz="3200" dirty="0" smtClean="0"/>
                        <a:t>13.9</a:t>
                      </a:r>
                      <a:endParaRPr lang="en-US" sz="3200" dirty="0"/>
                    </a:p>
                  </a:txBody>
                  <a:tcPr/>
                </a:tc>
                <a:tc>
                  <a:txBody>
                    <a:bodyPr/>
                    <a:lstStyle/>
                    <a:p>
                      <a:r>
                        <a:rPr lang="en-US" sz="3200" dirty="0" smtClean="0"/>
                        <a:t>14.0</a:t>
                      </a:r>
                      <a:endParaRPr lang="en-US" sz="3200" dirty="0"/>
                    </a:p>
                  </a:txBody>
                  <a:tcPr/>
                </a:tc>
                <a:tc>
                  <a:txBody>
                    <a:bodyPr/>
                    <a:lstStyle/>
                    <a:p>
                      <a:r>
                        <a:rPr lang="en-US" sz="3200" dirty="0" smtClean="0"/>
                        <a:t>14.2</a:t>
                      </a:r>
                      <a:endParaRPr lang="en-US" sz="3200" dirty="0"/>
                    </a:p>
                  </a:txBody>
                  <a:tcPr/>
                </a:tc>
                <a:tc>
                  <a:txBody>
                    <a:bodyPr/>
                    <a:lstStyle/>
                    <a:p>
                      <a:r>
                        <a:rPr lang="en-US" sz="3200" dirty="0" smtClean="0"/>
                        <a:t>14.9</a:t>
                      </a:r>
                      <a:endParaRPr lang="en-US" sz="3200" dirty="0"/>
                    </a:p>
                  </a:txBody>
                  <a:tcPr/>
                </a:tc>
                <a:tc>
                  <a:txBody>
                    <a:bodyPr/>
                    <a:lstStyle/>
                    <a:p>
                      <a:r>
                        <a:rPr lang="en-US" sz="3200" dirty="0" smtClean="0"/>
                        <a:t>15.0</a:t>
                      </a:r>
                      <a:endParaRPr lang="en-US" sz="3200" dirty="0"/>
                    </a:p>
                  </a:txBody>
                  <a:tcPr/>
                </a:tc>
                <a:tc>
                  <a:txBody>
                    <a:bodyPr/>
                    <a:lstStyle/>
                    <a:p>
                      <a:r>
                        <a:rPr lang="en-US" sz="3200" dirty="0" smtClean="0"/>
                        <a:t>15.0</a:t>
                      </a:r>
                      <a:endParaRPr lang="en-US" sz="3200" dirty="0"/>
                    </a:p>
                  </a:txBody>
                  <a:tcPr/>
                </a:tc>
                <a:tc>
                  <a:txBody>
                    <a:bodyPr/>
                    <a:lstStyle/>
                    <a:p>
                      <a:r>
                        <a:rPr lang="en-US" sz="3200" dirty="0" smtClean="0"/>
                        <a:t>15.1</a:t>
                      </a:r>
                      <a:endParaRPr lang="en-US" sz="3200" dirty="0"/>
                    </a:p>
                  </a:txBody>
                  <a:tcPr/>
                </a:tc>
                <a:tc>
                  <a:txBody>
                    <a:bodyPr/>
                    <a:lstStyle/>
                    <a:p>
                      <a:r>
                        <a:rPr lang="en-US" sz="3200" dirty="0" smtClean="0"/>
                        <a:t>15.4</a:t>
                      </a:r>
                      <a:endParaRPr lang="en-US" sz="3200" dirty="0"/>
                    </a:p>
                  </a:txBody>
                  <a:tcPr/>
                </a:tc>
                <a:tc>
                  <a:txBody>
                    <a:bodyPr/>
                    <a:lstStyle/>
                    <a:p>
                      <a:r>
                        <a:rPr lang="en-US" sz="3200" dirty="0" smtClean="0"/>
                        <a:t>16.4</a:t>
                      </a:r>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smtClean="0"/>
              <a:t>Example: Menarche (ExHistogramM.sas)</a:t>
            </a:r>
            <a:endParaRPr lang="en-US" dirty="0"/>
          </a:p>
        </p:txBody>
      </p:sp>
      <p:sp>
        <p:nvSpPr>
          <p:cNvPr id="3" name="Content Placeholder 2"/>
          <p:cNvSpPr>
            <a:spLocks noGrp="1"/>
          </p:cNvSpPr>
          <p:nvPr>
            <p:ph idx="1"/>
          </p:nvPr>
        </p:nvSpPr>
        <p:spPr>
          <a:xfrm>
            <a:off x="457200" y="1066800"/>
            <a:ext cx="8229600" cy="5287963"/>
          </a:xfrm>
        </p:spPr>
        <p:txBody>
          <a:bodyPr>
            <a:normAutofit/>
          </a:bodyPr>
          <a:lstStyle/>
          <a:p>
            <a:pPr>
              <a:buNone/>
            </a:pPr>
            <a:endParaRPr lang="en-US" dirty="0" smtClean="0"/>
          </a:p>
        </p:txBody>
      </p:sp>
      <p:cxnSp>
        <p:nvCxnSpPr>
          <p:cNvPr id="13" name="Straight Arrow Connector 12"/>
          <p:cNvCxnSpPr/>
          <p:nvPr/>
        </p:nvCxnSpPr>
        <p:spPr>
          <a:xfrm rot="5400000">
            <a:off x="4400550" y="3162301"/>
            <a:ext cx="5715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324225" y="3209926"/>
            <a:ext cx="5715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705350" y="2505076"/>
            <a:ext cx="5715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905375" y="2514601"/>
            <a:ext cx="5715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7"/>
          <p:cNvSpPr txBox="1"/>
          <p:nvPr/>
        </p:nvSpPr>
        <p:spPr>
          <a:xfrm>
            <a:off x="3409950" y="2552701"/>
            <a:ext cx="392030" cy="34278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a:t>Q</a:t>
            </a:r>
            <a:r>
              <a:rPr lang="en-US" sz="1600" baseline="-25000"/>
              <a:t>1</a:t>
            </a:r>
          </a:p>
        </p:txBody>
      </p:sp>
      <p:sp>
        <p:nvSpPr>
          <p:cNvPr id="18" name="TextBox 8"/>
          <p:cNvSpPr txBox="1"/>
          <p:nvPr/>
        </p:nvSpPr>
        <p:spPr>
          <a:xfrm>
            <a:off x="5105400" y="1981200"/>
            <a:ext cx="392030" cy="34278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t>Q</a:t>
            </a:r>
            <a:r>
              <a:rPr lang="en-US" sz="1600" baseline="-25000" dirty="0"/>
              <a:t>3</a:t>
            </a:r>
          </a:p>
        </p:txBody>
      </p:sp>
      <p:sp>
        <p:nvSpPr>
          <p:cNvPr id="19" name="TextBox 9"/>
          <p:cNvSpPr txBox="1"/>
          <p:nvPr/>
        </p:nvSpPr>
        <p:spPr>
          <a:xfrm>
            <a:off x="4572000" y="1905000"/>
            <a:ext cx="656718" cy="342786"/>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600" dirty="0"/>
              <a:t>mean</a:t>
            </a:r>
          </a:p>
        </p:txBody>
      </p:sp>
      <p:graphicFrame>
        <p:nvGraphicFramePr>
          <p:cNvPr id="21" name="Table 20"/>
          <p:cNvGraphicFramePr>
            <a:graphicFrameLocks noGrp="1"/>
          </p:cNvGraphicFramePr>
          <p:nvPr/>
        </p:nvGraphicFramePr>
        <p:xfrm>
          <a:off x="0" y="838200"/>
          <a:ext cx="9144000" cy="579120"/>
        </p:xfrm>
        <a:graphic>
          <a:graphicData uri="http://schemas.openxmlformats.org/drawingml/2006/table">
            <a:tbl>
              <a:tblPr>
                <a:tableStyleId>{5C22544A-7EE6-4342-B048-85BDC9FD1C3A}</a:tableStyleId>
              </a:tblPr>
              <a:tblGrid>
                <a:gridCol w="914400"/>
                <a:gridCol w="914400"/>
                <a:gridCol w="914400"/>
                <a:gridCol w="914400"/>
                <a:gridCol w="914400"/>
                <a:gridCol w="914400"/>
                <a:gridCol w="914400"/>
                <a:gridCol w="914400"/>
                <a:gridCol w="914400"/>
                <a:gridCol w="914400"/>
              </a:tblGrid>
              <a:tr h="370840">
                <a:tc>
                  <a:txBody>
                    <a:bodyPr/>
                    <a:lstStyle/>
                    <a:p>
                      <a:r>
                        <a:rPr lang="en-US" sz="3200" dirty="0" smtClean="0"/>
                        <a:t>13.6</a:t>
                      </a:r>
                      <a:endParaRPr lang="en-US" sz="3200" dirty="0"/>
                    </a:p>
                  </a:txBody>
                  <a:tcPr/>
                </a:tc>
                <a:tc>
                  <a:txBody>
                    <a:bodyPr/>
                    <a:lstStyle/>
                    <a:p>
                      <a:r>
                        <a:rPr lang="en-US" sz="3200" dirty="0" smtClean="0"/>
                        <a:t>13.9</a:t>
                      </a:r>
                      <a:endParaRPr lang="en-US" sz="3200" dirty="0"/>
                    </a:p>
                  </a:txBody>
                  <a:tcPr/>
                </a:tc>
                <a:tc>
                  <a:txBody>
                    <a:bodyPr/>
                    <a:lstStyle/>
                    <a:p>
                      <a:r>
                        <a:rPr lang="en-US" sz="3200" dirty="0" smtClean="0"/>
                        <a:t>14.0</a:t>
                      </a:r>
                      <a:endParaRPr lang="en-US" sz="3200" dirty="0"/>
                    </a:p>
                  </a:txBody>
                  <a:tcPr/>
                </a:tc>
                <a:tc>
                  <a:txBody>
                    <a:bodyPr/>
                    <a:lstStyle/>
                    <a:p>
                      <a:r>
                        <a:rPr lang="en-US" sz="3200" dirty="0" smtClean="0"/>
                        <a:t>14.2</a:t>
                      </a:r>
                      <a:endParaRPr lang="en-US" sz="3200" dirty="0"/>
                    </a:p>
                  </a:txBody>
                  <a:tcPr/>
                </a:tc>
                <a:tc>
                  <a:txBody>
                    <a:bodyPr/>
                    <a:lstStyle/>
                    <a:p>
                      <a:r>
                        <a:rPr lang="en-US" sz="3200" dirty="0" smtClean="0"/>
                        <a:t>14.9</a:t>
                      </a:r>
                      <a:endParaRPr lang="en-US" sz="3200" dirty="0"/>
                    </a:p>
                  </a:txBody>
                  <a:tcPr/>
                </a:tc>
                <a:tc>
                  <a:txBody>
                    <a:bodyPr/>
                    <a:lstStyle/>
                    <a:p>
                      <a:r>
                        <a:rPr lang="en-US" sz="3200" dirty="0" smtClean="0"/>
                        <a:t>15.0</a:t>
                      </a:r>
                      <a:endParaRPr lang="en-US" sz="3200" dirty="0"/>
                    </a:p>
                  </a:txBody>
                  <a:tcPr/>
                </a:tc>
                <a:tc>
                  <a:txBody>
                    <a:bodyPr/>
                    <a:lstStyle/>
                    <a:p>
                      <a:r>
                        <a:rPr lang="en-US" sz="3200" dirty="0" smtClean="0"/>
                        <a:t>15.0</a:t>
                      </a:r>
                      <a:endParaRPr lang="en-US" sz="3200" dirty="0"/>
                    </a:p>
                  </a:txBody>
                  <a:tcPr/>
                </a:tc>
                <a:tc>
                  <a:txBody>
                    <a:bodyPr/>
                    <a:lstStyle/>
                    <a:p>
                      <a:r>
                        <a:rPr lang="en-US" sz="3200" dirty="0" smtClean="0"/>
                        <a:t>15.1</a:t>
                      </a:r>
                      <a:endParaRPr lang="en-US" sz="3200" dirty="0"/>
                    </a:p>
                  </a:txBody>
                  <a:tcPr/>
                </a:tc>
                <a:tc>
                  <a:txBody>
                    <a:bodyPr/>
                    <a:lstStyle/>
                    <a:p>
                      <a:r>
                        <a:rPr lang="en-US" sz="3200" dirty="0" smtClean="0"/>
                        <a:t>15.4</a:t>
                      </a:r>
                      <a:endParaRPr lang="en-US" sz="3200" dirty="0"/>
                    </a:p>
                  </a:txBody>
                  <a:tcPr/>
                </a:tc>
                <a:tc>
                  <a:txBody>
                    <a:bodyPr/>
                    <a:lstStyle/>
                    <a:p>
                      <a:r>
                        <a:rPr lang="en-US" sz="3200" dirty="0" smtClean="0"/>
                        <a:t>16.4</a:t>
                      </a:r>
                      <a:endParaRPr lang="en-US" sz="3200" dirty="0"/>
                    </a:p>
                  </a:txBody>
                  <a:tcPr/>
                </a:tc>
              </a:tr>
            </a:tbl>
          </a:graphicData>
        </a:graphic>
      </p:graphicFrame>
      <p:pic>
        <p:nvPicPr>
          <p:cNvPr id="32770" name="Picture 2"/>
          <p:cNvPicPr>
            <a:picLocks noChangeAspect="1" noChangeArrowheads="1"/>
          </p:cNvPicPr>
          <p:nvPr/>
        </p:nvPicPr>
        <p:blipFill>
          <a:blip r:embed="rId2"/>
          <a:srcRect/>
          <a:stretch>
            <a:fillRect/>
          </a:stretch>
        </p:blipFill>
        <p:spPr bwMode="auto">
          <a:xfrm>
            <a:off x="1447800" y="1533525"/>
            <a:ext cx="6553200" cy="5324475"/>
          </a:xfrm>
          <a:prstGeom prst="rect">
            <a:avLst/>
          </a:prstGeom>
          <a:noFill/>
          <a:ln w="9525">
            <a:noFill/>
            <a:miter lim="800000"/>
            <a:headEnd/>
            <a:tailEnd/>
          </a:ln>
          <a:effectLst/>
        </p:spPr>
      </p:pic>
      <p:cxnSp>
        <p:nvCxnSpPr>
          <p:cNvPr id="23" name="Straight Arrow Connector 22"/>
          <p:cNvCxnSpPr/>
          <p:nvPr/>
        </p:nvCxnSpPr>
        <p:spPr>
          <a:xfrm rot="10800000" flipV="1">
            <a:off x="3048000" y="2362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4495800" y="25146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flipV="1">
            <a:off x="4876800" y="26670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5181600" y="28956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81600" y="2590801"/>
            <a:ext cx="457200" cy="307777"/>
          </a:xfrm>
          <a:prstGeom prst="rect">
            <a:avLst/>
          </a:prstGeom>
          <a:solidFill>
            <a:schemeClr val="bg1"/>
          </a:solidFill>
        </p:spPr>
        <p:txBody>
          <a:bodyPr wrap="square" rtlCol="0">
            <a:spAutoFit/>
          </a:bodyPr>
          <a:lstStyle/>
          <a:p>
            <a:r>
              <a:rPr lang="en-US" sz="1400" dirty="0" smtClean="0"/>
              <a:t>Q3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dirty="0" smtClean="0"/>
              <a:t>Example: Menarche </a:t>
            </a:r>
            <a:r>
              <a:rPr lang="en-US" dirty="0" smtClean="0">
                <a:solidFill>
                  <a:schemeClr val="bg1"/>
                </a:solidFill>
              </a:rPr>
              <a:t>(ExHistogramM.sas)</a:t>
            </a:r>
            <a:endParaRPr lang="en-US" dirty="0">
              <a:solidFill>
                <a:schemeClr val="bg1"/>
              </a:solidFill>
            </a:endParaRPr>
          </a:p>
        </p:txBody>
      </p:sp>
      <p:sp>
        <p:nvSpPr>
          <p:cNvPr id="6" name="Content Placeholder 5"/>
          <p:cNvSpPr>
            <a:spLocks noGrp="1"/>
          </p:cNvSpPr>
          <p:nvPr>
            <p:ph idx="1"/>
          </p:nvPr>
        </p:nvSpPr>
        <p:spPr/>
        <p:txBody>
          <a:bodyPr/>
          <a:lstStyle/>
          <a:p>
            <a:endParaRPr lang="en-US" dirty="0"/>
          </a:p>
        </p:txBody>
      </p:sp>
      <p:pic>
        <p:nvPicPr>
          <p:cNvPr id="31746" name="Picture 2"/>
          <p:cNvPicPr>
            <a:picLocks noChangeAspect="1" noChangeArrowheads="1"/>
          </p:cNvPicPr>
          <p:nvPr/>
        </p:nvPicPr>
        <p:blipFill>
          <a:blip r:embed="rId2"/>
          <a:srcRect/>
          <a:stretch>
            <a:fillRect/>
          </a:stretch>
        </p:blipFill>
        <p:spPr bwMode="auto">
          <a:xfrm>
            <a:off x="2133600" y="2462212"/>
            <a:ext cx="5410200" cy="4395788"/>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l="45555" t="10526" r="42222" b="9211"/>
          <a:stretch>
            <a:fillRect/>
          </a:stretch>
        </p:blipFill>
        <p:spPr bwMode="auto">
          <a:xfrm rot="5400000">
            <a:off x="4648200" y="-304800"/>
            <a:ext cx="8382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Modified </a:t>
            </a:r>
            <a:r>
              <a:rPr lang="en-US" dirty="0" err="1" smtClean="0"/>
              <a:t>Boxplot</a:t>
            </a:r>
            <a:endParaRPr lang="en-US" dirty="0"/>
          </a:p>
        </p:txBody>
      </p:sp>
      <p:pic>
        <p:nvPicPr>
          <p:cNvPr id="4" name="Picture 7" descr="F02_04_03b"/>
          <p:cNvPicPr>
            <a:picLocks noGrp="1" noChangeAspect="1" noChangeArrowheads="1"/>
          </p:cNvPicPr>
          <p:nvPr>
            <p:ph idx="1"/>
          </p:nvPr>
        </p:nvPicPr>
        <p:blipFill>
          <a:blip r:embed="rId2" cstate="print"/>
          <a:srcRect/>
          <a:stretch>
            <a:fillRect/>
          </a:stretch>
        </p:blipFill>
        <p:spPr bwMode="auto">
          <a:xfrm>
            <a:off x="457200" y="1371600"/>
            <a:ext cx="8229600" cy="2827759"/>
          </a:xfrm>
          <a:prstGeom prst="rect">
            <a:avLst/>
          </a:prstGeom>
          <a:noFill/>
        </p:spPr>
      </p:pic>
      <p:pic>
        <p:nvPicPr>
          <p:cNvPr id="5" name="Picture 8" descr="F02_04_03a"/>
          <p:cNvPicPr>
            <a:picLocks noChangeAspect="1" noChangeArrowheads="1"/>
          </p:cNvPicPr>
          <p:nvPr/>
        </p:nvPicPr>
        <p:blipFill>
          <a:blip r:embed="rId3" cstate="print"/>
          <a:srcRect/>
          <a:stretch>
            <a:fillRect/>
          </a:stretch>
        </p:blipFill>
        <p:spPr bwMode="auto">
          <a:xfrm>
            <a:off x="2819400" y="4495800"/>
            <a:ext cx="3470275" cy="16303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2.5.1/2: Categorical-Categorical Relationships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In an effort to determine if there are difference in primary sources of fecal contamination at different locations in the Morro Bay watershed, n = 623 water specimens were collected at three primary locations that feed into Morro Bay: </a:t>
            </a:r>
            <a:r>
              <a:rPr lang="en-US" dirty="0" err="1" smtClean="0"/>
              <a:t>Chorro</a:t>
            </a:r>
            <a:r>
              <a:rPr lang="en-US" dirty="0" smtClean="0"/>
              <a:t> Creek (n</a:t>
            </a:r>
            <a:r>
              <a:rPr lang="en-US" baseline="-25000" dirty="0" smtClean="0"/>
              <a:t>1</a:t>
            </a:r>
            <a:r>
              <a:rPr lang="en-US" dirty="0" smtClean="0"/>
              <a:t> = 241), Los </a:t>
            </a:r>
            <a:r>
              <a:rPr lang="en-US" dirty="0" err="1" smtClean="0"/>
              <a:t>Osos</a:t>
            </a:r>
            <a:r>
              <a:rPr lang="en-US" dirty="0" smtClean="0"/>
              <a:t> Creek (n</a:t>
            </a:r>
            <a:r>
              <a:rPr lang="en-US" baseline="-25000" dirty="0" smtClean="0"/>
              <a:t>2</a:t>
            </a:r>
            <a:r>
              <a:rPr lang="en-US" dirty="0" smtClean="0"/>
              <a:t> = 256), and </a:t>
            </a:r>
            <a:r>
              <a:rPr lang="en-US" dirty="0" err="1" smtClean="0"/>
              <a:t>Baywood</a:t>
            </a:r>
            <a:r>
              <a:rPr lang="en-US" dirty="0" smtClean="0"/>
              <a:t> Seeps (n</a:t>
            </a:r>
            <a:r>
              <a:rPr lang="en-US" baseline="-25000" dirty="0" smtClean="0"/>
              <a:t>3</a:t>
            </a:r>
            <a:r>
              <a:rPr lang="en-US" dirty="0" smtClean="0"/>
              <a:t> = 126). The type of </a:t>
            </a:r>
            <a:r>
              <a:rPr lang="en-US" i="1" dirty="0" smtClean="0"/>
              <a:t>E. Coli</a:t>
            </a:r>
            <a:r>
              <a:rPr lang="en-US" dirty="0" smtClean="0"/>
              <a:t> strain was identified as Bird, Domestic Pet, Farm animal, Human, or Terrestrial mammal.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2.5.1: (cont)</a:t>
            </a:r>
            <a:endParaRPr lang="en-US" dirty="0"/>
          </a:p>
        </p:txBody>
      </p:sp>
      <p:pic>
        <p:nvPicPr>
          <p:cNvPr id="4" name="Picture 7" descr="T02_05_01"/>
          <p:cNvPicPr>
            <a:picLocks noGrp="1" noChangeAspect="1" noChangeArrowheads="1"/>
          </p:cNvPicPr>
          <p:nvPr>
            <p:ph idx="1"/>
          </p:nvPr>
        </p:nvPicPr>
        <p:blipFill>
          <a:blip r:embed="rId2" cstate="print"/>
          <a:srcRect/>
          <a:stretch>
            <a:fillRect/>
          </a:stretch>
        </p:blipFill>
        <p:spPr bwMode="auto">
          <a:xfrm>
            <a:off x="457200" y="2233791"/>
            <a:ext cx="8229600" cy="325878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2.5.1: (cont)</a:t>
            </a:r>
            <a:endParaRPr lang="en-US" dirty="0"/>
          </a:p>
        </p:txBody>
      </p:sp>
      <p:pic>
        <p:nvPicPr>
          <p:cNvPr id="4" name="Content Placeholder 3" descr="F02_05_01b"/>
          <p:cNvPicPr>
            <a:picLocks noGrp="1" noChangeAspect="1" noChangeArrowheads="1"/>
          </p:cNvPicPr>
          <p:nvPr>
            <p:ph idx="1"/>
          </p:nvPr>
        </p:nvPicPr>
        <p:blipFill>
          <a:blip r:embed="rId2" cstate="print"/>
          <a:srcRect/>
          <a:stretch>
            <a:fillRect/>
          </a:stretch>
        </p:blipFill>
        <p:spPr bwMode="auto">
          <a:xfrm>
            <a:off x="533400" y="1600200"/>
            <a:ext cx="7607243" cy="4525963"/>
          </a:xfrm>
          <a:prstGeom prst="rect">
            <a:avLst/>
          </a:prstGeom>
          <a:noFill/>
        </p:spPr>
      </p:pic>
      <p:pic>
        <p:nvPicPr>
          <p:cNvPr id="5" name="Picture 4" descr="F02_05_01a"/>
          <p:cNvPicPr>
            <a:picLocks noChangeAspect="1" noChangeArrowheads="1"/>
          </p:cNvPicPr>
          <p:nvPr/>
        </p:nvPicPr>
        <p:blipFill>
          <a:blip r:embed="rId3" cstate="print"/>
          <a:srcRect/>
          <a:stretch>
            <a:fillRect/>
          </a:stretch>
        </p:blipFill>
        <p:spPr bwMode="auto">
          <a:xfrm>
            <a:off x="5943600" y="5105400"/>
            <a:ext cx="3200400" cy="10445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Example 2.5.1: (ExHistogramRel.sas)</a:t>
            </a:r>
            <a:endParaRPr lang="en-US" dirty="0"/>
          </a:p>
        </p:txBody>
      </p:sp>
      <p:sp>
        <p:nvSpPr>
          <p:cNvPr id="6" name="Content Placeholder 5"/>
          <p:cNvSpPr>
            <a:spLocks noGrp="1"/>
          </p:cNvSpPr>
          <p:nvPr>
            <p:ph idx="1"/>
          </p:nvPr>
        </p:nvSpPr>
        <p:spPr/>
        <p:txBody>
          <a:bodyPr/>
          <a:lstStyle/>
          <a:p>
            <a:endParaRPr lang="en-US" dirty="0"/>
          </a:p>
        </p:txBody>
      </p:sp>
      <p:pic>
        <p:nvPicPr>
          <p:cNvPr id="52227" name="Picture 3"/>
          <p:cNvPicPr>
            <a:picLocks noChangeAspect="1" noChangeArrowheads="1"/>
          </p:cNvPicPr>
          <p:nvPr/>
        </p:nvPicPr>
        <p:blipFill>
          <a:blip r:embed="rId2"/>
          <a:srcRect/>
          <a:stretch>
            <a:fillRect/>
          </a:stretch>
        </p:blipFill>
        <p:spPr bwMode="auto">
          <a:xfrm>
            <a:off x="2286000" y="1285875"/>
            <a:ext cx="6858000" cy="5572125"/>
          </a:xfrm>
          <a:prstGeom prst="rect">
            <a:avLst/>
          </a:prstGeom>
          <a:noFill/>
          <a:ln w="9525">
            <a:noFill/>
            <a:miter lim="800000"/>
            <a:headEnd/>
            <a:tailEnd/>
          </a:ln>
          <a:effectLst/>
        </p:spPr>
      </p:pic>
      <p:pic>
        <p:nvPicPr>
          <p:cNvPr id="7" name="Content Placeholder 3" descr="F02_05_01b"/>
          <p:cNvPicPr>
            <a:picLocks noChangeAspect="1" noChangeArrowheads="1"/>
          </p:cNvPicPr>
          <p:nvPr/>
        </p:nvPicPr>
        <p:blipFill>
          <a:blip r:embed="rId3" cstate="print"/>
          <a:srcRect r="33318"/>
          <a:stretch>
            <a:fillRect/>
          </a:stretch>
        </p:blipFill>
        <p:spPr bwMode="auto">
          <a:xfrm>
            <a:off x="0" y="1447800"/>
            <a:ext cx="3962400" cy="3535363"/>
          </a:xfrm>
          <a:prstGeom prst="rect">
            <a:avLst/>
          </a:prstGeom>
          <a:noFill/>
        </p:spPr>
      </p:pic>
      <p:pic>
        <p:nvPicPr>
          <p:cNvPr id="9" name="Content Placeholder 3" descr="F02_05_01b"/>
          <p:cNvPicPr>
            <a:picLocks noChangeAspect="1" noChangeArrowheads="1"/>
          </p:cNvPicPr>
          <p:nvPr/>
        </p:nvPicPr>
        <p:blipFill>
          <a:blip r:embed="rId3" cstate="print"/>
          <a:srcRect l="65400" b="61203"/>
          <a:stretch>
            <a:fillRect/>
          </a:stretch>
        </p:blipFill>
        <p:spPr bwMode="auto">
          <a:xfrm>
            <a:off x="609600" y="5029200"/>
            <a:ext cx="2056042" cy="1371600"/>
          </a:xfrm>
          <a:prstGeom prst="rect">
            <a:avLst/>
          </a:prstGeom>
          <a:noFill/>
        </p:spPr>
      </p:pic>
      <p:sp>
        <p:nvSpPr>
          <p:cNvPr id="8" name="TextBox 7"/>
          <p:cNvSpPr txBox="1"/>
          <p:nvPr/>
        </p:nvSpPr>
        <p:spPr>
          <a:xfrm>
            <a:off x="8686800" y="64770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2.5.2</a:t>
            </a:r>
            <a:endParaRPr lang="en-US" dirty="0"/>
          </a:p>
        </p:txBody>
      </p:sp>
      <p:pic>
        <p:nvPicPr>
          <p:cNvPr id="4" name="Picture 7" descr="T02_05_02"/>
          <p:cNvPicPr>
            <a:picLocks noGrp="1" noChangeAspect="1" noChangeArrowheads="1"/>
          </p:cNvPicPr>
          <p:nvPr>
            <p:ph idx="1"/>
          </p:nvPr>
        </p:nvPicPr>
        <p:blipFill>
          <a:blip r:embed="rId2" cstate="print"/>
          <a:srcRect/>
          <a:stretch>
            <a:fillRect/>
          </a:stretch>
        </p:blipFill>
        <p:spPr bwMode="auto">
          <a:xfrm>
            <a:off x="381000" y="1981200"/>
            <a:ext cx="8229600" cy="353204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2.5.2: (cont)</a:t>
            </a:r>
            <a:endParaRPr lang="en-US" dirty="0"/>
          </a:p>
        </p:txBody>
      </p:sp>
      <p:sp>
        <p:nvSpPr>
          <p:cNvPr id="3" name="Content Placeholder 2"/>
          <p:cNvSpPr>
            <a:spLocks noGrp="1"/>
          </p:cNvSpPr>
          <p:nvPr>
            <p:ph idx="1"/>
          </p:nvPr>
        </p:nvSpPr>
        <p:spPr/>
        <p:txBody>
          <a:bodyPr/>
          <a:lstStyle/>
          <a:p>
            <a:endParaRPr lang="en-US"/>
          </a:p>
        </p:txBody>
      </p:sp>
      <p:pic>
        <p:nvPicPr>
          <p:cNvPr id="4" name="Picture 3" descr="F02_05_02b"/>
          <p:cNvPicPr>
            <a:picLocks noChangeAspect="1" noChangeArrowheads="1"/>
          </p:cNvPicPr>
          <p:nvPr/>
        </p:nvPicPr>
        <p:blipFill>
          <a:blip r:embed="rId2" cstate="print"/>
          <a:srcRect/>
          <a:stretch>
            <a:fillRect/>
          </a:stretch>
        </p:blipFill>
        <p:spPr bwMode="auto">
          <a:xfrm>
            <a:off x="381000" y="1524000"/>
            <a:ext cx="7358062" cy="4757738"/>
          </a:xfrm>
          <a:prstGeom prst="rect">
            <a:avLst/>
          </a:prstGeom>
          <a:noFill/>
          <a:ln w="9525">
            <a:noFill/>
            <a:miter lim="800000"/>
            <a:headEnd/>
            <a:tailEnd/>
          </a:ln>
        </p:spPr>
      </p:pic>
      <p:pic>
        <p:nvPicPr>
          <p:cNvPr id="5" name="Picture 4" descr="F02_05_02a"/>
          <p:cNvPicPr>
            <a:picLocks noChangeAspect="1" noChangeArrowheads="1"/>
          </p:cNvPicPr>
          <p:nvPr/>
        </p:nvPicPr>
        <p:blipFill>
          <a:blip r:embed="rId3" cstate="print"/>
          <a:srcRect/>
          <a:stretch>
            <a:fillRect/>
          </a:stretch>
        </p:blipFill>
        <p:spPr bwMode="auto">
          <a:xfrm>
            <a:off x="5791200" y="4800600"/>
            <a:ext cx="3006725" cy="12938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2.2.4: Liter Size of Sows (cont) </a:t>
            </a:r>
            <a:endParaRPr lang="en-US" dirty="0"/>
          </a:p>
        </p:txBody>
      </p:sp>
      <p:sp>
        <p:nvSpPr>
          <p:cNvPr id="3" name="Content Placeholder 2"/>
          <p:cNvSpPr>
            <a:spLocks noGrp="1"/>
          </p:cNvSpPr>
          <p:nvPr>
            <p:ph idx="1"/>
          </p:nvPr>
        </p:nvSpPr>
        <p:spPr>
          <a:xfrm>
            <a:off x="457200" y="838201"/>
            <a:ext cx="3962400" cy="5029200"/>
          </a:xfrm>
        </p:spPr>
        <p:txBody>
          <a:bodyPr>
            <a:normAutofit/>
          </a:bodyPr>
          <a:lstStyle/>
          <a:p>
            <a:pPr>
              <a:buNone/>
            </a:pPr>
            <a:endParaRPr lang="en-US" dirty="0"/>
          </a:p>
        </p:txBody>
      </p:sp>
      <p:pic>
        <p:nvPicPr>
          <p:cNvPr id="6" name="Picture 5" descr="F02_02_05"/>
          <p:cNvPicPr>
            <a:picLocks noChangeAspect="1" noChangeArrowheads="1"/>
          </p:cNvPicPr>
          <p:nvPr/>
        </p:nvPicPr>
        <p:blipFill>
          <a:blip r:embed="rId2" cstate="print"/>
          <a:srcRect/>
          <a:stretch>
            <a:fillRect/>
          </a:stretch>
        </p:blipFill>
        <p:spPr bwMode="auto">
          <a:xfrm>
            <a:off x="1752600" y="1371600"/>
            <a:ext cx="5181599" cy="443585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2.5.3: Numeric-Categorical Relationships</a:t>
            </a:r>
            <a:endParaRPr lang="en-US" dirty="0"/>
          </a:p>
        </p:txBody>
      </p:sp>
      <p:sp>
        <p:nvSpPr>
          <p:cNvPr id="3" name="Content Placeholder 2"/>
          <p:cNvSpPr>
            <a:spLocks noGrp="1"/>
          </p:cNvSpPr>
          <p:nvPr>
            <p:ph idx="1"/>
          </p:nvPr>
        </p:nvSpPr>
        <p:spPr>
          <a:xfrm>
            <a:off x="304800" y="1600201"/>
            <a:ext cx="3200400" cy="4419600"/>
          </a:xfrm>
        </p:spPr>
        <p:txBody>
          <a:bodyPr/>
          <a:lstStyle/>
          <a:p>
            <a:pPr marL="0" indent="0">
              <a:buNone/>
            </a:pPr>
            <a:r>
              <a:rPr lang="en-US" dirty="0" smtClean="0"/>
              <a:t>The effect of different lighting conditions on radish shoot growth.</a:t>
            </a:r>
            <a:endParaRPr lang="en-US" dirty="0"/>
          </a:p>
        </p:txBody>
      </p:sp>
      <p:pic>
        <p:nvPicPr>
          <p:cNvPr id="4" name="Picture 3" descr="F02_05_03b"/>
          <p:cNvPicPr>
            <a:picLocks noChangeAspect="1" noChangeArrowheads="1"/>
          </p:cNvPicPr>
          <p:nvPr/>
        </p:nvPicPr>
        <p:blipFill>
          <a:blip r:embed="rId2" cstate="print"/>
          <a:srcRect/>
          <a:stretch>
            <a:fillRect/>
          </a:stretch>
        </p:blipFill>
        <p:spPr bwMode="auto">
          <a:xfrm>
            <a:off x="3352800" y="1525587"/>
            <a:ext cx="5538788" cy="5332413"/>
          </a:xfrm>
          <a:prstGeom prst="rect">
            <a:avLst/>
          </a:prstGeom>
          <a:noFill/>
        </p:spPr>
      </p:pic>
      <p:pic>
        <p:nvPicPr>
          <p:cNvPr id="5" name="Picture 4" descr="F02_05_03a"/>
          <p:cNvPicPr>
            <a:picLocks noChangeAspect="1" noChangeArrowheads="1"/>
          </p:cNvPicPr>
          <p:nvPr/>
        </p:nvPicPr>
        <p:blipFill>
          <a:blip r:embed="rId3" cstate="print"/>
          <a:srcRect/>
          <a:stretch>
            <a:fillRect/>
          </a:stretch>
        </p:blipFill>
        <p:spPr bwMode="auto">
          <a:xfrm>
            <a:off x="533400" y="4572000"/>
            <a:ext cx="2687637" cy="163353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Example 2.5.4: Numeric-Numeric Relationships</a:t>
            </a:r>
            <a:endParaRPr lang="en-US" dirty="0"/>
          </a:p>
        </p:txBody>
      </p:sp>
      <p:sp>
        <p:nvSpPr>
          <p:cNvPr id="3" name="Content Placeholder 2"/>
          <p:cNvSpPr>
            <a:spLocks noGrp="1"/>
          </p:cNvSpPr>
          <p:nvPr>
            <p:ph idx="1"/>
          </p:nvPr>
        </p:nvSpPr>
        <p:spPr>
          <a:xfrm>
            <a:off x="0" y="990600"/>
            <a:ext cx="3048000" cy="5334000"/>
          </a:xfrm>
        </p:spPr>
        <p:txBody>
          <a:bodyPr>
            <a:normAutofit/>
          </a:bodyPr>
          <a:lstStyle/>
          <a:p>
            <a:pPr marL="0" indent="0">
              <a:buNone/>
            </a:pPr>
            <a:r>
              <a:rPr lang="en-US" dirty="0" smtClean="0"/>
              <a:t>The </a:t>
            </a:r>
            <a:r>
              <a:rPr lang="en-US" dirty="0" smtClean="0"/>
              <a:t>relationship between the concentrations </a:t>
            </a:r>
            <a:r>
              <a:rPr lang="en-US" dirty="0" smtClean="0"/>
              <a:t>of Selenium in tooth and liver for 10 beluga </a:t>
            </a:r>
            <a:r>
              <a:rPr lang="en-US" dirty="0" smtClean="0"/>
              <a:t>whales.</a:t>
            </a:r>
            <a:endParaRPr lang="en-US" dirty="0"/>
          </a:p>
        </p:txBody>
      </p:sp>
      <p:pic>
        <p:nvPicPr>
          <p:cNvPr id="4" name="Picture 3" descr="F02_05_05b"/>
          <p:cNvPicPr>
            <a:picLocks noChangeAspect="1" noChangeArrowheads="1"/>
          </p:cNvPicPr>
          <p:nvPr/>
        </p:nvPicPr>
        <p:blipFill>
          <a:blip r:embed="rId2" cstate="print"/>
          <a:srcRect/>
          <a:stretch>
            <a:fillRect/>
          </a:stretch>
        </p:blipFill>
        <p:spPr bwMode="auto">
          <a:xfrm>
            <a:off x="2743200" y="1219200"/>
            <a:ext cx="6400800" cy="4809359"/>
          </a:xfrm>
          <a:prstGeom prst="rect">
            <a:avLst/>
          </a:prstGeom>
          <a:noFill/>
        </p:spPr>
      </p:pic>
      <p:pic>
        <p:nvPicPr>
          <p:cNvPr id="5" name="Picture 4" descr="F02_05_05a"/>
          <p:cNvPicPr>
            <a:picLocks noChangeAspect="1" noChangeArrowheads="1"/>
          </p:cNvPicPr>
          <p:nvPr/>
        </p:nvPicPr>
        <p:blipFill>
          <a:blip r:embed="rId3" cstate="print"/>
          <a:srcRect/>
          <a:stretch>
            <a:fillRect/>
          </a:stretch>
        </p:blipFill>
        <p:spPr bwMode="auto">
          <a:xfrm>
            <a:off x="2590800" y="5654675"/>
            <a:ext cx="2433637" cy="12033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 2.5.4: (cont)</a:t>
            </a:r>
            <a:endParaRPr lang="en-US" dirty="0"/>
          </a:p>
        </p:txBody>
      </p:sp>
      <p:pic>
        <p:nvPicPr>
          <p:cNvPr id="4" name="Content Placeholder 3" descr="F02_05_06b"/>
          <p:cNvPicPr>
            <a:picLocks noGrp="1" noChangeAspect="1" noChangeArrowheads="1"/>
          </p:cNvPicPr>
          <p:nvPr>
            <p:ph idx="1"/>
          </p:nvPr>
        </p:nvPicPr>
        <p:blipFill>
          <a:blip r:embed="rId2" cstate="print"/>
          <a:srcRect/>
          <a:stretch>
            <a:fillRect/>
          </a:stretch>
        </p:blipFill>
        <p:spPr bwMode="auto">
          <a:xfrm>
            <a:off x="304799" y="1066800"/>
            <a:ext cx="6345343" cy="4724400"/>
          </a:xfrm>
          <a:prstGeom prst="rect">
            <a:avLst/>
          </a:prstGeom>
          <a:noFill/>
        </p:spPr>
      </p:pic>
      <p:pic>
        <p:nvPicPr>
          <p:cNvPr id="5" name="Picture 4" descr="F02_05_06a"/>
          <p:cNvPicPr>
            <a:picLocks noChangeAspect="1" noChangeArrowheads="1"/>
          </p:cNvPicPr>
          <p:nvPr/>
        </p:nvPicPr>
        <p:blipFill>
          <a:blip r:embed="rId3" cstate="print"/>
          <a:srcRect/>
          <a:stretch>
            <a:fillRect/>
          </a:stretch>
        </p:blipFill>
        <p:spPr bwMode="auto">
          <a:xfrm>
            <a:off x="6629400" y="4876800"/>
            <a:ext cx="2286000" cy="1727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s</a:t>
            </a:r>
            <a:endParaRPr lang="en-US" dirty="0"/>
          </a:p>
        </p:txBody>
      </p:sp>
      <p:pic>
        <p:nvPicPr>
          <p:cNvPr id="6" name="Picture 3" descr="F02_06_02b"/>
          <p:cNvPicPr>
            <a:picLocks noGrp="1" noChangeAspect="1" noChangeArrowheads="1"/>
          </p:cNvPicPr>
          <p:nvPr>
            <p:ph idx="1"/>
          </p:nvPr>
        </p:nvPicPr>
        <p:blipFill>
          <a:blip r:embed="rId2" cstate="print"/>
          <a:srcRect/>
          <a:stretch>
            <a:fillRect/>
          </a:stretch>
        </p:blipFill>
        <p:spPr bwMode="auto">
          <a:xfrm>
            <a:off x="457200" y="1295400"/>
            <a:ext cx="8229600" cy="3284557"/>
          </a:xfrm>
          <a:prstGeom prst="rect">
            <a:avLst/>
          </a:prstGeom>
          <a:noFill/>
        </p:spPr>
      </p:pic>
      <p:pic>
        <p:nvPicPr>
          <p:cNvPr id="7" name="Picture 4" descr="F02_06_02a"/>
          <p:cNvPicPr>
            <a:picLocks noChangeAspect="1" noChangeArrowheads="1"/>
          </p:cNvPicPr>
          <p:nvPr/>
        </p:nvPicPr>
        <p:blipFill>
          <a:blip r:embed="rId3" cstate="print"/>
          <a:srcRect/>
          <a:stretch>
            <a:fillRect/>
          </a:stretch>
        </p:blipFill>
        <p:spPr bwMode="auto">
          <a:xfrm>
            <a:off x="2743200" y="4572000"/>
            <a:ext cx="2970213" cy="174942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Measures of Dispersion</a:t>
            </a:r>
            <a:endParaRPr lang="en-US" dirty="0"/>
          </a:p>
        </p:txBody>
      </p:sp>
      <p:sp>
        <p:nvSpPr>
          <p:cNvPr id="3" name="Content Placeholder 2"/>
          <p:cNvSpPr>
            <a:spLocks noGrp="1"/>
          </p:cNvSpPr>
          <p:nvPr>
            <p:ph idx="1"/>
          </p:nvPr>
        </p:nvSpPr>
        <p:spPr>
          <a:xfrm>
            <a:off x="457200" y="1066800"/>
            <a:ext cx="8229600" cy="5287963"/>
          </a:xfrm>
        </p:spPr>
        <p:txBody>
          <a:bodyPr>
            <a:normAutofit/>
          </a:bodyPr>
          <a:lstStyle/>
          <a:p>
            <a:pPr>
              <a:buNone/>
            </a:pPr>
            <a:r>
              <a:rPr lang="en-US" dirty="0" smtClean="0"/>
              <a:t>Example 1: </a:t>
            </a:r>
          </a:p>
          <a:p>
            <a:pPr>
              <a:buNone/>
            </a:pPr>
            <a:r>
              <a:rPr lang="en-US" dirty="0" smtClean="0"/>
              <a:t>2.45 2.57, 2.81 2.37 2.01</a:t>
            </a:r>
          </a:p>
          <a:p>
            <a:pPr>
              <a:buNone/>
            </a:pPr>
            <a:endParaRPr lang="en-US" dirty="0" smtClean="0"/>
          </a:p>
          <a:p>
            <a:pPr>
              <a:buNone/>
            </a:pPr>
            <a:r>
              <a:rPr lang="en-US" dirty="0" smtClean="0"/>
              <a:t>Calculate: range, IQR, s, variance, coefficient of variation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2"/>
          <a:srcRect/>
          <a:stretch>
            <a:fillRect/>
          </a:stretch>
        </p:blipFill>
        <p:spPr bwMode="auto">
          <a:xfrm>
            <a:off x="304800" y="2819400"/>
            <a:ext cx="8382000" cy="40386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1143000"/>
          </a:xfrm>
        </p:spPr>
        <p:txBody>
          <a:bodyPr>
            <a:normAutofit/>
          </a:bodyPr>
          <a:lstStyle/>
          <a:p>
            <a:r>
              <a:rPr lang="en-US" dirty="0" smtClean="0"/>
              <a:t>Example (ExDispersion.sas)</a:t>
            </a:r>
            <a:endParaRPr lang="en-US" dirty="0"/>
          </a:p>
        </p:txBody>
      </p:sp>
      <p:sp>
        <p:nvSpPr>
          <p:cNvPr id="3" name="Content Placeholder 2"/>
          <p:cNvSpPr>
            <a:spLocks noGrp="1"/>
          </p:cNvSpPr>
          <p:nvPr>
            <p:ph idx="1"/>
          </p:nvPr>
        </p:nvSpPr>
        <p:spPr>
          <a:xfrm>
            <a:off x="457200" y="1981201"/>
            <a:ext cx="8229600" cy="1219200"/>
          </a:xfrm>
        </p:spPr>
        <p:txBody>
          <a:bodyPr>
            <a:normAutofit/>
          </a:bodyPr>
          <a:lstStyle/>
          <a:p>
            <a:pPr>
              <a:buNone/>
            </a:pPr>
            <a:r>
              <a:rPr lang="en-US" dirty="0" smtClean="0"/>
              <a:t>Determine the percentage of data points within 1 SD? 2 SD? </a:t>
            </a:r>
          </a:p>
        </p:txBody>
      </p:sp>
      <p:graphicFrame>
        <p:nvGraphicFramePr>
          <p:cNvPr id="4" name="Table 3"/>
          <p:cNvGraphicFramePr>
            <a:graphicFrameLocks noGrp="1"/>
          </p:cNvGraphicFramePr>
          <p:nvPr/>
        </p:nvGraphicFramePr>
        <p:xfrm>
          <a:off x="381000" y="914400"/>
          <a:ext cx="8458200" cy="1158240"/>
        </p:xfrm>
        <a:graphic>
          <a:graphicData uri="http://schemas.openxmlformats.org/drawingml/2006/table">
            <a:tbl>
              <a:tblPr firstRow="1" bandRow="1">
                <a:tableStyleId>{5C22544A-7EE6-4342-B048-85BDC9FD1C3A}</a:tableStyleId>
              </a:tblPr>
              <a:tblGrid>
                <a:gridCol w="845820"/>
                <a:gridCol w="845820"/>
                <a:gridCol w="845820"/>
                <a:gridCol w="845820"/>
                <a:gridCol w="845820"/>
                <a:gridCol w="845820"/>
                <a:gridCol w="845820"/>
                <a:gridCol w="845820"/>
                <a:gridCol w="845820"/>
                <a:gridCol w="845820"/>
              </a:tblGrid>
              <a:tr h="369651">
                <a:tc>
                  <a:txBody>
                    <a:bodyPr/>
                    <a:lstStyle/>
                    <a:p>
                      <a:pPr algn="ctr"/>
                      <a:r>
                        <a:rPr lang="en-US" sz="3200" b="0" dirty="0" smtClean="0">
                          <a:solidFill>
                            <a:schemeClr val="tx1"/>
                          </a:solidFill>
                          <a:latin typeface="Arial" pitchFamily="34" charset="0"/>
                          <a:cs typeface="Arial" pitchFamily="34" charset="0"/>
                        </a:rPr>
                        <a:t>7</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21</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12</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4</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16</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12</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10</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13</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6</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13</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4749">
                <a:tc>
                  <a:txBody>
                    <a:bodyPr/>
                    <a:lstStyle/>
                    <a:p>
                      <a:pPr algn="ctr"/>
                      <a:r>
                        <a:rPr lang="en-US" sz="3200" b="0" dirty="0" smtClean="0">
                          <a:solidFill>
                            <a:schemeClr val="tx1"/>
                          </a:solidFill>
                          <a:latin typeface="Arial" pitchFamily="34" charset="0"/>
                          <a:cs typeface="Arial" pitchFamily="34" charset="0"/>
                        </a:rPr>
                        <a:t>13</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13</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12</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18</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15</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16</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3</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6</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9</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0" dirty="0" smtClean="0">
                          <a:solidFill>
                            <a:schemeClr val="tx1"/>
                          </a:solidFill>
                          <a:latin typeface="Arial" pitchFamily="34" charset="0"/>
                          <a:cs typeface="Arial" pitchFamily="34" charset="0"/>
                        </a:rPr>
                        <a:t>11</a:t>
                      </a:r>
                      <a:endParaRPr lang="en-US" sz="3200" b="0" dirty="0">
                        <a:solidFill>
                          <a:schemeClr val="tx1"/>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Linear Transformation</a:t>
            </a:r>
            <a:endParaRPr lang="en-US" dirty="0"/>
          </a:p>
        </p:txBody>
      </p:sp>
      <p:sp>
        <p:nvSpPr>
          <p:cNvPr id="3" name="Content Placeholder 2"/>
          <p:cNvSpPr>
            <a:spLocks noGrp="1"/>
          </p:cNvSpPr>
          <p:nvPr>
            <p:ph idx="1"/>
          </p:nvPr>
        </p:nvSpPr>
        <p:spPr>
          <a:xfrm>
            <a:off x="457200" y="1066800"/>
            <a:ext cx="8229600" cy="5287963"/>
          </a:xfrm>
        </p:spPr>
        <p:txBody>
          <a:bodyPr>
            <a:normAutofit/>
          </a:bodyPr>
          <a:lstStyle/>
          <a:p>
            <a:pPr>
              <a:buNone/>
            </a:pPr>
            <a:r>
              <a:rPr lang="en-US" dirty="0" smtClean="0"/>
              <a:t>After taking the temperature of a large number of healthy adults, it has been determined that the average temperature is    = 98.6 F with a SD of s = 0.9 F, and variance of s</a:t>
            </a:r>
            <a:r>
              <a:rPr lang="en-US" baseline="30000" dirty="0" smtClean="0"/>
              <a:t>2</a:t>
            </a:r>
            <a:r>
              <a:rPr lang="en-US" dirty="0" smtClean="0"/>
              <a:t> = 0.81 F</a:t>
            </a:r>
            <a:r>
              <a:rPr lang="en-US" baseline="30000" dirty="0" smtClean="0"/>
              <a:t>2</a:t>
            </a:r>
          </a:p>
          <a:p>
            <a:pPr marL="514350" indent="-514350">
              <a:buAutoNum type="arabicParenR"/>
            </a:pPr>
            <a:r>
              <a:rPr lang="en-US" dirty="0" smtClean="0"/>
              <a:t>What are the mean, SD and variance in Celsius?</a:t>
            </a:r>
          </a:p>
          <a:p>
            <a:pPr marL="514350" indent="-514350">
              <a:buAutoNum type="arabicParenR"/>
            </a:pPr>
            <a:r>
              <a:rPr lang="en-US" dirty="0" smtClean="0"/>
              <a:t>What are the mean, SD and variance of the ‘standardized’ temperature, </a:t>
            </a:r>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61925"/>
          </a:xfrm>
          <a:prstGeom prst="rect">
            <a:avLst/>
          </a:prstGeom>
          <a:noFill/>
        </p:spPr>
      </p:pic>
      <p:graphicFrame>
        <p:nvGraphicFramePr>
          <p:cNvPr id="1029" name="Object 5"/>
          <p:cNvGraphicFramePr>
            <a:graphicFrameLocks noChangeAspect="1"/>
          </p:cNvGraphicFramePr>
          <p:nvPr/>
        </p:nvGraphicFramePr>
        <p:xfrm>
          <a:off x="5410200" y="2133600"/>
          <a:ext cx="292100" cy="438150"/>
        </p:xfrm>
        <a:graphic>
          <a:graphicData uri="http://schemas.openxmlformats.org/presentationml/2006/ole">
            <p:oleObj spid="_x0000_s1029" name="Equation" r:id="rId4" imgW="126720" imgH="190440" progId="Equation.DSMT4">
              <p:embed/>
            </p:oleObj>
          </a:graphicData>
        </a:graphic>
      </p:graphicFrame>
      <p:graphicFrame>
        <p:nvGraphicFramePr>
          <p:cNvPr id="9" name="Object 8"/>
          <p:cNvGraphicFramePr>
            <a:graphicFrameLocks noChangeAspect="1"/>
          </p:cNvGraphicFramePr>
          <p:nvPr/>
        </p:nvGraphicFramePr>
        <p:xfrm>
          <a:off x="1143000" y="5181600"/>
          <a:ext cx="3234017" cy="1066800"/>
        </p:xfrm>
        <a:graphic>
          <a:graphicData uri="http://schemas.openxmlformats.org/presentationml/2006/ole">
            <p:oleObj spid="_x0000_s1030" name="Equation" r:id="rId5" imgW="1409400" imgH="43164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Populations</a:t>
            </a:r>
            <a:endParaRPr lang="en-US" dirty="0"/>
          </a:p>
        </p:txBody>
      </p:sp>
      <p:sp>
        <p:nvSpPr>
          <p:cNvPr id="3" name="Content Placeholder 2"/>
          <p:cNvSpPr>
            <a:spLocks noGrp="1"/>
          </p:cNvSpPr>
          <p:nvPr>
            <p:ph idx="1"/>
          </p:nvPr>
        </p:nvSpPr>
        <p:spPr>
          <a:xfrm>
            <a:off x="457200" y="1066800"/>
            <a:ext cx="8229600" cy="5287963"/>
          </a:xfrm>
        </p:spPr>
        <p:txBody>
          <a:bodyPr>
            <a:normAutofit/>
          </a:bodyPr>
          <a:lstStyle/>
          <a:p>
            <a:pPr>
              <a:buNone/>
            </a:pPr>
            <a:r>
              <a:rPr lang="en-US" dirty="0" smtClean="0"/>
              <a:t>Given the following samples, what would possible populations be?</a:t>
            </a:r>
          </a:p>
          <a:p>
            <a:pPr>
              <a:buNone/>
            </a:pPr>
            <a:r>
              <a:rPr lang="en-US" dirty="0" smtClean="0"/>
              <a:t>1) fallen cats brought to one veterinary clinic in NYC.</a:t>
            </a:r>
          </a:p>
          <a:p>
            <a:pPr>
              <a:buNone/>
            </a:pPr>
            <a:r>
              <a:rPr lang="en-US" dirty="0" smtClean="0"/>
              <a:t>2) 50 children in Vancouver, Canada, suffering from asthma</a:t>
            </a:r>
          </a:p>
          <a:p>
            <a:pPr>
              <a:buNone/>
            </a:pPr>
            <a:r>
              <a:rPr lang="en-US" dirty="0" smtClean="0"/>
              <a:t>3) a bar in West Lafayette full of voters</a:t>
            </a:r>
          </a:p>
          <a:p>
            <a:pPr>
              <a:buNone/>
            </a:pPr>
            <a:r>
              <a:rPr lang="en-US" dirty="0" smtClean="0"/>
              <a:t>4) fruit flies trapped at a garbage dump</a:t>
            </a:r>
          </a:p>
          <a:p>
            <a:pPr>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Menarche</a:t>
            </a:r>
            <a:endParaRPr lang="en-US" dirty="0"/>
          </a:p>
        </p:txBody>
      </p:sp>
      <p:sp>
        <p:nvSpPr>
          <p:cNvPr id="3" name="Content Placeholder 2"/>
          <p:cNvSpPr>
            <a:spLocks noGrp="1"/>
          </p:cNvSpPr>
          <p:nvPr>
            <p:ph idx="1"/>
          </p:nvPr>
        </p:nvSpPr>
        <p:spPr>
          <a:xfrm>
            <a:off x="457200" y="1066800"/>
            <a:ext cx="8229600" cy="5287963"/>
          </a:xfrm>
        </p:spPr>
        <p:txBody>
          <a:bodyPr>
            <a:normAutofit lnSpcReduction="10000"/>
          </a:bodyPr>
          <a:lstStyle/>
          <a:p>
            <a:pPr>
              <a:buNone/>
            </a:pPr>
            <a:r>
              <a:rPr lang="en-US" dirty="0" smtClean="0"/>
              <a:t>As part of a larger study of the effects of strenuous exercise on human fertility and fecundity, the ages (in years) of menarche (the beginning of menstruation) for 10 Olympic female endurance athletes (runners and swimmers) who had vigorously trained for at least 18 months prior to menarche were recorded.</a:t>
            </a:r>
          </a:p>
          <a:p>
            <a:pPr>
              <a:buNone/>
            </a:pPr>
            <a:r>
              <a:rPr lang="en-US" dirty="0" smtClean="0"/>
              <a:t>13.6, 13.9, 14.0, 14.2, 14.9, 15.0, 15.0, 15.1, 15.4, 16.4</a:t>
            </a:r>
          </a:p>
          <a:p>
            <a:pPr>
              <a:buNone/>
            </a:pPr>
            <a:r>
              <a:rPr lang="en-US" dirty="0" smtClean="0"/>
              <a:t>Draw the stem-and-leaf diagram of this data.</a:t>
            </a:r>
          </a:p>
        </p:txBody>
      </p:sp>
      <p:sp>
        <p:nvSpPr>
          <p:cNvPr id="4" name="TextBox 3"/>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Example: Menarche</a:t>
            </a:r>
            <a:endParaRPr lang="en-US" dirty="0"/>
          </a:p>
        </p:txBody>
      </p:sp>
      <p:sp>
        <p:nvSpPr>
          <p:cNvPr id="3" name="Content Placeholder 2"/>
          <p:cNvSpPr>
            <a:spLocks noGrp="1"/>
          </p:cNvSpPr>
          <p:nvPr>
            <p:ph idx="1"/>
          </p:nvPr>
        </p:nvSpPr>
        <p:spPr>
          <a:xfrm>
            <a:off x="457200" y="1066800"/>
            <a:ext cx="8229600" cy="5287963"/>
          </a:xfrm>
        </p:spPr>
        <p:txBody>
          <a:bodyPr>
            <a:normAutofit/>
          </a:bodyPr>
          <a:lstStyle/>
          <a:p>
            <a:pPr>
              <a:buNone/>
            </a:pPr>
            <a:r>
              <a:rPr lang="en-US" dirty="0" smtClean="0"/>
              <a:t>13.6, 13.9, 14.0, 14.2, 14.9, 15.0, 15.0, 15.1, 15.4, 16.4</a:t>
            </a:r>
          </a:p>
        </p:txBody>
      </p:sp>
      <p:graphicFrame>
        <p:nvGraphicFramePr>
          <p:cNvPr id="4" name="Chart 3"/>
          <p:cNvGraphicFramePr/>
          <p:nvPr/>
        </p:nvGraphicFramePr>
        <p:xfrm>
          <a:off x="1676400" y="2286000"/>
          <a:ext cx="5219700" cy="383857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Bar Graph</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2.46: Sucrose Consumption</a:t>
            </a:r>
            <a:endParaRPr lang="en-US" dirty="0"/>
          </a:p>
        </p:txBody>
      </p:sp>
      <p:sp>
        <p:nvSpPr>
          <p:cNvPr id="3" name="Content Placeholder 2"/>
          <p:cNvSpPr>
            <a:spLocks noGrp="1"/>
          </p:cNvSpPr>
          <p:nvPr>
            <p:ph idx="1"/>
          </p:nvPr>
        </p:nvSpPr>
        <p:spPr>
          <a:xfrm>
            <a:off x="457200" y="1066800"/>
            <a:ext cx="8229600" cy="5287963"/>
          </a:xfrm>
        </p:spPr>
        <p:txBody>
          <a:bodyPr>
            <a:normAutofit/>
          </a:bodyPr>
          <a:lstStyle/>
          <a:p>
            <a:pPr>
              <a:buNone/>
            </a:pPr>
            <a:r>
              <a:rPr lang="en-US" dirty="0" smtClean="0"/>
              <a:t>The following are the histograms, means and SD for the amount of sucrose that the black blowfly can drink in 30 </a:t>
            </a:r>
            <a:r>
              <a:rPr lang="en-US" dirty="0" err="1" smtClean="0"/>
              <a:t>mins</a:t>
            </a:r>
            <a:r>
              <a:rPr lang="en-US" dirty="0" smtClean="0"/>
              <a:t> for different samples sizes.</a:t>
            </a:r>
          </a:p>
        </p:txBody>
      </p:sp>
      <p:sp>
        <p:nvSpPr>
          <p:cNvPr id="4" name="TextBox 3"/>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2.46: Sucrose Consumption</a:t>
            </a:r>
            <a:endParaRPr lang="en-US" dirty="0"/>
          </a:p>
        </p:txBody>
      </p:sp>
      <p:pic>
        <p:nvPicPr>
          <p:cNvPr id="4" name="Content Placeholder 3" descr="Example 2.46.JPG"/>
          <p:cNvPicPr>
            <a:picLocks noGrp="1" noChangeAspect="1"/>
          </p:cNvPicPr>
          <p:nvPr>
            <p:ph idx="1"/>
          </p:nvPr>
        </p:nvPicPr>
        <p:blipFill>
          <a:blip r:embed="rId3" cstate="print"/>
          <a:srcRect l="46358" t="46112" r="3029" b="17343"/>
          <a:stretch>
            <a:fillRect/>
          </a:stretch>
        </p:blipFill>
        <p:spPr>
          <a:xfrm>
            <a:off x="0" y="1905000"/>
            <a:ext cx="4648200" cy="4343400"/>
          </a:xfrm>
        </p:spPr>
      </p:pic>
      <p:pic>
        <p:nvPicPr>
          <p:cNvPr id="5" name="Content Placeholder 3" descr="Example 2.46.JPG"/>
          <p:cNvPicPr>
            <a:picLocks noChangeAspect="1"/>
          </p:cNvPicPr>
          <p:nvPr/>
        </p:nvPicPr>
        <p:blipFill>
          <a:blip r:embed="rId3" cstate="print"/>
          <a:srcRect l="20737" t="63865" r="53155" b="17575"/>
          <a:stretch>
            <a:fillRect/>
          </a:stretch>
        </p:blipFill>
        <p:spPr>
          <a:xfrm>
            <a:off x="4648200" y="4038600"/>
            <a:ext cx="2236304" cy="2057400"/>
          </a:xfrm>
          <a:prstGeom prst="rect">
            <a:avLst/>
          </a:prstGeom>
        </p:spPr>
      </p:pic>
      <p:pic>
        <p:nvPicPr>
          <p:cNvPr id="7" name="Content Placeholder 3" descr="Example 2.46.JPG"/>
          <p:cNvPicPr>
            <a:picLocks noChangeAspect="1"/>
          </p:cNvPicPr>
          <p:nvPr/>
        </p:nvPicPr>
        <p:blipFill>
          <a:blip r:embed="rId3" cstate="print"/>
          <a:srcRect l="36401" t="82016" r="3029" b="13540"/>
          <a:stretch>
            <a:fillRect/>
          </a:stretch>
        </p:blipFill>
        <p:spPr>
          <a:xfrm>
            <a:off x="152400" y="6172200"/>
            <a:ext cx="5562600" cy="528145"/>
          </a:xfrm>
          <a:prstGeom prst="rect">
            <a:avLst/>
          </a:prstGeom>
        </p:spPr>
      </p:pic>
      <p:graphicFrame>
        <p:nvGraphicFramePr>
          <p:cNvPr id="8" name="Table 7"/>
          <p:cNvGraphicFramePr>
            <a:graphicFrameLocks noGrp="1"/>
          </p:cNvGraphicFramePr>
          <p:nvPr/>
        </p:nvGraphicFramePr>
        <p:xfrm>
          <a:off x="2819400" y="838200"/>
          <a:ext cx="6096000" cy="1426475"/>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533400">
                <a:tc>
                  <a:txBody>
                    <a:bodyPr/>
                    <a:lstStyle/>
                    <a:p>
                      <a:pPr algn="ctr"/>
                      <a:r>
                        <a:rPr lang="en-US" sz="2000" dirty="0" smtClean="0"/>
                        <a:t>n</a:t>
                      </a:r>
                      <a:endParaRPr lang="en-US" sz="2000" dirty="0"/>
                    </a:p>
                  </a:txBody>
                  <a:tcPr anchor="ctr"/>
                </a:tc>
                <a:tc>
                  <a:txBody>
                    <a:bodyPr/>
                    <a:lstStyle/>
                    <a:p>
                      <a:pPr algn="ctr"/>
                      <a:r>
                        <a:rPr lang="en-US" sz="2000" dirty="0" smtClean="0"/>
                        <a:t>20</a:t>
                      </a:r>
                      <a:endParaRPr lang="en-US" sz="2000" dirty="0"/>
                    </a:p>
                  </a:txBody>
                  <a:tcPr anchor="ctr"/>
                </a:tc>
                <a:tc>
                  <a:txBody>
                    <a:bodyPr/>
                    <a:lstStyle/>
                    <a:p>
                      <a:pPr algn="ctr"/>
                      <a:r>
                        <a:rPr lang="en-US" sz="2000" dirty="0" smtClean="0"/>
                        <a:t>40</a:t>
                      </a:r>
                      <a:endParaRPr lang="en-US" sz="2000" dirty="0"/>
                    </a:p>
                  </a:txBody>
                  <a:tcPr anchor="ctr"/>
                </a:tc>
                <a:tc>
                  <a:txBody>
                    <a:bodyPr/>
                    <a:lstStyle/>
                    <a:p>
                      <a:pPr algn="ctr"/>
                      <a:r>
                        <a:rPr lang="en-US" sz="2000" dirty="0" smtClean="0"/>
                        <a:t>100</a:t>
                      </a:r>
                      <a:endParaRPr lang="en-US" sz="2000" dirty="0"/>
                    </a:p>
                  </a:txBody>
                  <a:tcPr anchor="ctr"/>
                </a:tc>
                <a:tc>
                  <a:txBody>
                    <a:bodyPr/>
                    <a:lstStyle/>
                    <a:p>
                      <a:pPr algn="ctr"/>
                      <a:r>
                        <a:rPr lang="en-US" sz="2000" dirty="0" smtClean="0"/>
                        <a:t>400</a:t>
                      </a:r>
                      <a:endParaRPr lang="en-US" sz="2000" dirty="0"/>
                    </a:p>
                  </a:txBody>
                  <a:tcPr anchor="ctr"/>
                </a:tc>
                <a:tc>
                  <a:txBody>
                    <a:bodyPr/>
                    <a:lstStyle/>
                    <a:p>
                      <a:pPr algn="ctr"/>
                      <a:r>
                        <a:rPr lang="en-US" sz="2000" dirty="0" smtClean="0"/>
                        <a:t>900</a:t>
                      </a:r>
                      <a:endParaRPr lang="en-US" sz="2000" dirty="0"/>
                    </a:p>
                  </a:txBody>
                  <a:tcPr anchor="ctr"/>
                </a:tc>
              </a:tr>
              <a:tr h="457200">
                <a:tc>
                  <a:txBody>
                    <a:bodyPr/>
                    <a:lstStyle/>
                    <a:p>
                      <a:pPr algn="ctr"/>
                      <a:endParaRPr lang="en-US" sz="2000" dirty="0"/>
                    </a:p>
                  </a:txBody>
                  <a:tcPr anchor="ctr"/>
                </a:tc>
                <a:tc>
                  <a:txBody>
                    <a:bodyPr/>
                    <a:lstStyle/>
                    <a:p>
                      <a:pPr algn="ctr"/>
                      <a:r>
                        <a:rPr lang="en-US" sz="2000" dirty="0" smtClean="0"/>
                        <a:t>15.5</a:t>
                      </a:r>
                      <a:endParaRPr lang="en-US" sz="2000" dirty="0"/>
                    </a:p>
                  </a:txBody>
                  <a:tcPr anchor="ctr"/>
                </a:tc>
                <a:tc>
                  <a:txBody>
                    <a:bodyPr/>
                    <a:lstStyle/>
                    <a:p>
                      <a:pPr algn="ctr"/>
                      <a:r>
                        <a:rPr lang="en-US" sz="2000" dirty="0" smtClean="0"/>
                        <a:t>14.7</a:t>
                      </a:r>
                      <a:endParaRPr lang="en-US" sz="2000" dirty="0"/>
                    </a:p>
                  </a:txBody>
                  <a:tcPr anchor="ctr"/>
                </a:tc>
                <a:tc>
                  <a:txBody>
                    <a:bodyPr/>
                    <a:lstStyle/>
                    <a:p>
                      <a:pPr algn="ctr"/>
                      <a:r>
                        <a:rPr lang="en-US" sz="2000" dirty="0" smtClean="0"/>
                        <a:t>14.3</a:t>
                      </a:r>
                      <a:endParaRPr lang="en-US" sz="2000" dirty="0"/>
                    </a:p>
                  </a:txBody>
                  <a:tcPr anchor="ctr"/>
                </a:tc>
                <a:tc>
                  <a:txBody>
                    <a:bodyPr/>
                    <a:lstStyle/>
                    <a:p>
                      <a:pPr algn="ctr"/>
                      <a:r>
                        <a:rPr lang="en-US" sz="2000" dirty="0" smtClean="0"/>
                        <a:t>15.0</a:t>
                      </a:r>
                      <a:endParaRPr lang="en-US" sz="2000" dirty="0"/>
                    </a:p>
                  </a:txBody>
                  <a:tcPr anchor="ctr"/>
                </a:tc>
                <a:tc>
                  <a:txBody>
                    <a:bodyPr/>
                    <a:lstStyle/>
                    <a:p>
                      <a:pPr algn="ctr"/>
                      <a:r>
                        <a:rPr lang="en-US" sz="2000" dirty="0" smtClean="0"/>
                        <a:t>14.9</a:t>
                      </a:r>
                      <a:endParaRPr lang="en-US" sz="2000" dirty="0"/>
                    </a:p>
                  </a:txBody>
                  <a:tcPr anchor="ctr"/>
                </a:tc>
              </a:tr>
              <a:tr h="435875">
                <a:tc>
                  <a:txBody>
                    <a:bodyPr/>
                    <a:lstStyle/>
                    <a:p>
                      <a:pPr algn="ctr"/>
                      <a:r>
                        <a:rPr lang="en-US" sz="2000" dirty="0" smtClean="0"/>
                        <a:t>s</a:t>
                      </a:r>
                      <a:endParaRPr lang="en-US" sz="2000" dirty="0"/>
                    </a:p>
                  </a:txBody>
                  <a:tcPr anchor="ctr"/>
                </a:tc>
                <a:tc>
                  <a:txBody>
                    <a:bodyPr/>
                    <a:lstStyle/>
                    <a:p>
                      <a:pPr algn="ctr"/>
                      <a:r>
                        <a:rPr lang="en-US" sz="2000" dirty="0" smtClean="0"/>
                        <a:t>6.5</a:t>
                      </a:r>
                      <a:endParaRPr lang="en-US" sz="2000" dirty="0"/>
                    </a:p>
                  </a:txBody>
                  <a:tcPr anchor="ctr"/>
                </a:tc>
                <a:tc>
                  <a:txBody>
                    <a:bodyPr/>
                    <a:lstStyle/>
                    <a:p>
                      <a:pPr algn="ctr"/>
                      <a:r>
                        <a:rPr lang="en-US" sz="2000" dirty="0" smtClean="0"/>
                        <a:t>5.9</a:t>
                      </a:r>
                      <a:endParaRPr lang="en-US" sz="2000" dirty="0"/>
                    </a:p>
                  </a:txBody>
                  <a:tcPr anchor="ctr"/>
                </a:tc>
                <a:tc>
                  <a:txBody>
                    <a:bodyPr/>
                    <a:lstStyle/>
                    <a:p>
                      <a:pPr algn="ctr"/>
                      <a:r>
                        <a:rPr lang="en-US" sz="2000" dirty="0" smtClean="0"/>
                        <a:t>5.0</a:t>
                      </a:r>
                      <a:endParaRPr lang="en-US" sz="2000" dirty="0"/>
                    </a:p>
                  </a:txBody>
                  <a:tcPr anchor="ctr"/>
                </a:tc>
                <a:tc>
                  <a:txBody>
                    <a:bodyPr/>
                    <a:lstStyle/>
                    <a:p>
                      <a:pPr algn="ctr"/>
                      <a:r>
                        <a:rPr lang="en-US" sz="2000" dirty="0" smtClean="0"/>
                        <a:t>5.4</a:t>
                      </a:r>
                      <a:endParaRPr lang="en-US" sz="2000" dirty="0"/>
                    </a:p>
                  </a:txBody>
                  <a:tcPr anchor="ctr"/>
                </a:tc>
                <a:tc>
                  <a:txBody>
                    <a:bodyPr/>
                    <a:lstStyle/>
                    <a:p>
                      <a:pPr algn="ctr"/>
                      <a:r>
                        <a:rPr lang="en-US" sz="2000" dirty="0" smtClean="0"/>
                        <a:t>5.4</a:t>
                      </a:r>
                      <a:endParaRPr lang="en-US" sz="2000" dirty="0"/>
                    </a:p>
                  </a:txBody>
                  <a:tcPr anchor="ctr"/>
                </a:tc>
              </a:tr>
            </a:tbl>
          </a:graphicData>
        </a:graphic>
      </p:graphicFrame>
      <p:graphicFrame>
        <p:nvGraphicFramePr>
          <p:cNvPr id="9" name="Object 8"/>
          <p:cNvGraphicFramePr>
            <a:graphicFrameLocks noChangeAspect="1"/>
          </p:cNvGraphicFramePr>
          <p:nvPr/>
        </p:nvGraphicFramePr>
        <p:xfrm>
          <a:off x="3200400" y="1447800"/>
          <a:ext cx="304800" cy="355600"/>
        </p:xfrm>
        <a:graphic>
          <a:graphicData uri="http://schemas.openxmlformats.org/presentationml/2006/ole">
            <p:oleObj spid="_x0000_s47106" name="Equation" r:id="rId4" imgW="126720" imgH="190440" progId="Equation.DSMT4">
              <p:embed/>
            </p:oleObj>
          </a:graphicData>
        </a:graphic>
      </p:graphicFrame>
      <p:sp>
        <p:nvSpPr>
          <p:cNvPr id="10" name="TextBox 9"/>
          <p:cNvSpPr txBox="1"/>
          <p:nvPr/>
        </p:nvSpPr>
        <p:spPr>
          <a:xfrm>
            <a:off x="8686800" y="6488668"/>
            <a:ext cx="284052"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Example 2.2.4: Liter Size of Sows </a:t>
            </a:r>
            <a:br>
              <a:rPr lang="en-US" dirty="0" smtClean="0"/>
            </a:br>
            <a:r>
              <a:rPr lang="en-US" dirty="0" smtClean="0"/>
              <a:t>(Ex.2.2.4.sas)</a:t>
            </a:r>
            <a:endParaRPr lang="en-US" dirty="0"/>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pPr>
              <a:buNone/>
            </a:pPr>
            <a:r>
              <a:rPr lang="en-US" sz="2800" b="1" dirty="0" smtClean="0">
                <a:solidFill>
                  <a:srgbClr val="000080"/>
                </a:solidFill>
                <a:latin typeface="Courier New"/>
              </a:rPr>
              <a:t>data</a:t>
            </a:r>
            <a:r>
              <a:rPr lang="en-US" sz="2800" b="1" dirty="0" smtClean="0">
                <a:solidFill>
                  <a:srgbClr val="000000"/>
                </a:solidFill>
                <a:latin typeface="Courier New"/>
              </a:rPr>
              <a:t> sow;</a:t>
            </a:r>
          </a:p>
          <a:p>
            <a:pPr>
              <a:buNone/>
            </a:pPr>
            <a:r>
              <a:rPr lang="en-US" sz="2800" dirty="0" err="1" smtClean="0">
                <a:solidFill>
                  <a:srgbClr val="0000FF"/>
                </a:solidFill>
                <a:latin typeface="Courier New"/>
              </a:rPr>
              <a:t>infile</a:t>
            </a:r>
            <a:r>
              <a:rPr lang="en-US" sz="2800" dirty="0" smtClean="0">
                <a:solidFill>
                  <a:srgbClr val="000000"/>
                </a:solidFill>
                <a:latin typeface="Courier New"/>
              </a:rPr>
              <a:t> </a:t>
            </a:r>
            <a:r>
              <a:rPr lang="en-US" sz="2800" dirty="0" smtClean="0">
                <a:solidFill>
                  <a:srgbClr val="800080"/>
                </a:solidFill>
                <a:latin typeface="Courier New"/>
              </a:rPr>
              <a:t>'I:\My Documents\Stat 503\Ex.2.2.4.dat'</a:t>
            </a:r>
            <a:r>
              <a:rPr lang="en-US" sz="2800" dirty="0" smtClean="0">
                <a:solidFill>
                  <a:srgbClr val="000000"/>
                </a:solidFill>
                <a:latin typeface="Courier New"/>
              </a:rPr>
              <a:t>; </a:t>
            </a:r>
          </a:p>
          <a:p>
            <a:pPr>
              <a:buNone/>
            </a:pPr>
            <a:r>
              <a:rPr lang="en-US" sz="2800" dirty="0" smtClean="0">
                <a:solidFill>
                  <a:srgbClr val="0000FF"/>
                </a:solidFill>
                <a:latin typeface="Courier New"/>
              </a:rPr>
              <a:t>input</a:t>
            </a:r>
            <a:r>
              <a:rPr lang="en-US" sz="2800" dirty="0" smtClean="0">
                <a:solidFill>
                  <a:srgbClr val="000000"/>
                </a:solidFill>
                <a:latin typeface="Courier New"/>
              </a:rPr>
              <a:t> piglets; </a:t>
            </a:r>
          </a:p>
          <a:p>
            <a:pPr>
              <a:buNone/>
            </a:pPr>
            <a:r>
              <a:rPr lang="en-US" sz="2800" b="1" dirty="0" smtClean="0">
                <a:solidFill>
                  <a:srgbClr val="000080"/>
                </a:solidFill>
                <a:latin typeface="Courier New"/>
              </a:rPr>
              <a:t>run</a:t>
            </a:r>
            <a:r>
              <a:rPr lang="en-US" sz="2800" b="1" dirty="0" smtClean="0">
                <a:solidFill>
                  <a:srgbClr val="000000"/>
                </a:solidFill>
                <a:latin typeface="Courier New"/>
              </a:rPr>
              <a:t>;</a:t>
            </a:r>
          </a:p>
          <a:p>
            <a:pPr>
              <a:buNone/>
            </a:pPr>
            <a:r>
              <a:rPr lang="en-US" sz="2800" b="1" dirty="0" smtClean="0">
                <a:solidFill>
                  <a:srgbClr val="000080"/>
                </a:solidFill>
                <a:latin typeface="Courier New"/>
              </a:rPr>
              <a:t>proc</a:t>
            </a:r>
            <a:r>
              <a:rPr lang="en-US" sz="2800" b="1" dirty="0" smtClean="0">
                <a:solidFill>
                  <a:srgbClr val="000000"/>
                </a:solidFill>
                <a:latin typeface="Courier New"/>
              </a:rPr>
              <a:t> </a:t>
            </a:r>
            <a:r>
              <a:rPr lang="en-US" sz="2800" b="1" dirty="0" smtClean="0">
                <a:solidFill>
                  <a:srgbClr val="000080"/>
                </a:solidFill>
                <a:latin typeface="Courier New"/>
              </a:rPr>
              <a:t>print</a:t>
            </a:r>
            <a:r>
              <a:rPr lang="en-US" sz="2800" b="1" dirty="0" smtClean="0">
                <a:solidFill>
                  <a:srgbClr val="000000"/>
                </a:solidFill>
                <a:latin typeface="Courier New"/>
              </a:rPr>
              <a:t> </a:t>
            </a:r>
            <a:r>
              <a:rPr lang="en-US" sz="2800" b="1" dirty="0" smtClean="0">
                <a:solidFill>
                  <a:srgbClr val="0000FF"/>
                </a:solidFill>
                <a:latin typeface="Courier New"/>
              </a:rPr>
              <a:t>data</a:t>
            </a:r>
            <a:r>
              <a:rPr lang="en-US" sz="2800" b="1" dirty="0" smtClean="0">
                <a:solidFill>
                  <a:srgbClr val="000000"/>
                </a:solidFill>
                <a:latin typeface="Courier New"/>
              </a:rPr>
              <a:t>=piglets;</a:t>
            </a:r>
          </a:p>
          <a:p>
            <a:pPr>
              <a:buNone/>
            </a:pPr>
            <a:r>
              <a:rPr lang="en-US" sz="2800" b="1" dirty="0" smtClean="0">
                <a:solidFill>
                  <a:srgbClr val="000080"/>
                </a:solidFill>
                <a:latin typeface="Courier New"/>
              </a:rPr>
              <a:t>run</a:t>
            </a:r>
            <a:r>
              <a:rPr lang="en-US" sz="2800" b="1" dirty="0" smtClean="0">
                <a:solidFill>
                  <a:srgbClr val="000000"/>
                </a:solidFill>
                <a:latin typeface="Courier New"/>
              </a:rPr>
              <a:t>;</a:t>
            </a:r>
          </a:p>
          <a:p>
            <a:pPr>
              <a:buNone/>
            </a:pPr>
            <a:endParaRPr lang="en-US" sz="2800" dirty="0" smtClean="0">
              <a:solidFill>
                <a:srgbClr val="000000"/>
              </a:solidFill>
              <a:latin typeface="Courier New"/>
            </a:endParaRPr>
          </a:p>
          <a:p>
            <a:pPr>
              <a:buNone/>
            </a:pPr>
            <a:r>
              <a:rPr lang="en-US" sz="2800" dirty="0" smtClean="0">
                <a:solidFill>
                  <a:srgbClr val="0000FF"/>
                </a:solidFill>
                <a:latin typeface="Courier New"/>
              </a:rPr>
              <a:t>title1</a:t>
            </a:r>
            <a:r>
              <a:rPr lang="en-US" sz="2800" dirty="0" smtClean="0">
                <a:solidFill>
                  <a:srgbClr val="000000"/>
                </a:solidFill>
                <a:latin typeface="Courier New"/>
              </a:rPr>
              <a:t> </a:t>
            </a:r>
            <a:r>
              <a:rPr lang="en-US" sz="2800" dirty="0" smtClean="0">
                <a:solidFill>
                  <a:srgbClr val="800080"/>
                </a:solidFill>
                <a:latin typeface="Courier New"/>
              </a:rPr>
              <a:t>'Surviving Piglets'</a:t>
            </a:r>
            <a:r>
              <a:rPr lang="en-US" sz="2800" dirty="0" smtClean="0">
                <a:solidFill>
                  <a:srgbClr val="000000"/>
                </a:solidFill>
                <a:latin typeface="Courier New"/>
              </a:rPr>
              <a:t>;</a:t>
            </a:r>
          </a:p>
          <a:p>
            <a:pPr>
              <a:buNone/>
            </a:pPr>
            <a:r>
              <a:rPr lang="en-US" sz="2800" b="1" dirty="0" smtClean="0">
                <a:solidFill>
                  <a:srgbClr val="000080"/>
                </a:solidFill>
                <a:latin typeface="Courier New"/>
              </a:rPr>
              <a:t>proc</a:t>
            </a:r>
            <a:r>
              <a:rPr lang="en-US" sz="2800" b="1" dirty="0" smtClean="0">
                <a:solidFill>
                  <a:srgbClr val="000000"/>
                </a:solidFill>
                <a:latin typeface="Courier New"/>
              </a:rPr>
              <a:t> </a:t>
            </a:r>
            <a:r>
              <a:rPr lang="en-US" sz="2800" b="1" dirty="0" smtClean="0">
                <a:solidFill>
                  <a:srgbClr val="000080"/>
                </a:solidFill>
                <a:latin typeface="Courier New"/>
              </a:rPr>
              <a:t>univariate</a:t>
            </a:r>
            <a:r>
              <a:rPr lang="en-US" sz="2800" b="1" dirty="0" smtClean="0">
                <a:solidFill>
                  <a:srgbClr val="000000"/>
                </a:solidFill>
                <a:latin typeface="Courier New"/>
              </a:rPr>
              <a:t> </a:t>
            </a:r>
            <a:r>
              <a:rPr lang="en-US" sz="2800" b="1" dirty="0" smtClean="0">
                <a:solidFill>
                  <a:srgbClr val="0000FF"/>
                </a:solidFill>
                <a:latin typeface="Courier New"/>
              </a:rPr>
              <a:t>data</a:t>
            </a:r>
            <a:r>
              <a:rPr lang="en-US" sz="2800" b="1" dirty="0" smtClean="0">
                <a:solidFill>
                  <a:srgbClr val="000000"/>
                </a:solidFill>
                <a:latin typeface="Courier New"/>
              </a:rPr>
              <a:t>=sow </a:t>
            </a:r>
            <a:r>
              <a:rPr lang="en-US" sz="2800" b="1" dirty="0" err="1" smtClean="0">
                <a:solidFill>
                  <a:srgbClr val="0000FF"/>
                </a:solidFill>
                <a:latin typeface="Courier New"/>
              </a:rPr>
              <a:t>noprint</a:t>
            </a:r>
            <a:r>
              <a:rPr lang="en-US" sz="2800" b="1" dirty="0" smtClean="0">
                <a:solidFill>
                  <a:srgbClr val="000000"/>
                </a:solidFill>
                <a:latin typeface="Courier New"/>
              </a:rPr>
              <a:t>;</a:t>
            </a:r>
          </a:p>
          <a:p>
            <a:pPr>
              <a:buNone/>
            </a:pPr>
            <a:r>
              <a:rPr lang="en-US" sz="2800" dirty="0" smtClean="0">
                <a:solidFill>
                  <a:srgbClr val="0000FF"/>
                </a:solidFill>
                <a:latin typeface="Courier New"/>
              </a:rPr>
              <a:t>histogram</a:t>
            </a:r>
            <a:r>
              <a:rPr lang="en-US" sz="2800" dirty="0" smtClean="0">
                <a:solidFill>
                  <a:srgbClr val="000000"/>
                </a:solidFill>
                <a:latin typeface="Courier New"/>
              </a:rPr>
              <a:t> piglets / endpoints = </a:t>
            </a:r>
            <a:r>
              <a:rPr lang="en-US" sz="2800" b="1" dirty="0" smtClean="0">
                <a:solidFill>
                  <a:srgbClr val="008080"/>
                </a:solidFill>
                <a:latin typeface="Courier New"/>
              </a:rPr>
              <a:t>5</a:t>
            </a:r>
            <a:r>
              <a:rPr lang="en-US" sz="2800" b="1" dirty="0" smtClean="0">
                <a:solidFill>
                  <a:srgbClr val="000000"/>
                </a:solidFill>
                <a:latin typeface="Courier New"/>
              </a:rPr>
              <a:t> to </a:t>
            </a:r>
            <a:r>
              <a:rPr lang="en-US" sz="2800" b="1" dirty="0" smtClean="0">
                <a:solidFill>
                  <a:srgbClr val="008080"/>
                </a:solidFill>
                <a:latin typeface="Courier New"/>
              </a:rPr>
              <a:t>15</a:t>
            </a:r>
            <a:r>
              <a:rPr lang="en-US" sz="2800" b="1" dirty="0" smtClean="0">
                <a:solidFill>
                  <a:srgbClr val="000000"/>
                </a:solidFill>
                <a:latin typeface="Courier New"/>
              </a:rPr>
              <a:t> by </a:t>
            </a:r>
            <a:r>
              <a:rPr lang="en-US" sz="2800" b="1" dirty="0" smtClean="0">
                <a:solidFill>
                  <a:srgbClr val="008080"/>
                </a:solidFill>
                <a:latin typeface="Courier New"/>
              </a:rPr>
              <a:t>1</a:t>
            </a:r>
            <a:r>
              <a:rPr lang="en-US" sz="2800" b="1" dirty="0" smtClean="0">
                <a:solidFill>
                  <a:srgbClr val="000000"/>
                </a:solidFill>
                <a:latin typeface="Courier New"/>
              </a:rPr>
              <a:t>; </a:t>
            </a:r>
          </a:p>
          <a:p>
            <a:pPr>
              <a:buNone/>
            </a:pPr>
            <a:r>
              <a:rPr lang="en-US" sz="2800" b="1" dirty="0" smtClean="0">
                <a:solidFill>
                  <a:srgbClr val="000080"/>
                </a:solidFill>
                <a:latin typeface="Courier New"/>
              </a:rPr>
              <a:t>run</a:t>
            </a:r>
            <a:r>
              <a:rPr lang="en-US" sz="2800" b="1" dirty="0" smtClean="0">
                <a:solidFill>
                  <a:srgbClr val="000000"/>
                </a:solidFill>
                <a:latin typeface="Courier New"/>
              </a:rPr>
              <a:t>;</a:t>
            </a:r>
          </a:p>
          <a:p>
            <a:pPr>
              <a:buNone/>
            </a:pPr>
            <a:r>
              <a:rPr lang="en-US" sz="2800" b="1" dirty="0" smtClean="0">
                <a:solidFill>
                  <a:srgbClr val="000080"/>
                </a:solidFill>
                <a:latin typeface="Courier New"/>
              </a:rPr>
              <a:t>quit</a:t>
            </a:r>
            <a:r>
              <a:rPr lang="en-US" sz="2800" b="1" dirty="0" smtClean="0">
                <a:solidFill>
                  <a:srgbClr val="000000"/>
                </a:solidFill>
                <a:latin typeface="Courier New"/>
              </a:rPr>
              <a:t>;</a:t>
            </a:r>
            <a:endParaRPr lang="en-US" sz="2800" dirty="0"/>
          </a:p>
        </p:txBody>
      </p:sp>
      <p:sp>
        <p:nvSpPr>
          <p:cNvPr id="4" name="TextBox 3"/>
          <p:cNvSpPr txBox="1"/>
          <p:nvPr/>
        </p:nvSpPr>
        <p:spPr>
          <a:xfrm>
            <a:off x="8686800" y="64770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2.2.4: Liter Size of Sows (cont) </a:t>
            </a:r>
            <a:endParaRPr lang="en-US" dirty="0"/>
          </a:p>
        </p:txBody>
      </p:sp>
      <p:sp>
        <p:nvSpPr>
          <p:cNvPr id="3" name="Content Placeholder 2"/>
          <p:cNvSpPr>
            <a:spLocks noGrp="1"/>
          </p:cNvSpPr>
          <p:nvPr>
            <p:ph idx="1"/>
          </p:nvPr>
        </p:nvSpPr>
        <p:spPr>
          <a:xfrm>
            <a:off x="457200" y="838201"/>
            <a:ext cx="3962400" cy="5029200"/>
          </a:xfrm>
        </p:spPr>
        <p:txBody>
          <a:bodyPr>
            <a:normAutofit/>
          </a:bodyPr>
          <a:lstStyle/>
          <a:p>
            <a:pPr>
              <a:buNone/>
            </a:pPr>
            <a:endParaRPr lang="en-US" dirty="0"/>
          </a:p>
        </p:txBody>
      </p:sp>
      <p:pic>
        <p:nvPicPr>
          <p:cNvPr id="6" name="Picture 5" descr="F02_02_05"/>
          <p:cNvPicPr>
            <a:picLocks noChangeAspect="1" noChangeArrowheads="1"/>
          </p:cNvPicPr>
          <p:nvPr/>
        </p:nvPicPr>
        <p:blipFill>
          <a:blip r:embed="rId2" cstate="print"/>
          <a:srcRect b="15827"/>
          <a:stretch>
            <a:fillRect/>
          </a:stretch>
        </p:blipFill>
        <p:spPr bwMode="auto">
          <a:xfrm>
            <a:off x="0" y="2057400"/>
            <a:ext cx="4648200" cy="3349439"/>
          </a:xfrm>
          <a:prstGeom prst="rect">
            <a:avLst/>
          </a:prstGeom>
          <a:noFill/>
        </p:spPr>
      </p:pic>
      <p:pic>
        <p:nvPicPr>
          <p:cNvPr id="51202" name="Picture 2"/>
          <p:cNvPicPr>
            <a:picLocks noChangeAspect="1" noChangeArrowheads="1"/>
          </p:cNvPicPr>
          <p:nvPr/>
        </p:nvPicPr>
        <p:blipFill>
          <a:blip r:embed="rId3"/>
          <a:srcRect/>
          <a:stretch>
            <a:fillRect/>
          </a:stretch>
        </p:blipFill>
        <p:spPr bwMode="auto">
          <a:xfrm>
            <a:off x="4454769" y="1524000"/>
            <a:ext cx="4689231" cy="3810000"/>
          </a:xfrm>
          <a:prstGeom prst="rect">
            <a:avLst/>
          </a:prstGeom>
          <a:noFill/>
          <a:ln w="9525">
            <a:noFill/>
            <a:miter lim="800000"/>
            <a:headEnd/>
            <a:tailEnd/>
          </a:ln>
          <a:effectLst/>
        </p:spPr>
      </p:pic>
      <p:sp>
        <p:nvSpPr>
          <p:cNvPr id="7" name="TextBox 6"/>
          <p:cNvSpPr txBox="1"/>
          <p:nvPr/>
        </p:nvSpPr>
        <p:spPr>
          <a:xfrm>
            <a:off x="8686800" y="6477000"/>
            <a:ext cx="311304"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209800" cy="5105400"/>
          </a:xfrm>
        </p:spPr>
        <p:txBody>
          <a:bodyPr>
            <a:normAutofit/>
          </a:bodyPr>
          <a:lstStyle/>
          <a:p>
            <a:r>
              <a:rPr lang="en-US" dirty="0" smtClean="0"/>
              <a:t>Example 2.2.4: Liter Size of Sows (cont) </a:t>
            </a:r>
            <a:endParaRPr lang="en-US" dirty="0"/>
          </a:p>
        </p:txBody>
      </p:sp>
      <p:pic>
        <p:nvPicPr>
          <p:cNvPr id="5" name="Picture 4" descr="F02_02_04"/>
          <p:cNvPicPr>
            <a:picLocks noChangeAspect="1" noChangeArrowheads="1"/>
          </p:cNvPicPr>
          <p:nvPr/>
        </p:nvPicPr>
        <p:blipFill>
          <a:blip r:embed="rId2" cstate="print"/>
          <a:srcRect b="28132"/>
          <a:stretch>
            <a:fillRect/>
          </a:stretch>
        </p:blipFill>
        <p:spPr bwMode="auto">
          <a:xfrm>
            <a:off x="0" y="4953000"/>
            <a:ext cx="5334000" cy="1905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Example 2.2.4: Liter Size of Sows (cont) </a:t>
            </a:r>
            <a:endParaRPr lang="en-US" dirty="0"/>
          </a:p>
        </p:txBody>
      </p:sp>
      <p:sp>
        <p:nvSpPr>
          <p:cNvPr id="3" name="Content Placeholder 2"/>
          <p:cNvSpPr>
            <a:spLocks noGrp="1"/>
          </p:cNvSpPr>
          <p:nvPr>
            <p:ph idx="1"/>
          </p:nvPr>
        </p:nvSpPr>
        <p:spPr>
          <a:xfrm>
            <a:off x="457200" y="838201"/>
            <a:ext cx="3962400" cy="5029200"/>
          </a:xfrm>
        </p:spPr>
        <p:txBody>
          <a:bodyPr>
            <a:normAutofit/>
          </a:bodyPr>
          <a:lstStyle/>
          <a:p>
            <a:pPr>
              <a:buNone/>
            </a:pPr>
            <a:endParaRPr lang="en-US" dirty="0"/>
          </a:p>
        </p:txBody>
      </p:sp>
      <p:pic>
        <p:nvPicPr>
          <p:cNvPr id="6" name="Picture 5" descr="F02_02_05"/>
          <p:cNvPicPr>
            <a:picLocks noChangeAspect="1" noChangeArrowheads="1"/>
          </p:cNvPicPr>
          <p:nvPr/>
        </p:nvPicPr>
        <p:blipFill>
          <a:blip r:embed="rId2" cstate="print"/>
          <a:srcRect/>
          <a:stretch>
            <a:fillRect/>
          </a:stretch>
        </p:blipFill>
        <p:spPr bwMode="auto">
          <a:xfrm>
            <a:off x="381001" y="838200"/>
            <a:ext cx="5181599" cy="4435853"/>
          </a:xfrm>
          <a:prstGeom prst="rect">
            <a:avLst/>
          </a:prstGeom>
          <a:noFill/>
        </p:spPr>
      </p:pic>
      <p:pic>
        <p:nvPicPr>
          <p:cNvPr id="7" name="Picture 6" descr="F02_02_04"/>
          <p:cNvPicPr>
            <a:picLocks noChangeAspect="1" noChangeArrowheads="1"/>
          </p:cNvPicPr>
          <p:nvPr/>
        </p:nvPicPr>
        <p:blipFill>
          <a:blip r:embed="rId3" cstate="print"/>
          <a:srcRect b="28132"/>
          <a:stretch>
            <a:fillRect/>
          </a:stretch>
        </p:blipFill>
        <p:spPr bwMode="auto">
          <a:xfrm>
            <a:off x="3810000" y="4724400"/>
            <a:ext cx="5334000" cy="1905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2.2.4: Liter Size of Sows (cont) </a:t>
            </a:r>
            <a:endParaRPr lang="en-US" dirty="0"/>
          </a:p>
        </p:txBody>
      </p:sp>
      <p:pic>
        <p:nvPicPr>
          <p:cNvPr id="4" name="Picture 13" descr="T02_02_04"/>
          <p:cNvPicPr>
            <a:picLocks noGrp="1" noChangeAspect="1" noChangeArrowheads="1"/>
          </p:cNvPicPr>
          <p:nvPr>
            <p:ph idx="1"/>
          </p:nvPr>
        </p:nvPicPr>
        <p:blipFill>
          <a:blip r:embed="rId2" cstate="print"/>
          <a:srcRect/>
          <a:stretch>
            <a:fillRect/>
          </a:stretch>
        </p:blipFill>
        <p:spPr bwMode="auto">
          <a:xfrm>
            <a:off x="609600" y="1040672"/>
            <a:ext cx="4711554" cy="5817328"/>
          </a:xfrm>
          <a:prstGeom prst="rect">
            <a:avLst/>
          </a:prstGeom>
          <a:noFill/>
          <a:ln w="9525">
            <a:noFill/>
            <a:miter lim="800000"/>
            <a:headEnd/>
            <a:tailEnd/>
          </a:ln>
        </p:spPr>
      </p:pic>
      <p:graphicFrame>
        <p:nvGraphicFramePr>
          <p:cNvPr id="5" name="Table 4"/>
          <p:cNvGraphicFramePr>
            <a:graphicFrameLocks noGrp="1"/>
          </p:cNvGraphicFramePr>
          <p:nvPr/>
        </p:nvGraphicFramePr>
        <p:xfrm>
          <a:off x="5334000" y="2057400"/>
          <a:ext cx="2286000" cy="4306690"/>
        </p:xfrm>
        <a:graphic>
          <a:graphicData uri="http://schemas.openxmlformats.org/drawingml/2006/table">
            <a:tbl>
              <a:tblPr>
                <a:tableStyleId>{5C22544A-7EE6-4342-B048-85BDC9FD1C3A}</a:tableStyleId>
              </a:tblPr>
              <a:tblGrid>
                <a:gridCol w="2286000"/>
              </a:tblGrid>
              <a:tr h="554814">
                <a:tc>
                  <a:txBody>
                    <a:bodyPr/>
                    <a:lstStyle/>
                    <a:p>
                      <a:r>
                        <a:rPr lang="en-US" sz="2400" dirty="0" smtClean="0"/>
                        <a:t>Rel. Frequency</a:t>
                      </a:r>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9586">
                <a:tc>
                  <a:txBody>
                    <a:bodyPr/>
                    <a:lstStyle/>
                    <a:p>
                      <a:r>
                        <a:rPr lang="en-US" sz="2200" dirty="0" smtClean="0"/>
                        <a:t>0.028</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8740">
                <a:tc>
                  <a:txBody>
                    <a:bodyPr/>
                    <a:lstStyle/>
                    <a:p>
                      <a:r>
                        <a:rPr lang="en-US" sz="2200" dirty="0" smtClean="0"/>
                        <a:t>0</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8740">
                <a:tc>
                  <a:txBody>
                    <a:bodyPr/>
                    <a:lstStyle/>
                    <a:p>
                      <a:r>
                        <a:rPr lang="en-US" sz="2200" dirty="0" smtClean="0"/>
                        <a:t>0.056</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2147">
                <a:tc>
                  <a:txBody>
                    <a:bodyPr/>
                    <a:lstStyle/>
                    <a:p>
                      <a:r>
                        <a:rPr lang="en-US" sz="2200" dirty="0" smtClean="0"/>
                        <a:t>0.083</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296">
                <a:tc>
                  <a:txBody>
                    <a:bodyPr/>
                    <a:lstStyle/>
                    <a:p>
                      <a:r>
                        <a:rPr lang="en-US" sz="2200" dirty="0" smtClean="0"/>
                        <a:t>0.083</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8740">
                <a:tc>
                  <a:txBody>
                    <a:bodyPr/>
                    <a:lstStyle/>
                    <a:p>
                      <a:r>
                        <a:rPr lang="en-US" sz="2200" dirty="0" smtClean="0"/>
                        <a:t>0.25</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43851">
                <a:tc>
                  <a:txBody>
                    <a:bodyPr/>
                    <a:lstStyle/>
                    <a:p>
                      <a:r>
                        <a:rPr lang="en-US" sz="2200" dirty="0" smtClean="0"/>
                        <a:t>0.222</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6296">
                <a:tc>
                  <a:txBody>
                    <a:bodyPr/>
                    <a:lstStyle/>
                    <a:p>
                      <a:r>
                        <a:rPr lang="en-US" sz="2200" dirty="0" smtClean="0"/>
                        <a:t>0.139</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8740">
                <a:tc>
                  <a:txBody>
                    <a:bodyPr/>
                    <a:lstStyle/>
                    <a:p>
                      <a:r>
                        <a:rPr lang="en-US" sz="2200" dirty="0" smtClean="0"/>
                        <a:t>0.083</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8740">
                <a:tc>
                  <a:txBody>
                    <a:bodyPr/>
                    <a:lstStyle/>
                    <a:p>
                      <a:r>
                        <a:rPr lang="en-US" sz="2200" dirty="0" smtClean="0"/>
                        <a:t>0.056</a:t>
                      </a:r>
                      <a:endParaRPr lang="en-US" sz="22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TotalTime>
  <Words>1129</Words>
  <Application>Microsoft Office PowerPoint</Application>
  <PresentationFormat>On-screen Show (4:3)</PresentationFormat>
  <Paragraphs>211</Paragraphs>
  <Slides>41</Slides>
  <Notes>0</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Equation</vt:lpstr>
      <vt:lpstr>Example: Samples and Variables</vt:lpstr>
      <vt:lpstr>Example 2.2.4: Liter Size of Sows </vt:lpstr>
      <vt:lpstr>Example 2.2.4: Liter Size of Sows (cont) </vt:lpstr>
      <vt:lpstr>Example: Bar Graph</vt:lpstr>
      <vt:lpstr>Example 2.2.4: Liter Size of Sows  (Ex.2.2.4.sas)</vt:lpstr>
      <vt:lpstr>Example 2.2.4: Liter Size of Sows (cont) </vt:lpstr>
      <vt:lpstr>Example 2.2.4: Liter Size of Sows (cont) </vt:lpstr>
      <vt:lpstr>Example 2.2.4: Liter Size of Sows (cont) </vt:lpstr>
      <vt:lpstr>Example 2.2.4: Liter Size of Sows (cont) </vt:lpstr>
      <vt:lpstr>Example 2.2.4: Liter Size of Sows (cont) </vt:lpstr>
      <vt:lpstr>Example: Abundance of desert bird species</vt:lpstr>
      <vt:lpstr>Example: Abundance of desert bird species (Exhistogram.sas)</vt:lpstr>
      <vt:lpstr>Example: Abundance of desert bird species</vt:lpstr>
      <vt:lpstr>Shapes of Histograms</vt:lpstr>
      <vt:lpstr>Sources of Error: Serum ALT</vt:lpstr>
      <vt:lpstr>Example: Median and Mean</vt:lpstr>
      <vt:lpstr>Example: Median and Mean</vt:lpstr>
      <vt:lpstr>Example 2.3.1/3: (cont)</vt:lpstr>
      <vt:lpstr>Mean vs. Median</vt:lpstr>
      <vt:lpstr>Example: Menarche</vt:lpstr>
      <vt:lpstr>Example: Menarche (ExHistogramM.sas)</vt:lpstr>
      <vt:lpstr>Example: Menarche (ExHistogramM.sas)</vt:lpstr>
      <vt:lpstr>Example: Modified Boxplot</vt:lpstr>
      <vt:lpstr>Example 2.5.1/2: Categorical-Categorical Relationships</vt:lpstr>
      <vt:lpstr>Example 2.5.1: (cont)</vt:lpstr>
      <vt:lpstr>Example 2.5.1: (cont)</vt:lpstr>
      <vt:lpstr>Example 2.5.1: (ExHistogramRel.sas)</vt:lpstr>
      <vt:lpstr>Example 2.5.2</vt:lpstr>
      <vt:lpstr>Example: 2.5.2: (cont)</vt:lpstr>
      <vt:lpstr>Example 2.5.3: Numeric-Categorical Relationships</vt:lpstr>
      <vt:lpstr>Example 2.5.4: Numeric-Numeric Relationships</vt:lpstr>
      <vt:lpstr>Example 2.5.4: (cont)</vt:lpstr>
      <vt:lpstr>Interpretation of s</vt:lpstr>
      <vt:lpstr>Example: Measures of Dispersion</vt:lpstr>
      <vt:lpstr>Example (ExDispersion.sas)</vt:lpstr>
      <vt:lpstr>Example: Linear Transformation</vt:lpstr>
      <vt:lpstr>Example: Populations</vt:lpstr>
      <vt:lpstr>Example: Menarche</vt:lpstr>
      <vt:lpstr>Example: Menarche</vt:lpstr>
      <vt:lpstr>Example 2.46: Sucrose Consumption</vt:lpstr>
      <vt:lpstr>Example 2.46: Sucrose Consumption</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1.1 De Moargan’s Laws</dc:title>
  <dc:creator>lfindsen</dc:creator>
  <cp:lastModifiedBy>lfindsen</cp:lastModifiedBy>
  <cp:revision>193</cp:revision>
  <dcterms:created xsi:type="dcterms:W3CDTF">2010-01-11T21:36:57Z</dcterms:created>
  <dcterms:modified xsi:type="dcterms:W3CDTF">2012-08-28T14:16:57Z</dcterms:modified>
</cp:coreProperties>
</file>