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0" r:id="rId2"/>
    <p:sldId id="290" r:id="rId3"/>
    <p:sldId id="291" r:id="rId4"/>
    <p:sldId id="292" r:id="rId5"/>
    <p:sldId id="293" r:id="rId6"/>
    <p:sldId id="280" r:id="rId7"/>
    <p:sldId id="294" r:id="rId8"/>
    <p:sldId id="279" r:id="rId9"/>
    <p:sldId id="271" r:id="rId10"/>
    <p:sldId id="272" r:id="rId11"/>
    <p:sldId id="273" r:id="rId12"/>
    <p:sldId id="296" r:id="rId13"/>
    <p:sldId id="274" r:id="rId14"/>
    <p:sldId id="275" r:id="rId15"/>
    <p:sldId id="276" r:id="rId16"/>
    <p:sldId id="277" r:id="rId17"/>
    <p:sldId id="281" r:id="rId18"/>
    <p:sldId id="282" r:id="rId19"/>
    <p:sldId id="283" r:id="rId20"/>
    <p:sldId id="284" r:id="rId21"/>
    <p:sldId id="285" r:id="rId22"/>
    <p:sldId id="288" r:id="rId23"/>
    <p:sldId id="298" r:id="rId24"/>
    <p:sldId id="299" r:id="rId25"/>
    <p:sldId id="300" r:id="rId26"/>
    <p:sldId id="301" r:id="rId27"/>
    <p:sldId id="302" r:id="rId28"/>
    <p:sldId id="286" r:id="rId29"/>
    <p:sldId id="287" r:id="rId30"/>
    <p:sldId id="303" r:id="rId31"/>
    <p:sldId id="304" r:id="rId32"/>
    <p:sldId id="305" r:id="rId33"/>
    <p:sldId id="306" r:id="rId34"/>
    <p:sldId id="307" r:id="rId35"/>
    <p:sldId id="308" r:id="rId36"/>
    <p:sldId id="309" r:id="rId37"/>
    <p:sldId id="289" r:id="rId38"/>
    <p:sldId id="278"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27" autoAdjust="0"/>
    <p:restoredTop sz="94660"/>
  </p:normalViewPr>
  <p:slideViewPr>
    <p:cSldViewPr>
      <p:cViewPr varScale="1">
        <p:scale>
          <a:sx n="35" d="100"/>
          <a:sy n="35" d="100"/>
        </p:scale>
        <p:origin x="-12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Linear Regression: Test scores vs. HW scores</a:t>
            </a:r>
            <a:endParaRPr lang="en-US" dirty="0"/>
          </a:p>
        </p:txBody>
      </p:sp>
      <p:pic>
        <p:nvPicPr>
          <p:cNvPr id="11265" name="Picture 1"/>
          <p:cNvPicPr>
            <a:picLocks noChangeAspect="1" noChangeArrowheads="1"/>
          </p:cNvPicPr>
          <p:nvPr/>
        </p:nvPicPr>
        <p:blipFill>
          <a:blip r:embed="rId3"/>
          <a:srcRect/>
          <a:stretch>
            <a:fillRect/>
          </a:stretch>
        </p:blipFill>
        <p:spPr bwMode="auto">
          <a:xfrm>
            <a:off x="1219200" y="1285875"/>
            <a:ext cx="6858000" cy="557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Fitted Regression Line (cont)</a:t>
            </a:r>
            <a:endParaRPr lang="en-US" dirty="0"/>
          </a:p>
        </p:txBody>
      </p:sp>
      <p:pic>
        <p:nvPicPr>
          <p:cNvPr id="7169" name="Picture 1"/>
          <p:cNvPicPr>
            <a:picLocks noChangeAspect="1" noChangeArrowheads="1"/>
          </p:cNvPicPr>
          <p:nvPr/>
        </p:nvPicPr>
        <p:blipFill>
          <a:blip r:embed="rId3"/>
          <a:srcRect/>
          <a:stretch>
            <a:fillRect/>
          </a:stretch>
        </p:blipFill>
        <p:spPr bwMode="auto">
          <a:xfrm>
            <a:off x="1143000" y="1285875"/>
            <a:ext cx="6858000" cy="5572125"/>
          </a:xfrm>
          <a:prstGeom prst="rect">
            <a:avLst/>
          </a:prstGeom>
          <a:noFill/>
          <a:ln w="9525">
            <a:noFill/>
            <a:miter lim="800000"/>
            <a:headEnd/>
            <a:tailEnd/>
          </a:ln>
          <a:effectLst/>
        </p:spPr>
      </p:pic>
      <p:sp>
        <p:nvSpPr>
          <p:cNvPr id="10" name="TextBox 9"/>
          <p:cNvSpPr txBox="1"/>
          <p:nvPr/>
        </p:nvSpPr>
        <p:spPr>
          <a:xfrm>
            <a:off x="457200" y="2133600"/>
            <a:ext cx="5386026" cy="1077218"/>
          </a:xfrm>
          <a:prstGeom prst="rect">
            <a:avLst/>
          </a:prstGeom>
          <a:noFill/>
        </p:spPr>
        <p:txBody>
          <a:bodyPr wrap="none" rtlCol="0">
            <a:spAutoFit/>
          </a:bodyPr>
          <a:lstStyle/>
          <a:p>
            <a:r>
              <a:rPr lang="en-US" sz="3200" dirty="0" smtClean="0"/>
              <a:t>Tests = 34.84 + 1.45 Homework</a:t>
            </a:r>
          </a:p>
          <a:p>
            <a:r>
              <a:rPr lang="en-US" sz="3200" dirty="0" smtClean="0"/>
              <a:t>R</a:t>
            </a:r>
            <a:r>
              <a:rPr lang="en-US" sz="3200" baseline="30000" dirty="0" smtClean="0"/>
              <a:t>2</a:t>
            </a:r>
            <a:r>
              <a:rPr lang="en-US" sz="3200" dirty="0" smtClean="0"/>
              <a:t> = 0.6288</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SD</a:t>
            </a:r>
            <a:endParaRPr lang="en-US" dirty="0"/>
          </a:p>
        </p:txBody>
      </p:sp>
      <p:pic>
        <p:nvPicPr>
          <p:cNvPr id="6" name="Picture 6" descr="F12_03_07b"/>
          <p:cNvPicPr>
            <a:picLocks noChangeAspect="1" noChangeArrowheads="1"/>
          </p:cNvPicPr>
          <p:nvPr/>
        </p:nvPicPr>
        <p:blipFill>
          <a:blip r:embed="rId3" cstate="print"/>
          <a:srcRect/>
          <a:stretch>
            <a:fillRect/>
          </a:stretch>
        </p:blipFill>
        <p:spPr bwMode="auto">
          <a:xfrm>
            <a:off x="1752600" y="1219200"/>
            <a:ext cx="5486400" cy="52961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SD</a:t>
            </a:r>
            <a:endParaRPr lang="en-US" dirty="0"/>
          </a:p>
        </p:txBody>
      </p:sp>
      <p:pic>
        <p:nvPicPr>
          <p:cNvPr id="4" name="Picture 5" descr="F12_03_08b"/>
          <p:cNvPicPr>
            <a:picLocks noGrp="1" noChangeAspect="1" noChangeArrowheads="1"/>
          </p:cNvPicPr>
          <p:nvPr>
            <p:ph idx="1"/>
          </p:nvPr>
        </p:nvPicPr>
        <p:blipFill>
          <a:blip r:embed="rId3" cstate="print"/>
          <a:srcRect/>
          <a:stretch>
            <a:fillRect/>
          </a:stretch>
        </p:blipFill>
        <p:spPr bwMode="auto">
          <a:xfrm>
            <a:off x="685800" y="1524000"/>
            <a:ext cx="7948439" cy="4876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SE</a:t>
            </a:r>
            <a:r>
              <a:rPr lang="en-US" baseline="-25000" dirty="0" smtClean="0"/>
              <a:t>b1</a:t>
            </a:r>
            <a:endParaRPr lang="en-US" dirty="0"/>
          </a:p>
        </p:txBody>
      </p:sp>
      <p:pic>
        <p:nvPicPr>
          <p:cNvPr id="6" name="Picture 6" descr="F12_05_01b"/>
          <p:cNvPicPr>
            <a:picLocks noChangeAspect="1" noChangeArrowheads="1"/>
          </p:cNvPicPr>
          <p:nvPr/>
        </p:nvPicPr>
        <p:blipFill>
          <a:blip r:embed="rId3" cstate="print"/>
          <a:srcRect/>
          <a:stretch>
            <a:fillRect/>
          </a:stretch>
        </p:blipFill>
        <p:spPr bwMode="auto">
          <a:xfrm>
            <a:off x="304800" y="1371600"/>
            <a:ext cx="8689210"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a:xfrm>
            <a:off x="0" y="1447800"/>
            <a:ext cx="8991600" cy="5059363"/>
          </a:xfrm>
        </p:spPr>
        <p:txBody>
          <a:bodyPr>
            <a:normAutofit/>
          </a:bodyPr>
          <a:lstStyle/>
          <a:p>
            <a:pPr>
              <a:buNone/>
            </a:pPr>
            <a:r>
              <a:rPr lang="en-US" dirty="0" smtClean="0"/>
              <a:t>Step 1: Does X influence Y within the linear model ?</a:t>
            </a:r>
          </a:p>
          <a:p>
            <a:pPr>
              <a:buNone/>
            </a:pPr>
            <a:r>
              <a:rPr lang="en-US" dirty="0" smtClean="0"/>
              <a:t>Step 2: Let β</a:t>
            </a:r>
            <a:r>
              <a:rPr lang="en-US" baseline="-25000" dirty="0" smtClean="0"/>
              <a:t>1</a:t>
            </a:r>
            <a:r>
              <a:rPr lang="en-US" dirty="0" smtClean="0"/>
              <a:t> be the slope of the linear regression of Y on X.</a:t>
            </a:r>
          </a:p>
          <a:p>
            <a:pPr>
              <a:buNone/>
            </a:pPr>
            <a:r>
              <a:rPr lang="en-US" dirty="0" smtClean="0"/>
              <a:t>Step 3: H</a:t>
            </a:r>
            <a:r>
              <a:rPr lang="en-US" baseline="-25000" dirty="0" smtClean="0"/>
              <a:t>0</a:t>
            </a:r>
            <a:r>
              <a:rPr lang="en-US" dirty="0" smtClean="0"/>
              <a:t>: β</a:t>
            </a:r>
            <a:r>
              <a:rPr lang="en-US" baseline="-25000" dirty="0" smtClean="0"/>
              <a:t>1</a:t>
            </a:r>
            <a:r>
              <a:rPr lang="en-US" dirty="0" smtClean="0"/>
              <a:t> = 0; there is no linear influence of X on Y.</a:t>
            </a:r>
          </a:p>
          <a:p>
            <a:pPr>
              <a:buNone/>
            </a:pPr>
            <a:r>
              <a:rPr lang="en-US" dirty="0" smtClean="0"/>
              <a:t>		   H</a:t>
            </a:r>
            <a:r>
              <a:rPr lang="en-US" baseline="-25000" dirty="0" smtClean="0"/>
              <a:t>A</a:t>
            </a:r>
            <a:r>
              <a:rPr lang="en-US" dirty="0" smtClean="0"/>
              <a:t>: </a:t>
            </a:r>
            <a:r>
              <a:rPr lang="en-US" dirty="0" smtClean="0">
                <a:sym typeface="Symbol"/>
              </a:rPr>
              <a:t></a:t>
            </a:r>
            <a:r>
              <a:rPr lang="en-US" baseline="-25000" dirty="0" smtClean="0">
                <a:sym typeface="Symbol"/>
              </a:rPr>
              <a:t>1</a:t>
            </a:r>
            <a:r>
              <a:rPr lang="en-US" dirty="0" smtClean="0">
                <a:sym typeface="Symbol"/>
              </a:rPr>
              <a:t> ≠ 0; there is a linear influence of X on Y.</a:t>
            </a:r>
          </a:p>
          <a:p>
            <a:pPr>
              <a:buNone/>
            </a:pPr>
            <a:r>
              <a:rPr lang="en-US" dirty="0" smtClean="0">
                <a:sym typeface="Symbol"/>
              </a:rPr>
              <a:t>Step 9: </a:t>
            </a:r>
            <a:r>
              <a:rPr lang="en-US" dirty="0" smtClean="0"/>
              <a:t>This study does [not] provide evidence (P = ?) at the </a:t>
            </a:r>
            <a:r>
              <a:rPr lang="en-US" dirty="0" smtClean="0">
                <a:sym typeface="Symbol"/>
              </a:rPr>
              <a:t></a:t>
            </a:r>
            <a:r>
              <a:rPr lang="en-US" dirty="0" smtClean="0"/>
              <a:t> significance level that that there is a linear association of X on 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Hypothesis Testing</a:t>
            </a:r>
            <a:endParaRPr lang="en-US" dirty="0"/>
          </a:p>
        </p:txBody>
      </p:sp>
      <p:sp>
        <p:nvSpPr>
          <p:cNvPr id="3" name="Content Placeholder 2"/>
          <p:cNvSpPr>
            <a:spLocks noGrp="1"/>
          </p:cNvSpPr>
          <p:nvPr>
            <p:ph idx="1"/>
          </p:nvPr>
        </p:nvSpPr>
        <p:spPr/>
        <p:txBody>
          <a:bodyPr/>
          <a:lstStyle/>
          <a:p>
            <a:pPr>
              <a:buNone/>
            </a:pPr>
            <a:r>
              <a:rPr lang="en-US" dirty="0" smtClean="0"/>
              <a:t>Does homework scores influence test scores within the linear model</a:t>
            </a:r>
          </a:p>
          <a:p>
            <a:pPr>
              <a:buNone/>
            </a:pPr>
            <a:r>
              <a:rPr lang="en-US" dirty="0" smtClean="0"/>
              <a:t>Is there a nonzero linear influence of Homework scores on Test scores?</a:t>
            </a:r>
          </a:p>
          <a:p>
            <a:pPr>
              <a:buNone/>
            </a:pPr>
            <a:r>
              <a:rPr lang="en-US" dirty="0" smtClean="0"/>
              <a:t>Let β</a:t>
            </a:r>
            <a:r>
              <a:rPr lang="en-US" baseline="-25000" dirty="0" smtClean="0"/>
              <a:t>1</a:t>
            </a:r>
            <a:r>
              <a:rPr lang="en-US" dirty="0" smtClean="0"/>
              <a:t> be the slope of the linear regression of Tests on Homework.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Hypothesis Testing (cont)</a:t>
            </a:r>
            <a:endParaRPr lang="en-US" dirty="0"/>
          </a:p>
        </p:txBody>
      </p:sp>
      <p:sp>
        <p:nvSpPr>
          <p:cNvPr id="3" name="Content Placeholder 2"/>
          <p:cNvSpPr>
            <a:spLocks noGrp="1"/>
          </p:cNvSpPr>
          <p:nvPr>
            <p:ph idx="1"/>
          </p:nvPr>
        </p:nvSpPr>
        <p:spPr/>
        <p:txBody>
          <a:bodyPr/>
          <a:lstStyle/>
          <a:p>
            <a:pPr>
              <a:buNone/>
            </a:pPr>
            <a:r>
              <a:rPr lang="en-US" dirty="0" smtClean="0"/>
              <a:t>H</a:t>
            </a:r>
            <a:r>
              <a:rPr lang="en-US" baseline="-25000" dirty="0" smtClean="0"/>
              <a:t>0</a:t>
            </a:r>
            <a:r>
              <a:rPr lang="en-US" dirty="0" smtClean="0"/>
              <a:t>: β</a:t>
            </a:r>
            <a:r>
              <a:rPr lang="en-US" baseline="-25000" dirty="0" smtClean="0"/>
              <a:t>1</a:t>
            </a:r>
            <a:r>
              <a:rPr lang="en-US" dirty="0" smtClean="0"/>
              <a:t> = 0 : there is zero linear influence of Homework on tests</a:t>
            </a:r>
          </a:p>
          <a:p>
            <a:pPr>
              <a:buNone/>
            </a:pPr>
            <a:r>
              <a:rPr lang="en-US" dirty="0" smtClean="0"/>
              <a:t>H</a:t>
            </a:r>
            <a:r>
              <a:rPr lang="en-US" baseline="-25000" dirty="0" smtClean="0"/>
              <a:t>A</a:t>
            </a:r>
            <a:r>
              <a:rPr lang="en-US" dirty="0" smtClean="0"/>
              <a:t>: β</a:t>
            </a:r>
            <a:r>
              <a:rPr lang="en-US" baseline="-25000" dirty="0" smtClean="0"/>
              <a:t>1</a:t>
            </a:r>
            <a:r>
              <a:rPr lang="en-US" dirty="0" smtClean="0"/>
              <a:t> </a:t>
            </a:r>
            <a:r>
              <a:rPr lang="en-US" dirty="0" smtClean="0">
                <a:sym typeface="Symbol"/>
              </a:rPr>
              <a:t></a:t>
            </a:r>
            <a:r>
              <a:rPr lang="en-US" dirty="0" smtClean="0"/>
              <a:t> 0 : there is a nonzero linear influence of homework on test</a:t>
            </a:r>
          </a:p>
          <a:p>
            <a:pPr>
              <a:buNone/>
            </a:pPr>
            <a:r>
              <a:rPr lang="en-US" dirty="0" smtClean="0"/>
              <a:t>This study does provide evidence (P &lt; 0.0001) at the 0.05 significance level that that there is a (positive) linear influence of Homework score on test scores.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Curvilinear</a:t>
            </a:r>
            <a:endParaRPr lang="en-US" dirty="0"/>
          </a:p>
        </p:txBody>
      </p:sp>
      <p:pic>
        <p:nvPicPr>
          <p:cNvPr id="8" name="Picture 5" descr="F12_06_01b"/>
          <p:cNvPicPr>
            <a:picLocks noChangeAspect="1" noChangeArrowheads="1"/>
          </p:cNvPicPr>
          <p:nvPr/>
        </p:nvPicPr>
        <p:blipFill>
          <a:blip r:embed="rId3" cstate="print"/>
          <a:srcRect/>
          <a:stretch>
            <a:fillRect/>
          </a:stretch>
        </p:blipFill>
        <p:spPr bwMode="auto">
          <a:xfrm>
            <a:off x="381000" y="1524000"/>
            <a:ext cx="3810000" cy="3707783"/>
          </a:xfrm>
          <a:prstGeom prst="rect">
            <a:avLst/>
          </a:prstGeom>
          <a:noFill/>
        </p:spPr>
      </p:pic>
      <p:pic>
        <p:nvPicPr>
          <p:cNvPr id="9" name="Picture 6" descr="F12_06_01a"/>
          <p:cNvPicPr>
            <a:picLocks noChangeAspect="1" noChangeArrowheads="1"/>
          </p:cNvPicPr>
          <p:nvPr/>
        </p:nvPicPr>
        <p:blipFill>
          <a:blip r:embed="rId4" cstate="print"/>
          <a:srcRect/>
          <a:stretch>
            <a:fillRect/>
          </a:stretch>
        </p:blipFill>
        <p:spPr bwMode="auto">
          <a:xfrm>
            <a:off x="1219200" y="5105400"/>
            <a:ext cx="2522537" cy="1430337"/>
          </a:xfrm>
          <a:prstGeom prst="rect">
            <a:avLst/>
          </a:prstGeom>
          <a:noFill/>
        </p:spPr>
      </p:pic>
      <p:pic>
        <p:nvPicPr>
          <p:cNvPr id="10" name="Picture 6" descr="F12_06_02b"/>
          <p:cNvPicPr>
            <a:picLocks noChangeAspect="1" noChangeArrowheads="1"/>
          </p:cNvPicPr>
          <p:nvPr/>
        </p:nvPicPr>
        <p:blipFill>
          <a:blip r:embed="rId5" cstate="print"/>
          <a:srcRect/>
          <a:stretch>
            <a:fillRect/>
          </a:stretch>
        </p:blipFill>
        <p:spPr bwMode="auto">
          <a:xfrm>
            <a:off x="4648200" y="1447800"/>
            <a:ext cx="3906291" cy="3733800"/>
          </a:xfrm>
          <a:prstGeom prst="rect">
            <a:avLst/>
          </a:prstGeom>
          <a:noFill/>
        </p:spPr>
      </p:pic>
      <p:pic>
        <p:nvPicPr>
          <p:cNvPr id="11" name="Picture 7" descr="F12_06_02a"/>
          <p:cNvPicPr>
            <a:picLocks noChangeAspect="1" noChangeArrowheads="1"/>
          </p:cNvPicPr>
          <p:nvPr/>
        </p:nvPicPr>
        <p:blipFill>
          <a:blip r:embed="rId6" cstate="print"/>
          <a:srcRect/>
          <a:stretch>
            <a:fillRect/>
          </a:stretch>
        </p:blipFill>
        <p:spPr bwMode="auto">
          <a:xfrm>
            <a:off x="5486400" y="5257800"/>
            <a:ext cx="2220913" cy="8778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Outlier</a:t>
            </a:r>
            <a:endParaRPr lang="en-US" dirty="0"/>
          </a:p>
        </p:txBody>
      </p:sp>
      <p:pic>
        <p:nvPicPr>
          <p:cNvPr id="7" name="Picture 5" descr="F12_06_03b"/>
          <p:cNvPicPr>
            <a:picLocks noGrp="1" noChangeAspect="1" noChangeArrowheads="1"/>
          </p:cNvPicPr>
          <p:nvPr>
            <p:ph idx="1"/>
          </p:nvPr>
        </p:nvPicPr>
        <p:blipFill>
          <a:blip r:embed="rId3" cstate="print"/>
          <a:srcRect/>
          <a:stretch>
            <a:fillRect/>
          </a:stretch>
        </p:blipFill>
        <p:spPr bwMode="auto">
          <a:xfrm>
            <a:off x="1524000" y="838200"/>
            <a:ext cx="6182863" cy="6019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Influential Point</a:t>
            </a:r>
            <a:endParaRPr lang="en-US" dirty="0"/>
          </a:p>
        </p:txBody>
      </p:sp>
      <p:pic>
        <p:nvPicPr>
          <p:cNvPr id="7" name="Picture 5" descr="F12_06_04b"/>
          <p:cNvPicPr>
            <a:picLocks noChangeAspect="1" noChangeArrowheads="1"/>
          </p:cNvPicPr>
          <p:nvPr/>
        </p:nvPicPr>
        <p:blipFill>
          <a:blip r:embed="rId3" cstate="print"/>
          <a:srcRect/>
          <a:stretch>
            <a:fillRect/>
          </a:stretch>
        </p:blipFill>
        <p:spPr bwMode="auto">
          <a:xfrm>
            <a:off x="381000" y="1524000"/>
            <a:ext cx="8470340" cy="4038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Linear Regression: Test scores vs. HW scores</a:t>
            </a:r>
            <a:endParaRPr lang="en-US" dirty="0"/>
          </a:p>
        </p:txBody>
      </p:sp>
      <p:pic>
        <p:nvPicPr>
          <p:cNvPr id="9217" name="Picture 1"/>
          <p:cNvPicPr>
            <a:picLocks noChangeAspect="1" noChangeArrowheads="1"/>
          </p:cNvPicPr>
          <p:nvPr/>
        </p:nvPicPr>
        <p:blipFill>
          <a:blip r:embed="rId3"/>
          <a:srcRect/>
          <a:stretch>
            <a:fillRect/>
          </a:stretch>
        </p:blipFill>
        <p:spPr bwMode="auto">
          <a:xfrm>
            <a:off x="1143000" y="1285875"/>
            <a:ext cx="6858000" cy="557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a:t>
            </a:r>
            <a:endParaRPr lang="en-US" dirty="0"/>
          </a:p>
        </p:txBody>
      </p:sp>
      <p:pic>
        <p:nvPicPr>
          <p:cNvPr id="7" name="Picture 4" descr="F12_06_06b"/>
          <p:cNvPicPr>
            <a:picLocks noChangeAspect="1" noChangeArrowheads="1"/>
          </p:cNvPicPr>
          <p:nvPr/>
        </p:nvPicPr>
        <p:blipFill>
          <a:blip r:embed="rId3" cstate="print"/>
          <a:srcRect/>
          <a:stretch>
            <a:fillRect/>
          </a:stretch>
        </p:blipFill>
        <p:spPr bwMode="auto">
          <a:xfrm>
            <a:off x="990600" y="1447800"/>
            <a:ext cx="7162800" cy="486801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R</a:t>
            </a:r>
            <a:endParaRPr lang="en-US" dirty="0"/>
          </a:p>
        </p:txBody>
      </p:sp>
      <p:pic>
        <p:nvPicPr>
          <p:cNvPr id="7" name="Content Placeholder 6" descr="F12_06_07"/>
          <p:cNvPicPr>
            <a:picLocks noGrp="1" noChangeAspect="1" noChangeArrowheads="1"/>
          </p:cNvPicPr>
          <p:nvPr>
            <p:ph idx="1"/>
          </p:nvPr>
        </p:nvPicPr>
        <p:blipFill>
          <a:blip r:embed="rId3" cstate="print"/>
          <a:srcRect/>
          <a:stretch>
            <a:fillRect/>
          </a:stretch>
        </p:blipFill>
        <p:spPr bwMode="auto">
          <a:xfrm>
            <a:off x="381000" y="2057400"/>
            <a:ext cx="8446957" cy="3733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Residual Plot</a:t>
            </a:r>
            <a:endParaRPr lang="en-US" dirty="0"/>
          </a:p>
        </p:txBody>
      </p:sp>
      <p:pic>
        <p:nvPicPr>
          <p:cNvPr id="8" name="Picture 4" descr="F12_06_08b"/>
          <p:cNvPicPr>
            <a:picLocks noChangeAspect="1" noChangeArrowheads="1"/>
          </p:cNvPicPr>
          <p:nvPr/>
        </p:nvPicPr>
        <p:blipFill>
          <a:blip r:embed="rId3" cstate="print"/>
          <a:srcRect/>
          <a:stretch>
            <a:fillRect/>
          </a:stretch>
        </p:blipFill>
        <p:spPr bwMode="auto">
          <a:xfrm>
            <a:off x="533400" y="1676401"/>
            <a:ext cx="8305800" cy="414170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Residual Plot</a:t>
            </a:r>
            <a:endParaRPr lang="en-US" dirty="0"/>
          </a:p>
        </p:txBody>
      </p:sp>
      <p:pic>
        <p:nvPicPr>
          <p:cNvPr id="9" name="Picture 4" descr="F12_06_09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1600" y="1066800"/>
            <a:ext cx="5486400" cy="503322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Plot</a:t>
            </a:r>
            <a:endParaRPr lang="en-US" dirty="0"/>
          </a:p>
        </p:txBody>
      </p:sp>
      <p:pic>
        <p:nvPicPr>
          <p:cNvPr id="4" name="Picture 4" descr="F12_06_10b"/>
          <p:cNvPicPr>
            <a:picLocks noGrp="1" noChangeAspect="1" noChangeArrowheads="1"/>
          </p:cNvPicPr>
          <p:nvPr>
            <p:ph idx="1"/>
          </p:nvPr>
        </p:nvPicPr>
        <p:blipFill>
          <a:blip r:embed="rId2" cstate="print"/>
          <a:srcRect/>
          <a:stretch>
            <a:fillRect/>
          </a:stretch>
        </p:blipFill>
        <p:spPr bwMode="auto">
          <a:xfrm>
            <a:off x="1600200" y="1295400"/>
            <a:ext cx="5407404" cy="4953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Formulas (1)</a:t>
            </a:r>
            <a:endParaRPr lang="en-US" dirty="0"/>
          </a:p>
        </p:txBody>
      </p:sp>
      <p:pic>
        <p:nvPicPr>
          <p:cNvPr id="4" name="Picture 5" descr="D12_09_p542a"/>
          <p:cNvPicPr>
            <a:picLocks noChangeAspect="1" noChangeArrowheads="1"/>
          </p:cNvPicPr>
          <p:nvPr/>
        </p:nvPicPr>
        <p:blipFill>
          <a:blip r:embed="rId2" cstate="print"/>
          <a:srcRect/>
          <a:stretch>
            <a:fillRect/>
          </a:stretch>
        </p:blipFill>
        <p:spPr bwMode="auto">
          <a:xfrm>
            <a:off x="381000" y="1828800"/>
            <a:ext cx="8458200" cy="245061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Formulas (2)</a:t>
            </a:r>
            <a:endParaRPr lang="en-US" dirty="0"/>
          </a:p>
        </p:txBody>
      </p:sp>
      <p:pic>
        <p:nvPicPr>
          <p:cNvPr id="4" name="Picture 4" descr="D12_09_p542b"/>
          <p:cNvPicPr>
            <a:picLocks noGrp="1" noChangeAspect="1" noChangeArrowheads="1"/>
          </p:cNvPicPr>
          <p:nvPr>
            <p:ph idx="1"/>
          </p:nvPr>
        </p:nvPicPr>
        <p:blipFill>
          <a:blip r:embed="rId2" cstate="print"/>
          <a:srcRect/>
          <a:stretch>
            <a:fillRect/>
          </a:stretch>
        </p:blipFill>
        <p:spPr bwMode="auto">
          <a:xfrm>
            <a:off x="914400" y="1295400"/>
            <a:ext cx="7348682" cy="510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Formulas (3)</a:t>
            </a:r>
            <a:endParaRPr lang="en-US" dirty="0"/>
          </a:p>
        </p:txBody>
      </p:sp>
      <p:pic>
        <p:nvPicPr>
          <p:cNvPr id="4" name="Content Placeholder 3" descr="D12_09_p543a"/>
          <p:cNvPicPr>
            <a:picLocks noGrp="1" noChangeAspect="1" noChangeArrowheads="1"/>
          </p:cNvPicPr>
          <p:nvPr>
            <p:ph idx="1"/>
          </p:nvPr>
        </p:nvPicPr>
        <p:blipFill>
          <a:blip r:embed="rId2" cstate="print"/>
          <a:srcRect/>
          <a:stretch>
            <a:fillRect/>
          </a:stretch>
        </p:blipFill>
        <p:spPr bwMode="auto">
          <a:xfrm>
            <a:off x="405361" y="1524000"/>
            <a:ext cx="8738639" cy="4495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pPr>
              <a:buNone/>
            </a:pPr>
            <a:r>
              <a:rPr lang="en-US" dirty="0" smtClean="0"/>
              <a:t>1. What question were the researchers attempting to answer when they collected these data?</a:t>
            </a:r>
          </a:p>
          <a:p>
            <a:pPr>
              <a:buNone/>
            </a:pPr>
            <a:r>
              <a:rPr lang="en-US" dirty="0" smtClean="0"/>
              <a:t>2. What is the response variable in the study?</a:t>
            </a:r>
          </a:p>
          <a:p>
            <a:pPr>
              <a:buNone/>
            </a:pPr>
            <a:r>
              <a:rPr lang="en-US" dirty="0" smtClean="0"/>
              <a:t>3. What predictor variables, if any, were involved?</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762000"/>
          </a:xfrm>
        </p:spPr>
        <p:txBody>
          <a:bodyPr>
            <a:normAutofit/>
          </a:bodyPr>
          <a:lstStyle/>
          <a:p>
            <a:r>
              <a:rPr lang="en-US" dirty="0" smtClean="0"/>
              <a:t>Chapter 13</a:t>
            </a:r>
            <a:endParaRPr lang="en-US" dirty="0"/>
          </a:p>
        </p:txBody>
      </p:sp>
      <p:pic>
        <p:nvPicPr>
          <p:cNvPr id="8" name="Picture 30" descr="F13_01_01a"/>
          <p:cNvPicPr>
            <a:picLocks noGrp="1" noChangeAspect="1" noChangeArrowheads="1"/>
          </p:cNvPicPr>
          <p:nvPr>
            <p:ph idx="1"/>
          </p:nvPr>
        </p:nvPicPr>
        <p:blipFill>
          <a:blip r:embed="rId3" cstate="print"/>
          <a:srcRect/>
          <a:stretch>
            <a:fillRect/>
          </a:stretch>
        </p:blipFill>
        <p:spPr bwMode="auto">
          <a:xfrm>
            <a:off x="526893" y="838200"/>
            <a:ext cx="8617107" cy="601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Positive/Negative Correlation</a:t>
            </a:r>
            <a:endParaRPr lang="en-US" dirty="0"/>
          </a:p>
        </p:txBody>
      </p:sp>
      <p:pic>
        <p:nvPicPr>
          <p:cNvPr id="4" name="Picture 16" descr="F12_02_02b"/>
          <p:cNvPicPr>
            <a:picLocks noGrp="1" noChangeAspect="1" noChangeArrowheads="1"/>
          </p:cNvPicPr>
          <p:nvPr>
            <p:ph idx="1"/>
          </p:nvPr>
        </p:nvPicPr>
        <p:blipFill>
          <a:blip r:embed="rId3" cstate="print"/>
          <a:srcRect/>
          <a:stretch>
            <a:fillRect/>
          </a:stretch>
        </p:blipFill>
        <p:spPr bwMode="auto">
          <a:xfrm>
            <a:off x="2057400" y="1600200"/>
            <a:ext cx="5105400" cy="504047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pPr>
              <a:buNone/>
            </a:pPr>
            <a:r>
              <a:rPr lang="en-US" dirty="0" smtClean="0"/>
              <a:t>For each of the 4 research question in the following cases, propose the appropriate statistical methods, what assumptions need to be checked for the method and how to check those assumptions.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Case 1: Consumer opinions on the effectiveness of energy drink</a:t>
            </a:r>
            <a:endParaRPr lang="en-US" dirty="0"/>
          </a:p>
        </p:txBody>
      </p:sp>
      <p:sp>
        <p:nvSpPr>
          <p:cNvPr id="3" name="Content Placeholder 2"/>
          <p:cNvSpPr>
            <a:spLocks noGrp="1"/>
          </p:cNvSpPr>
          <p:nvPr>
            <p:ph idx="1"/>
          </p:nvPr>
        </p:nvSpPr>
        <p:spPr>
          <a:xfrm>
            <a:off x="0" y="1219200"/>
            <a:ext cx="9144000" cy="5943600"/>
          </a:xfrm>
        </p:spPr>
        <p:txBody>
          <a:bodyPr>
            <a:normAutofit fontScale="85000" lnSpcReduction="20000"/>
          </a:bodyPr>
          <a:lstStyle/>
          <a:p>
            <a:pPr>
              <a:buNone/>
            </a:pPr>
            <a:r>
              <a:rPr lang="en-US" dirty="0" smtClean="0"/>
              <a:t>The consumer opinions on the effectiveness of energy drink.</a:t>
            </a:r>
          </a:p>
          <a:p>
            <a:pPr>
              <a:buNone/>
            </a:pPr>
            <a:r>
              <a:rPr lang="en-US" dirty="0" smtClean="0"/>
              <a:t>Background: The popularity of energy drinks has risen constantly since the introduction of the first major energy drink in 1997, Red Bull. An energy drink, by definition, is a drink aimed to increase the consumer’s mental alertness and physical performance. A serving of energy drink can contain the same amount of caffeine as 5 ounces of coffee, which is the same as two cans of popular caffeinated soft drinks. </a:t>
            </a:r>
          </a:p>
          <a:p>
            <a:pPr>
              <a:buNone/>
            </a:pPr>
            <a:r>
              <a:rPr lang="en-US" dirty="0" smtClean="0"/>
              <a:t>The typical college students’ day consists of strenuous and demanding schedule. One can often strike the need to get an extra boost of energy or alertness during the day in order to accomplish. The point of the study is to indentify if energy drinks are an effective tool for a typical college student, and what factors influence students’ rating of effectiveness. In total there are five variables measured:  age, gender, average sleeping hour, stress level and effectiveness.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Case 1 (Cont)</a:t>
            </a:r>
            <a:endParaRPr lang="en-US" dirty="0"/>
          </a:p>
        </p:txBody>
      </p:sp>
      <p:sp>
        <p:nvSpPr>
          <p:cNvPr id="3" name="Content Placeholder 2"/>
          <p:cNvSpPr>
            <a:spLocks noGrp="1"/>
          </p:cNvSpPr>
          <p:nvPr>
            <p:ph idx="1"/>
          </p:nvPr>
        </p:nvSpPr>
        <p:spPr>
          <a:xfrm>
            <a:off x="0" y="762000"/>
            <a:ext cx="9144000" cy="6096000"/>
          </a:xfrm>
        </p:spPr>
        <p:txBody>
          <a:bodyPr>
            <a:normAutofit lnSpcReduction="10000"/>
          </a:bodyPr>
          <a:lstStyle/>
          <a:p>
            <a:pPr>
              <a:buNone/>
            </a:pPr>
            <a:r>
              <a:rPr lang="en-US" dirty="0" smtClean="0"/>
              <a:t>Data:  A 6-question survey was given to 33 randomly and independently chosen college students. A sample data is shown below.</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Research question 1:  the effectiveness is related with the resting situation.  So the time spent on sleeping impacts students’ rating of effectiveness.</a:t>
            </a:r>
          </a:p>
          <a:p>
            <a:pPr>
              <a:buNone/>
            </a:pPr>
            <a:r>
              <a:rPr lang="en-US" dirty="0" smtClean="0"/>
              <a:t>Research question2:  The stress level is affected by the sleeping time.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graphicFrame>
        <p:nvGraphicFramePr>
          <p:cNvPr id="4" name="Table 3"/>
          <p:cNvGraphicFramePr>
            <a:graphicFrameLocks noGrp="1"/>
          </p:cNvGraphicFramePr>
          <p:nvPr/>
        </p:nvGraphicFramePr>
        <p:xfrm>
          <a:off x="762000" y="2209800"/>
          <a:ext cx="7772400" cy="2011680"/>
        </p:xfrm>
        <a:graphic>
          <a:graphicData uri="http://schemas.openxmlformats.org/drawingml/2006/table">
            <a:tbl>
              <a:tblPr>
                <a:tableStyleId>{5C22544A-7EE6-4342-B048-85BDC9FD1C3A}</a:tableStyleId>
              </a:tblPr>
              <a:tblGrid>
                <a:gridCol w="685800"/>
                <a:gridCol w="914400"/>
                <a:gridCol w="1295400"/>
                <a:gridCol w="1600200"/>
                <a:gridCol w="1143000"/>
                <a:gridCol w="2133600"/>
              </a:tblGrid>
              <a:tr h="370840">
                <a:tc>
                  <a:txBody>
                    <a:bodyPr/>
                    <a:lstStyle/>
                    <a:p>
                      <a:pPr algn="ctr"/>
                      <a:r>
                        <a:rPr lang="en-US" sz="2700" dirty="0" smtClean="0"/>
                        <a:t>ID</a:t>
                      </a:r>
                      <a:endParaRPr lang="en-US" sz="2700" dirty="0"/>
                    </a:p>
                  </a:txBody>
                  <a:tcPr/>
                </a:tc>
                <a:tc>
                  <a:txBody>
                    <a:bodyPr/>
                    <a:lstStyle/>
                    <a:p>
                      <a:pPr algn="ctr"/>
                      <a:r>
                        <a:rPr lang="en-US" sz="2700" dirty="0" smtClean="0"/>
                        <a:t>Age</a:t>
                      </a:r>
                      <a:endParaRPr lang="en-US" sz="2700" dirty="0"/>
                    </a:p>
                  </a:txBody>
                  <a:tcPr/>
                </a:tc>
                <a:tc>
                  <a:txBody>
                    <a:bodyPr/>
                    <a:lstStyle/>
                    <a:p>
                      <a:pPr algn="ctr"/>
                      <a:r>
                        <a:rPr lang="en-US" sz="2700" dirty="0" smtClean="0"/>
                        <a:t>Gender</a:t>
                      </a:r>
                      <a:endParaRPr lang="en-US" sz="2700" dirty="0"/>
                    </a:p>
                  </a:txBody>
                  <a:tcPr/>
                </a:tc>
                <a:tc>
                  <a:txBody>
                    <a:bodyPr/>
                    <a:lstStyle/>
                    <a:p>
                      <a:pPr algn="ctr"/>
                      <a:r>
                        <a:rPr lang="en-US" sz="2700" dirty="0" err="1" smtClean="0"/>
                        <a:t>Hr_sleep</a:t>
                      </a:r>
                      <a:endParaRPr lang="en-US" sz="2700" dirty="0"/>
                    </a:p>
                  </a:txBody>
                  <a:tcPr/>
                </a:tc>
                <a:tc>
                  <a:txBody>
                    <a:bodyPr/>
                    <a:lstStyle/>
                    <a:p>
                      <a:pPr algn="ctr"/>
                      <a:r>
                        <a:rPr lang="en-US" sz="2700" dirty="0" smtClean="0"/>
                        <a:t>stress</a:t>
                      </a:r>
                      <a:endParaRPr lang="en-US" sz="2700" dirty="0"/>
                    </a:p>
                  </a:txBody>
                  <a:tcPr/>
                </a:tc>
                <a:tc>
                  <a:txBody>
                    <a:bodyPr/>
                    <a:lstStyle/>
                    <a:p>
                      <a:pPr algn="ctr"/>
                      <a:r>
                        <a:rPr lang="en-US" sz="2700" dirty="0" smtClean="0"/>
                        <a:t>effectiveness</a:t>
                      </a:r>
                      <a:endParaRPr lang="en-US" sz="2700" dirty="0"/>
                    </a:p>
                  </a:txBody>
                  <a:tcPr/>
                </a:tc>
              </a:tr>
              <a:tr h="370840">
                <a:tc>
                  <a:txBody>
                    <a:bodyPr/>
                    <a:lstStyle/>
                    <a:p>
                      <a:pPr algn="ctr"/>
                      <a:r>
                        <a:rPr lang="en-US" sz="2700" dirty="0" smtClean="0"/>
                        <a:t>1</a:t>
                      </a:r>
                      <a:endParaRPr lang="en-US" sz="2700" dirty="0"/>
                    </a:p>
                  </a:txBody>
                  <a:tcPr/>
                </a:tc>
                <a:tc>
                  <a:txBody>
                    <a:bodyPr/>
                    <a:lstStyle/>
                    <a:p>
                      <a:pPr algn="ctr"/>
                      <a:r>
                        <a:rPr lang="en-US" sz="2700" dirty="0" smtClean="0"/>
                        <a:t>y21</a:t>
                      </a:r>
                      <a:endParaRPr lang="en-US" sz="2700" dirty="0"/>
                    </a:p>
                  </a:txBody>
                  <a:tcPr/>
                </a:tc>
                <a:tc>
                  <a:txBody>
                    <a:bodyPr/>
                    <a:lstStyle/>
                    <a:p>
                      <a:pPr algn="ctr"/>
                      <a:r>
                        <a:rPr lang="en-US" sz="2700" dirty="0" smtClean="0"/>
                        <a:t>F</a:t>
                      </a:r>
                      <a:endParaRPr lang="en-US" sz="2700" dirty="0"/>
                    </a:p>
                  </a:txBody>
                  <a:tcPr/>
                </a:tc>
                <a:tc>
                  <a:txBody>
                    <a:bodyPr/>
                    <a:lstStyle/>
                    <a:p>
                      <a:pPr algn="ctr"/>
                      <a:r>
                        <a:rPr lang="en-US" sz="2700" dirty="0" smtClean="0"/>
                        <a:t>7to9</a:t>
                      </a:r>
                      <a:endParaRPr lang="en-US" sz="2700" dirty="0"/>
                    </a:p>
                  </a:txBody>
                  <a:tcPr/>
                </a:tc>
                <a:tc>
                  <a:txBody>
                    <a:bodyPr/>
                    <a:lstStyle/>
                    <a:p>
                      <a:pPr algn="ctr"/>
                      <a:r>
                        <a:rPr lang="en-US" sz="2700" dirty="0" smtClean="0"/>
                        <a:t>high</a:t>
                      </a:r>
                      <a:endParaRPr lang="en-US" sz="2700" dirty="0"/>
                    </a:p>
                  </a:txBody>
                  <a:tcPr/>
                </a:tc>
                <a:tc>
                  <a:txBody>
                    <a:bodyPr/>
                    <a:lstStyle/>
                    <a:p>
                      <a:pPr algn="ctr"/>
                      <a:r>
                        <a:rPr lang="en-US" sz="2700" dirty="0" smtClean="0"/>
                        <a:t>4.8</a:t>
                      </a:r>
                      <a:endParaRPr lang="en-US" sz="2700" dirty="0"/>
                    </a:p>
                  </a:txBody>
                  <a:tcPr/>
                </a:tc>
              </a:tr>
              <a:tr h="370840">
                <a:tc>
                  <a:txBody>
                    <a:bodyPr/>
                    <a:lstStyle/>
                    <a:p>
                      <a:pPr algn="ctr"/>
                      <a:r>
                        <a:rPr lang="en-US" sz="2700" dirty="0" smtClean="0"/>
                        <a:t>2</a:t>
                      </a:r>
                      <a:endParaRPr lang="en-US" sz="2700" dirty="0"/>
                    </a:p>
                  </a:txBody>
                  <a:tcPr/>
                </a:tc>
                <a:tc>
                  <a:txBody>
                    <a:bodyPr/>
                    <a:lstStyle/>
                    <a:p>
                      <a:pPr algn="ctr"/>
                      <a:r>
                        <a:rPr lang="en-US" sz="2700" dirty="0" smtClean="0"/>
                        <a:t>n21</a:t>
                      </a:r>
                      <a:endParaRPr lang="en-US" sz="2700" dirty="0"/>
                    </a:p>
                  </a:txBody>
                  <a:tcPr/>
                </a:tc>
                <a:tc>
                  <a:txBody>
                    <a:bodyPr/>
                    <a:lstStyle/>
                    <a:p>
                      <a:pPr algn="ctr"/>
                      <a:r>
                        <a:rPr lang="en-US" sz="2700" dirty="0" smtClean="0"/>
                        <a:t>M</a:t>
                      </a:r>
                      <a:endParaRPr lang="en-US" sz="2700" dirty="0"/>
                    </a:p>
                  </a:txBody>
                  <a:tcPr/>
                </a:tc>
                <a:tc>
                  <a:txBody>
                    <a:bodyPr/>
                    <a:lstStyle/>
                    <a:p>
                      <a:pPr algn="ctr"/>
                      <a:r>
                        <a:rPr lang="en-US" sz="2700" dirty="0" smtClean="0"/>
                        <a:t>7to9</a:t>
                      </a:r>
                      <a:endParaRPr lang="en-US" sz="2700" dirty="0"/>
                    </a:p>
                  </a:txBody>
                  <a:tcPr/>
                </a:tc>
                <a:tc>
                  <a:txBody>
                    <a:bodyPr/>
                    <a:lstStyle/>
                    <a:p>
                      <a:pPr algn="ctr"/>
                      <a:r>
                        <a:rPr lang="en-US" sz="2700" dirty="0" smtClean="0"/>
                        <a:t>low</a:t>
                      </a:r>
                      <a:endParaRPr lang="en-US" sz="2700" dirty="0"/>
                    </a:p>
                  </a:txBody>
                  <a:tcPr/>
                </a:tc>
                <a:tc>
                  <a:txBody>
                    <a:bodyPr/>
                    <a:lstStyle/>
                    <a:p>
                      <a:pPr algn="ctr"/>
                      <a:r>
                        <a:rPr lang="en-US" sz="2700" dirty="0" smtClean="0"/>
                        <a:t>1.9</a:t>
                      </a:r>
                      <a:endParaRPr lang="en-US" sz="2700" dirty="0"/>
                    </a:p>
                  </a:txBody>
                  <a:tcPr/>
                </a:tc>
              </a:tr>
              <a:tr h="370840">
                <a:tc>
                  <a:txBody>
                    <a:bodyPr/>
                    <a:lstStyle/>
                    <a:p>
                      <a:pPr algn="ctr"/>
                      <a:r>
                        <a:rPr lang="en-US" sz="2700" dirty="0" smtClean="0"/>
                        <a:t>3</a:t>
                      </a:r>
                      <a:endParaRPr lang="en-US" sz="2700" dirty="0"/>
                    </a:p>
                  </a:txBody>
                  <a:tcPr/>
                </a:tc>
                <a:tc>
                  <a:txBody>
                    <a:bodyPr/>
                    <a:lstStyle/>
                    <a:p>
                      <a:pPr algn="ctr"/>
                      <a:r>
                        <a:rPr lang="en-US" sz="2700" dirty="0" smtClean="0"/>
                        <a:t>n21</a:t>
                      </a:r>
                      <a:endParaRPr lang="en-US" sz="2700" dirty="0"/>
                    </a:p>
                  </a:txBody>
                  <a:tcPr/>
                </a:tc>
                <a:tc>
                  <a:txBody>
                    <a:bodyPr/>
                    <a:lstStyle/>
                    <a:p>
                      <a:pPr algn="ctr"/>
                      <a:r>
                        <a:rPr lang="en-US" sz="2700" dirty="0" smtClean="0"/>
                        <a:t>F</a:t>
                      </a:r>
                      <a:endParaRPr lang="en-US" sz="2700" dirty="0"/>
                    </a:p>
                  </a:txBody>
                  <a:tcPr/>
                </a:tc>
                <a:tc>
                  <a:txBody>
                    <a:bodyPr/>
                    <a:lstStyle/>
                    <a:p>
                      <a:pPr algn="ctr"/>
                      <a:r>
                        <a:rPr lang="en-US" sz="2700" dirty="0" smtClean="0"/>
                        <a:t>4to6</a:t>
                      </a:r>
                      <a:endParaRPr lang="en-US" sz="2700" dirty="0"/>
                    </a:p>
                  </a:txBody>
                  <a:tcPr/>
                </a:tc>
                <a:tc>
                  <a:txBody>
                    <a:bodyPr/>
                    <a:lstStyle/>
                    <a:p>
                      <a:pPr algn="ctr"/>
                      <a:r>
                        <a:rPr lang="en-US" sz="2700" dirty="0" smtClean="0"/>
                        <a:t>high</a:t>
                      </a:r>
                      <a:endParaRPr lang="en-US" sz="2700" dirty="0"/>
                    </a:p>
                  </a:txBody>
                  <a:tcPr/>
                </a:tc>
                <a:tc>
                  <a:txBody>
                    <a:bodyPr/>
                    <a:lstStyle/>
                    <a:p>
                      <a:pPr algn="ctr"/>
                      <a:r>
                        <a:rPr lang="en-US" sz="2700" dirty="0" smtClean="0"/>
                        <a:t>2.2</a:t>
                      </a:r>
                      <a:endParaRPr lang="en-US" sz="2700"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Can you hear these words?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Background: To test whether a hearing aid is right for a patient, audiologists play a tape on which words are pronounced at low volume. The patient tries to repeat the words. There are several different lists of words that are supposed to be equally difficult. Are the lists equally difficult when there is background noise? To find out, an experimenter had subjects with normal hearing listen to four lists with a noisy background.  </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Case 2 (cont)</a:t>
            </a:r>
            <a:endParaRPr lang="en-US" dirty="0"/>
          </a:p>
        </p:txBody>
      </p:sp>
      <p:sp>
        <p:nvSpPr>
          <p:cNvPr id="3" name="Content Placeholder 2"/>
          <p:cNvSpPr>
            <a:spLocks noGrp="1"/>
          </p:cNvSpPr>
          <p:nvPr>
            <p:ph idx="1"/>
          </p:nvPr>
        </p:nvSpPr>
        <p:spPr>
          <a:xfrm>
            <a:off x="457200" y="1066800"/>
            <a:ext cx="8229600" cy="5791200"/>
          </a:xfrm>
        </p:spPr>
        <p:txBody>
          <a:bodyPr>
            <a:normAutofit lnSpcReduction="10000"/>
          </a:bodyPr>
          <a:lstStyle/>
          <a:p>
            <a:pPr>
              <a:buNone/>
            </a:pPr>
            <a:r>
              <a:rPr lang="en-US" sz="2800" dirty="0" smtClean="0"/>
              <a:t>Data: The data set contains 96 responses. The experimenter assigns 96 subjects to 4 groups at random. Each group of 24 subjects listens to one of the lists. All individual listen and respond separately.</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Research question: Are the four lists are equally difficult?</a:t>
            </a:r>
            <a:endParaRPr lang="en-US" sz="2800" dirty="0"/>
          </a:p>
        </p:txBody>
      </p:sp>
      <p:graphicFrame>
        <p:nvGraphicFramePr>
          <p:cNvPr id="4" name="Table 3"/>
          <p:cNvGraphicFramePr>
            <a:graphicFrameLocks noGrp="1"/>
          </p:cNvGraphicFramePr>
          <p:nvPr/>
        </p:nvGraphicFramePr>
        <p:xfrm>
          <a:off x="3048000" y="2819400"/>
          <a:ext cx="2667000" cy="2590800"/>
        </p:xfrm>
        <a:graphic>
          <a:graphicData uri="http://schemas.openxmlformats.org/drawingml/2006/table">
            <a:tbl>
              <a:tblPr>
                <a:tableStyleId>{5C22544A-7EE6-4342-B048-85BDC9FD1C3A}</a:tableStyleId>
              </a:tblPr>
              <a:tblGrid>
                <a:gridCol w="1371600"/>
                <a:gridCol w="1295400"/>
              </a:tblGrid>
              <a:tr h="370840">
                <a:tc>
                  <a:txBody>
                    <a:bodyPr/>
                    <a:lstStyle/>
                    <a:p>
                      <a:pPr algn="ctr"/>
                      <a:r>
                        <a:rPr lang="en-US" sz="2800" dirty="0" smtClean="0"/>
                        <a:t>percent</a:t>
                      </a:r>
                      <a:endParaRPr lang="en-US" sz="2800" dirty="0"/>
                    </a:p>
                  </a:txBody>
                  <a:tcPr/>
                </a:tc>
                <a:tc>
                  <a:txBody>
                    <a:bodyPr/>
                    <a:lstStyle/>
                    <a:p>
                      <a:pPr algn="ctr"/>
                      <a:r>
                        <a:rPr lang="en-US" sz="2800" dirty="0" smtClean="0"/>
                        <a:t>level</a:t>
                      </a:r>
                      <a:endParaRPr lang="en-US" sz="2800" dirty="0"/>
                    </a:p>
                  </a:txBody>
                  <a:tcPr/>
                </a:tc>
              </a:tr>
              <a:tr h="370840">
                <a:tc>
                  <a:txBody>
                    <a:bodyPr/>
                    <a:lstStyle/>
                    <a:p>
                      <a:pPr algn="ctr"/>
                      <a:r>
                        <a:rPr lang="en-US" sz="2800" dirty="0" smtClean="0"/>
                        <a:t>23.4</a:t>
                      </a:r>
                      <a:endParaRPr lang="en-US" sz="2800" dirty="0"/>
                    </a:p>
                  </a:txBody>
                  <a:tcPr/>
                </a:tc>
                <a:tc>
                  <a:txBody>
                    <a:bodyPr/>
                    <a:lstStyle/>
                    <a:p>
                      <a:pPr algn="ctr"/>
                      <a:r>
                        <a:rPr lang="en-US" sz="2800" dirty="0" smtClean="0"/>
                        <a:t>1</a:t>
                      </a:r>
                      <a:endParaRPr lang="en-US" sz="2800" dirty="0"/>
                    </a:p>
                  </a:txBody>
                  <a:tcPr/>
                </a:tc>
              </a:tr>
              <a:tr h="370840">
                <a:tc>
                  <a:txBody>
                    <a:bodyPr/>
                    <a:lstStyle/>
                    <a:p>
                      <a:pPr algn="ctr"/>
                      <a:r>
                        <a:rPr lang="en-US" sz="2800" dirty="0" smtClean="0"/>
                        <a:t>42.4</a:t>
                      </a:r>
                      <a:endParaRPr lang="en-US" sz="2800" dirty="0"/>
                    </a:p>
                  </a:txBody>
                  <a:tcPr/>
                </a:tc>
                <a:tc>
                  <a:txBody>
                    <a:bodyPr/>
                    <a:lstStyle/>
                    <a:p>
                      <a:pPr algn="ctr"/>
                      <a:r>
                        <a:rPr lang="en-US" sz="2800" dirty="0" smtClean="0"/>
                        <a:t>4</a:t>
                      </a:r>
                      <a:endParaRPr lang="en-US" sz="2800" dirty="0"/>
                    </a:p>
                  </a:txBody>
                  <a:tcPr/>
                </a:tc>
              </a:tr>
              <a:tr h="370840">
                <a:tc>
                  <a:txBody>
                    <a:bodyPr/>
                    <a:lstStyle/>
                    <a:p>
                      <a:pPr algn="ctr"/>
                      <a:r>
                        <a:rPr lang="en-US" sz="2800" dirty="0" smtClean="0"/>
                        <a:t>29.0</a:t>
                      </a:r>
                      <a:endParaRPr lang="en-US" sz="2800" dirty="0"/>
                    </a:p>
                  </a:txBody>
                  <a:tcPr/>
                </a:tc>
                <a:tc>
                  <a:txBody>
                    <a:bodyPr/>
                    <a:lstStyle/>
                    <a:p>
                      <a:pPr algn="ctr"/>
                      <a:r>
                        <a:rPr lang="en-US" sz="2800" dirty="0" smtClean="0"/>
                        <a:t>3</a:t>
                      </a:r>
                      <a:endParaRPr lang="en-US" sz="2800" dirty="0"/>
                    </a:p>
                  </a:txBody>
                  <a:tcPr/>
                </a:tc>
              </a:tr>
              <a:tr h="370840">
                <a:tc>
                  <a:txBody>
                    <a:bodyPr/>
                    <a:lstStyle/>
                    <a:p>
                      <a:pPr algn="ctr"/>
                      <a:r>
                        <a:rPr lang="en-US" sz="2800" dirty="0" smtClean="0"/>
                        <a:t>31.7</a:t>
                      </a:r>
                      <a:endParaRPr lang="en-US" sz="2800" dirty="0"/>
                    </a:p>
                  </a:txBody>
                  <a:tcPr/>
                </a:tc>
                <a:tc>
                  <a:txBody>
                    <a:bodyPr/>
                    <a:lstStyle/>
                    <a:p>
                      <a:pPr algn="ctr"/>
                      <a:r>
                        <a:rPr lang="en-US" sz="2800" dirty="0" smtClean="0"/>
                        <a:t>2</a:t>
                      </a:r>
                      <a:endParaRPr lang="en-US" sz="2800"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3: Plant density and cob weight</a:t>
            </a:r>
            <a:endParaRPr lang="en-US" dirty="0"/>
          </a:p>
        </p:txBody>
      </p:sp>
      <p:sp>
        <p:nvSpPr>
          <p:cNvPr id="3" name="Content Placeholder 2"/>
          <p:cNvSpPr>
            <a:spLocks noGrp="1"/>
          </p:cNvSpPr>
          <p:nvPr>
            <p:ph idx="1"/>
          </p:nvPr>
        </p:nvSpPr>
        <p:spPr/>
        <p:txBody>
          <a:bodyPr/>
          <a:lstStyle/>
          <a:p>
            <a:pPr>
              <a:buNone/>
            </a:pPr>
            <a:r>
              <a:rPr lang="en-US" dirty="0" smtClean="0"/>
              <a:t>Background:  Twenty plots, each 10 x 4 meters, were randomly chosen in a large field of corn. For each plot, the plant density (number of plants in the plot) and the mean cob weight (gm of grain per cob) were observed.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Case 3 (cont)</a:t>
            </a:r>
            <a:endParaRPr lang="en-US" dirty="0"/>
          </a:p>
        </p:txBody>
      </p:sp>
      <p:sp>
        <p:nvSpPr>
          <p:cNvPr id="3" name="Content Placeholder 2"/>
          <p:cNvSpPr>
            <a:spLocks noGrp="1"/>
          </p:cNvSpPr>
          <p:nvPr>
            <p:ph idx="1"/>
          </p:nvPr>
        </p:nvSpPr>
        <p:spPr>
          <a:xfrm>
            <a:off x="457200" y="1066800"/>
            <a:ext cx="8229600" cy="5486400"/>
          </a:xfrm>
        </p:spPr>
        <p:txBody>
          <a:bodyPr/>
          <a:lstStyle/>
          <a:p>
            <a:pPr>
              <a:buNone/>
            </a:pPr>
            <a:r>
              <a:rPr lang="en-US" dirty="0" smtClean="0"/>
              <a:t>Data: a sample of size 20 was collected, as demonstrated below.</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Research question: Does plant density have an effect on cob weight?</a:t>
            </a:r>
          </a:p>
          <a:p>
            <a:pPr>
              <a:buNone/>
            </a:pPr>
            <a:endParaRPr lang="en-US" dirty="0" smtClean="0"/>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2895600" y="2133600"/>
          <a:ext cx="3581400" cy="2590800"/>
        </p:xfrm>
        <a:graphic>
          <a:graphicData uri="http://schemas.openxmlformats.org/drawingml/2006/table">
            <a:tbl>
              <a:tblPr>
                <a:tableStyleId>{5C22544A-7EE6-4342-B048-85BDC9FD1C3A}</a:tableStyleId>
              </a:tblPr>
              <a:tblGrid>
                <a:gridCol w="1790700"/>
                <a:gridCol w="1790700"/>
              </a:tblGrid>
              <a:tr h="370840">
                <a:tc>
                  <a:txBody>
                    <a:bodyPr/>
                    <a:lstStyle/>
                    <a:p>
                      <a:pPr algn="ctr"/>
                      <a:r>
                        <a:rPr lang="en-US" sz="2800" dirty="0" smtClean="0"/>
                        <a:t>density</a:t>
                      </a:r>
                      <a:endParaRPr lang="en-US" sz="2800" dirty="0"/>
                    </a:p>
                  </a:txBody>
                  <a:tcPr/>
                </a:tc>
                <a:tc>
                  <a:txBody>
                    <a:bodyPr/>
                    <a:lstStyle/>
                    <a:p>
                      <a:pPr algn="ctr"/>
                      <a:r>
                        <a:rPr lang="en-US" sz="2800" dirty="0" smtClean="0"/>
                        <a:t>weight</a:t>
                      </a:r>
                      <a:endParaRPr lang="en-US" sz="2800" dirty="0"/>
                    </a:p>
                  </a:txBody>
                  <a:tcPr/>
                </a:tc>
              </a:tr>
              <a:tr h="370840">
                <a:tc>
                  <a:txBody>
                    <a:bodyPr/>
                    <a:lstStyle/>
                    <a:p>
                      <a:pPr algn="ctr"/>
                      <a:r>
                        <a:rPr lang="en-US" sz="2800" dirty="0" smtClean="0"/>
                        <a:t>137</a:t>
                      </a:r>
                      <a:endParaRPr lang="en-US" sz="2800" dirty="0"/>
                    </a:p>
                  </a:txBody>
                  <a:tcPr/>
                </a:tc>
                <a:tc>
                  <a:txBody>
                    <a:bodyPr/>
                    <a:lstStyle/>
                    <a:p>
                      <a:pPr algn="ctr"/>
                      <a:r>
                        <a:rPr lang="en-US" sz="2800" dirty="0" smtClean="0"/>
                        <a:t>212</a:t>
                      </a:r>
                      <a:endParaRPr lang="en-US" sz="2800" dirty="0"/>
                    </a:p>
                  </a:txBody>
                  <a:tcPr/>
                </a:tc>
              </a:tr>
              <a:tr h="370840">
                <a:tc>
                  <a:txBody>
                    <a:bodyPr/>
                    <a:lstStyle/>
                    <a:p>
                      <a:pPr algn="ctr"/>
                      <a:r>
                        <a:rPr lang="en-US" sz="2800" dirty="0" smtClean="0"/>
                        <a:t>107</a:t>
                      </a:r>
                      <a:endParaRPr lang="en-US" sz="2800" dirty="0"/>
                    </a:p>
                  </a:txBody>
                  <a:tcPr/>
                </a:tc>
                <a:tc>
                  <a:txBody>
                    <a:bodyPr/>
                    <a:lstStyle/>
                    <a:p>
                      <a:pPr algn="ctr"/>
                      <a:r>
                        <a:rPr lang="en-US" sz="2800" dirty="0" smtClean="0"/>
                        <a:t>214</a:t>
                      </a:r>
                      <a:endParaRPr lang="en-US" sz="2800" dirty="0"/>
                    </a:p>
                  </a:txBody>
                  <a:tcPr/>
                </a:tc>
              </a:tr>
              <a:tr h="370840">
                <a:tc>
                  <a:txBody>
                    <a:bodyPr/>
                    <a:lstStyle/>
                    <a:p>
                      <a:pPr algn="ctr"/>
                      <a:r>
                        <a:rPr lang="en-US" sz="2800" dirty="0" smtClean="0"/>
                        <a:t>132</a:t>
                      </a:r>
                      <a:endParaRPr lang="en-US" sz="2800" dirty="0"/>
                    </a:p>
                  </a:txBody>
                  <a:tcPr/>
                </a:tc>
                <a:tc>
                  <a:txBody>
                    <a:bodyPr/>
                    <a:lstStyle/>
                    <a:p>
                      <a:pPr algn="ctr"/>
                      <a:r>
                        <a:rPr lang="en-US" sz="2800" dirty="0" smtClean="0"/>
                        <a:t>215</a:t>
                      </a:r>
                      <a:endParaRPr lang="en-US" sz="2800" dirty="0"/>
                    </a:p>
                  </a:txBody>
                  <a:tcPr/>
                </a:tc>
              </a:tr>
              <a:tr h="370840">
                <a:tc>
                  <a:txBody>
                    <a:bodyPr/>
                    <a:lstStyle/>
                    <a:p>
                      <a:pPr algn="ctr"/>
                      <a:r>
                        <a:rPr lang="en-US" sz="2800" dirty="0" smtClean="0"/>
                        <a:t>135</a:t>
                      </a:r>
                      <a:endParaRPr lang="en-US" sz="2800" dirty="0"/>
                    </a:p>
                  </a:txBody>
                  <a:tcPr/>
                </a:tc>
                <a:tc>
                  <a:txBody>
                    <a:bodyPr/>
                    <a:lstStyle/>
                    <a:p>
                      <a:pPr algn="ctr"/>
                      <a:r>
                        <a:rPr lang="en-US" sz="2800" dirty="0" smtClean="0"/>
                        <a:t>225</a:t>
                      </a:r>
                      <a:endParaRPr lang="en-US" sz="28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Test scores vs. HW scores</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838450" y="2796381"/>
            <a:ext cx="3467100" cy="2133600"/>
          </a:xfrm>
          <a:prstGeom prst="rect">
            <a:avLst/>
          </a:prstGeom>
          <a:noFill/>
          <a:ln w="9525">
            <a:noFill/>
            <a:miter lim="800000"/>
            <a:headEnd/>
            <a:tailEnd/>
          </a:ln>
        </p:spPr>
      </p:pic>
      <p:sp>
        <p:nvSpPr>
          <p:cNvPr id="5" name="TextBox 4"/>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vs. Shape of </a:t>
            </a:r>
            <a:r>
              <a:rPr lang="en-US" dirty="0" err="1" smtClean="0"/>
              <a:t>Scatterplots</a:t>
            </a:r>
            <a:endParaRPr lang="en-US" dirty="0"/>
          </a:p>
        </p:txBody>
      </p:sp>
      <p:pic>
        <p:nvPicPr>
          <p:cNvPr id="4" name="Content Placeholder 3" descr="Fig 12.15.JPG"/>
          <p:cNvPicPr>
            <a:picLocks noGrp="1" noChangeAspect="1"/>
          </p:cNvPicPr>
          <p:nvPr>
            <p:ph idx="1"/>
          </p:nvPr>
        </p:nvPicPr>
        <p:blipFill>
          <a:blip r:embed="rId3" cstate="print"/>
          <a:srcRect l="26033" t="55559" r="10782" b="12452"/>
          <a:stretch>
            <a:fillRect/>
          </a:stretch>
        </p:blipFill>
        <p:spPr>
          <a:xfrm>
            <a:off x="609600" y="1447800"/>
            <a:ext cx="7620000" cy="4992414"/>
          </a:xfrm>
        </p:spPr>
      </p:pic>
      <p:sp>
        <p:nvSpPr>
          <p:cNvPr id="5" name="TextBox 4"/>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Fitted Regression Line (cont)</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685800" y="1676400"/>
            <a:ext cx="7814632" cy="4343400"/>
          </a:xfrm>
          <a:prstGeom prst="rect">
            <a:avLst/>
          </a:prstGeom>
          <a:noFill/>
          <a:ln w="9525">
            <a:noFill/>
            <a:miter lim="800000"/>
            <a:headEnd/>
            <a:tailEnd/>
          </a:ln>
        </p:spPr>
      </p:pic>
      <p:sp>
        <p:nvSpPr>
          <p:cNvPr id="4" name="TextBox 3"/>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Correlation Values</a:t>
            </a:r>
            <a:endParaRPr lang="en-US" dirty="0"/>
          </a:p>
        </p:txBody>
      </p:sp>
      <p:pic>
        <p:nvPicPr>
          <p:cNvPr id="4" name="Picture 13" descr="F12_02_03b"/>
          <p:cNvPicPr>
            <a:picLocks noGrp="1" noChangeAspect="1" noChangeArrowheads="1"/>
          </p:cNvPicPr>
          <p:nvPr>
            <p:ph idx="1"/>
          </p:nvPr>
        </p:nvPicPr>
        <p:blipFill>
          <a:blip r:embed="rId3" cstate="print"/>
          <a:srcRect/>
          <a:stretch>
            <a:fillRect/>
          </a:stretch>
        </p:blipFill>
        <p:spPr bwMode="auto">
          <a:xfrm>
            <a:off x="381000" y="2438400"/>
            <a:ext cx="8763000" cy="299802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a:t>
            </a:r>
            <a:endParaRPr lang="en-US" dirty="0"/>
          </a:p>
        </p:txBody>
      </p:sp>
      <p:pic>
        <p:nvPicPr>
          <p:cNvPr id="4" name="Content Placeholder 3" descr="Fig. 12.20 to 12.23.JPG"/>
          <p:cNvPicPr>
            <a:picLocks noGrp="1" noChangeAspect="1"/>
          </p:cNvPicPr>
          <p:nvPr>
            <p:ph idx="1"/>
          </p:nvPr>
        </p:nvPicPr>
        <p:blipFill>
          <a:blip r:embed="rId3" cstate="print"/>
          <a:srcRect l="32471" t="46815" r="15139" b="36457"/>
          <a:stretch>
            <a:fillRect/>
          </a:stretch>
        </p:blipFill>
        <p:spPr>
          <a:xfrm>
            <a:off x="914400" y="2133600"/>
            <a:ext cx="7192146" cy="2971800"/>
          </a:xfrm>
        </p:spPr>
      </p:pic>
      <p:sp>
        <p:nvSpPr>
          <p:cNvPr id="5" name="TextBox 4"/>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(Tests vs. HW): Correlation</a:t>
            </a:r>
            <a:endParaRPr lang="en-US" dirty="0"/>
          </a:p>
        </p:txBody>
      </p:sp>
      <p:graphicFrame>
        <p:nvGraphicFramePr>
          <p:cNvPr id="4" name="Table 3"/>
          <p:cNvGraphicFramePr>
            <a:graphicFrameLocks noGrp="1"/>
          </p:cNvGraphicFramePr>
          <p:nvPr/>
        </p:nvGraphicFramePr>
        <p:xfrm>
          <a:off x="228600" y="990596"/>
          <a:ext cx="8915400" cy="5644348"/>
        </p:xfrm>
        <a:graphic>
          <a:graphicData uri="http://schemas.openxmlformats.org/drawingml/2006/table">
            <a:tbl>
              <a:tblPr>
                <a:tableStyleId>{5C22544A-7EE6-4342-B048-85BDC9FD1C3A}</a:tableStyleId>
              </a:tblPr>
              <a:tblGrid>
                <a:gridCol w="1143000"/>
                <a:gridCol w="1143000"/>
                <a:gridCol w="1371600"/>
                <a:gridCol w="1676400"/>
                <a:gridCol w="1676400"/>
                <a:gridCol w="1905000"/>
              </a:tblGrid>
              <a:tr h="1082964">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HW</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Tests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Std </a:t>
                      </a:r>
                      <a:r>
                        <a:rPr lang="en-US" sz="3200" baseline="0" dirty="0" smtClean="0"/>
                        <a:t>HW</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Std tests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Product of std</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6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Y</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err="1" smtClean="0"/>
                        <a:t>z</a:t>
                      </a:r>
                      <a:r>
                        <a:rPr lang="en-US" sz="3200" baseline="-25000" dirty="0" err="1" smtClean="0"/>
                        <a:t>x</a:t>
                      </a:r>
                      <a:r>
                        <a:rPr lang="en-US" sz="3200" baseline="0" dirty="0" err="1" smtClean="0"/>
                        <a:t>z</a:t>
                      </a:r>
                      <a:r>
                        <a:rPr lang="en-US" sz="3200" baseline="-25000" dirty="0" err="1" smtClean="0"/>
                        <a:t>y</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895">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26.3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75</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-3.66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-2.83</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10.36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895">
                <a:tc>
                  <a:txBody>
                    <a:bodyPr/>
                    <a:lstStyle/>
                    <a:p>
                      <a:pPr algn="ctr"/>
                      <a:endParaRPr lang="en-US" sz="3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94.1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152.4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0.56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-0.19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-0.11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2964">
                <a:tc>
                  <a:txBody>
                    <a:bodyPr/>
                    <a:lstStyle/>
                    <a:p>
                      <a:pPr algn="ctr"/>
                      <a:r>
                        <a:rPr lang="en-US" sz="3200" dirty="0" smtClean="0"/>
                        <a:t>Sum</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2632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4902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23.79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895">
                <a:tc>
                  <a:txBody>
                    <a:bodyPr/>
                    <a:lstStyle/>
                    <a:p>
                      <a:pPr algn="ctr"/>
                      <a:r>
                        <a:rPr lang="en-US" sz="3200" dirty="0" smtClean="0"/>
                        <a:t>Mean</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84.89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158.12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0.00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7895">
                <a:tc>
                  <a:txBody>
                    <a:bodyPr/>
                    <a:lstStyle/>
                    <a:p>
                      <a:pPr algn="ctr"/>
                      <a:r>
                        <a:rPr lang="en-US" sz="3200" dirty="0" smtClean="0"/>
                        <a:t>SD</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16.02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29.34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t>1.00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Object 4"/>
          <p:cNvGraphicFramePr>
            <a:graphicFrameLocks noChangeAspect="1"/>
          </p:cNvGraphicFramePr>
          <p:nvPr/>
        </p:nvGraphicFramePr>
        <p:xfrm>
          <a:off x="3962400" y="2057400"/>
          <a:ext cx="1587500" cy="1054100"/>
        </p:xfrm>
        <a:graphic>
          <a:graphicData uri="http://schemas.openxmlformats.org/presentationml/2006/ole">
            <p:oleObj spid="_x0000_s1026" name="Equation" r:id="rId4" imgW="1587240" imgH="1054080" progId="Equation.DSMT4">
              <p:embed/>
            </p:oleObj>
          </a:graphicData>
        </a:graphic>
      </p:graphicFrame>
      <p:graphicFrame>
        <p:nvGraphicFramePr>
          <p:cNvPr id="1027" name="Object 3"/>
          <p:cNvGraphicFramePr>
            <a:graphicFrameLocks noChangeAspect="1"/>
          </p:cNvGraphicFramePr>
          <p:nvPr/>
        </p:nvGraphicFramePr>
        <p:xfrm>
          <a:off x="5638800" y="2057400"/>
          <a:ext cx="1600200" cy="1104900"/>
        </p:xfrm>
        <a:graphic>
          <a:graphicData uri="http://schemas.openxmlformats.org/presentationml/2006/ole">
            <p:oleObj spid="_x0000_s1027" name="Equation" r:id="rId5" imgW="1600200" imgH="11048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Hypothesis Testing - Correlation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Is there a correlation between test scores and homework scores within the linear model</a:t>
            </a:r>
          </a:p>
          <a:p>
            <a:pPr>
              <a:buNone/>
            </a:pPr>
            <a:r>
              <a:rPr lang="en-US" dirty="0" smtClean="0"/>
              <a:t>H</a:t>
            </a:r>
            <a:r>
              <a:rPr lang="en-US" baseline="-25000" dirty="0" smtClean="0"/>
              <a:t>0</a:t>
            </a:r>
            <a:r>
              <a:rPr lang="en-US" dirty="0" smtClean="0"/>
              <a:t>: </a:t>
            </a:r>
            <a:r>
              <a:rPr lang="en-US" dirty="0" smtClean="0">
                <a:sym typeface="Symbol"/>
              </a:rPr>
              <a:t></a:t>
            </a:r>
            <a:r>
              <a:rPr lang="en-US" dirty="0" smtClean="0"/>
              <a:t> = 0 : there is no linear correlation between test scores and homework scores</a:t>
            </a:r>
          </a:p>
          <a:p>
            <a:pPr>
              <a:buNone/>
            </a:pPr>
            <a:r>
              <a:rPr lang="en-US" dirty="0" smtClean="0"/>
              <a:t>H</a:t>
            </a:r>
            <a:r>
              <a:rPr lang="en-US" baseline="-25000" dirty="0" smtClean="0"/>
              <a:t>A</a:t>
            </a:r>
            <a:r>
              <a:rPr lang="en-US" dirty="0" smtClean="0"/>
              <a:t>: </a:t>
            </a:r>
            <a:r>
              <a:rPr lang="en-US" dirty="0" smtClean="0">
                <a:sym typeface="Symbol"/>
              </a:rPr>
              <a:t></a:t>
            </a:r>
            <a:r>
              <a:rPr lang="en-US" dirty="0" smtClean="0"/>
              <a:t> </a:t>
            </a:r>
            <a:r>
              <a:rPr lang="en-US" dirty="0" smtClean="0">
                <a:sym typeface="Symbol"/>
              </a:rPr>
              <a:t></a:t>
            </a:r>
            <a:r>
              <a:rPr lang="en-US" dirty="0" smtClean="0"/>
              <a:t> 0 : there is a linear correlation between test scores and homework scores</a:t>
            </a:r>
          </a:p>
          <a:p>
            <a:pPr>
              <a:buNone/>
            </a:pPr>
            <a:r>
              <a:rPr lang="en-US" dirty="0" smtClean="0"/>
              <a:t>This study does provide evidence (P &lt; 0.0001) at the 0.05 significance level that that there is a linear correlation between Homework scores and test scores.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Confidence Interval - Correlation</a:t>
            </a:r>
            <a:endParaRPr lang="en-US" dirty="0"/>
          </a:p>
        </p:txBody>
      </p:sp>
      <p:sp>
        <p:nvSpPr>
          <p:cNvPr id="3" name="Content Placeholder 2"/>
          <p:cNvSpPr>
            <a:spLocks noGrp="1"/>
          </p:cNvSpPr>
          <p:nvPr>
            <p:ph idx="1"/>
          </p:nvPr>
        </p:nvSpPr>
        <p:spPr/>
        <p:txBody>
          <a:bodyPr/>
          <a:lstStyle/>
          <a:p>
            <a:pPr>
              <a:buNone/>
            </a:pPr>
            <a:r>
              <a:rPr lang="en-US" dirty="0" smtClean="0"/>
              <a:t>We are 95% confident that the correlation between test scores and homework scores is between 0.658 and 0.896.</a:t>
            </a:r>
            <a:endParaRPr lang="en-US" dirty="0"/>
          </a:p>
        </p:txBody>
      </p:sp>
      <p:sp>
        <p:nvSpPr>
          <p:cNvPr id="4" name="TextBox 3"/>
          <p:cNvSpPr txBox="1"/>
          <p:nvPr/>
        </p:nvSpPr>
        <p:spPr>
          <a:xfrm>
            <a:off x="8534400" y="64770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5" name="TextBox 4"/>
          <p:cNvSpPr txBox="1"/>
          <p:nvPr/>
        </p:nvSpPr>
        <p:spPr>
          <a:xfrm>
            <a:off x="8839200"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Outliers on r</a:t>
            </a:r>
            <a:endParaRPr lang="en-US" dirty="0"/>
          </a:p>
        </p:txBody>
      </p:sp>
      <p:pic>
        <p:nvPicPr>
          <p:cNvPr id="6" name="Picture 17" descr="F12_02_05b"/>
          <p:cNvPicPr>
            <a:picLocks noChangeAspect="1" noChangeArrowheads="1"/>
          </p:cNvPicPr>
          <p:nvPr/>
        </p:nvPicPr>
        <p:blipFill>
          <a:blip r:embed="rId3" cstate="print"/>
          <a:srcRect/>
          <a:stretch>
            <a:fillRect/>
          </a:stretch>
        </p:blipFill>
        <p:spPr bwMode="auto">
          <a:xfrm>
            <a:off x="0" y="1905000"/>
            <a:ext cx="9000904" cy="4038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Fitted Regression Line</a:t>
            </a:r>
            <a:endParaRPr lang="en-US" dirty="0"/>
          </a:p>
        </p:txBody>
      </p:sp>
      <p:sp>
        <p:nvSpPr>
          <p:cNvPr id="3" name="Content Placeholder 2"/>
          <p:cNvSpPr>
            <a:spLocks noGrp="1"/>
          </p:cNvSpPr>
          <p:nvPr>
            <p:ph idx="1"/>
          </p:nvPr>
        </p:nvSpPr>
        <p:spPr>
          <a:xfrm>
            <a:off x="304800" y="1371600"/>
            <a:ext cx="8534400" cy="5486400"/>
          </a:xfrm>
        </p:spPr>
        <p:txBody>
          <a:bodyPr>
            <a:normAutofit/>
          </a:bodyPr>
          <a:lstStyle/>
          <a:p>
            <a:pPr>
              <a:buNone/>
            </a:pPr>
            <a:r>
              <a:rPr lang="en-US" dirty="0" smtClean="0"/>
              <a:t>Let X be the total score on the Homework (in points) and Y be the total score on Tests (in points). The following summary statistics were obtained: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is the equation of the fitted regression line?</a:t>
            </a:r>
          </a:p>
        </p:txBody>
      </p:sp>
      <p:graphicFrame>
        <p:nvGraphicFramePr>
          <p:cNvPr id="4" name="Table 3"/>
          <p:cNvGraphicFramePr>
            <a:graphicFrameLocks noGrp="1"/>
          </p:cNvGraphicFramePr>
          <p:nvPr/>
        </p:nvGraphicFramePr>
        <p:xfrm>
          <a:off x="1752600" y="3581400"/>
          <a:ext cx="5080000" cy="1737360"/>
        </p:xfrm>
        <a:graphic>
          <a:graphicData uri="http://schemas.openxmlformats.org/drawingml/2006/table">
            <a:tbl>
              <a:tblPr>
                <a:tableStyleId>{5C22544A-7EE6-4342-B048-85BDC9FD1C3A}</a:tableStyleId>
              </a:tblPr>
              <a:tblGrid>
                <a:gridCol w="2540000"/>
                <a:gridCol w="2540000"/>
              </a:tblGrid>
              <a:tr h="370840">
                <a:tc>
                  <a:txBody>
                    <a:bodyPr/>
                    <a:lstStyle/>
                    <a:p>
                      <a:pPr algn="ctr"/>
                      <a:r>
                        <a:rPr lang="en-US" sz="3200" dirty="0" smtClean="0">
                          <a:latin typeface="Arial" pitchFamily="34" charset="0"/>
                          <a:cs typeface="Arial" pitchFamily="34" charset="0"/>
                        </a:rPr>
                        <a:t>n = 31</a:t>
                      </a:r>
                      <a:endParaRPr lang="en-US" sz="3200" dirty="0">
                        <a:latin typeface="Arial" pitchFamily="34" charset="0"/>
                        <a:cs typeface="Arial" pitchFamily="34" charset="0"/>
                      </a:endParaRPr>
                    </a:p>
                  </a:txBody>
                  <a:tcPr/>
                </a:tc>
                <a:tc>
                  <a:txBody>
                    <a:bodyPr/>
                    <a:lstStyle/>
                    <a:p>
                      <a:pPr algn="ctr"/>
                      <a:r>
                        <a:rPr lang="en-US" sz="3200" dirty="0" smtClean="0">
                          <a:latin typeface="Arial" pitchFamily="34" charset="0"/>
                          <a:cs typeface="Arial" pitchFamily="34" charset="0"/>
                        </a:rPr>
                        <a:t>r</a:t>
                      </a:r>
                      <a:r>
                        <a:rPr lang="en-US" sz="3200" baseline="0" dirty="0" smtClean="0">
                          <a:latin typeface="Arial" pitchFamily="34" charset="0"/>
                          <a:cs typeface="Arial" pitchFamily="34" charset="0"/>
                        </a:rPr>
                        <a:t> = 0.7930</a:t>
                      </a:r>
                      <a:endParaRPr lang="en-US" sz="3200" dirty="0">
                        <a:latin typeface="Arial" pitchFamily="34" charset="0"/>
                        <a:cs typeface="Arial" pitchFamily="34" charset="0"/>
                      </a:endParaRPr>
                    </a:p>
                  </a:txBody>
                  <a:tcPr/>
                </a:tc>
              </a:tr>
              <a:tr h="370840">
                <a:tc>
                  <a:txBody>
                    <a:bodyPr/>
                    <a:lstStyle/>
                    <a:p>
                      <a:pPr algn="ctr"/>
                      <a:r>
                        <a:rPr lang="en-US" sz="3200" dirty="0" smtClean="0">
                          <a:latin typeface="Arial" pitchFamily="34" charset="0"/>
                          <a:cs typeface="Arial" pitchFamily="34" charset="0"/>
                        </a:rPr>
                        <a:t>x̄= 84.89</a:t>
                      </a:r>
                      <a:endParaRPr lang="en-US" sz="3200" dirty="0">
                        <a:latin typeface="Arial" pitchFamily="34" charset="0"/>
                        <a:cs typeface="Arial" pitchFamily="34" charset="0"/>
                      </a:endParaRPr>
                    </a:p>
                  </a:txBody>
                  <a:tcPr/>
                </a:tc>
                <a:tc>
                  <a:txBody>
                    <a:bodyPr/>
                    <a:lstStyle/>
                    <a:p>
                      <a:pPr algn="ctr"/>
                      <a:r>
                        <a:rPr lang="en-US" sz="3200" dirty="0" smtClean="0">
                          <a:latin typeface="Arial" pitchFamily="34" charset="0"/>
                          <a:cs typeface="Arial" pitchFamily="34" charset="0"/>
                        </a:rPr>
                        <a:t>ȳ = 158.12</a:t>
                      </a:r>
                      <a:endParaRPr lang="en-US" sz="3200" dirty="0">
                        <a:latin typeface="Arial" pitchFamily="34" charset="0"/>
                        <a:cs typeface="Arial" pitchFamily="34" charset="0"/>
                      </a:endParaRPr>
                    </a:p>
                  </a:txBody>
                  <a:tcPr/>
                </a:tc>
              </a:tr>
              <a:tr h="370840">
                <a:tc>
                  <a:txBody>
                    <a:bodyPr/>
                    <a:lstStyle/>
                    <a:p>
                      <a:pPr algn="ctr"/>
                      <a:r>
                        <a:rPr lang="en-US" sz="3200" baseline="0" dirty="0" err="1" smtClean="0">
                          <a:latin typeface="Arial" pitchFamily="34" charset="0"/>
                          <a:cs typeface="Arial" pitchFamily="34" charset="0"/>
                        </a:rPr>
                        <a:t>s</a:t>
                      </a:r>
                      <a:r>
                        <a:rPr lang="en-US" sz="3200" baseline="-25000" dirty="0" err="1" smtClean="0">
                          <a:latin typeface="Arial" pitchFamily="34" charset="0"/>
                          <a:cs typeface="Arial" pitchFamily="34" charset="0"/>
                        </a:rPr>
                        <a:t>x</a:t>
                      </a:r>
                      <a:r>
                        <a:rPr lang="en-US" sz="3200" dirty="0" smtClean="0">
                          <a:latin typeface="Arial" pitchFamily="34" charset="0"/>
                          <a:cs typeface="Arial" pitchFamily="34" charset="0"/>
                        </a:rPr>
                        <a:t> = 16.02</a:t>
                      </a:r>
                      <a:endParaRPr lang="en-US" sz="3200" dirty="0">
                        <a:latin typeface="Arial" pitchFamily="34" charset="0"/>
                        <a:cs typeface="Arial" pitchFamily="34" charset="0"/>
                      </a:endParaRPr>
                    </a:p>
                  </a:txBody>
                  <a:tcPr/>
                </a:tc>
                <a:tc>
                  <a:txBody>
                    <a:bodyPr/>
                    <a:lstStyle/>
                    <a:p>
                      <a:pPr algn="ctr"/>
                      <a:r>
                        <a:rPr lang="en-US" sz="3200" dirty="0" err="1" smtClean="0">
                          <a:latin typeface="Arial" pitchFamily="34" charset="0"/>
                          <a:cs typeface="Arial" pitchFamily="34" charset="0"/>
                        </a:rPr>
                        <a:t>s</a:t>
                      </a:r>
                      <a:r>
                        <a:rPr lang="en-US" sz="3200" baseline="-25000" dirty="0" err="1" smtClean="0">
                          <a:latin typeface="Arial" pitchFamily="34" charset="0"/>
                          <a:cs typeface="Arial" pitchFamily="34" charset="0"/>
                        </a:rPr>
                        <a:t>y</a:t>
                      </a:r>
                      <a:r>
                        <a:rPr lang="en-US" sz="3200" baseline="0" dirty="0" smtClean="0">
                          <a:latin typeface="Arial" pitchFamily="34" charset="0"/>
                          <a:cs typeface="Arial" pitchFamily="34" charset="0"/>
                        </a:rPr>
                        <a:t> = 29.34</a:t>
                      </a:r>
                      <a:endParaRPr lang="en-US" sz="3200" dirty="0">
                        <a:latin typeface="Arial" pitchFamily="34" charset="0"/>
                        <a:cs typeface="Arial" pitchFamily="34" charset="0"/>
                      </a:endParaRPr>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6420</TotalTime>
  <Words>1143</Words>
  <Application>Microsoft Office PowerPoint</Application>
  <PresentationFormat>On-screen Show (4:3)</PresentationFormat>
  <Paragraphs>218</Paragraphs>
  <Slides>40</Slides>
  <Notes>29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Linear Regression: Test scores vs. HW scores</vt:lpstr>
      <vt:lpstr>Linear Regression: Test scores vs. HW scores</vt:lpstr>
      <vt:lpstr>Positive/Negative Correlation</vt:lpstr>
      <vt:lpstr>Variety of Correlation Values</vt:lpstr>
      <vt:lpstr>Example (Tests vs. HW): Correlation</vt:lpstr>
      <vt:lpstr>Example: Hypothesis Testing - Correlation</vt:lpstr>
      <vt:lpstr>Example: Confidence Interval - Correlation</vt:lpstr>
      <vt:lpstr>Effect of Outliers on r</vt:lpstr>
      <vt:lpstr>Example: Fitted Regression Line</vt:lpstr>
      <vt:lpstr>Example: Fitted Regression Line (cont)</vt:lpstr>
      <vt:lpstr>Residual SD</vt:lpstr>
      <vt:lpstr>Residual SD</vt:lpstr>
      <vt:lpstr>Size of SEb1</vt:lpstr>
      <vt:lpstr>Hypothesis testing</vt:lpstr>
      <vt:lpstr>Example: Hypothesis Testing</vt:lpstr>
      <vt:lpstr>Example: Hypothesis Testing (cont)</vt:lpstr>
      <vt:lpstr>Curvilinear</vt:lpstr>
      <vt:lpstr>Outlier</vt:lpstr>
      <vt:lpstr>Influential Point</vt:lpstr>
      <vt:lpstr>Dependency</vt:lpstr>
      <vt:lpstr>Distribution of R</vt:lpstr>
      <vt:lpstr>Residual Plot</vt:lpstr>
      <vt:lpstr>Residual Plot</vt:lpstr>
      <vt:lpstr>Residual Plot</vt:lpstr>
      <vt:lpstr>Summary of Formulas (1)</vt:lpstr>
      <vt:lpstr>Summary of Formulas (2)</vt:lpstr>
      <vt:lpstr>Summary of Formulas (3)</vt:lpstr>
      <vt:lpstr>Chapter 13</vt:lpstr>
      <vt:lpstr>Chapter 13</vt:lpstr>
      <vt:lpstr>Case Studies</vt:lpstr>
      <vt:lpstr>Case 1: Consumer opinions on the effectiveness of energy drink</vt:lpstr>
      <vt:lpstr>Case 1 (Cont)</vt:lpstr>
      <vt:lpstr>Case 2: Can you hear these words?</vt:lpstr>
      <vt:lpstr>Case 2 (cont)</vt:lpstr>
      <vt:lpstr>Case 3: Plant density and cob weight</vt:lpstr>
      <vt:lpstr>Case 3 (cont)</vt:lpstr>
      <vt:lpstr>Linear Regression: Test scores vs. HW scores</vt:lpstr>
      <vt:lpstr>R vs. Shape of Scatterplots</vt:lpstr>
      <vt:lpstr>Example: Fitted Regression Line (cont)</vt:lpstr>
      <vt:lpstr>Outlier</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lfindsen</cp:lastModifiedBy>
  <cp:revision>545</cp:revision>
  <dcterms:created xsi:type="dcterms:W3CDTF">2010-01-11T21:36:57Z</dcterms:created>
  <dcterms:modified xsi:type="dcterms:W3CDTF">2012-12-05T13:57:37Z</dcterms:modified>
</cp:coreProperties>
</file>