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tiff" ContentType="image/tif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1" r:id="rId2"/>
    <p:sldId id="265" r:id="rId3"/>
    <p:sldId id="264" r:id="rId4"/>
    <p:sldId id="266" r:id="rId5"/>
    <p:sldId id="267" r:id="rId6"/>
    <p:sldId id="268" r:id="rId7"/>
    <p:sldId id="293" r:id="rId8"/>
    <p:sldId id="269" r:id="rId9"/>
    <p:sldId id="270" r:id="rId10"/>
    <p:sldId id="271" r:id="rId11"/>
    <p:sldId id="274" r:id="rId12"/>
    <p:sldId id="275" r:id="rId13"/>
    <p:sldId id="272" r:id="rId14"/>
    <p:sldId id="273" r:id="rId15"/>
    <p:sldId id="294" r:id="rId16"/>
    <p:sldId id="276" r:id="rId17"/>
    <p:sldId id="282" r:id="rId18"/>
    <p:sldId id="283" r:id="rId19"/>
    <p:sldId id="284" r:id="rId20"/>
    <p:sldId id="285" r:id="rId21"/>
    <p:sldId id="286" r:id="rId22"/>
    <p:sldId id="278" r:id="rId23"/>
    <p:sldId id="287" r:id="rId24"/>
    <p:sldId id="277" r:id="rId25"/>
    <p:sldId id="279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72" autoAdjust="0"/>
    <p:restoredTop sz="94660"/>
  </p:normalViewPr>
  <p:slideViewPr>
    <p:cSldViewPr>
      <p:cViewPr varScale="1">
        <p:scale>
          <a:sx n="35" d="100"/>
          <a:sy n="35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6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217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Comparisons</a:t>
            </a:r>
            <a:endParaRPr lang="en-US" dirty="0"/>
          </a:p>
        </p:txBody>
      </p:sp>
      <p:pic>
        <p:nvPicPr>
          <p:cNvPr id="6" name="Picture 9" descr="F11_01_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848600" cy="3948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random sample of 15 healthy young men are split randomly into 3 groups of 5. They receive 0, 20, and 40 mg of the drug Paxil for one week. Then their serotonin levels are measured to determine whether Paxil affects serotonin levels.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ANOVA (cont).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0911950"/>
              </p:ext>
            </p:extLst>
          </p:nvPr>
        </p:nvGraphicFramePr>
        <p:xfrm>
          <a:off x="304800" y="990600"/>
          <a:ext cx="8534400" cy="569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7"/>
                <a:gridCol w="1351984"/>
                <a:gridCol w="1352739"/>
                <a:gridCol w="18288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Dose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48.62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58.60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68.59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49.85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72.52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78.28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64.22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66.72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82.77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62.81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80.12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76.53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62.51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68.44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72.33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overall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</a:t>
                      </a:r>
                      <a:r>
                        <a:rPr lang="en-US" sz="2800" baseline="-25000" dirty="0" err="1" smtClean="0"/>
                        <a:t>i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ȳ</a:t>
                      </a:r>
                      <a:r>
                        <a:rPr lang="en-US" sz="2800" baseline="-250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57.60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69.28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75.70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67.53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aseline="0" dirty="0" err="1" smtClean="0"/>
                        <a:t>s</a:t>
                      </a:r>
                      <a:r>
                        <a:rPr lang="en-US" sz="2800" baseline="-250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7.678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7.895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5.460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(n</a:t>
                      </a:r>
                      <a:r>
                        <a:rPr lang="en-US" sz="2800" baseline="-25000" dirty="0" smtClean="0"/>
                        <a:t>i</a:t>
                      </a:r>
                      <a:r>
                        <a:rPr lang="en-US" sz="2800" baseline="0" dirty="0" smtClean="0"/>
                        <a:t>-1)s</a:t>
                      </a:r>
                      <a:r>
                        <a:rPr lang="en-US" sz="2800" baseline="-25000" dirty="0" smtClean="0"/>
                        <a:t>i</a:t>
                      </a:r>
                      <a:r>
                        <a:rPr lang="en-US" sz="2800" baseline="30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235.78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249.32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119.24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/>
                        <a:t>(</a:t>
                      </a:r>
                      <a:r>
                        <a:rPr lang="en-US" sz="2800" baseline="0" dirty="0" err="1" smtClean="0"/>
                        <a:t>ȳ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0" dirty="0" smtClean="0">
                          <a:sym typeface="Symbol"/>
                        </a:rPr>
                        <a:t> -</a:t>
                      </a:r>
                      <a:r>
                        <a:rPr lang="en-US" sz="2800" baseline="0" dirty="0" smtClean="0">
                          <a:solidFill>
                            <a:srgbClr val="0070C0"/>
                          </a:solidFill>
                          <a:sym typeface="Symbol"/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y̅̅</a:t>
                      </a:r>
                      <a:r>
                        <a:rPr lang="en-US" sz="2800" baseline="0" dirty="0" smtClean="0">
                          <a:sym typeface="Symbol"/>
                        </a:rPr>
                        <a:t>)</a:t>
                      </a:r>
                      <a:r>
                        <a:rPr lang="en-US" sz="2800" baseline="30000" dirty="0" smtClean="0">
                          <a:sym typeface="Symbol"/>
                        </a:rPr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492.56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15.36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333.96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841.88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 (cont)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371600"/>
          <a:ext cx="8229600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841.88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420.94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50.36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1446.23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Does Paxil affect serotonin levels in healthy  young men?</a:t>
            </a:r>
          </a:p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be the mean serotonin level for men receiving 0 mg of Paxil.</a:t>
            </a:r>
          </a:p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be the mean serotonin level for men receiving 20 mg of Paxil.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be the mean serotonin level for men receiving 40 mg of Paxil.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 = 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 = </a:t>
            </a:r>
            <a:r>
              <a:rPr lang="en-US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; mean serotonin levels are the same at all 3 dosage levels [or, mean serotonin levels are unaffected by Paxil dose]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H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: The mean serotonin levels of the three groups are not all equal. [or, serotonin levels are affected by Paxil does]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 (cont)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371600"/>
          <a:ext cx="8229600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841.88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420.94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50.36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1446.23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56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ANOVA (cont)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295400"/>
          <a:ext cx="8305799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5652"/>
                <a:gridCol w="755073"/>
                <a:gridCol w="1510145"/>
                <a:gridCol w="1283623"/>
                <a:gridCol w="1585652"/>
                <a:gridCol w="1585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F-Ratio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P-Value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841.88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420.94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8.36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0.0053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50.36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1446.23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5052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/>
            <a:r>
              <a:rPr lang="en-US" sz="2800" dirty="0" smtClean="0"/>
              <a:t>This study provides evidence (P = 0.0053) at the 0.05 significance level that there is a difference in serotonin levels among the groups of men taking 0, 20, and 40 mg of Paxil.</a:t>
            </a:r>
          </a:p>
          <a:p>
            <a:pPr marL="182880" indent="-182880"/>
            <a:r>
              <a:rPr lang="en-US" sz="2800" dirty="0" smtClean="0"/>
              <a:t>This study provides evidence (P = 0.0053) at the 0.05 significance level that Paxil intake affects serotonin levels in young 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Conditions</a:t>
            </a:r>
            <a:endParaRPr lang="en-US" dirty="0"/>
          </a:p>
        </p:txBody>
      </p:sp>
      <p:pic>
        <p:nvPicPr>
          <p:cNvPr id="4" name="Picture 4" descr="F11_05_03b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8686800" cy="4294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11.6.1: Randomized Block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Researchers are interested in the effect that acid has on growth rate of alfalfa plants. To control sunlight, the randomized block procedure is used.</a:t>
            </a:r>
            <a:endParaRPr lang="en-US" dirty="0"/>
          </a:p>
        </p:txBody>
      </p:sp>
      <p:pic>
        <p:nvPicPr>
          <p:cNvPr id="4" name="Picture 4" descr="F11_06_01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62400"/>
            <a:ext cx="8229600" cy="2309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11.6.9: F test</a:t>
            </a:r>
            <a:endParaRPr lang="en-US" dirty="0"/>
          </a:p>
        </p:txBody>
      </p:sp>
      <p:pic>
        <p:nvPicPr>
          <p:cNvPr id="4" name="Picture 5" descr="T11_06_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16130"/>
            <a:ext cx="8229600" cy="3094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 Risk of Type I Error in Using Repeated t Tests at </a:t>
            </a:r>
            <a:r>
              <a:rPr lang="en-US" dirty="0" smtClean="0">
                <a:sym typeface="Symbol"/>
              </a:rPr>
              <a:t> = 0.05</a:t>
            </a:r>
            <a:endParaRPr lang="en-US" dirty="0"/>
          </a:p>
        </p:txBody>
      </p:sp>
      <p:pic>
        <p:nvPicPr>
          <p:cNvPr id="7" name="Picture 13" descr="T11_01_0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447800"/>
            <a:ext cx="7964074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733800" cy="2895600"/>
          </a:xfrm>
        </p:spPr>
        <p:txBody>
          <a:bodyPr/>
          <a:lstStyle/>
          <a:p>
            <a:r>
              <a:rPr lang="en-US" dirty="0" smtClean="0"/>
              <a:t>Example 11.7.3: Two-Way ANOVA</a:t>
            </a:r>
            <a:endParaRPr lang="en-US" dirty="0"/>
          </a:p>
        </p:txBody>
      </p:sp>
      <p:pic>
        <p:nvPicPr>
          <p:cNvPr id="4" name="Content Placeholder 3" descr="T11_07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338613"/>
            <a:ext cx="8229600" cy="3519387"/>
          </a:xfrm>
          <a:prstGeom prst="rect">
            <a:avLst/>
          </a:prstGeom>
          <a:noFill/>
        </p:spPr>
      </p:pic>
      <p:pic>
        <p:nvPicPr>
          <p:cNvPr id="5" name="Picture 4" descr="F11_07_04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62425" y="0"/>
            <a:ext cx="4981575" cy="350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11.7.4: Two-Way ANOVA</a:t>
            </a:r>
            <a:endParaRPr lang="en-US" dirty="0"/>
          </a:p>
        </p:txBody>
      </p:sp>
      <p:pic>
        <p:nvPicPr>
          <p:cNvPr id="4" name="Content Placeholder 3" descr="T11_07_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3545"/>
            <a:ext cx="8229600" cy="3319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Bonferroni t Table</a:t>
            </a:r>
            <a:endParaRPr lang="en-US" dirty="0"/>
          </a:p>
        </p:txBody>
      </p:sp>
      <p:pic>
        <p:nvPicPr>
          <p:cNvPr id="6" name="Picture 5" descr="Table 11.tif"/>
          <p:cNvPicPr>
            <a:picLocks noChangeAspect="1"/>
          </p:cNvPicPr>
          <p:nvPr/>
        </p:nvPicPr>
        <p:blipFill>
          <a:blip r:embed="rId2" cstate="print"/>
          <a:srcRect l="15805" t="5556" r="5380" b="44045"/>
          <a:stretch>
            <a:fillRect/>
          </a:stretch>
        </p:blipFill>
        <p:spPr>
          <a:xfrm rot="60000">
            <a:off x="1120697" y="634839"/>
            <a:ext cx="7339401" cy="6068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random sample of 15 healthy young men are split randomly into 3 groups of 5. They receive 0, 20, and 40 mg of the drug Paxil for one week. Then their serotonin levels are measured to determine whether Paxil affects serotonin levels.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Bonferroni Adjustment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04800" y="1371600"/>
          <a:ext cx="8534400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7"/>
                <a:gridCol w="1351984"/>
                <a:gridCol w="1352739"/>
                <a:gridCol w="18288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Dose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 mg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overall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</a:t>
                      </a:r>
                      <a:r>
                        <a:rPr lang="en-US" sz="2800" baseline="-250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y̅</a:t>
                      </a:r>
                      <a:r>
                        <a:rPr lang="en-US" sz="2800" baseline="-25000" dirty="0" err="1" smtClean="0"/>
                        <a:t>i</a:t>
                      </a:r>
                      <a:r>
                        <a:rPr lang="en-US" sz="2800" baseline="-25000" dirty="0" smtClean="0">
                          <a:sym typeface="Symbol"/>
                        </a:rPr>
                        <a:t>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57.60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69.28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75.70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67.53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SS</a:t>
                      </a:r>
                      <a:r>
                        <a:rPr lang="en-US" sz="2800" baseline="-25000" dirty="0" err="1" smtClean="0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235.78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249.32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119.24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657600"/>
          <a:ext cx="8305799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5652"/>
                <a:gridCol w="755073"/>
                <a:gridCol w="1510145"/>
                <a:gridCol w="1283623"/>
                <a:gridCol w="1585652"/>
                <a:gridCol w="1585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F-Ratio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P-Value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841.88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420.94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8.36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0.0053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604.34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50.36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1446.23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Paxil, Graphical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0 mg       20 mg       40 mg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2286000"/>
            <a:ext cx="2438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8400" y="2514600"/>
            <a:ext cx="2667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11.4.1 (MultComp.sas)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763000" cy="586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MAO;</a:t>
            </a:r>
          </a:p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‘H:\Ex.11.4.1.dat'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MAO diagnosis $;</a:t>
            </a:r>
          </a:p>
          <a:p>
            <a:pPr>
              <a:buNone/>
            </a:pPr>
            <a:r>
              <a:rPr lang="pl-PL" dirty="0" smtClean="0">
                <a:solidFill>
                  <a:srgbClr val="008000"/>
                </a:solidFill>
                <a:latin typeface="Courier New"/>
              </a:rPr>
              <a:t>*I: Chronic, II: UndParanoid, III: ParanoidShiz;</a:t>
            </a:r>
            <a:endParaRPr lang="pl-PL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=MAO; </a:t>
            </a: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Title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'Example of </a:t>
            </a:r>
            <a:r>
              <a:rPr lang="en-US" dirty="0" err="1" smtClean="0">
                <a:solidFill>
                  <a:srgbClr val="800080"/>
                </a:solidFill>
                <a:latin typeface="Courier New"/>
              </a:rPr>
              <a:t>mulitple</a:t>
            </a:r>
            <a:r>
              <a:rPr lang="en-US" dirty="0" smtClean="0">
                <a:solidFill>
                  <a:srgbClr val="800080"/>
                </a:solidFill>
                <a:latin typeface="Courier New"/>
              </a:rPr>
              <a:t> comparisons'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=MAO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alpha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0.05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diagnosis;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MAO = diagnosis;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diagnosis /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bon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cldiff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lines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urier New"/>
                <a:sym typeface="Wingdings" pitchFamily="2" charset="2"/>
              </a:rPr>
              <a:t> Bonferroni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means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diagnosis /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tukey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cldiff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lines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urier New"/>
                <a:sym typeface="Wingdings" pitchFamily="2" charset="2"/>
              </a:rPr>
              <a:t>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  <a:sym typeface="Wingdings" pitchFamily="2" charset="2"/>
              </a:rPr>
              <a:t>Tukey</a:t>
            </a: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400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11.4.1 (Bonferroni </a:t>
            </a:r>
            <a:r>
              <a:rPr lang="en-US" dirty="0" err="1" smtClean="0"/>
              <a:t>cldiff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rmAutofit fontScale="32500" lnSpcReduction="20000"/>
          </a:bodyPr>
          <a:lstStyle/>
          <a:p>
            <a:endParaRPr lang="en-US" dirty="0" smtClean="0">
              <a:latin typeface="SAS Monospace"/>
            </a:endParaRP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Bonferroni (Dunn) t Tests for MAO</a:t>
            </a: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NOTE: This test controls the Type I </a:t>
            </a:r>
            <a:r>
              <a:rPr lang="en-US" sz="3700" dirty="0" err="1" smtClean="0">
                <a:latin typeface="SAS Monospace"/>
              </a:rPr>
              <a:t>experimentwise</a:t>
            </a:r>
            <a:r>
              <a:rPr lang="en-US" sz="3700" dirty="0" smtClean="0">
                <a:latin typeface="SAS Monospace"/>
              </a:rPr>
              <a:t> error rate, but it generally has a higher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Type II error rate than </a:t>
            </a:r>
            <a:r>
              <a:rPr lang="en-US" sz="3700" dirty="0" err="1" smtClean="0">
                <a:latin typeface="SAS Monospace"/>
              </a:rPr>
              <a:t>Tukey's</a:t>
            </a:r>
            <a:r>
              <a:rPr lang="en-US" sz="3700" dirty="0" smtClean="0">
                <a:latin typeface="SAS Monospace"/>
              </a:rPr>
              <a:t> for all pairwise comparisons.</a:t>
            </a: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Alpha                        0.05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Error Degrees of Freedom       39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Error Mean Square        10.72442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Critical Value of t       2.50166</a:t>
            </a: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Comparisons significant at the 0.05 level are indicated by ***.</a:t>
            </a: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                  Difference      Simultaneous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 diagnosis            Between     95% Confidence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    Comparison              Means         Limits</a:t>
            </a:r>
          </a:p>
          <a:p>
            <a:pPr>
              <a:buNone/>
            </a:pPr>
            <a:endParaRPr lang="en-US" sz="3700" dirty="0" smtClean="0">
              <a:latin typeface="SAS Monospace"/>
            </a:endParaRPr>
          </a:p>
          <a:p>
            <a:pPr>
              <a:buNone/>
            </a:pPr>
            <a:r>
              <a:rPr lang="pl-PL" sz="3700" dirty="0" smtClean="0">
                <a:latin typeface="SAS Monospace"/>
              </a:rPr>
              <a:t>                    Chronic  - UndParan         3.524      0.709   6.339  ***</a:t>
            </a:r>
          </a:p>
          <a:p>
            <a:pPr>
              <a:buNone/>
            </a:pPr>
            <a:r>
              <a:rPr lang="pl-PL" sz="3700" dirty="0" smtClean="0">
                <a:latin typeface="SAS Monospace"/>
              </a:rPr>
              <a:t>                    Chronic  - ParnoidS         3.843      0.362   7.324  ***</a:t>
            </a:r>
          </a:p>
          <a:p>
            <a:pPr>
              <a:buNone/>
            </a:pPr>
            <a:r>
              <a:rPr lang="pl-PL" sz="3700" dirty="0" smtClean="0">
                <a:latin typeface="SAS Monospace"/>
              </a:rPr>
              <a:t>                    UndParan - Chronic         -3.524     -6.339  -0.709  ***</a:t>
            </a:r>
          </a:p>
          <a:p>
            <a:pPr>
              <a:buNone/>
            </a:pPr>
            <a:r>
              <a:rPr lang="fi-FI" sz="3700" dirty="0" smtClean="0">
                <a:latin typeface="SAS Monospace"/>
              </a:rPr>
              <a:t>                    UndParan - ParnoidS         0.319     -3.229   3.866</a:t>
            </a:r>
          </a:p>
          <a:p>
            <a:pPr>
              <a:buNone/>
            </a:pPr>
            <a:r>
              <a:rPr lang="pl-PL" sz="3700" dirty="0" smtClean="0">
                <a:latin typeface="SAS Monospace"/>
              </a:rPr>
              <a:t>                    ParnoidS - Chronic         -3.843     -7.324  -0.362  ***</a:t>
            </a:r>
          </a:p>
          <a:p>
            <a:pPr>
              <a:buNone/>
            </a:pPr>
            <a:r>
              <a:rPr lang="en-US" sz="3700" dirty="0" smtClean="0">
                <a:latin typeface="SAS Monospace"/>
              </a:rPr>
              <a:t>                    </a:t>
            </a:r>
            <a:r>
              <a:rPr lang="en-US" sz="3700" dirty="0" err="1" smtClean="0">
                <a:latin typeface="SAS Monospace"/>
              </a:rPr>
              <a:t>ParnoidS</a:t>
            </a:r>
            <a:r>
              <a:rPr lang="en-US" sz="3700" dirty="0" smtClean="0">
                <a:latin typeface="SAS Monospace"/>
              </a:rPr>
              <a:t> - </a:t>
            </a:r>
            <a:r>
              <a:rPr lang="en-US" sz="3700" dirty="0" err="1" smtClean="0">
                <a:latin typeface="SAS Monospace"/>
              </a:rPr>
              <a:t>UndParan</a:t>
            </a:r>
            <a:r>
              <a:rPr lang="en-US" sz="3700" dirty="0" smtClean="0">
                <a:latin typeface="SAS Monospace"/>
              </a:rPr>
              <a:t>        -0.319     -3.866   3.229</a:t>
            </a:r>
            <a:endParaRPr lang="en-US" sz="37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400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11.4.1 (Bonferroni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>
                <a:latin typeface="SAS Monospace"/>
              </a:rPr>
              <a:t> The GLM Procedure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 Bonferroni (Dunn) t Tests for MAO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NOTE: This test controls the Type I </a:t>
            </a:r>
            <a:r>
              <a:rPr lang="en-US" sz="1200" dirty="0" err="1" smtClean="0">
                <a:latin typeface="SAS Monospace"/>
              </a:rPr>
              <a:t>experimentwise</a:t>
            </a:r>
            <a:r>
              <a:rPr lang="en-US" sz="1200" dirty="0" smtClean="0">
                <a:latin typeface="SAS Monospace"/>
              </a:rPr>
              <a:t> error rate, but it generally has a higher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  Type II error rate than REGWQ.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Alpha                              0.05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Error Degrees of Freedom             39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Error Mean Square              10.72442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Critical Value of t             2.50166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Minimum Significant Difference   3.2978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Harmonic Mean of Cell Sizes    12.34286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  NOTE: Cell sizes are not equal.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Means with the same letter are not significantly different.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Bon Grouping          Mean      N    diagnosis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A         9.806     18    Chronic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         6.281     16    </a:t>
            </a:r>
            <a:r>
              <a:rPr lang="en-US" sz="1200" dirty="0" err="1" smtClean="0">
                <a:latin typeface="SAS Monospace"/>
              </a:rPr>
              <a:t>UndParan</a:t>
            </a: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         5.963      8    </a:t>
            </a:r>
            <a:r>
              <a:rPr lang="en-US" sz="1200" dirty="0" err="1" smtClean="0">
                <a:latin typeface="SAS Monospace"/>
              </a:rPr>
              <a:t>ParnoidS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400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11.4.1 (</a:t>
            </a:r>
            <a:r>
              <a:rPr lang="en-US" dirty="0" err="1" smtClean="0"/>
              <a:t>Tukey</a:t>
            </a:r>
            <a:r>
              <a:rPr lang="en-US" dirty="0" smtClean="0"/>
              <a:t> </a:t>
            </a:r>
            <a:r>
              <a:rPr lang="en-US" dirty="0" err="1" smtClean="0"/>
              <a:t>cldiff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rmAutofit fontScale="25000" lnSpcReduction="20000"/>
          </a:bodyPr>
          <a:lstStyle/>
          <a:p>
            <a:endParaRPr lang="en-US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The GLM Procedure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</a:t>
            </a:r>
            <a:r>
              <a:rPr lang="en-US" sz="4800" dirty="0" err="1" smtClean="0">
                <a:latin typeface="SAS Monospace"/>
              </a:rPr>
              <a:t>Tukey's</a:t>
            </a:r>
            <a:r>
              <a:rPr lang="en-US" sz="4800" dirty="0" smtClean="0">
                <a:latin typeface="SAS Monospace"/>
              </a:rPr>
              <a:t> Studentized Range (HSD) Test for MAO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NOTE: This test controls the Type I </a:t>
            </a:r>
            <a:r>
              <a:rPr lang="en-US" sz="4800" dirty="0" err="1" smtClean="0">
                <a:latin typeface="SAS Monospace"/>
              </a:rPr>
              <a:t>experimentwise</a:t>
            </a:r>
            <a:r>
              <a:rPr lang="en-US" sz="4800" dirty="0" smtClean="0">
                <a:latin typeface="SAS Monospace"/>
              </a:rPr>
              <a:t> error rate.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Alpha                                   0.05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Error Degrees of Freedom                  39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Error Mean Square                   10.72442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Critical Value of Studentized Range  3.44546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Comparisons significant at the 0.05 level are indicated by ***.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                  Difference      Simultaneous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 diagnosis            Between     95% Confidence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    Comparison              Means         Limits</a:t>
            </a:r>
          </a:p>
          <a:p>
            <a:pPr>
              <a:buNone/>
            </a:pPr>
            <a:endParaRPr lang="en-US" sz="4800" dirty="0" smtClean="0">
              <a:latin typeface="SAS Monospace"/>
            </a:endParaRPr>
          </a:p>
          <a:p>
            <a:pPr>
              <a:buNone/>
            </a:pPr>
            <a:r>
              <a:rPr lang="pl-PL" sz="4800" dirty="0" smtClean="0">
                <a:latin typeface="SAS Monospace"/>
              </a:rPr>
              <a:t>                    Chronic  - UndParan         3.524      0.783   6.266  ***</a:t>
            </a:r>
          </a:p>
          <a:p>
            <a:pPr>
              <a:buNone/>
            </a:pPr>
            <a:r>
              <a:rPr lang="pl-PL" sz="4800" dirty="0" smtClean="0">
                <a:latin typeface="SAS Monospace"/>
              </a:rPr>
              <a:t>                    Chronic  - ParnoidS         3.843      0.453   7.233  ***</a:t>
            </a:r>
          </a:p>
          <a:p>
            <a:pPr>
              <a:buNone/>
            </a:pPr>
            <a:r>
              <a:rPr lang="pl-PL" sz="4800" dirty="0" smtClean="0">
                <a:latin typeface="SAS Monospace"/>
              </a:rPr>
              <a:t>                    UndParan - Chronic         -3.524     -6.266  -0.783  ***</a:t>
            </a:r>
          </a:p>
          <a:p>
            <a:pPr>
              <a:buNone/>
            </a:pPr>
            <a:r>
              <a:rPr lang="fi-FI" sz="4800" dirty="0" smtClean="0">
                <a:latin typeface="SAS Monospace"/>
              </a:rPr>
              <a:t>                    UndParan - ParnoidS         0.319     -3.136   3.774</a:t>
            </a:r>
          </a:p>
          <a:p>
            <a:pPr>
              <a:buNone/>
            </a:pPr>
            <a:r>
              <a:rPr lang="pl-PL" sz="4800" dirty="0" smtClean="0">
                <a:latin typeface="SAS Monospace"/>
              </a:rPr>
              <a:t>                    ParnoidS - Chronic         -3.843     -7.233  -0.453  ***</a:t>
            </a:r>
          </a:p>
          <a:p>
            <a:pPr>
              <a:buNone/>
            </a:pPr>
            <a:r>
              <a:rPr lang="en-US" sz="4800" dirty="0" smtClean="0">
                <a:latin typeface="SAS Monospace"/>
              </a:rPr>
              <a:t>                    </a:t>
            </a:r>
            <a:r>
              <a:rPr lang="en-US" sz="4800" dirty="0" err="1" smtClean="0">
                <a:latin typeface="SAS Monospace"/>
              </a:rPr>
              <a:t>ParnoidS</a:t>
            </a:r>
            <a:r>
              <a:rPr lang="en-US" sz="4800" dirty="0" smtClean="0">
                <a:latin typeface="SAS Monospace"/>
              </a:rPr>
              <a:t> - </a:t>
            </a:r>
            <a:r>
              <a:rPr lang="en-US" sz="4800" dirty="0" err="1" smtClean="0">
                <a:latin typeface="SAS Monospace"/>
              </a:rPr>
              <a:t>UndParan</a:t>
            </a:r>
            <a:r>
              <a:rPr lang="en-US" sz="4800" dirty="0" smtClean="0">
                <a:latin typeface="SAS Monospace"/>
              </a:rPr>
              <a:t>        -0.319     -3.774   3.136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400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ANOVA: Graphical</a:t>
            </a:r>
            <a:endParaRPr lang="en-US" dirty="0"/>
          </a:p>
        </p:txBody>
      </p:sp>
      <p:pic>
        <p:nvPicPr>
          <p:cNvPr id="12" name="Picture 14" descr="F11_01_0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7386637" cy="3471620"/>
          </a:xfrm>
          <a:prstGeom prst="rect">
            <a:avLst/>
          </a:prstGeom>
          <a:noFill/>
        </p:spPr>
      </p:pic>
      <p:pic>
        <p:nvPicPr>
          <p:cNvPr id="13" name="Picture 14" descr="F11_01_04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3794692"/>
            <a:ext cx="3228975" cy="3063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Exercise 11.4.1 (</a:t>
            </a:r>
            <a:r>
              <a:rPr lang="en-US" dirty="0" err="1" smtClean="0"/>
              <a:t>Tukey</a:t>
            </a:r>
            <a:r>
              <a:rPr lang="en-US" dirty="0" smtClean="0"/>
              <a:t>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>
                <a:latin typeface="SAS Monospace"/>
              </a:rPr>
              <a:t> The GLM Procedure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</a:t>
            </a:r>
            <a:r>
              <a:rPr lang="en-US" sz="1200" dirty="0" err="1" smtClean="0">
                <a:latin typeface="SAS Monospace"/>
              </a:rPr>
              <a:t>Tukey's</a:t>
            </a:r>
            <a:r>
              <a:rPr lang="en-US" sz="1200" dirty="0" smtClean="0">
                <a:latin typeface="SAS Monospace"/>
              </a:rPr>
              <a:t> Studentized Range (HSD) Test for MAO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NOTE: This test controls the Type I </a:t>
            </a:r>
            <a:r>
              <a:rPr lang="en-US" sz="1200" dirty="0" err="1" smtClean="0">
                <a:latin typeface="SAS Monospace"/>
              </a:rPr>
              <a:t>experimentwise</a:t>
            </a:r>
            <a:r>
              <a:rPr lang="en-US" sz="1200" dirty="0" smtClean="0">
                <a:latin typeface="SAS Monospace"/>
              </a:rPr>
              <a:t> error rate, but it generally has a higher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  Type II error rate than REGWQ.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Alpha                                   0.05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Error Degrees of Freedom                  39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Error Mean Square                   10.72442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Critical Value of Studentized Range  3.44546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Minimum Significant Difference        3.2116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Harmonic Mean of Cell Sizes         12.34286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  NOTE: Cell sizes are not equal.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Means with the same letter are not significantly different.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</a:t>
            </a:r>
            <a:r>
              <a:rPr lang="en-US" sz="1200" dirty="0" err="1" smtClean="0">
                <a:latin typeface="SAS Monospace"/>
              </a:rPr>
              <a:t>Tukey</a:t>
            </a:r>
            <a:r>
              <a:rPr lang="en-US" sz="1200" dirty="0" smtClean="0">
                <a:latin typeface="SAS Monospace"/>
              </a:rPr>
              <a:t> Grouping          Mean      N    diagnosis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A         9.806     18    Chronic</a:t>
            </a:r>
          </a:p>
          <a:p>
            <a:pPr>
              <a:buNone/>
            </a:pP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         6.281     16    </a:t>
            </a:r>
            <a:r>
              <a:rPr lang="en-US" sz="1200" dirty="0" err="1" smtClean="0">
                <a:latin typeface="SAS Monospace"/>
              </a:rPr>
              <a:t>UndParan</a:t>
            </a:r>
            <a:endParaRPr lang="en-US" sz="1200" dirty="0" smtClean="0">
              <a:latin typeface="SAS Monospace"/>
            </a:endParaRP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</a:t>
            </a:r>
          </a:p>
          <a:p>
            <a:pPr>
              <a:buNone/>
            </a:pPr>
            <a:r>
              <a:rPr lang="en-US" sz="1200" dirty="0" smtClean="0">
                <a:latin typeface="SAS Monospace"/>
              </a:rPr>
              <a:t>                               B         5.963      8    </a:t>
            </a:r>
            <a:r>
              <a:rPr lang="en-US" sz="1200" dirty="0" err="1" smtClean="0">
                <a:latin typeface="SAS Monospace"/>
              </a:rPr>
              <a:t>ParnoidS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64008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ANOVA terms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229600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2057400"/>
                <a:gridCol w="2042160"/>
                <a:gridCol w="1996440"/>
                <a:gridCol w="12954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Treatment 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Treatment 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Treatment</a:t>
                      </a:r>
                      <a:r>
                        <a:rPr lang="en-US" sz="2800" baseline="0" dirty="0" smtClean="0"/>
                        <a:t> 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11</a:t>
                      </a:r>
                      <a:r>
                        <a:rPr lang="en-US" sz="2800" baseline="0" dirty="0" smtClean="0"/>
                        <a:t> = 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21</a:t>
                      </a:r>
                      <a:r>
                        <a:rPr lang="en-US" sz="2800" baseline="0" dirty="0" smtClean="0"/>
                        <a:t> = 40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31</a:t>
                      </a:r>
                      <a:r>
                        <a:rPr lang="en-US" sz="2800" baseline="0" dirty="0" smtClean="0"/>
                        <a:t> = 39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12</a:t>
                      </a:r>
                      <a:r>
                        <a:rPr lang="en-US" sz="2800" baseline="0" dirty="0" smtClean="0"/>
                        <a:t> = 39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22</a:t>
                      </a:r>
                      <a:r>
                        <a:rPr lang="en-US" sz="2800" baseline="0" dirty="0" smtClean="0"/>
                        <a:t> = 48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32</a:t>
                      </a:r>
                      <a:r>
                        <a:rPr lang="en-US" sz="2800" baseline="0" dirty="0" smtClean="0"/>
                        <a:t> = 30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13</a:t>
                      </a:r>
                      <a:r>
                        <a:rPr lang="en-US" sz="2800" baseline="0" dirty="0" smtClean="0"/>
                        <a:t> = 42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23</a:t>
                      </a:r>
                      <a:r>
                        <a:rPr lang="en-US" sz="2800" baseline="0" dirty="0" smtClean="0"/>
                        <a:t> = 44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33</a:t>
                      </a:r>
                      <a:r>
                        <a:rPr lang="en-US" sz="2800" baseline="0" dirty="0" smtClean="0"/>
                        <a:t> = 32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14</a:t>
                      </a:r>
                      <a:r>
                        <a:rPr lang="en-US" sz="2800" baseline="0" dirty="0" smtClean="0"/>
                        <a:t> = 43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y</a:t>
                      </a:r>
                      <a:r>
                        <a:rPr lang="en-US" sz="2800" baseline="-25000" dirty="0" smtClean="0"/>
                        <a:t>34</a:t>
                      </a:r>
                      <a:r>
                        <a:rPr lang="en-US" sz="2800" baseline="0" dirty="0" smtClean="0"/>
                        <a:t> = 35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Overall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4267200"/>
          <a:ext cx="693420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2057400"/>
                <a:gridCol w="2042160"/>
                <a:gridCol w="199644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baseline="0" dirty="0" smtClean="0"/>
                        <a:t> = 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 = 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baseline="0" dirty="0" smtClean="0"/>
                        <a:t> = 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4800600"/>
          <a:ext cx="693420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2057400"/>
                <a:gridCol w="20574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ȳ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baseline="0" dirty="0" smtClean="0"/>
                        <a:t> = 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ȳ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 = 44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ȳ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baseline="0" dirty="0" smtClean="0"/>
                        <a:t> = 34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5334000"/>
          <a:ext cx="693420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2057400"/>
                <a:gridCol w="2042160"/>
                <a:gridCol w="1996440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s</a:t>
                      </a:r>
                      <a:r>
                        <a:rPr lang="en-US" sz="2800" baseline="-25000" dirty="0" smtClean="0"/>
                        <a:t>1</a:t>
                      </a:r>
                      <a:r>
                        <a:rPr lang="en-US" sz="2800" baseline="0" dirty="0" smtClean="0"/>
                        <a:t> = 3.74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s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baseline="0" dirty="0" smtClean="0"/>
                        <a:t> = 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s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baseline="0" dirty="0" smtClean="0"/>
                        <a:t> = 3.92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162800" y="4267200"/>
          <a:ext cx="1295400" cy="53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162800" y="4800600"/>
          <a:ext cx="1295400" cy="53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MS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114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120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348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Table: Formulas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458200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143000"/>
                <a:gridCol w="29718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Source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</a:t>
                      </a:r>
                    </a:p>
                    <a:p>
                      <a:pPr algn="ctr"/>
                      <a:r>
                        <a:rPr lang="en-US" sz="2800" dirty="0" smtClean="0"/>
                        <a:t>(Sum</a:t>
                      </a:r>
                      <a:r>
                        <a:rPr lang="en-US" sz="2800" baseline="0" dirty="0" smtClean="0"/>
                        <a:t> of Squares)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MS </a:t>
                      </a:r>
                    </a:p>
                    <a:p>
                      <a:pPr algn="ctr"/>
                      <a:r>
                        <a:rPr lang="en-US" sz="2800" dirty="0" smtClean="0"/>
                        <a:t>(Mean Square)</a:t>
                      </a:r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Between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 – 1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SS/</a:t>
                      </a:r>
                      <a:r>
                        <a:rPr lang="en-US" sz="2800" dirty="0" err="1" smtClean="0"/>
                        <a:t>df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Within</a:t>
                      </a:r>
                      <a:endParaRPr lang="en-US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•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–</a:t>
                      </a:r>
                      <a:r>
                        <a:rPr lang="en-US" sz="2800" baseline="0" dirty="0" smtClean="0"/>
                        <a:t> I</a:t>
                      </a:r>
                      <a:endParaRPr lang="en-US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•</a:t>
                      </a:r>
                      <a:r>
                        <a:rPr lang="en-US" sz="2800" dirty="0" smtClean="0"/>
                        <a:t> – 1</a:t>
                      </a:r>
                      <a:endParaRPr lang="en-US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92500" y="2590800"/>
          <a:ext cx="1676400" cy="927100"/>
        </p:xfrm>
        <a:graphic>
          <a:graphicData uri="http://schemas.openxmlformats.org/presentationml/2006/ole">
            <p:oleObj spid="_x0000_s1036" name="Equation" r:id="rId4" imgW="1676400" imgH="9271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06800" y="3765550"/>
          <a:ext cx="1612900" cy="927100"/>
        </p:xfrm>
        <a:graphic>
          <a:graphicData uri="http://schemas.openxmlformats.org/presentationml/2006/ole">
            <p:oleObj spid="_x0000_s1037" name="Equation" r:id="rId5" imgW="1612900" imgH="9271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333750" y="4800600"/>
          <a:ext cx="2019300" cy="990600"/>
        </p:xfrm>
        <a:graphic>
          <a:graphicData uri="http://schemas.openxmlformats.org/presentationml/2006/ole">
            <p:oleObj spid="_x0000_s1038" name="Equation" r:id="rId6" imgW="2019300" imgH="990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 distribution</a:t>
            </a:r>
            <a:endParaRPr lang="en-US" dirty="0"/>
          </a:p>
        </p:txBody>
      </p:sp>
      <p:pic>
        <p:nvPicPr>
          <p:cNvPr id="2050" name="Picture 2" descr="http://www.vosesoftware.com/ModelRiskHelp/images/15/image19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76299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6324600"/>
            <a:ext cx="861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http://www.vosesoftware.com/ModelRiskHelp/index.htm#Distributions/Continuous_distributions/F_distribution.htm</a:t>
            </a:r>
          </a:p>
        </p:txBody>
      </p:sp>
    </p:spTree>
    <p:extLst>
      <p:ext uri="{BB962C8B-B14F-4D97-AF65-F5344CB8AC3E}">
        <p14:creationId xmlns:p14="http://schemas.microsoft.com/office/powerpoint/2010/main" xmlns="" val="23947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1905000" cy="2971800"/>
          </a:xfrm>
        </p:spPr>
        <p:txBody>
          <a:bodyPr/>
          <a:lstStyle/>
          <a:p>
            <a:r>
              <a:rPr lang="en-US" dirty="0" smtClean="0"/>
              <a:t>F Table</a:t>
            </a:r>
            <a:endParaRPr lang="en-US" dirty="0"/>
          </a:p>
        </p:txBody>
      </p:sp>
      <p:pic>
        <p:nvPicPr>
          <p:cNvPr id="4" name="Content Placeholder 3" descr="F_alpha_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7463" t="3460" b="7734"/>
          <a:stretch>
            <a:fillRect/>
          </a:stretch>
        </p:blipFill>
        <p:spPr>
          <a:xfrm>
            <a:off x="3429000" y="0"/>
            <a:ext cx="5486400" cy="6813755"/>
          </a:xfrm>
        </p:spPr>
      </p:pic>
      <p:pic>
        <p:nvPicPr>
          <p:cNvPr id="8" name="Picture 15" descr="F11_04_01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3381249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Conclusion for 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study (does not) provide(s) evidence [(P = )] at the 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 significance level that there is a difference in ____ among the ____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7673</TotalTime>
  <Words>1356</Words>
  <Application>Microsoft Office PowerPoint</Application>
  <PresentationFormat>On-screen Show (4:3)</PresentationFormat>
  <Paragraphs>377</Paragraphs>
  <Slides>30</Slides>
  <Notes>16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Multiple Comparisons</vt:lpstr>
      <vt:lpstr>Overall Risk of Type I Error in Using Repeated t Tests at  = 0.05</vt:lpstr>
      <vt:lpstr>ANOVA: Graphical</vt:lpstr>
      <vt:lpstr>Example: ANOVA terms</vt:lpstr>
      <vt:lpstr>ANOVA Table</vt:lpstr>
      <vt:lpstr>ANOVA Table: Formulas</vt:lpstr>
      <vt:lpstr>F distribution</vt:lpstr>
      <vt:lpstr>F Table</vt:lpstr>
      <vt:lpstr>Scientific Conclusion for F test</vt:lpstr>
      <vt:lpstr>Example: ANOVA</vt:lpstr>
      <vt:lpstr>Example: ANOVA (cont).</vt:lpstr>
      <vt:lpstr>Example: ANOVA (cont)</vt:lpstr>
      <vt:lpstr>Example: ANOVA (cont)</vt:lpstr>
      <vt:lpstr>Example: ANOVA (cont)</vt:lpstr>
      <vt:lpstr>Example: ANOVA (cont)</vt:lpstr>
      <vt:lpstr>Example: ANOVA (cont)</vt:lpstr>
      <vt:lpstr>Verification of Conditions</vt:lpstr>
      <vt:lpstr>Example 11.6.1: Randomized Block Procedure</vt:lpstr>
      <vt:lpstr>Example 11.6.9: F test</vt:lpstr>
      <vt:lpstr>Example 11.7.3: Two-Way ANOVA</vt:lpstr>
      <vt:lpstr>Example 11.7.4: Two-Way ANOVA</vt:lpstr>
      <vt:lpstr>Bonferroni t Table</vt:lpstr>
      <vt:lpstr>Example: ANOVA</vt:lpstr>
      <vt:lpstr>Example: Bonferroni Adjustment</vt:lpstr>
      <vt:lpstr>Example: Paxil, Graphical Representation</vt:lpstr>
      <vt:lpstr>Exercise 11.4.1 (MultComp.sas)</vt:lpstr>
      <vt:lpstr>Exercise 11.4.1 (Bonferroni cldiff)</vt:lpstr>
      <vt:lpstr>Exercise 11.4.1 (Bonferroni lines)</vt:lpstr>
      <vt:lpstr>Exercise 11.4.1 (Tukey cldiff)</vt:lpstr>
      <vt:lpstr>Exercise 11.4.1 (Tukey lines)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501</cp:revision>
  <dcterms:created xsi:type="dcterms:W3CDTF">2010-01-11T21:36:57Z</dcterms:created>
  <dcterms:modified xsi:type="dcterms:W3CDTF">2012-11-20T20:50:00Z</dcterms:modified>
</cp:coreProperties>
</file>