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80" r:id="rId2"/>
    <p:sldId id="281" r:id="rId3"/>
    <p:sldId id="270" r:id="rId4"/>
    <p:sldId id="272" r:id="rId5"/>
    <p:sldId id="283" r:id="rId6"/>
    <p:sldId id="271" r:id="rId7"/>
    <p:sldId id="273" r:id="rId8"/>
    <p:sldId id="275" r:id="rId9"/>
    <p:sldId id="276" r:id="rId10"/>
    <p:sldId id="284" r:id="rId11"/>
    <p:sldId id="285" r:id="rId12"/>
    <p:sldId id="277" r:id="rId13"/>
    <p:sldId id="286" r:id="rId14"/>
    <p:sldId id="278" r:id="rId15"/>
    <p:sldId id="28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278" autoAdjust="0"/>
    <p:restoredTop sz="94660"/>
  </p:normalViewPr>
  <p:slideViewPr>
    <p:cSldViewPr>
      <p:cViewPr varScale="1">
        <p:scale>
          <a:sx n="35" d="100"/>
          <a:sy n="35" d="100"/>
        </p:scale>
        <p:origin x="-117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686" y="-96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4E9E57-B026-4B5A-B3E8-8A48562FE2B8}" type="datetimeFigureOut">
              <a:rPr lang="en-US" smtClean="0"/>
              <a:pPr/>
              <a:t>11/13/2012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995F4E-C860-47AA-8D4E-D983800C9E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001362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11/13/2012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11/13/2012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11/13/2012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11/13/2012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11/13/2012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11/13/2012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11/13/2012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11/13/2012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11/13/2012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11/13/2012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11/13/2012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665B9-8681-4F57-B28C-8200AC9C629D}" type="datetimeFigureOut">
              <a:rPr lang="en-US" smtClean="0"/>
              <a:pPr/>
              <a:t>11/13/2012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Contingency Table</a:t>
            </a:r>
            <a:endParaRPr lang="en-US" dirty="0"/>
          </a:p>
        </p:txBody>
      </p:sp>
      <p:pic>
        <p:nvPicPr>
          <p:cNvPr id="4" name="Picture 24" descr="T10_01_0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221036"/>
            <a:ext cx="8229600" cy="32842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Example: Context 2 (cont)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133600" y="1981200"/>
          <a:ext cx="5105400" cy="1981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91124"/>
                <a:gridCol w="1151036"/>
                <a:gridCol w="1021080"/>
                <a:gridCol w="1021080"/>
                <a:gridCol w="1021080"/>
              </a:tblGrid>
              <a:tr h="370840">
                <a:tc rowSpan="2" gridSpan="2">
                  <a:txBody>
                    <a:bodyPr/>
                    <a:lstStyle/>
                    <a:p>
                      <a:pPr algn="ctr"/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eye color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 gridSpan="2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red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purple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wing shape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normal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39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50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vestigial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32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50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57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43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209800" y="4343400"/>
          <a:ext cx="5638800" cy="1981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84227"/>
                <a:gridCol w="1149373"/>
                <a:gridCol w="1249680"/>
                <a:gridCol w="1341120"/>
                <a:gridCol w="914400"/>
              </a:tblGrid>
              <a:tr h="370840">
                <a:tc rowSpan="2" gridSpan="2">
                  <a:txBody>
                    <a:bodyPr/>
                    <a:lstStyle/>
                    <a:p>
                      <a:pPr algn="ctr"/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eye color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 gridSpan="2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red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purple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wing shape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normal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39 (28.5)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11 (21.5)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50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vestigial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18 (28.5)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32 (21.5)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50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57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43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Example: Context 2 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This study provides evidence at the 0.05 significance level that eye color and wing shape are associated.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Example: r x k Contingency 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73457789"/>
              </p:ext>
            </p:extLst>
          </p:nvPr>
        </p:nvGraphicFramePr>
        <p:xfrm>
          <a:off x="304801" y="3733800"/>
          <a:ext cx="8534398" cy="27736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52598"/>
                <a:gridCol w="1676400"/>
                <a:gridCol w="1676400"/>
                <a:gridCol w="1764490"/>
                <a:gridCol w="1664510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Hair Color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eye color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Brown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Grey/Green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Blue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Brown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438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1387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807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2632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Black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288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746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189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1223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Fair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115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946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1768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2829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Red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53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47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116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857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3132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2811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6800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33400" y="1066800"/>
            <a:ext cx="830579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This table shows the relationship between hair color and eye color for 6800 German men. Is there an association between hair color and eye color for German men to a significance level of 0.01.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Example: r x k Contingency Table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8602" y="1981200"/>
          <a:ext cx="8534398" cy="30784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52598"/>
                <a:gridCol w="1676400"/>
                <a:gridCol w="1676400"/>
                <a:gridCol w="1764490"/>
                <a:gridCol w="1664510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Hair Color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eye color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Brown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Grey/Green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Blue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Brown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438 (331.7)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1387 (1212.3)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807 (1088.0)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2632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Black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288 (154.1)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746 (563.3)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189 (505.6)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1223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Fair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115 (356.5)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946 (1303.0)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1768 (1169.5)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2829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Red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16 (14.6)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53(53.4)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47 (48.0)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116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857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3132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2811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6800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723766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Example: Confidence Interval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What is the 95% Confidence Interval for the study of the treatment of a drug vs. a placebo below?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828800" y="2819400"/>
          <a:ext cx="4952999" cy="1981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28799"/>
                <a:gridCol w="838200"/>
                <a:gridCol w="1143000"/>
                <a:gridCol w="1143000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Observed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Treatment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Drug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Placebo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Improve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Don’t Improve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47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pic>
        <p:nvPicPr>
          <p:cNvPr id="4" name="Picture 4" descr="D10_10_p409-&amp;-410a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143000"/>
            <a:ext cx="7900449" cy="571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Contingency Tables: Context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Samples are “drug” and “placebo” ; observed variable “improve” or “don’t improve”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514600" y="2438400"/>
          <a:ext cx="4952999" cy="1981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28799"/>
                <a:gridCol w="838200"/>
                <a:gridCol w="1143000"/>
                <a:gridCol w="1143000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Observed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Treatment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Drug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Placebo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Improve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Don’t Improve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47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Contingency Tables: Context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Observe eye color( red/purple) and wing shape (normal/vestigial)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133600" y="1981200"/>
          <a:ext cx="4191000" cy="15849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14400"/>
                <a:gridCol w="1181100"/>
                <a:gridCol w="1047750"/>
                <a:gridCol w="1047750"/>
              </a:tblGrid>
              <a:tr h="370840">
                <a:tc rowSpan="2" gridSpan="2">
                  <a:txBody>
                    <a:bodyPr/>
                    <a:lstStyle/>
                    <a:p>
                      <a:pPr algn="ctr"/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eye color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 gridSpan="2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red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purple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wing shape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normal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39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vestigial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32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Example: Context 1 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Are patients who take the drug more likely to improve than those who take the placebo at a significance level of 0.01?</a:t>
            </a:r>
          </a:p>
          <a:p>
            <a:pPr>
              <a:buNone/>
            </a:pPr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r>
              <a:rPr lang="en-US" dirty="0" smtClean="0"/>
              <a:t> = probability that a patient will improve if they take the drug</a:t>
            </a:r>
          </a:p>
          <a:p>
            <a:pPr>
              <a:buNone/>
            </a:pPr>
            <a:r>
              <a:rPr lang="en-US" dirty="0" smtClean="0"/>
              <a:t>p</a:t>
            </a:r>
            <a:r>
              <a:rPr lang="en-US" baseline="-25000" dirty="0" smtClean="0"/>
              <a:t>2</a:t>
            </a:r>
            <a:r>
              <a:rPr lang="en-US" dirty="0" smtClean="0"/>
              <a:t> = probability that a patient will improve if they take the placebo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Example: Context 1 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H</a:t>
            </a:r>
            <a:r>
              <a:rPr lang="en-US" baseline="-25000" dirty="0" smtClean="0"/>
              <a:t>0</a:t>
            </a:r>
            <a:r>
              <a:rPr lang="en-US" dirty="0" smtClean="0"/>
              <a:t>: p</a:t>
            </a:r>
            <a:r>
              <a:rPr lang="en-US" baseline="-25000" dirty="0" smtClean="0"/>
              <a:t>1</a:t>
            </a:r>
            <a:r>
              <a:rPr lang="en-US" dirty="0" smtClean="0"/>
              <a:t> = p</a:t>
            </a:r>
            <a:r>
              <a:rPr lang="en-US" baseline="-25000" dirty="0" smtClean="0"/>
              <a:t>2</a:t>
            </a:r>
            <a:r>
              <a:rPr lang="en-US" dirty="0" smtClean="0"/>
              <a:t>; the probability of improving is the same whether drug or placebo is taken</a:t>
            </a:r>
          </a:p>
          <a:p>
            <a:pPr>
              <a:buNone/>
            </a:pPr>
            <a:r>
              <a:rPr lang="en-US" dirty="0" smtClean="0"/>
              <a:t>H</a:t>
            </a:r>
            <a:r>
              <a:rPr lang="en-US" baseline="-25000" dirty="0" smtClean="0"/>
              <a:t>A</a:t>
            </a:r>
            <a:r>
              <a:rPr lang="en-US" dirty="0" smtClean="0"/>
              <a:t>: p</a:t>
            </a:r>
            <a:r>
              <a:rPr lang="en-US" baseline="-25000" dirty="0" smtClean="0"/>
              <a:t>1</a:t>
            </a:r>
            <a:r>
              <a:rPr lang="en-US" dirty="0" smtClean="0"/>
              <a:t> &gt; p</a:t>
            </a:r>
            <a:r>
              <a:rPr lang="en-US" baseline="-25000" dirty="0" smtClean="0"/>
              <a:t>2</a:t>
            </a:r>
            <a:r>
              <a:rPr lang="en-US" dirty="0" smtClean="0"/>
              <a:t>; the probability if improving is greater if the drug is taken than if the placebo is taken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Contingency Tables: Context 1 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905000" y="1447800"/>
          <a:ext cx="5410200" cy="1981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28800"/>
                <a:gridCol w="1295400"/>
                <a:gridCol w="1143000"/>
                <a:gridCol w="1143000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Observed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Treatment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Drug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Placebo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Improve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Don’t Improve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47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905000" y="3810000"/>
          <a:ext cx="5638799" cy="1981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28800"/>
                <a:gridCol w="1219200"/>
                <a:gridCol w="1289537"/>
                <a:gridCol w="1301262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Observed (Expected)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Treatment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Drug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Placebo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Improve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15 (10.5)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4 (8.5)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Don’t Improve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11(15.5)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17 (12.5)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47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Example: Context 1(cont)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This study provides evidence at the 0.01 significance level that the probability of improving is greater if the drug is taken than if the placebo is taken.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Example: Context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Are eye color and wing shape independent in this back-cross population? </a:t>
            </a:r>
          </a:p>
          <a:p>
            <a:pPr>
              <a:buNone/>
            </a:pPr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r>
              <a:rPr lang="en-US" dirty="0" smtClean="0"/>
              <a:t> = probability that a fly has red eyes if it has normal wings</a:t>
            </a:r>
          </a:p>
          <a:p>
            <a:pPr>
              <a:buNone/>
            </a:pPr>
            <a:r>
              <a:rPr lang="en-US" dirty="0" smtClean="0"/>
              <a:t>p</a:t>
            </a:r>
            <a:r>
              <a:rPr lang="en-US" baseline="-25000" dirty="0" smtClean="0"/>
              <a:t>2</a:t>
            </a:r>
            <a:r>
              <a:rPr lang="en-US" dirty="0" smtClean="0"/>
              <a:t> = probability that a fly has red eyes if it has vestigial wings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Example: Context 2 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H</a:t>
            </a:r>
            <a:r>
              <a:rPr lang="en-US" baseline="-25000" dirty="0" smtClean="0"/>
              <a:t>0</a:t>
            </a:r>
            <a:r>
              <a:rPr lang="en-US" dirty="0" smtClean="0"/>
              <a:t>: p</a:t>
            </a:r>
            <a:r>
              <a:rPr lang="en-US" baseline="-25000" dirty="0" smtClean="0"/>
              <a:t>1</a:t>
            </a:r>
            <a:r>
              <a:rPr lang="en-US" dirty="0" smtClean="0"/>
              <a:t> = p</a:t>
            </a:r>
            <a:r>
              <a:rPr lang="en-US" baseline="-25000" dirty="0" smtClean="0"/>
              <a:t>2</a:t>
            </a:r>
            <a:r>
              <a:rPr lang="en-US" dirty="0" smtClean="0"/>
              <a:t>; eye color and wing shape are independent</a:t>
            </a:r>
          </a:p>
          <a:p>
            <a:pPr>
              <a:buNone/>
            </a:pPr>
            <a:r>
              <a:rPr lang="en-US" dirty="0" smtClean="0"/>
              <a:t>H</a:t>
            </a:r>
            <a:r>
              <a:rPr lang="en-US" baseline="-25000" dirty="0" smtClean="0"/>
              <a:t>A</a:t>
            </a:r>
            <a:r>
              <a:rPr lang="en-US" dirty="0" smtClean="0"/>
              <a:t>: p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</a:t>
            </a:r>
            <a:r>
              <a:rPr lang="en-US" dirty="0" smtClean="0"/>
              <a:t> p</a:t>
            </a:r>
            <a:r>
              <a:rPr lang="en-US" baseline="-25000" dirty="0" smtClean="0"/>
              <a:t>2</a:t>
            </a:r>
            <a:r>
              <a:rPr lang="en-US" dirty="0" smtClean="0"/>
              <a:t>: eye color and wing shape are associated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5335</TotalTime>
  <Words>628</Words>
  <Application>Microsoft Office PowerPoint</Application>
  <PresentationFormat>On-screen Show (4:3)</PresentationFormat>
  <Paragraphs>219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Example: Contingency Table</vt:lpstr>
      <vt:lpstr>Contingency Tables: Context 1</vt:lpstr>
      <vt:lpstr>Contingency Tables: Context 2</vt:lpstr>
      <vt:lpstr>Example: Context 1 (cont)</vt:lpstr>
      <vt:lpstr>Example: Context 1 (cont)</vt:lpstr>
      <vt:lpstr>Contingency Tables: Context 1 (cont)</vt:lpstr>
      <vt:lpstr>Example: Context 1(cont)</vt:lpstr>
      <vt:lpstr>Example: Context 2</vt:lpstr>
      <vt:lpstr>Example: Context 2 (cont)</vt:lpstr>
      <vt:lpstr>Example: Context 2 (cont)</vt:lpstr>
      <vt:lpstr>Example: Context 2 (cont)</vt:lpstr>
      <vt:lpstr>Example: r x k Contingency Table</vt:lpstr>
      <vt:lpstr>Example: r x k Contingency Table (cont)</vt:lpstr>
      <vt:lpstr>Example: Confidence Interval</vt:lpstr>
      <vt:lpstr>Summary</vt:lpstr>
    </vt:vector>
  </TitlesOfParts>
  <Company>Purdue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Proposition 1.1 De Moargan’s Laws</dc:title>
  <dc:creator>lfindsen</dc:creator>
  <cp:lastModifiedBy>lfindsen</cp:lastModifiedBy>
  <cp:revision>435</cp:revision>
  <dcterms:created xsi:type="dcterms:W3CDTF">2010-01-11T21:36:57Z</dcterms:created>
  <dcterms:modified xsi:type="dcterms:W3CDTF">2012-11-13T17:03:37Z</dcterms:modified>
</cp:coreProperties>
</file>