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281" r:id="rId3"/>
    <p:sldId id="270" r:id="rId4"/>
    <p:sldId id="272" r:id="rId5"/>
    <p:sldId id="283" r:id="rId6"/>
    <p:sldId id="271" r:id="rId7"/>
    <p:sldId id="273" r:id="rId8"/>
    <p:sldId id="275" r:id="rId9"/>
    <p:sldId id="276" r:id="rId10"/>
    <p:sldId id="284" r:id="rId11"/>
    <p:sldId id="285" r:id="rId12"/>
    <p:sldId id="277" r:id="rId13"/>
    <p:sldId id="286" r:id="rId14"/>
    <p:sldId id="278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78" autoAdjust="0"/>
    <p:restoredTop sz="94660"/>
  </p:normalViewPr>
  <p:slideViewPr>
    <p:cSldViewPr>
      <p:cViewPr varScale="1">
        <p:scale>
          <a:sx n="35" d="100"/>
          <a:sy n="35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13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Contingency Table</a:t>
            </a:r>
            <a:endParaRPr lang="en-US" dirty="0"/>
          </a:p>
        </p:txBody>
      </p:sp>
      <p:pic>
        <p:nvPicPr>
          <p:cNvPr id="4" name="Picture 24" descr="T10_01_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21036"/>
            <a:ext cx="8229600" cy="3284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Context 2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1981200"/>
          <a:ext cx="51054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124"/>
                <a:gridCol w="1151036"/>
                <a:gridCol w="1021080"/>
                <a:gridCol w="1021080"/>
                <a:gridCol w="102108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eye color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purple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wing shape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vestigial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09800" y="4343400"/>
          <a:ext cx="56388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227"/>
                <a:gridCol w="1149373"/>
                <a:gridCol w="1249680"/>
                <a:gridCol w="1341120"/>
                <a:gridCol w="9144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eye color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purple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wing shape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39 (28.5)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 (21.5)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vestigial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18 (28.5)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32 (21.5)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Context 2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study provides evidence at the 0.05 significance level that eye color and wing shape are associated.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r x k Contingency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457789"/>
              </p:ext>
            </p:extLst>
          </p:nvPr>
        </p:nvGraphicFramePr>
        <p:xfrm>
          <a:off x="304801" y="3733800"/>
          <a:ext cx="8534398" cy="277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598"/>
                <a:gridCol w="1676400"/>
                <a:gridCol w="1676400"/>
                <a:gridCol w="1764490"/>
                <a:gridCol w="166451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Hair Color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eye color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Brown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Grey/Green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Blue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Brown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1387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2632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Black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746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189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1223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Fair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946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1768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2829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3132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1066800"/>
            <a:ext cx="83057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table shows the relationship between hair color and eye color for 6800 German men. Is there an association between hair color and eye color for German men to a significance level of 0.01.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r x k Contingency Table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2" y="1981200"/>
          <a:ext cx="8534398" cy="3078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598"/>
                <a:gridCol w="1676400"/>
                <a:gridCol w="1676400"/>
                <a:gridCol w="1764490"/>
                <a:gridCol w="166451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Hair Color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eye color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Brown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Grey/Green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Blue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Brown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438 (331.7)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1387 (1212.3)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807 (1088.0)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2632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Black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288 (154.1)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746 (563.3)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189 (505.6)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1223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Fair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115 (356.5)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946 (1303.0)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1768 (1169.5)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2829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16 (14.6)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53(53.4)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47 (48.0)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3132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37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Confidence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95% Confidence Interval for the study of the treatment of a drug vs. a placebo below?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2819400"/>
          <a:ext cx="4952999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799"/>
                <a:gridCol w="838200"/>
                <a:gridCol w="1143000"/>
                <a:gridCol w="1143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Observed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Treatment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Drug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Placebo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Don’t 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4" descr="D10_10_p409-&amp;-410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900449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Contingency Tables: Context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Samples are “drug” and “placebo” ; observed variable “improve” or “don’t improve”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600" y="2438400"/>
          <a:ext cx="4952999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799"/>
                <a:gridCol w="838200"/>
                <a:gridCol w="1143000"/>
                <a:gridCol w="1143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Observed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Treatment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Drug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Placebo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Don’t 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Contingency Tables: Context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Observe eye color( red/purple) and wing shape (normal/vestigial)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1981200"/>
          <a:ext cx="4191000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1181100"/>
                <a:gridCol w="1047750"/>
                <a:gridCol w="104775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eye color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purple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wing shape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normal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vestigial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Context 1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patients who take the drug more likely to improve than those who take the placebo at a significance level of 0.01?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probability that a patient will improve if they take the drug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probability that a patient will improve if they take the placebo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Context 1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p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; the probability of improving is the same whether drug or placebo is taken</a:t>
            </a:r>
          </a:p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: p</a:t>
            </a:r>
            <a:r>
              <a:rPr lang="en-US" baseline="-25000" dirty="0" smtClean="0"/>
              <a:t>1</a:t>
            </a:r>
            <a:r>
              <a:rPr lang="en-US" dirty="0" smtClean="0"/>
              <a:t> &gt; p</a:t>
            </a:r>
            <a:r>
              <a:rPr lang="en-US" baseline="-25000" dirty="0" smtClean="0"/>
              <a:t>2</a:t>
            </a:r>
            <a:r>
              <a:rPr lang="en-US" dirty="0" smtClean="0"/>
              <a:t>; the probability if improving is greater if the drug is taken than if the placebo is taken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Contingency Tables: Context 1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1447800"/>
          <a:ext cx="54102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1295400"/>
                <a:gridCol w="1143000"/>
                <a:gridCol w="1143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Observed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Treatment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Drug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Placebo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Don’t 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3810000"/>
          <a:ext cx="5638799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1219200"/>
                <a:gridCol w="1289537"/>
                <a:gridCol w="130126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Observed (Expected)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Treatment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Drug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Placebo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 (10.5)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 (8.5)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Don’t Improve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11(15.5)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17 (12.5)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Context 1(cont)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study provides evidence at the 0.01 significance level that the probability of improving is greater if the drug is taken than if the placebo is taken.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Context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eye color and wing shape independent in this back-cross population? 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probability that a fly has red eyes if it has normal wings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probability that a fly has red eyes if it has vestigial wings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Context 2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p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; eye color and wing shape are independent</a:t>
            </a:r>
          </a:p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: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: eye color and wing shape are associated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5335</TotalTime>
  <Words>628</Words>
  <Application>Microsoft Office PowerPoint</Application>
  <PresentationFormat>On-screen Show (4:3)</PresentationFormat>
  <Paragraphs>219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Example: Contingency Table</vt:lpstr>
      <vt:lpstr>Contingency Tables: Context 1</vt:lpstr>
      <vt:lpstr>Contingency Tables: Context 2</vt:lpstr>
      <vt:lpstr>Example: Context 1 (cont)</vt:lpstr>
      <vt:lpstr>Example: Context 1 (cont)</vt:lpstr>
      <vt:lpstr>Contingency Tables: Context 1 (cont)</vt:lpstr>
      <vt:lpstr>Example: Context 1(cont)</vt:lpstr>
      <vt:lpstr>Example: Context 2</vt:lpstr>
      <vt:lpstr>Example: Context 2 (cont)</vt:lpstr>
      <vt:lpstr>Example: Context 2 (cont)</vt:lpstr>
      <vt:lpstr>Example: Context 2 (cont)</vt:lpstr>
      <vt:lpstr>Example: r x k Contingency Table</vt:lpstr>
      <vt:lpstr>Example: r x k Contingency Table (cont)</vt:lpstr>
      <vt:lpstr>Example: Confidence Interval</vt:lpstr>
      <vt:lpstr>Summary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435</cp:revision>
  <dcterms:created xsi:type="dcterms:W3CDTF">2010-01-11T21:36:57Z</dcterms:created>
  <dcterms:modified xsi:type="dcterms:W3CDTF">2012-11-13T17:03:37Z</dcterms:modified>
</cp:coreProperties>
</file>