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85" r:id="rId2"/>
    <p:sldId id="280" r:id="rId3"/>
    <p:sldId id="259" r:id="rId4"/>
    <p:sldId id="257" r:id="rId5"/>
    <p:sldId id="281" r:id="rId6"/>
    <p:sldId id="258" r:id="rId7"/>
    <p:sldId id="283" r:id="rId8"/>
    <p:sldId id="284" r:id="rId9"/>
    <p:sldId id="28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5" autoAdjust="0"/>
    <p:restoredTop sz="94626" autoAdjust="0"/>
  </p:normalViewPr>
  <p:slideViewPr>
    <p:cSldViewPr>
      <p:cViewPr varScale="1">
        <p:scale>
          <a:sx n="33" d="100"/>
          <a:sy n="33" d="100"/>
        </p:scale>
        <p:origin x="-121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686"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4E9E57-B026-4B5A-B3E8-8A48562FE2B8}" type="datetimeFigureOut">
              <a:rPr lang="en-US" smtClean="0"/>
              <a:pPr/>
              <a:t>8/21/2012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995F4E-C860-47AA-8D4E-D983800C9E2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F665B9-8681-4F57-B28C-8200AC9C629D}" type="datetimeFigureOut">
              <a:rPr lang="en-US" smtClean="0"/>
              <a:pPr/>
              <a:t>8/21/2012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F665B9-8681-4F57-B28C-8200AC9C629D}" type="datetimeFigureOut">
              <a:rPr lang="en-US" smtClean="0"/>
              <a:pPr/>
              <a:t>8/21/2012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F665B9-8681-4F57-B28C-8200AC9C629D}" type="datetimeFigureOut">
              <a:rPr lang="en-US" smtClean="0"/>
              <a:pPr/>
              <a:t>8/21/2012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F665B9-8681-4F57-B28C-8200AC9C629D}" type="datetimeFigureOut">
              <a:rPr lang="en-US" smtClean="0"/>
              <a:pPr/>
              <a:t>8/21/2012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F665B9-8681-4F57-B28C-8200AC9C629D}" type="datetimeFigureOut">
              <a:rPr lang="en-US" smtClean="0"/>
              <a:pPr/>
              <a:t>8/21/2012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F665B9-8681-4F57-B28C-8200AC9C629D}" type="datetimeFigureOut">
              <a:rPr lang="en-US" smtClean="0"/>
              <a:pPr/>
              <a:t>8/21/2012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F665B9-8681-4F57-B28C-8200AC9C629D}" type="datetimeFigureOut">
              <a:rPr lang="en-US" smtClean="0"/>
              <a:pPr/>
              <a:t>8/21/2012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F665B9-8681-4F57-B28C-8200AC9C629D}" type="datetimeFigureOut">
              <a:rPr lang="en-US" smtClean="0"/>
              <a:pPr/>
              <a:t>8/21/2012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F665B9-8681-4F57-B28C-8200AC9C629D}" type="datetimeFigureOut">
              <a:rPr lang="en-US" smtClean="0"/>
              <a:pPr/>
              <a:t>8/21/2012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F665B9-8681-4F57-B28C-8200AC9C629D}" type="datetimeFigureOut">
              <a:rPr lang="en-US" smtClean="0"/>
              <a:pPr/>
              <a:t>8/21/2012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F665B9-8681-4F57-B28C-8200AC9C629D}" type="datetimeFigureOut">
              <a:rPr lang="en-US" smtClean="0"/>
              <a:pPr/>
              <a:t>8/21/2012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F665B9-8681-4F57-B28C-8200AC9C629D}" type="datetimeFigureOut">
              <a:rPr lang="en-US" smtClean="0"/>
              <a:pPr/>
              <a:t>8/21/2012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5D01E0-4520-4710-81AB-3D8832D739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0"/>
            <a:ext cx="8229600" cy="1143000"/>
          </a:xfrm>
        </p:spPr>
        <p:txBody>
          <a:bodyPr/>
          <a:lstStyle/>
          <a:p>
            <a:r>
              <a:rPr lang="en-US" dirty="0" smtClean="0"/>
              <a:t>Example 1.1.5: Food Choice</a:t>
            </a:r>
            <a:endParaRPr lang="en-US" dirty="0"/>
          </a:p>
        </p:txBody>
      </p:sp>
      <p:sp>
        <p:nvSpPr>
          <p:cNvPr id="6" name="Content Placeholder 5"/>
          <p:cNvSpPr>
            <a:spLocks noGrp="1"/>
          </p:cNvSpPr>
          <p:nvPr>
            <p:ph idx="1"/>
          </p:nvPr>
        </p:nvSpPr>
        <p:spPr/>
        <p:txBody>
          <a:bodyPr/>
          <a:lstStyle/>
          <a:p>
            <a:endParaRPr lang="en-US"/>
          </a:p>
        </p:txBody>
      </p:sp>
      <p:pic>
        <p:nvPicPr>
          <p:cNvPr id="4" name="Picture 11" descr="F01_01_03"/>
          <p:cNvPicPr>
            <a:picLocks noChangeAspect="1" noChangeArrowheads="1"/>
          </p:cNvPicPr>
          <p:nvPr/>
        </p:nvPicPr>
        <p:blipFill>
          <a:blip r:embed="rId2"/>
          <a:srcRect/>
          <a:stretch>
            <a:fillRect/>
          </a:stretch>
        </p:blipFill>
        <p:spPr bwMode="auto">
          <a:xfrm>
            <a:off x="685800" y="1295400"/>
            <a:ext cx="7696200" cy="5160963"/>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563562"/>
          </a:xfrm>
        </p:spPr>
        <p:txBody>
          <a:bodyPr>
            <a:noAutofit/>
          </a:bodyPr>
          <a:lstStyle/>
          <a:p>
            <a:r>
              <a:rPr lang="en-US" sz="3600" dirty="0" smtClean="0"/>
              <a:t>Example 1.2.1: Lightning and Deafness</a:t>
            </a:r>
            <a:endParaRPr lang="en-US" sz="3600" dirty="0"/>
          </a:p>
        </p:txBody>
      </p:sp>
      <p:sp>
        <p:nvSpPr>
          <p:cNvPr id="4" name="Content Placeholder 3"/>
          <p:cNvSpPr>
            <a:spLocks noGrp="1"/>
          </p:cNvSpPr>
          <p:nvPr>
            <p:ph idx="1"/>
          </p:nvPr>
        </p:nvSpPr>
        <p:spPr>
          <a:xfrm>
            <a:off x="304800" y="990600"/>
            <a:ext cx="8610600" cy="4876800"/>
          </a:xfrm>
        </p:spPr>
        <p:txBody>
          <a:bodyPr>
            <a:normAutofit/>
          </a:bodyPr>
          <a:lstStyle/>
          <a:p>
            <a:pPr>
              <a:buNone/>
            </a:pPr>
            <a:r>
              <a:rPr lang="en-US" dirty="0" smtClean="0"/>
              <a:t>On July 15, 1911, 65 year old Mrs. Jane Decker was struck by lightning while in her house. She had been deaf since birth, but after being struck, she recovered her hearing, which led to a headline in the </a:t>
            </a:r>
            <a:r>
              <a:rPr lang="en-US" i="1" dirty="0" smtClean="0"/>
              <a:t>New York Times</a:t>
            </a:r>
            <a:r>
              <a:rPr lang="en-US" dirty="0" smtClean="0"/>
              <a:t>, “Lightning Cures Deafness.” </a:t>
            </a:r>
          </a:p>
          <a:p>
            <a:pPr>
              <a:buNone/>
            </a:pPr>
            <a:r>
              <a:rPr lang="en-US" dirty="0" smtClean="0"/>
              <a:t>Is this compelling evidence that lightning is a cure for deafness?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563562"/>
          </a:xfrm>
        </p:spPr>
        <p:txBody>
          <a:bodyPr>
            <a:noAutofit/>
          </a:bodyPr>
          <a:lstStyle/>
          <a:p>
            <a:r>
              <a:rPr lang="en-US" sz="3600" dirty="0" smtClean="0"/>
              <a:t>Example: Raining Cats</a:t>
            </a:r>
            <a:endParaRPr lang="en-US" sz="3600" dirty="0"/>
          </a:p>
        </p:txBody>
      </p:sp>
      <p:sp>
        <p:nvSpPr>
          <p:cNvPr id="4" name="Content Placeholder 3"/>
          <p:cNvSpPr>
            <a:spLocks noGrp="1"/>
          </p:cNvSpPr>
          <p:nvPr>
            <p:ph idx="1"/>
          </p:nvPr>
        </p:nvSpPr>
        <p:spPr>
          <a:xfrm>
            <a:off x="304800" y="990600"/>
            <a:ext cx="8610600" cy="3429000"/>
          </a:xfrm>
        </p:spPr>
        <p:txBody>
          <a:bodyPr>
            <a:normAutofit fontScale="92500" lnSpcReduction="20000"/>
          </a:bodyPr>
          <a:lstStyle/>
          <a:p>
            <a:pPr>
              <a:buNone/>
            </a:pPr>
            <a:r>
              <a:rPr lang="en-US" dirty="0" smtClean="0"/>
              <a:t>In an article published in the Journal of the American Veterinary Medical Association, Whitney and </a:t>
            </a:r>
            <a:r>
              <a:rPr lang="en-US" dirty="0" err="1" smtClean="0"/>
              <a:t>Mehlaff</a:t>
            </a:r>
            <a:r>
              <a:rPr lang="en-US" dirty="0" smtClean="0"/>
              <a:t> (1987) presented results on the injury rates of cats that had plummeted from buildings in New Your City according to the number of floors that they had fallen. The researches merely recorded the number of injuries from the cats that were brought into the vet. No cats were thrown from the windows – the cats did it to themselves!</a:t>
            </a:r>
          </a:p>
        </p:txBody>
      </p:sp>
      <p:pic>
        <p:nvPicPr>
          <p:cNvPr id="6" name="Picture 5" descr="cat jump crop.jpg"/>
          <p:cNvPicPr>
            <a:picLocks noChangeAspect="1"/>
          </p:cNvPicPr>
          <p:nvPr/>
        </p:nvPicPr>
        <p:blipFill>
          <a:blip r:embed="rId3" cstate="print"/>
          <a:stretch>
            <a:fillRect/>
          </a:stretch>
        </p:blipFill>
        <p:spPr>
          <a:xfrm>
            <a:off x="533400" y="4572000"/>
            <a:ext cx="4754880" cy="1109472"/>
          </a:xfrm>
          <a:prstGeom prst="rect">
            <a:avLst/>
          </a:prstGeom>
        </p:spPr>
      </p:pic>
      <p:pic>
        <p:nvPicPr>
          <p:cNvPr id="7" name="Picture 6" descr="graph cat jump crop.jpg"/>
          <p:cNvPicPr>
            <a:picLocks noChangeAspect="1"/>
          </p:cNvPicPr>
          <p:nvPr/>
        </p:nvPicPr>
        <p:blipFill>
          <a:blip r:embed="rId4" cstate="print"/>
          <a:stretch>
            <a:fillRect/>
          </a:stretch>
        </p:blipFill>
        <p:spPr>
          <a:xfrm>
            <a:off x="5486400" y="3962400"/>
            <a:ext cx="3419856" cy="2743200"/>
          </a:xfrm>
          <a:prstGeom prst="rect">
            <a:avLst/>
          </a:prstGeom>
        </p:spPr>
      </p:pic>
      <p:sp>
        <p:nvSpPr>
          <p:cNvPr id="8" name="TextBox 7"/>
          <p:cNvSpPr txBox="1"/>
          <p:nvPr/>
        </p:nvSpPr>
        <p:spPr>
          <a:xfrm>
            <a:off x="0" y="6096000"/>
            <a:ext cx="5410200" cy="523220"/>
          </a:xfrm>
          <a:prstGeom prst="rect">
            <a:avLst/>
          </a:prstGeom>
          <a:noFill/>
        </p:spPr>
        <p:txBody>
          <a:bodyPr wrap="square" rtlCol="0">
            <a:spAutoFit/>
          </a:bodyPr>
          <a:lstStyle/>
          <a:p>
            <a:r>
              <a:rPr lang="en-US" sz="1400" dirty="0" smtClean="0"/>
              <a:t>The Analysis of Biological Data, Whitlock, </a:t>
            </a:r>
            <a:r>
              <a:rPr lang="en-US" sz="1400" dirty="0" err="1" smtClean="0"/>
              <a:t>Schluter</a:t>
            </a:r>
            <a:r>
              <a:rPr lang="en-US" sz="1400" dirty="0" smtClean="0"/>
              <a:t>, 2009, Roberts and Company, p. 3</a:t>
            </a:r>
            <a:endParaRPr lang="en-US" sz="1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563562"/>
          </a:xfrm>
        </p:spPr>
        <p:txBody>
          <a:bodyPr>
            <a:noAutofit/>
          </a:bodyPr>
          <a:lstStyle/>
          <a:p>
            <a:r>
              <a:rPr lang="en-US" sz="3600" dirty="0" smtClean="0"/>
              <a:t>Example 1.2.4: Toxicity in Dogs</a:t>
            </a:r>
            <a:endParaRPr lang="en-US" sz="3600" dirty="0"/>
          </a:p>
        </p:txBody>
      </p:sp>
      <p:sp>
        <p:nvSpPr>
          <p:cNvPr id="4" name="Content Placeholder 3"/>
          <p:cNvSpPr>
            <a:spLocks noGrp="1"/>
          </p:cNvSpPr>
          <p:nvPr>
            <p:ph idx="1"/>
          </p:nvPr>
        </p:nvSpPr>
        <p:spPr>
          <a:xfrm>
            <a:off x="304800" y="990600"/>
            <a:ext cx="8610600" cy="4876800"/>
          </a:xfrm>
        </p:spPr>
        <p:txBody>
          <a:bodyPr>
            <a:normAutofit/>
          </a:bodyPr>
          <a:lstStyle/>
          <a:p>
            <a:pPr>
              <a:buNone/>
            </a:pPr>
            <a:r>
              <a:rPr lang="en-US" dirty="0" smtClean="0"/>
              <a:t>A new investigational drug was given to 4 male and 4 female dogs, at two doses 8 mg/kg and 25 mg/kg (8 male and 8 female dogs in total). To determine the toxicity in the dogs, the endpoint from the blood samples of alkaline </a:t>
            </a:r>
            <a:r>
              <a:rPr lang="en-US" dirty="0" err="1" smtClean="0"/>
              <a:t>phosphatase</a:t>
            </a:r>
            <a:r>
              <a:rPr lang="en-US" dirty="0" smtClean="0"/>
              <a:t> level (in U/L) was measured.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563562"/>
          </a:xfrm>
        </p:spPr>
        <p:txBody>
          <a:bodyPr>
            <a:noAutofit/>
          </a:bodyPr>
          <a:lstStyle/>
          <a:p>
            <a:r>
              <a:rPr lang="en-US" sz="3600" dirty="0" smtClean="0"/>
              <a:t>Example 1.2.4: Toxicity in Dogs (cont)</a:t>
            </a:r>
            <a:endParaRPr lang="en-US" sz="3600" dirty="0"/>
          </a:p>
        </p:txBody>
      </p:sp>
      <p:pic>
        <p:nvPicPr>
          <p:cNvPr id="7" name="Picture 8" descr="T01_02_02"/>
          <p:cNvPicPr>
            <a:picLocks noChangeAspect="1" noChangeArrowheads="1"/>
          </p:cNvPicPr>
          <p:nvPr/>
        </p:nvPicPr>
        <p:blipFill>
          <a:blip r:embed="rId3" cstate="print"/>
          <a:srcRect/>
          <a:stretch>
            <a:fillRect/>
          </a:stretch>
        </p:blipFill>
        <p:spPr bwMode="auto">
          <a:xfrm>
            <a:off x="0" y="1219200"/>
            <a:ext cx="4350610" cy="4197350"/>
          </a:xfrm>
          <a:prstGeom prst="rect">
            <a:avLst/>
          </a:prstGeom>
          <a:noFill/>
        </p:spPr>
      </p:pic>
      <p:pic>
        <p:nvPicPr>
          <p:cNvPr id="8" name="Picture 6" descr="F01_02_02"/>
          <p:cNvPicPr>
            <a:picLocks noChangeAspect="1" noChangeArrowheads="1"/>
          </p:cNvPicPr>
          <p:nvPr/>
        </p:nvPicPr>
        <p:blipFill>
          <a:blip r:embed="rId4" cstate="print"/>
          <a:srcRect/>
          <a:stretch>
            <a:fillRect/>
          </a:stretch>
        </p:blipFill>
        <p:spPr bwMode="auto">
          <a:xfrm>
            <a:off x="4419600" y="1066800"/>
            <a:ext cx="4724400" cy="5514975"/>
          </a:xfrm>
          <a:prstGeom prst="rect">
            <a:avLst/>
          </a:prstGeom>
          <a:noFill/>
        </p:spPr>
      </p:pic>
      <p:sp>
        <p:nvSpPr>
          <p:cNvPr id="9" name="Content Placeholder 8"/>
          <p:cNvSpPr>
            <a:spLocks noGrp="1"/>
          </p:cNvSpPr>
          <p:nvPr>
            <p:ph idx="1"/>
          </p:nvPr>
        </p:nvSpPr>
        <p:spPr>
          <a:xfrm>
            <a:off x="457200" y="1600201"/>
            <a:ext cx="533400" cy="76200"/>
          </a:xfrm>
        </p:spPr>
        <p:txBody>
          <a:bodyPr>
            <a:normAutofit fontScale="25000" lnSpcReduction="20000"/>
          </a:bodyPr>
          <a:lstStyle/>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563562"/>
          </a:xfrm>
        </p:spPr>
        <p:txBody>
          <a:bodyPr>
            <a:noAutofit/>
          </a:bodyPr>
          <a:lstStyle/>
          <a:p>
            <a:r>
              <a:rPr lang="en-US" sz="3600" dirty="0" smtClean="0"/>
              <a:t>Example 1.1.6: Body Size and Energy Expenditure.</a:t>
            </a:r>
            <a:endParaRPr lang="en-US" sz="3600" dirty="0"/>
          </a:p>
        </p:txBody>
      </p:sp>
      <p:sp>
        <p:nvSpPr>
          <p:cNvPr id="4" name="Content Placeholder 3"/>
          <p:cNvSpPr>
            <a:spLocks noGrp="1"/>
          </p:cNvSpPr>
          <p:nvPr>
            <p:ph idx="1"/>
          </p:nvPr>
        </p:nvSpPr>
        <p:spPr>
          <a:xfrm>
            <a:off x="304800" y="990600"/>
            <a:ext cx="8610600" cy="3200400"/>
          </a:xfrm>
        </p:spPr>
        <p:txBody>
          <a:bodyPr>
            <a:normAutofit lnSpcReduction="10000"/>
          </a:bodyPr>
          <a:lstStyle/>
          <a:p>
            <a:pPr>
              <a:buNone/>
            </a:pPr>
            <a:r>
              <a:rPr lang="en-US" dirty="0" smtClean="0"/>
              <a:t>How much food does a person need? The researchers used underwater weighing techniques to determine the fat-free body mass for each of seven men. They also measured the total 24-hour energy expenditure during conditions of quiet sedentary activity; repeated twice.</a:t>
            </a:r>
          </a:p>
        </p:txBody>
      </p:sp>
      <p:pic>
        <p:nvPicPr>
          <p:cNvPr id="8" name="Picture 8" descr="T01_01_06"/>
          <p:cNvPicPr>
            <a:picLocks noChangeAspect="1" noChangeArrowheads="1"/>
          </p:cNvPicPr>
          <p:nvPr/>
        </p:nvPicPr>
        <p:blipFill>
          <a:blip r:embed="rId3" cstate="print"/>
          <a:srcRect/>
          <a:stretch>
            <a:fillRect/>
          </a:stretch>
        </p:blipFill>
        <p:spPr bwMode="auto">
          <a:xfrm>
            <a:off x="0" y="4114800"/>
            <a:ext cx="4343400" cy="2520034"/>
          </a:xfrm>
          <a:prstGeom prst="rect">
            <a:avLst/>
          </a:prstGeom>
          <a:noFill/>
        </p:spPr>
      </p:pic>
      <p:pic>
        <p:nvPicPr>
          <p:cNvPr id="10" name="Picture 5" descr="F01_01_04"/>
          <p:cNvPicPr>
            <a:picLocks noChangeAspect="1" noChangeArrowheads="1"/>
          </p:cNvPicPr>
          <p:nvPr/>
        </p:nvPicPr>
        <p:blipFill>
          <a:blip r:embed="rId4" cstate="print"/>
          <a:srcRect/>
          <a:stretch>
            <a:fillRect/>
          </a:stretch>
        </p:blipFill>
        <p:spPr bwMode="auto">
          <a:xfrm>
            <a:off x="4876800" y="3731483"/>
            <a:ext cx="3200400" cy="3126517"/>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Population and Sample</a:t>
            </a:r>
            <a:endParaRPr lang="en-US" dirty="0"/>
          </a:p>
        </p:txBody>
      </p:sp>
      <p:graphicFrame>
        <p:nvGraphicFramePr>
          <p:cNvPr id="4" name="Content Placeholder 3"/>
          <p:cNvGraphicFramePr>
            <a:graphicFrameLocks noGrp="1"/>
          </p:cNvGraphicFramePr>
          <p:nvPr>
            <p:ph idx="1"/>
          </p:nvPr>
        </p:nvGraphicFramePr>
        <p:xfrm>
          <a:off x="533400" y="1219200"/>
          <a:ext cx="8229600" cy="5242560"/>
        </p:xfrm>
        <a:graphic>
          <a:graphicData uri="http://schemas.openxmlformats.org/drawingml/2006/table">
            <a:tbl>
              <a:tblPr>
                <a:tableStyleId>{5C22544A-7EE6-4342-B048-85BDC9FD1C3A}</a:tableStyleId>
              </a:tblPr>
              <a:tblGrid>
                <a:gridCol w="4114800"/>
                <a:gridCol w="4114800"/>
              </a:tblGrid>
              <a:tr h="370840">
                <a:tc>
                  <a:txBody>
                    <a:bodyPr/>
                    <a:lstStyle/>
                    <a:p>
                      <a:r>
                        <a:rPr lang="en-US" sz="3200" dirty="0" smtClean="0"/>
                        <a:t>Population</a:t>
                      </a:r>
                      <a:endParaRPr lang="en-US" sz="3200" dirty="0"/>
                    </a:p>
                  </a:txBody>
                  <a:tcPr/>
                </a:tc>
                <a:tc>
                  <a:txBody>
                    <a:bodyPr/>
                    <a:lstStyle/>
                    <a:p>
                      <a:r>
                        <a:rPr lang="en-US" sz="3200" dirty="0" smtClean="0"/>
                        <a:t>Sample</a:t>
                      </a:r>
                      <a:endParaRPr lang="en-US" sz="3200" dirty="0"/>
                    </a:p>
                  </a:txBody>
                  <a:tcPr/>
                </a:tc>
              </a:tr>
              <a:tr h="370840">
                <a:tc>
                  <a:txBody>
                    <a:bodyPr/>
                    <a:lstStyle/>
                    <a:p>
                      <a:r>
                        <a:rPr lang="en-US" sz="3200" dirty="0" smtClean="0"/>
                        <a:t>All sycamore</a:t>
                      </a:r>
                      <a:r>
                        <a:rPr lang="en-US" sz="3200" baseline="0" dirty="0" smtClean="0"/>
                        <a:t> trees in Indiana</a:t>
                      </a:r>
                      <a:endParaRPr lang="en-US" sz="3200" dirty="0"/>
                    </a:p>
                  </a:txBody>
                  <a:tcPr/>
                </a:tc>
                <a:tc>
                  <a:txBody>
                    <a:bodyPr/>
                    <a:lstStyle/>
                    <a:p>
                      <a:r>
                        <a:rPr lang="en-US" sz="3200" dirty="0" smtClean="0"/>
                        <a:t>8 sycamore trees in Happy Hollow Park (n=8)</a:t>
                      </a:r>
                      <a:endParaRPr lang="en-US" sz="3200" dirty="0"/>
                    </a:p>
                  </a:txBody>
                  <a:tcPr/>
                </a:tc>
              </a:tr>
              <a:tr h="370840">
                <a:tc>
                  <a:txBody>
                    <a:bodyPr/>
                    <a:lstStyle/>
                    <a:p>
                      <a:r>
                        <a:rPr lang="en-US" sz="3200" dirty="0" smtClean="0"/>
                        <a:t>All 100 </a:t>
                      </a:r>
                      <a:r>
                        <a:rPr lang="en-US" sz="3200" dirty="0" err="1" smtClean="0"/>
                        <a:t>mL</a:t>
                      </a:r>
                      <a:r>
                        <a:rPr lang="en-US" sz="3200" dirty="0" smtClean="0"/>
                        <a:t> water samples from the Wabash near Lafayette</a:t>
                      </a:r>
                      <a:endParaRPr lang="en-US" sz="3200" dirty="0"/>
                    </a:p>
                  </a:txBody>
                  <a:tcPr/>
                </a:tc>
                <a:tc>
                  <a:txBody>
                    <a:bodyPr/>
                    <a:lstStyle/>
                    <a:p>
                      <a:r>
                        <a:rPr lang="en-US" sz="3200" dirty="0" smtClean="0"/>
                        <a:t>10 100 </a:t>
                      </a:r>
                      <a:r>
                        <a:rPr lang="en-US" sz="3200" dirty="0" err="1" smtClean="0"/>
                        <a:t>mL</a:t>
                      </a:r>
                      <a:r>
                        <a:rPr lang="en-US" sz="3200" dirty="0" smtClean="0"/>
                        <a:t> samples taken in 10 different locations in one day (n=10)</a:t>
                      </a:r>
                      <a:endParaRPr lang="en-US" sz="3200" dirty="0"/>
                    </a:p>
                  </a:txBody>
                  <a:tcPr/>
                </a:tc>
              </a:tr>
              <a:tr h="370840">
                <a:tc>
                  <a:txBody>
                    <a:bodyPr/>
                    <a:lstStyle/>
                    <a:p>
                      <a:r>
                        <a:rPr lang="en-US" sz="3200" dirty="0" smtClean="0"/>
                        <a:t>All squirrels in West Lafayette</a:t>
                      </a:r>
                      <a:endParaRPr lang="en-US" sz="3200" dirty="0"/>
                    </a:p>
                  </a:txBody>
                  <a:tcPr/>
                </a:tc>
                <a:tc>
                  <a:txBody>
                    <a:bodyPr/>
                    <a:lstStyle/>
                    <a:p>
                      <a:r>
                        <a:rPr lang="en-US" sz="3200" dirty="0" smtClean="0"/>
                        <a:t>13 squirrels caught in traps in WL</a:t>
                      </a:r>
                      <a:endParaRPr lang="en-US" sz="3200"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US" dirty="0" smtClean="0"/>
              <a:t>Table 1</a:t>
            </a:r>
            <a:endParaRPr lang="en-US" dirty="0"/>
          </a:p>
        </p:txBody>
      </p:sp>
      <p:pic>
        <p:nvPicPr>
          <p:cNvPr id="4" name="Content Placeholder 3" descr="random numbers table1.JPG"/>
          <p:cNvPicPr>
            <a:picLocks noGrp="1" noChangeAspect="1"/>
          </p:cNvPicPr>
          <p:nvPr>
            <p:ph idx="1"/>
          </p:nvPr>
        </p:nvPicPr>
        <p:blipFill>
          <a:blip r:embed="rId3" cstate="print">
            <a:clrChange>
              <a:clrFrom>
                <a:srgbClr val="FFFFFF"/>
              </a:clrFrom>
              <a:clrTo>
                <a:srgbClr val="FFFFFF">
                  <a:alpha val="0"/>
                </a:srgbClr>
              </a:clrTo>
            </a:clrChange>
          </a:blip>
          <a:srcRect l="10782" t="5051" r="17318" b="51175"/>
          <a:stretch>
            <a:fillRect/>
          </a:stretch>
        </p:blipFill>
        <p:spPr>
          <a:xfrm>
            <a:off x="838200" y="653143"/>
            <a:ext cx="8001000" cy="6204857"/>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Random Sampling</a:t>
            </a:r>
            <a:endParaRPr lang="en-US" dirty="0"/>
          </a:p>
        </p:txBody>
      </p:sp>
      <p:sp>
        <p:nvSpPr>
          <p:cNvPr id="3" name="Content Placeholder 2"/>
          <p:cNvSpPr>
            <a:spLocks noGrp="1"/>
          </p:cNvSpPr>
          <p:nvPr>
            <p:ph idx="1"/>
          </p:nvPr>
        </p:nvSpPr>
        <p:spPr/>
        <p:txBody>
          <a:bodyPr>
            <a:normAutofit/>
          </a:bodyPr>
          <a:lstStyle/>
          <a:p>
            <a:pPr>
              <a:buNone/>
            </a:pPr>
            <a:r>
              <a:rPr lang="en-US" dirty="0" smtClean="0"/>
              <a:t>Are the following samples representative of the whole population? If not, how would you correct the sampling technique?</a:t>
            </a:r>
          </a:p>
          <a:p>
            <a:pPr>
              <a:buNone/>
            </a:pPr>
            <a:r>
              <a:rPr lang="en-US" dirty="0" smtClean="0"/>
              <a:t>a) For studying of two therapies, you choose patients that come into free clinics.</a:t>
            </a:r>
          </a:p>
          <a:p>
            <a:pPr>
              <a:buNone/>
            </a:pPr>
            <a:r>
              <a:rPr lang="en-US" dirty="0" smtClean="0"/>
              <a:t>b) Capture-recapture studies</a:t>
            </a:r>
          </a:p>
          <a:p>
            <a:pPr>
              <a:buNone/>
            </a:pPr>
            <a:r>
              <a:rPr lang="en-US" dirty="0" smtClean="0"/>
              <a:t>c) US census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1559</TotalTime>
  <Words>423</Words>
  <Application>Microsoft Office PowerPoint</Application>
  <PresentationFormat>On-screen Show (4:3)</PresentationFormat>
  <Paragraphs>34</Paragraphs>
  <Slides>9</Slides>
  <Notes>7</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Example 1.1.5: Food Choice</vt:lpstr>
      <vt:lpstr>Example 1.2.1: Lightning and Deafness</vt:lpstr>
      <vt:lpstr>Example: Raining Cats</vt:lpstr>
      <vt:lpstr>Example 1.2.4: Toxicity in Dogs</vt:lpstr>
      <vt:lpstr>Example 1.2.4: Toxicity in Dogs (cont)</vt:lpstr>
      <vt:lpstr>Example 1.1.6: Body Size and Energy Expenditure.</vt:lpstr>
      <vt:lpstr>Population and Sample</vt:lpstr>
      <vt:lpstr>Table 1</vt:lpstr>
      <vt:lpstr>Example: Random Sampling</vt:lpstr>
    </vt:vector>
  </TitlesOfParts>
  <Company>Purdue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Proposition 1.1 De Moargan’s Laws</dc:title>
  <dc:creator>lfindsen</dc:creator>
  <cp:lastModifiedBy>lfindsen</cp:lastModifiedBy>
  <cp:revision>128</cp:revision>
  <dcterms:created xsi:type="dcterms:W3CDTF">2010-01-11T21:36:57Z</dcterms:created>
  <dcterms:modified xsi:type="dcterms:W3CDTF">2012-08-21T18:02:13Z</dcterms:modified>
</cp:coreProperties>
</file>