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09" r:id="rId2"/>
    <p:sldId id="396" r:id="rId3"/>
    <p:sldId id="394" r:id="rId4"/>
    <p:sldId id="397" r:id="rId5"/>
    <p:sldId id="299" r:id="rId6"/>
    <p:sldId id="345" r:id="rId7"/>
    <p:sldId id="346" r:id="rId8"/>
    <p:sldId id="347" r:id="rId9"/>
    <p:sldId id="300" r:id="rId10"/>
    <p:sldId id="301" r:id="rId11"/>
    <p:sldId id="398" r:id="rId12"/>
    <p:sldId id="399" r:id="rId13"/>
    <p:sldId id="372" r:id="rId14"/>
    <p:sldId id="381" r:id="rId15"/>
    <p:sldId id="400" r:id="rId16"/>
    <p:sldId id="384" r:id="rId17"/>
    <p:sldId id="385" r:id="rId18"/>
    <p:sldId id="386" r:id="rId19"/>
    <p:sldId id="387" r:id="rId20"/>
    <p:sldId id="388" r:id="rId21"/>
    <p:sldId id="389" r:id="rId22"/>
    <p:sldId id="379" r:id="rId23"/>
    <p:sldId id="392" r:id="rId24"/>
    <p:sldId id="343" r:id="rId25"/>
    <p:sldId id="401" r:id="rId26"/>
    <p:sldId id="402" r:id="rId27"/>
    <p:sldId id="403" r:id="rId28"/>
    <p:sldId id="348" r:id="rId29"/>
    <p:sldId id="310" r:id="rId30"/>
    <p:sldId id="353" r:id="rId31"/>
    <p:sldId id="404" r:id="rId32"/>
    <p:sldId id="407" r:id="rId33"/>
    <p:sldId id="349" r:id="rId34"/>
    <p:sldId id="411" r:id="rId35"/>
    <p:sldId id="351" r:id="rId36"/>
    <p:sldId id="408" r:id="rId37"/>
    <p:sldId id="352" r:id="rId38"/>
    <p:sldId id="405" r:id="rId39"/>
    <p:sldId id="409" r:id="rId40"/>
    <p:sldId id="363" r:id="rId41"/>
    <p:sldId id="311" r:id="rId42"/>
    <p:sldId id="364" r:id="rId43"/>
    <p:sldId id="326" r:id="rId44"/>
    <p:sldId id="303" r:id="rId45"/>
    <p:sldId id="312" r:id="rId46"/>
    <p:sldId id="308" r:id="rId47"/>
    <p:sldId id="391" r:id="rId48"/>
    <p:sldId id="313" r:id="rId49"/>
    <p:sldId id="314" r:id="rId50"/>
    <p:sldId id="302" r:id="rId51"/>
    <p:sldId id="327" r:id="rId52"/>
    <p:sldId id="412" r:id="rId53"/>
    <p:sldId id="413" r:id="rId54"/>
    <p:sldId id="328" r:id="rId55"/>
    <p:sldId id="306" r:id="rId56"/>
    <p:sldId id="307" r:id="rId57"/>
    <p:sldId id="365" r:id="rId58"/>
    <p:sldId id="414" r:id="rId59"/>
    <p:sldId id="410" r:id="rId60"/>
    <p:sldId id="415" r:id="rId61"/>
    <p:sldId id="367" r:id="rId62"/>
    <p:sldId id="366" r:id="rId63"/>
    <p:sldId id="330" r:id="rId64"/>
    <p:sldId id="331" r:id="rId65"/>
    <p:sldId id="369" r:id="rId66"/>
    <p:sldId id="316" r:id="rId67"/>
    <p:sldId id="390" r:id="rId68"/>
    <p:sldId id="370" r:id="rId69"/>
    <p:sldId id="371" r:id="rId70"/>
    <p:sldId id="416" r:id="rId7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785" autoAdjust="0"/>
  </p:normalViewPr>
  <p:slideViewPr>
    <p:cSldViewPr>
      <p:cViewPr varScale="1">
        <p:scale>
          <a:sx n="68" d="100"/>
          <a:sy n="68" d="100"/>
        </p:scale>
        <p:origin x="8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698"/>
    </p:cViewPr>
  </p:sorterViewPr>
  <p:notesViewPr>
    <p:cSldViewPr>
      <p:cViewPr varScale="1">
        <p:scale>
          <a:sx n="71" d="100"/>
          <a:sy n="71" d="100"/>
        </p:scale>
        <p:origin x="181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BA1-3781-4FD9-948E-E31E9597F5D3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1AD-BED2-43D3-AF52-54A5A114C5D8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19CF-9789-4433-B4A7-439F42815248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4FC8-F8C6-4498-9B69-37930F62A139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481-608B-4BB4-BF2B-7F303066094F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C3FD-85F4-48A1-8807-5C3E1617B207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651C-DEAC-4C35-B340-5DA3CB7A8315}" type="datetime1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8409-3D33-4A4E-A5F2-C3843D86CD8F}" type="datetime1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77-87F8-4F60-AAC8-24C4C0757597}" type="datetime1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61A8-2DBF-415D-BB11-55BE48D1C237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BF0A-52EB-4A15-BC12-8CF90915BA2F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08D4-FF8F-4340-95D0-40501C7B2AEE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9: Hypothesis Tests Based on a Single Sample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48400"/>
            <a:ext cx="607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http://www.rmower.com/statistics/Stat_HW/0801HW_sol.htm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4648200" cy="445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9905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Hypothesis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Translate each of the following research questions into appropriate hypothesis.</a:t>
            </a:r>
          </a:p>
          <a:p>
            <a:pPr>
              <a:buNone/>
            </a:pPr>
            <a:r>
              <a:rPr lang="en-US" sz="3000" dirty="0" smtClean="0"/>
              <a:t>3. The drying time of paint under a specified test conditions is known to be normally distributed with mean value 75 min and standard deviation 9 min. Chemists have proposed a new additive designed to decrease average drying time. It is believed that the new drying time will still be normally distributed with the same σ = 9 min. Should the company change to the new additive?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Parts of a Hypothesis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76263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	The claim assumed to be true.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	Alternative claim.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 smtClean="0"/>
              <a:t>C.	How to test the claim.</a:t>
            </a:r>
          </a:p>
          <a:p>
            <a:pPr marL="576263" indent="0">
              <a:buNone/>
              <a:tabLst>
                <a:tab pos="576263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A </a:t>
            </a:r>
            <a:r>
              <a:rPr lang="en-US" altLang="en-US" b="1" dirty="0">
                <a:solidFill>
                  <a:srgbClr val="800000"/>
                </a:solidFill>
              </a:rPr>
              <a:t>test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800000"/>
                </a:solidFill>
              </a:rPr>
              <a:t>statistic, TS</a:t>
            </a:r>
            <a:r>
              <a:rPr lang="en-US" altLang="en-US" dirty="0" smtClean="0">
                <a:solidFill>
                  <a:srgbClr val="8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calculated from the sample data measures how far the data diverge from what we would expect if the null hypothesis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dirty="0">
                <a:solidFill>
                  <a:srgbClr val="000000"/>
                </a:solidFill>
              </a:rPr>
              <a:t> were true. </a:t>
            </a:r>
            <a:endParaRPr lang="en-US" dirty="0" smtClean="0"/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	What to use to make the decision.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Parts of a Hypothesis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263" indent="-576263">
              <a:buNone/>
              <a:tabLst>
                <a:tab pos="576263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	The claim assumed to be true.</a:t>
            </a:r>
          </a:p>
          <a:p>
            <a:pPr marL="576263" indent="-576263">
              <a:buNone/>
              <a:tabLst>
                <a:tab pos="576263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	Alternative claim.</a:t>
            </a:r>
          </a:p>
          <a:p>
            <a:pPr marL="576263" indent="-576263">
              <a:buNone/>
              <a:tabLst>
                <a:tab pos="576263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C.	How to test the claim.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 smtClean="0"/>
              <a:t>D.	What to use to make the decision.</a:t>
            </a:r>
          </a:p>
          <a:p>
            <a:pPr marL="914400" lvl="0" indent="-109538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dirty="0" smtClean="0"/>
              <a:t>	</a:t>
            </a:r>
            <a:r>
              <a:rPr lang="en-US" altLang="en-US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b="1" i="1" kern="0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b="1" kern="0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-value</a:t>
            </a:r>
            <a:r>
              <a:rPr lang="en-US" altLang="en-US" kern="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for </a:t>
            </a:r>
            <a:r>
              <a:rPr lang="en-US" altLang="en-US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hypothesis test is the smallest significance level for which the null hypothesis, </a:t>
            </a:r>
            <a:r>
              <a:rPr lang="en-US" altLang="en-US" i="1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kern="0" baseline="-25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  <a:r>
              <a:rPr lang="en-US" altLang="en-US" kern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 can be rejected.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9.2: Hypothesis Test Errors and Power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ym typeface="Symbol"/>
              </a:rPr>
              <a:t>Describe the two types of possible errors and the relationship between them.</a:t>
            </a:r>
          </a:p>
          <a:p>
            <a:r>
              <a:rPr lang="en-US" sz="3000" dirty="0" smtClean="0">
                <a:sym typeface="Symbol"/>
              </a:rPr>
              <a:t>Define the power of a test and what affects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Error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788092"/>
            <a:ext cx="8610600" cy="306990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500" dirty="0" smtClean="0">
                <a:solidFill>
                  <a:srgbClr val="000000"/>
                </a:solidFill>
              </a:rPr>
              <a:t>If </a:t>
            </a:r>
            <a:r>
              <a:rPr lang="en-US" altLang="en-US" sz="3500" dirty="0">
                <a:solidFill>
                  <a:srgbClr val="000000"/>
                </a:solidFill>
              </a:rPr>
              <a:t>we reject </a:t>
            </a:r>
            <a:r>
              <a:rPr lang="en-US" altLang="en-US" sz="3500" i="1" dirty="0">
                <a:solidFill>
                  <a:srgbClr val="000000"/>
                </a:solidFill>
              </a:rPr>
              <a:t>H</a:t>
            </a:r>
            <a:r>
              <a:rPr lang="en-US" altLang="en-US" sz="3500" baseline="-25000" dirty="0">
                <a:solidFill>
                  <a:srgbClr val="000000"/>
                </a:solidFill>
              </a:rPr>
              <a:t>0</a:t>
            </a:r>
            <a:r>
              <a:rPr lang="en-US" altLang="en-US" sz="3500" i="1" dirty="0">
                <a:solidFill>
                  <a:srgbClr val="000000"/>
                </a:solidFill>
              </a:rPr>
              <a:t> </a:t>
            </a:r>
            <a:r>
              <a:rPr lang="en-US" altLang="en-US" sz="3500" dirty="0">
                <a:solidFill>
                  <a:srgbClr val="000000"/>
                </a:solidFill>
              </a:rPr>
              <a:t>when </a:t>
            </a:r>
            <a:r>
              <a:rPr lang="en-US" altLang="en-US" sz="3500" i="1" dirty="0">
                <a:solidFill>
                  <a:srgbClr val="000000"/>
                </a:solidFill>
              </a:rPr>
              <a:t>H</a:t>
            </a:r>
            <a:r>
              <a:rPr lang="en-US" altLang="en-US" sz="3500" baseline="-25000" dirty="0">
                <a:solidFill>
                  <a:srgbClr val="000000"/>
                </a:solidFill>
              </a:rPr>
              <a:t>0</a:t>
            </a:r>
            <a:r>
              <a:rPr lang="en-US" altLang="en-US" sz="3500" i="1" dirty="0">
                <a:solidFill>
                  <a:srgbClr val="000000"/>
                </a:solidFill>
              </a:rPr>
              <a:t> </a:t>
            </a:r>
            <a:r>
              <a:rPr lang="en-US" altLang="en-US" sz="3500" dirty="0">
                <a:solidFill>
                  <a:srgbClr val="000000"/>
                </a:solidFill>
              </a:rPr>
              <a:t>is true, we have committed a </a:t>
            </a:r>
            <a:r>
              <a:rPr lang="en-US" altLang="en-US" sz="3500" b="1" dirty="0">
                <a:solidFill>
                  <a:srgbClr val="800000"/>
                </a:solidFill>
              </a:rPr>
              <a:t>Type I error</a:t>
            </a:r>
            <a:r>
              <a:rPr lang="en-US" altLang="en-US" sz="3500" b="1" dirty="0">
                <a:solidFill>
                  <a:srgbClr val="000000"/>
                </a:solidFill>
              </a:rPr>
              <a:t>.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endParaRPr lang="en-US" altLang="en-US" sz="35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altLang="en-US" sz="3500" dirty="0" smtClean="0">
                <a:solidFill>
                  <a:srgbClr val="000000"/>
                </a:solidFill>
              </a:rPr>
              <a:t>P(Type I error) = </a:t>
            </a:r>
            <a:r>
              <a:rPr lang="en-US" altLang="en-US" sz="3500" dirty="0" smtClean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endParaRPr lang="en-US" altLang="en-US" sz="35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3500" dirty="0">
                <a:solidFill>
                  <a:srgbClr val="000000"/>
                </a:solidFill>
              </a:rPr>
              <a:t>If we fail to reject </a:t>
            </a:r>
            <a:r>
              <a:rPr lang="en-US" altLang="en-US" sz="3500" i="1" dirty="0">
                <a:solidFill>
                  <a:srgbClr val="000000"/>
                </a:solidFill>
              </a:rPr>
              <a:t>H</a:t>
            </a:r>
            <a:r>
              <a:rPr lang="en-US" altLang="en-US" sz="3500" baseline="-25000" dirty="0">
                <a:solidFill>
                  <a:srgbClr val="000000"/>
                </a:solidFill>
              </a:rPr>
              <a:t>0</a:t>
            </a:r>
            <a:r>
              <a:rPr lang="en-US" altLang="en-US" sz="3500" i="1" dirty="0">
                <a:solidFill>
                  <a:srgbClr val="000000"/>
                </a:solidFill>
              </a:rPr>
              <a:t> </a:t>
            </a:r>
            <a:r>
              <a:rPr lang="en-US" altLang="en-US" sz="3500" dirty="0">
                <a:solidFill>
                  <a:srgbClr val="000000"/>
                </a:solidFill>
              </a:rPr>
              <a:t>when </a:t>
            </a:r>
            <a:r>
              <a:rPr lang="en-US" altLang="en-US" sz="3500" i="1" dirty="0">
                <a:solidFill>
                  <a:srgbClr val="000000"/>
                </a:solidFill>
              </a:rPr>
              <a:t>H</a:t>
            </a:r>
            <a:r>
              <a:rPr lang="en-US" altLang="en-US" sz="3500" baseline="-25000" dirty="0">
                <a:solidFill>
                  <a:srgbClr val="000000"/>
                </a:solidFill>
              </a:rPr>
              <a:t>0</a:t>
            </a:r>
            <a:r>
              <a:rPr lang="en-US" altLang="en-US" sz="3500" i="1" dirty="0">
                <a:solidFill>
                  <a:srgbClr val="000000"/>
                </a:solidFill>
              </a:rPr>
              <a:t> </a:t>
            </a:r>
            <a:r>
              <a:rPr lang="en-US" altLang="en-US" sz="3500" dirty="0">
                <a:solidFill>
                  <a:srgbClr val="000000"/>
                </a:solidFill>
              </a:rPr>
              <a:t>is false, we have committed a </a:t>
            </a:r>
            <a:r>
              <a:rPr lang="en-US" altLang="en-US" sz="3500" b="1" dirty="0">
                <a:solidFill>
                  <a:srgbClr val="800000"/>
                </a:solidFill>
              </a:rPr>
              <a:t>Type II error</a:t>
            </a:r>
            <a:r>
              <a:rPr lang="en-US" altLang="en-US" sz="3500" b="1" dirty="0" smtClean="0">
                <a:solidFill>
                  <a:srgbClr val="000000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sz="35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500" dirty="0" smtClean="0">
                <a:solidFill>
                  <a:srgbClr val="000000"/>
                </a:solidFill>
              </a:rPr>
              <a:t>P(Type II error) = </a:t>
            </a:r>
            <a:r>
              <a:rPr lang="en-US" altLang="en-US" sz="3500" dirty="0" smtClean="0">
                <a:solidFill>
                  <a:srgbClr val="000000"/>
                </a:solidFill>
                <a:sym typeface="Symbol" panose="05050102010706020507" pitchFamily="18" charset="2"/>
              </a:rPr>
              <a:t>, Power = 1 - </a:t>
            </a:r>
            <a:endParaRPr lang="en-US" altLang="en-US" sz="3500" i="1" dirty="0">
              <a:solidFill>
                <a:srgbClr val="000000"/>
              </a:solidFill>
              <a:latin typeface="Palatino" pitchFamily="-65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98778"/>
              </p:ext>
            </p:extLst>
          </p:nvPr>
        </p:nvGraphicFramePr>
        <p:xfrm>
          <a:off x="596900" y="983933"/>
          <a:ext cx="79248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981200"/>
                <a:gridCol w="1981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Decision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Reject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Fail to reject H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3200" dirty="0" smtClean="0"/>
                        <a:t>Truth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is true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is false</a:t>
                      </a:r>
                    </a:p>
                    <a:p>
                      <a:r>
                        <a:rPr lang="en-US" sz="3200" baseline="0" dirty="0" smtClean="0"/>
                        <a:t>(H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 is true)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48400"/>
            <a:ext cx="607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http://www.rmower.com/statistics/Stat_HW/0801HW_sol.htm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4648200" cy="445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vs. Type II errors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654864"/>
            <a:ext cx="8905875" cy="4762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vs. Type II errors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948"/>
            <a:ext cx="9115425" cy="4267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vs. Type II errors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2" y="1993900"/>
            <a:ext cx="9105900" cy="43148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vs. Type II errors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681956"/>
            <a:ext cx="9105900" cy="4362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for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have an SRS from the population of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variable we measure has a Normal distribution (or approximately normal distribution) with mean </a:t>
            </a:r>
            <a:r>
              <a:rPr lang="en-US" dirty="0" smtClean="0">
                <a:sym typeface="Symbol"/>
              </a:rPr>
              <a:t> and standard deviation </a:t>
            </a:r>
            <a:r>
              <a:rPr lang="el-GR" dirty="0" smtClean="0">
                <a:sym typeface="Symbol"/>
              </a:rPr>
              <a:t>σ</a:t>
            </a:r>
            <a:r>
              <a:rPr lang="en-US" dirty="0" smtClean="0">
                <a:sym typeface="Symbol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We </a:t>
            </a:r>
            <a:r>
              <a:rPr lang="en-US" dirty="0">
                <a:sym typeface="Symbol"/>
              </a:rPr>
              <a:t>don’t know </a:t>
            </a:r>
            <a:r>
              <a:rPr lang="en-US" dirty="0" smtClean="0">
                <a:sym typeface="Symbol"/>
              </a:rPr>
              <a:t></a:t>
            </a:r>
            <a:endParaRPr lang="en-US" dirty="0">
              <a:sym typeface="Symbol"/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ym typeface="Symbol"/>
              </a:rPr>
              <a:t>but </a:t>
            </a:r>
            <a:r>
              <a:rPr lang="en-US" sz="3200" dirty="0">
                <a:sym typeface="Symbol"/>
              </a:rPr>
              <a:t>we do know </a:t>
            </a:r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 (Section 9.3)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ym typeface="Symbol"/>
              </a:rPr>
              <a:t>We do not know </a:t>
            </a:r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 (Section 9.5)</a:t>
            </a:r>
            <a:endParaRPr lang="en-US" sz="3200" dirty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ym typeface="Symbol"/>
              </a:rPr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vs. Type II errors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" y="1849438"/>
            <a:ext cx="9115425" cy="42767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</a:t>
            </a:r>
            <a:r>
              <a:rPr lang="en-US" dirty="0"/>
              <a:t> measures the strength of the sample evidence against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baseline="-25000" dirty="0" smtClean="0"/>
          </a:p>
          <a:p>
            <a:r>
              <a:rPr lang="en-US" dirty="0" smtClean="0"/>
              <a:t>The power measures the sensitivity (true negative) of the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the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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ym typeface="Symbol" panose="05050102010706020507" pitchFamily="18" charset="2"/>
              </a:rPr>
              <a:t>a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</a:t>
            </a:r>
          </a:p>
          <a:p>
            <a:r>
              <a:rPr lang="en-US" dirty="0">
                <a:sym typeface="Symbol" panose="05050102010706020507" pitchFamily="18" charset="2"/>
              </a:rPr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vs. Type II errors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5492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257300" algn="l"/>
                <a:tab pos="2628900" algn="l"/>
                <a:tab pos="3886200" algn="l"/>
              </a:tabLst>
            </a:pPr>
            <a:r>
              <a:rPr lang="en-US" sz="2000" dirty="0" smtClean="0">
                <a:sym typeface="Symbol" panose="05050102010706020507" pitchFamily="18" charset="2"/>
              </a:rPr>
              <a:t></a:t>
            </a:r>
            <a:r>
              <a:rPr lang="en-US" dirty="0" smtClean="0">
                <a:sym typeface="Symbol" panose="05050102010706020507" pitchFamily="18" charset="2"/>
              </a:rPr>
              <a:t> 	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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baseline="-25000" dirty="0" smtClean="0">
                <a:sym typeface="Symbol" panose="05050102010706020507" pitchFamily="18" charset="2"/>
              </a:rPr>
              <a:t>a	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 </a:t>
            </a:r>
            <a:r>
              <a:rPr lang="en-US" dirty="0" smtClean="0">
                <a:sym typeface="Symbol" panose="05050102010706020507" pitchFamily="18" charset="2"/>
              </a:rPr>
              <a:t>	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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681956"/>
            <a:ext cx="9105900" cy="4362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9.3/9.4 Hypothesis tests concerning a population mean when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 is </a:t>
            </a:r>
            <a:r>
              <a:rPr lang="en-US" dirty="0" smtClean="0"/>
              <a:t>known-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Be able to state the test statistic.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Be able to define, interpret and calculate the P value.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Determine the conclusion of the significance test from the P value and state it in English.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3200" dirty="0"/>
              <a:t>Be able to calculate the power by hand.</a:t>
            </a:r>
          </a:p>
          <a:p>
            <a:r>
              <a:rPr lang="en-US" dirty="0"/>
              <a:t>Describe the relationships between confidence intervals and hypothesis tests.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for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have an SRS from the population of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variable we measure has a Normal distribution (or approximately normal distribution) with mean </a:t>
            </a:r>
            <a:r>
              <a:rPr lang="en-US" dirty="0" smtClean="0">
                <a:sym typeface="Symbol"/>
              </a:rPr>
              <a:t> and standard deviation </a:t>
            </a:r>
            <a:r>
              <a:rPr lang="el-GR" dirty="0" smtClean="0">
                <a:sym typeface="Symbol"/>
              </a:rPr>
              <a:t>σ</a:t>
            </a:r>
            <a:r>
              <a:rPr lang="en-US" dirty="0" smtClean="0">
                <a:sym typeface="Symbol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We </a:t>
            </a:r>
            <a:r>
              <a:rPr lang="en-US" dirty="0">
                <a:sym typeface="Symbol"/>
              </a:rPr>
              <a:t>don’t know </a:t>
            </a:r>
            <a:r>
              <a:rPr lang="en-US" dirty="0" smtClean="0">
                <a:sym typeface="Symbol"/>
              </a:rPr>
              <a:t></a:t>
            </a:r>
            <a:endParaRPr lang="en-US" dirty="0">
              <a:sym typeface="Symbol"/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ym typeface="Symbol"/>
              </a:rPr>
              <a:t>but </a:t>
            </a:r>
            <a:r>
              <a:rPr lang="en-US" sz="3200" dirty="0">
                <a:sym typeface="Symbol"/>
              </a:rPr>
              <a:t>we do know </a:t>
            </a:r>
            <a:r>
              <a:rPr lang="el-GR" sz="3200" dirty="0" smtClean="0">
                <a:sym typeface="Symbol"/>
              </a:rPr>
              <a:t>σ</a:t>
            </a:r>
            <a:r>
              <a:rPr lang="en-US" sz="3200" dirty="0" smtClean="0">
                <a:sym typeface="Symbol"/>
              </a:rPr>
              <a:t> (Section 9.3)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We do not know </a:t>
            </a:r>
            <a:r>
              <a:rPr lang="el-GR" sz="32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σ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(Section 9.5)</a:t>
            </a:r>
            <a:endParaRPr lang="en-US" sz="3200" dirty="0">
              <a:solidFill>
                <a:schemeClr val="bg1">
                  <a:lumMod val="50000"/>
                </a:schemeClr>
              </a:solidFill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ym typeface="Symbol"/>
              </a:rPr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Statistic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A </a:t>
            </a:r>
            <a:r>
              <a:rPr lang="en-US" altLang="en-US" b="1" dirty="0">
                <a:solidFill>
                  <a:srgbClr val="800000"/>
                </a:solidFill>
              </a:rPr>
              <a:t>test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800000"/>
                </a:solidFill>
              </a:rPr>
              <a:t>statistic, TS,</a:t>
            </a:r>
            <a:r>
              <a:rPr lang="en-US" altLang="en-US" dirty="0" smtClean="0">
                <a:solidFill>
                  <a:srgbClr val="8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calculated from the sample data measures how far the data diverge from what we would expect if the null hypothesis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dirty="0">
                <a:solidFill>
                  <a:srgbClr val="000000"/>
                </a:solidFill>
              </a:rPr>
              <a:t> were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/>
              <a:t>: </a:t>
            </a:r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 smtClean="0"/>
              <a:t>≠ </a:t>
            </a:r>
            <a:r>
              <a:rPr lang="el-GR" dirty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      </a:t>
            </a:r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l-GR" dirty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         </a:t>
            </a:r>
            <a:r>
              <a:rPr lang="el-GR" dirty="0"/>
              <a:t>μ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l-GR" dirty="0"/>
              <a:t>μ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Statistic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pPr marL="573088" indent="-5730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𝑒𝑠𝑡𝑖𝑚𝑎𝑡𝑒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h𝑦𝑝𝑜𝑡h𝑒𝑠𝑖𝑧𝑒𝑑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𝑣𝑎𝑙𝑢𝑒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𝑑𝑒𝑣𝑖𝑎𝑡𝑖𝑜𝑛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𝑒𝑠𝑡𝑖𝑚𝑎𝑡𝑒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Large values of the statistic show that the data are not consistent with </a:t>
                </a:r>
                <a:r>
                  <a:rPr lang="en-US" altLang="en-US" i="1" dirty="0">
                    <a:solidFill>
                      <a:srgbClr val="000000"/>
                    </a:solidFill>
                  </a:rPr>
                  <a:t>H</a:t>
                </a:r>
                <a:r>
                  <a:rPr lang="en-US" altLang="en-US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en-US" dirty="0" smtClean="0">
                    <a:solidFill>
                      <a:srgbClr val="000000"/>
                    </a:solidFill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Significance Test (con)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in charge of quality control in your food company. You sample randomly four packs of cherry tomatoes, each labeled 1/2 lb. (227 g</a:t>
            </a:r>
            <a:r>
              <a:rPr lang="en-US" dirty="0" smtClean="0"/>
              <a:t>). The </a:t>
            </a:r>
            <a:r>
              <a:rPr lang="en-US" dirty="0"/>
              <a:t>average weight from your four boxes is 222 g. The packaging process has a known standard deviation of 5 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What is the test statistic?</a:t>
            </a:r>
          </a:p>
          <a:p>
            <a:pPr marL="522288" indent="-522288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d) What is the probability that 222 is consistent with the null hypothesis?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9.1: The Parts of a Hypothesis Test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State the steps that are required to perform a hypothesis test.</a:t>
            </a:r>
          </a:p>
          <a:p>
            <a:r>
              <a:rPr lang="en-US" sz="3000" dirty="0" smtClean="0"/>
              <a:t>Be able to state the null and alternative hypothesis.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Significance Test (con)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in charge of quality control in your food company. You sample randomly four packs of cherry tomatoes, each labeled 1/2 lb. (227 g</a:t>
            </a:r>
            <a:r>
              <a:rPr lang="en-US" dirty="0" smtClean="0"/>
              <a:t>). The </a:t>
            </a:r>
            <a:r>
              <a:rPr lang="en-US" dirty="0"/>
              <a:t>average weight from your four boxes is 222 g. The packaging process has a known standard deviation of 5 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c) What is the test statistic?</a:t>
            </a:r>
          </a:p>
          <a:p>
            <a:pPr marL="522288" indent="-522288">
              <a:buNone/>
            </a:pPr>
            <a:r>
              <a:rPr lang="en-US" dirty="0" smtClean="0"/>
              <a:t>d) What is the probability that 222 is consistent with the null hypothesis?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tp://kokoska:TBis2e@ftp.aptaracorp.com/pub/incoming/JPEGS/CH09/kokos_09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" y="1331125"/>
            <a:ext cx="3963344" cy="26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ftp://kokoska:TBis2e@ftp.aptaracorp.com/pub/incoming/JPEGS/CH09/kokos_09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7" y="1250640"/>
            <a:ext cx="3991193" cy="26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547" y="2895600"/>
            <a:ext cx="211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Right Tailed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47066" y="2895600"/>
            <a:ext cx="188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Left Tailed</a:t>
            </a:r>
            <a:endParaRPr lang="en-US" sz="3200" dirty="0"/>
          </a:p>
        </p:txBody>
      </p:sp>
      <p:pic>
        <p:nvPicPr>
          <p:cNvPr id="10" name="Picture 2" descr="ftp://kokoska:TBis2e@ftp.aptaracorp.com/pub/incoming/JPEGS/CH09/kokos_09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450"/>
            <a:ext cx="3505668" cy="23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2401" y="477577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  <p:pic>
        <p:nvPicPr>
          <p:cNvPr id="13" name="Picture 2" descr="ftp://kokoska:TBis2e@ftp.aptaracorp.com/pub/incoming/JPEGS/CH09/kokos_09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9" y="3940961"/>
            <a:ext cx="3409321" cy="23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3599" y="4757051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&lt; 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8918" y="4499203"/>
            <a:ext cx="194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Tailed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0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P-value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</a:t>
            </a:r>
            <a:r>
              <a:rPr lang="en-US" altLang="en-US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i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-value </a:t>
            </a:r>
            <a:r>
              <a:rPr lang="en-US" altLang="en-US" dirty="0">
                <a:ea typeface="ＭＳ Ｐゴシック" panose="020B0600070205080204" pitchFamily="34" charset="-128"/>
              </a:rPr>
              <a:t>for a hypothesis test is the smallest significance level for which the null hypothesis, </a:t>
            </a:r>
            <a:r>
              <a:rPr lang="en-US" altLang="en-US" i="1" dirty="0">
                <a:ea typeface="ＭＳ Ｐゴシック" panose="020B0600070205080204" pitchFamily="34" charset="-128"/>
              </a:rPr>
              <a:t>H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dirty="0">
                <a:ea typeface="ＭＳ Ｐゴシック" panose="020B0600070205080204" pitchFamily="34" charset="-128"/>
              </a:rPr>
              <a:t>, can be rejected.</a:t>
            </a:r>
            <a:endParaRPr lang="en-US" altLang="en-US" i="1" dirty="0">
              <a:solidFill>
                <a:srgbClr val="000000"/>
              </a:solidFill>
              <a:latin typeface="Palatino" pitchFamily="-65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probability, computed assuming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is true, that the statistic would take a value </a:t>
            </a:r>
            <a:r>
              <a:rPr lang="en-US" altLang="en-US" i="1" dirty="0">
                <a:solidFill>
                  <a:srgbClr val="000000"/>
                </a:solidFill>
              </a:rPr>
              <a:t>as or more extreme</a:t>
            </a:r>
            <a:r>
              <a:rPr lang="en-US" altLang="en-US" dirty="0">
                <a:solidFill>
                  <a:srgbClr val="000000"/>
                </a:solidFill>
              </a:rPr>
              <a:t> than the one actually observed is called the </a:t>
            </a:r>
            <a:r>
              <a:rPr lang="en-US" altLang="en-US" b="1" i="1" dirty="0">
                <a:solidFill>
                  <a:srgbClr val="800000"/>
                </a:solidFill>
              </a:rPr>
              <a:t>p</a:t>
            </a:r>
            <a:r>
              <a:rPr lang="en-US" altLang="en-US" b="1" dirty="0" smtClean="0">
                <a:solidFill>
                  <a:srgbClr val="800000"/>
                </a:solidFill>
              </a:rPr>
              <a:t>-value </a:t>
            </a:r>
            <a:r>
              <a:rPr lang="en-US" altLang="en-US" dirty="0">
                <a:solidFill>
                  <a:srgbClr val="000000"/>
                </a:solidFill>
              </a:rPr>
              <a:t>of the test. The smaller the </a:t>
            </a:r>
            <a:r>
              <a:rPr lang="en-US" altLang="en-US" i="1" dirty="0">
                <a:solidFill>
                  <a:srgbClr val="000000"/>
                </a:solidFill>
              </a:rPr>
              <a:t>P</a:t>
            </a:r>
            <a:r>
              <a:rPr lang="en-US" altLang="en-US" dirty="0">
                <a:solidFill>
                  <a:srgbClr val="000000"/>
                </a:solidFill>
              </a:rPr>
              <a:t>-value, the stronger the evidence against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P-value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altLang="en-US" dirty="0" smtClean="0"/>
              <a:t>Small </a:t>
            </a:r>
            <a:r>
              <a:rPr lang="en-US" altLang="en-US" i="1" dirty="0"/>
              <a:t>P</a:t>
            </a:r>
            <a:r>
              <a:rPr lang="en-US" altLang="en-US" dirty="0"/>
              <a:t>-values are evidence against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because they say that the observed result is unlikely to occur when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is true. 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Large </a:t>
            </a:r>
            <a:r>
              <a:rPr lang="en-US" altLang="en-US" i="1" dirty="0"/>
              <a:t>P</a:t>
            </a:r>
            <a:r>
              <a:rPr lang="en-US" altLang="en-US" dirty="0"/>
              <a:t>-values fail to give convincing evidence against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because they say that the observed result is likely to occur by chance when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i="1" dirty="0"/>
              <a:t> </a:t>
            </a:r>
            <a:r>
              <a:rPr lang="en-US" altLang="en-US" dirty="0"/>
              <a:t>is true.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tp://kokoska:TBis2e@ftp.aptaracorp.com/pub/incoming/JPEGS/CH09/kokos_09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" y="1331125"/>
            <a:ext cx="3963344" cy="26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 descr="ftp://kokoska:TBis2e@ftp.aptaracorp.com/pub/incoming/JPEGS/CH09/kokos_09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7" y="1250640"/>
            <a:ext cx="3991193" cy="26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547" y="2895600"/>
            <a:ext cx="211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Right Tailed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47066" y="2895600"/>
            <a:ext cx="188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Left Tailed</a:t>
            </a:r>
            <a:endParaRPr lang="en-US" sz="3200" dirty="0"/>
          </a:p>
        </p:txBody>
      </p:sp>
      <p:pic>
        <p:nvPicPr>
          <p:cNvPr id="10" name="Picture 2" descr="ftp://kokoska:TBis2e@ftp.aptaracorp.com/pub/incoming/JPEGS/CH09/kokos_09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450"/>
            <a:ext cx="3505668" cy="23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2401" y="477577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  <p:pic>
        <p:nvPicPr>
          <p:cNvPr id="13" name="Picture 2" descr="ftp://kokoska:TBis2e@ftp.aptaracorp.com/pub/incoming/JPEGS/CH09/kokos_09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9" y="3940961"/>
            <a:ext cx="3409321" cy="23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3599" y="4757051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&lt; 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8918" y="4499203"/>
            <a:ext cx="194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Tailed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0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Reject H</a:t>
            </a:r>
            <a:r>
              <a:rPr lang="en-US" baseline="-25000" dirty="0" smtClean="0"/>
              <a:t>0</a:t>
            </a:r>
            <a:r>
              <a:rPr lang="en-US" dirty="0" smtClean="0"/>
              <a:t> or Fail to Reject H</a:t>
            </a:r>
            <a:r>
              <a:rPr lang="en-US" baseline="-25000" dirty="0" smtClean="0"/>
              <a:t>0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5295B"/>
                </a:solidFill>
              </a:rPr>
              <a:t>Note:</a:t>
            </a:r>
            <a:r>
              <a:rPr lang="en-US" altLang="en-US" dirty="0">
                <a:solidFill>
                  <a:srgbClr val="05295B"/>
                </a:solidFill>
              </a:rPr>
              <a:t>  </a:t>
            </a:r>
            <a:r>
              <a:rPr lang="en-US" altLang="en-US" dirty="0"/>
              <a:t>A fail-to-reject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 decision in a significance test does not mean that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 is true. For that reason, you should never </a:t>
            </a:r>
            <a:r>
              <a:rPr lang="ja-JP" altLang="en-US" dirty="0"/>
              <a:t>“</a:t>
            </a:r>
            <a:r>
              <a:rPr lang="en-US" altLang="ja-JP" dirty="0"/>
              <a:t>accept </a:t>
            </a:r>
            <a:r>
              <a:rPr lang="en-US" altLang="ja-JP" i="1" dirty="0"/>
              <a:t>H</a:t>
            </a:r>
            <a:r>
              <a:rPr lang="en-US" altLang="ja-JP" baseline="-25000" dirty="0"/>
              <a:t>0</a:t>
            </a:r>
            <a:r>
              <a:rPr lang="ja-JP" altLang="en-US" dirty="0"/>
              <a:t>”</a:t>
            </a:r>
            <a:r>
              <a:rPr lang="en-US" altLang="ja-JP" dirty="0"/>
              <a:t> or use language implying that you believe </a:t>
            </a:r>
            <a:r>
              <a:rPr lang="en-US" altLang="ja-JP" i="1" dirty="0"/>
              <a:t>H</a:t>
            </a:r>
            <a:r>
              <a:rPr lang="en-US" altLang="ja-JP" baseline="-25000" dirty="0"/>
              <a:t>0</a:t>
            </a:r>
            <a:r>
              <a:rPr lang="en-US" altLang="ja-JP" dirty="0"/>
              <a:t> is true.</a:t>
            </a:r>
            <a:endParaRPr lang="en-US" altLang="en-US" dirty="0"/>
          </a:p>
          <a:p>
            <a:pPr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In a nutshell, our conclusion in a significance test comes down to: 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3200" i="1" dirty="0">
                <a:solidFill>
                  <a:srgbClr val="000000"/>
                </a:solidFill>
              </a:rPr>
              <a:t>P</a:t>
            </a:r>
            <a:r>
              <a:rPr lang="en-US" altLang="en-US" sz="3200" dirty="0">
                <a:solidFill>
                  <a:srgbClr val="000000"/>
                </a:solidFill>
              </a:rPr>
              <a:t>-value small </a:t>
            </a:r>
            <a:r>
              <a:rPr lang="en-US" altLang="en-US" sz="3200" dirty="0" smtClean="0">
                <a:solidFill>
                  <a:srgbClr val="000000"/>
                </a:solidFill>
              </a:rPr>
              <a:t>--&gt; </a:t>
            </a:r>
            <a:r>
              <a:rPr lang="en-US" altLang="en-US" sz="3200" dirty="0">
                <a:solidFill>
                  <a:srgbClr val="000000"/>
                </a:solidFill>
              </a:rPr>
              <a:t>reject </a:t>
            </a:r>
            <a:r>
              <a:rPr lang="en-US" altLang="en-US" sz="3200" i="1" dirty="0">
                <a:solidFill>
                  <a:srgbClr val="000000"/>
                </a:solidFill>
              </a:rPr>
              <a:t>H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0</a:t>
            </a:r>
            <a:r>
              <a:rPr lang="en-US" altLang="en-US" sz="3200" i="1" dirty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--&gt; </a:t>
            </a:r>
            <a:r>
              <a:rPr lang="en-US" altLang="en-US" sz="3200" dirty="0">
                <a:solidFill>
                  <a:srgbClr val="000000"/>
                </a:solidFill>
              </a:rPr>
              <a:t>conclude </a:t>
            </a:r>
            <a:r>
              <a:rPr lang="en-US" altLang="en-US" sz="3200" i="1" dirty="0">
                <a:solidFill>
                  <a:srgbClr val="000000"/>
                </a:solidFill>
              </a:rPr>
              <a:t>H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a</a:t>
            </a:r>
            <a:r>
              <a:rPr lang="en-US" altLang="en-US" sz="3200" i="1" dirty="0">
                <a:solidFill>
                  <a:srgbClr val="00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</a:rPr>
              <a:t>(in context)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en-US" sz="3200" i="1" dirty="0">
                <a:solidFill>
                  <a:srgbClr val="000000"/>
                </a:solidFill>
              </a:rPr>
              <a:t>P</a:t>
            </a:r>
            <a:r>
              <a:rPr lang="en-US" altLang="en-US" sz="3200" dirty="0">
                <a:solidFill>
                  <a:srgbClr val="000000"/>
                </a:solidFill>
              </a:rPr>
              <a:t>-value large </a:t>
            </a:r>
            <a:r>
              <a:rPr lang="en-US" altLang="en-US" sz="3200" dirty="0" smtClean="0">
                <a:solidFill>
                  <a:srgbClr val="000000"/>
                </a:solidFill>
              </a:rPr>
              <a:t>--&gt; </a:t>
            </a:r>
            <a:r>
              <a:rPr lang="en-US" altLang="en-US" sz="3200" dirty="0">
                <a:solidFill>
                  <a:srgbClr val="000000"/>
                </a:solidFill>
              </a:rPr>
              <a:t>fail to reject </a:t>
            </a:r>
            <a:r>
              <a:rPr lang="en-US" altLang="en-US" sz="3200" i="1" dirty="0">
                <a:solidFill>
                  <a:srgbClr val="000000"/>
                </a:solidFill>
              </a:rPr>
              <a:t>H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0</a:t>
            </a:r>
            <a:r>
              <a:rPr lang="en-US" altLang="en-US" sz="3200" i="1" baseline="-25000" dirty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--&gt; </a:t>
            </a:r>
            <a:r>
              <a:rPr lang="en-US" altLang="en-US" sz="3200" dirty="0">
                <a:solidFill>
                  <a:srgbClr val="000000"/>
                </a:solidFill>
              </a:rPr>
              <a:t>cannot conclude </a:t>
            </a:r>
            <a:r>
              <a:rPr lang="en-US" altLang="en-US" sz="3200" i="1" dirty="0">
                <a:solidFill>
                  <a:srgbClr val="000000"/>
                </a:solidFill>
              </a:rPr>
              <a:t>H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a</a:t>
            </a:r>
            <a:r>
              <a:rPr lang="en-US" altLang="en-US" sz="3200" i="1" dirty="0">
                <a:solidFill>
                  <a:srgbClr val="00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</a:rPr>
              <a:t>(in </a:t>
            </a:r>
            <a:r>
              <a:rPr lang="en-US" altLang="en-US" sz="3200" dirty="0" smtClean="0">
                <a:solidFill>
                  <a:srgbClr val="000000"/>
                </a:solidFill>
              </a:rPr>
              <a:t>context)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</a:t>
            </a:r>
            <a:r>
              <a:rPr lang="en-US" dirty="0"/>
              <a:t> measures the strength of the sample evidence against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baseline="-25000" dirty="0" smtClean="0"/>
          </a:p>
          <a:p>
            <a:r>
              <a:rPr lang="en-US" dirty="0" smtClean="0"/>
              <a:t>The power measures the sensitivity (true negative) of the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Significant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Symbol"/>
              </a:rPr>
              <a:t></a:t>
            </a:r>
            <a:r>
              <a:rPr lang="en-US" dirty="0"/>
              <a:t> measures the strength of the sample evidence against H</a:t>
            </a:r>
            <a:r>
              <a:rPr lang="en-US" baseline="-25000" dirty="0"/>
              <a:t>0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If </a:t>
            </a:r>
            <a:r>
              <a:rPr lang="en-US" altLang="en-US" dirty="0">
                <a:solidFill>
                  <a:srgbClr val="000000"/>
                </a:solidFill>
              </a:rPr>
              <a:t>the </a:t>
            </a:r>
            <a:r>
              <a:rPr lang="en-US" altLang="en-US" i="1" dirty="0">
                <a:solidFill>
                  <a:srgbClr val="000000"/>
                </a:solidFill>
              </a:rPr>
              <a:t>P</a:t>
            </a:r>
            <a:r>
              <a:rPr lang="en-US" altLang="en-US" dirty="0">
                <a:solidFill>
                  <a:srgbClr val="000000"/>
                </a:solidFill>
              </a:rPr>
              <a:t>-value is smaller than </a:t>
            </a:r>
            <a:r>
              <a:rPr lang="en-US" altLang="ja-JP" i="1" dirty="0">
                <a:solidFill>
                  <a:srgbClr val="000000"/>
                </a:solidFill>
                <a:sym typeface="Symbol" pitchFamily="-65" charset="2"/>
              </a:rPr>
              <a:t></a:t>
            </a:r>
            <a:r>
              <a:rPr lang="en-US" altLang="en-US" dirty="0">
                <a:solidFill>
                  <a:srgbClr val="000000"/>
                </a:solidFill>
              </a:rPr>
              <a:t>, we say that the data are </a:t>
            </a:r>
            <a:r>
              <a:rPr lang="en-US" altLang="en-US" b="1" dirty="0">
                <a:solidFill>
                  <a:srgbClr val="800000"/>
                </a:solidFill>
              </a:rPr>
              <a:t>statistically significant at level </a:t>
            </a:r>
            <a:r>
              <a:rPr lang="en-US" altLang="ja-JP" b="1" i="1" dirty="0">
                <a:solidFill>
                  <a:srgbClr val="76330A"/>
                </a:solidFill>
                <a:sym typeface="Symbol" pitchFamily="-65" charset="2"/>
              </a:rPr>
              <a:t></a:t>
            </a:r>
            <a:r>
              <a:rPr lang="en-US" altLang="en-US" b="1" dirty="0">
                <a:solidFill>
                  <a:srgbClr val="993300"/>
                </a:solidFill>
              </a:rPr>
              <a:t>.</a:t>
            </a:r>
            <a:r>
              <a:rPr lang="en-US" altLang="en-US" dirty="0">
                <a:solidFill>
                  <a:srgbClr val="000000"/>
                </a:solidFill>
              </a:rPr>
              <a:t> The quantity </a:t>
            </a:r>
            <a:r>
              <a:rPr lang="en-US" altLang="ja-JP" i="1" dirty="0">
                <a:solidFill>
                  <a:srgbClr val="000000"/>
                </a:solidFill>
                <a:sym typeface="Symbol" pitchFamily="-65" charset="2"/>
              </a:rPr>
              <a:t></a:t>
            </a:r>
            <a:r>
              <a:rPr lang="en-US" altLang="ja-JP" dirty="0">
                <a:solidFill>
                  <a:srgbClr val="000000"/>
                </a:solidFill>
                <a:sym typeface="Symbol" pitchFamily="-65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is called the </a:t>
            </a:r>
            <a:r>
              <a:rPr lang="en-US" altLang="en-US" b="1" dirty="0">
                <a:solidFill>
                  <a:srgbClr val="800000"/>
                </a:solidFill>
              </a:rPr>
              <a:t>significance level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or the </a:t>
            </a:r>
            <a:r>
              <a:rPr lang="en-US" altLang="en-US" b="1" dirty="0">
                <a:solidFill>
                  <a:srgbClr val="800000"/>
                </a:solidFill>
              </a:rPr>
              <a:t>level of significance</a:t>
            </a:r>
            <a:r>
              <a:rPr lang="en-US" altLang="en-US" b="1" dirty="0">
                <a:solidFill>
                  <a:srgbClr val="993300"/>
                </a:solidFill>
              </a:rPr>
              <a:t>.</a:t>
            </a:r>
            <a:endParaRPr lang="en-US" altLang="en-US" b="1" i="1" dirty="0">
              <a:solidFill>
                <a:srgbClr val="9933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When we use a fixed level of significance to draw a conclusion in a significance test,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200" i="1" dirty="0" smtClean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-value ≤ </a:t>
            </a:r>
            <a:r>
              <a:rPr lang="en-US" altLang="ja-JP" sz="3200" i="1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--&gt; </a:t>
            </a:r>
            <a:r>
              <a:rPr lang="en-US" sz="3200" dirty="0">
                <a:solidFill>
                  <a:srgbClr val="000000"/>
                </a:solidFill>
              </a:rPr>
              <a:t>reject </a:t>
            </a:r>
            <a:r>
              <a:rPr lang="en-US" sz="3200" i="1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0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--&gt; </a:t>
            </a:r>
            <a:r>
              <a:rPr lang="en-US" sz="3200" dirty="0">
                <a:solidFill>
                  <a:srgbClr val="000000"/>
                </a:solidFill>
              </a:rPr>
              <a:t>conclude </a:t>
            </a:r>
            <a:r>
              <a:rPr lang="en-US" sz="3200" i="1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a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(in context)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200" i="1" dirty="0" smtClean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-value &gt; </a:t>
            </a:r>
            <a:r>
              <a:rPr lang="en-US" altLang="ja-JP" sz="3200" i="1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--&gt; </a:t>
            </a:r>
            <a:r>
              <a:rPr lang="en-US" sz="3200" dirty="0">
                <a:solidFill>
                  <a:srgbClr val="000000"/>
                </a:solidFill>
              </a:rPr>
              <a:t>fail to reject </a:t>
            </a:r>
            <a:r>
              <a:rPr lang="en-US" sz="3200" i="1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0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--&gt; </a:t>
            </a:r>
            <a:r>
              <a:rPr lang="en-US" sz="3200" dirty="0">
                <a:solidFill>
                  <a:srgbClr val="000000"/>
                </a:solidFill>
              </a:rPr>
              <a:t>cannot conclude </a:t>
            </a:r>
            <a:r>
              <a:rPr lang="en-US" sz="3200" i="1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a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(in context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 descr="ftp://kokoska:TBis2e@ftp.aptaracorp.com/pub/incoming/JPEGS/CH09/kokos_09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11" y="1324893"/>
            <a:ext cx="3682580" cy="2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7387" y="1946603"/>
            <a:ext cx="1705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Reject H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pic>
        <p:nvPicPr>
          <p:cNvPr id="7" name="Picture 2" descr="ftp://kokoska:TBis2e@ftp.aptaracorp.com/pub/incoming/JPEGS/CH09/kokos_09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23" y="4047331"/>
            <a:ext cx="3682580" cy="24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7387" y="4495574"/>
            <a:ext cx="272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Fail to reject H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9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decisions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67211"/>
              </p:ext>
            </p:extLst>
          </p:nvPr>
        </p:nvGraphicFramePr>
        <p:xfrm>
          <a:off x="1524000" y="1600200"/>
          <a:ext cx="6324600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  <a:gridCol w="2362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P-Value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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Reject?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Any value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0.00001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Any value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0.0456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0.05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statistics, a </a:t>
            </a:r>
            <a:r>
              <a:rPr lang="en-US" altLang="en-US" b="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hypothesis</a:t>
            </a:r>
            <a:r>
              <a:rPr lang="en-US" altLang="en-US" dirty="0">
                <a:ea typeface="ＭＳ Ｐゴシック" panose="020B0600070205080204" pitchFamily="34" charset="-128"/>
              </a:rPr>
              <a:t> is a declaration, or claim, in the form of a mathematical statement, about the value of a specific population parameter (or about the values of several population characteristics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800000"/>
                </a:solidFill>
                <a:cs typeface="Arial" pitchFamily="34" charset="0"/>
              </a:rPr>
              <a:t>Hypothesis Test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 formal procedure for comparing observed data with a claim (also called a hypothesis) whose truth we want to assess.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Significant -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Significance is a technical term</a:t>
            </a:r>
          </a:p>
          <a:p>
            <a:r>
              <a:rPr lang="en-US" dirty="0" smtClean="0"/>
              <a:t>Determine what significance level (</a:t>
            </a:r>
            <a:r>
              <a:rPr lang="en-US" dirty="0" smtClean="0">
                <a:sym typeface="Symbol"/>
              </a:rPr>
              <a:t>) you want BEFORE the data is analyzed.</a:t>
            </a:r>
          </a:p>
          <a:p>
            <a:r>
              <a:rPr lang="en-US" dirty="0" smtClean="0">
                <a:sym typeface="Symbol"/>
              </a:rPr>
              <a:t>Conclusion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000000"/>
                </a:solidFill>
              </a:rPr>
              <a:t>P</a:t>
            </a:r>
            <a:r>
              <a:rPr lang="en-US" sz="3200" dirty="0">
                <a:solidFill>
                  <a:srgbClr val="000000"/>
                </a:solidFill>
              </a:rPr>
              <a:t>-value ≤ </a:t>
            </a:r>
            <a:r>
              <a:rPr lang="en-US" altLang="ja-JP" sz="3200" i="1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3200" dirty="0">
                <a:solidFill>
                  <a:srgbClr val="000000"/>
                </a:solidFill>
              </a:rPr>
              <a:t> --&gt; reject </a:t>
            </a:r>
            <a:r>
              <a:rPr lang="en-US" sz="3200" i="1" dirty="0">
                <a:solidFill>
                  <a:srgbClr val="000000"/>
                </a:solidFill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</a:rPr>
              <a:t>0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endParaRPr lang="en-US" sz="3200" i="1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3200" i="1" dirty="0" smtClean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-value </a:t>
            </a:r>
            <a:r>
              <a:rPr lang="en-US" sz="3200" dirty="0">
                <a:solidFill>
                  <a:srgbClr val="000000"/>
                </a:solidFill>
              </a:rPr>
              <a:t>&gt; </a:t>
            </a:r>
            <a:r>
              <a:rPr lang="en-US" altLang="ja-JP" sz="3200" i="1" dirty="0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en-US" sz="3200" dirty="0">
                <a:solidFill>
                  <a:srgbClr val="000000"/>
                </a:solidFill>
              </a:rPr>
              <a:t> --&gt; fail to reject </a:t>
            </a:r>
            <a:r>
              <a:rPr lang="en-US" sz="3200" i="1" dirty="0" smtClean="0">
                <a:solidFill>
                  <a:srgbClr val="000000"/>
                </a:solidFill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</a:rPr>
              <a:t>0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18" y="1"/>
            <a:ext cx="8229600" cy="1143000"/>
          </a:xfrm>
        </p:spPr>
        <p:txBody>
          <a:bodyPr/>
          <a:lstStyle/>
          <a:p>
            <a:r>
              <a:rPr lang="en-US" dirty="0" smtClean="0"/>
              <a:t>Rejection Regions: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62200" y="2133600"/>
            <a:ext cx="1617126" cy="1447800"/>
          </a:xfrm>
          <a:custGeom>
            <a:avLst/>
            <a:gdLst>
              <a:gd name="connsiteX0" fmla="*/ 1275792 w 1388526"/>
              <a:gd name="connsiteY0" fmla="*/ 0 h 1260719"/>
              <a:gd name="connsiteX1" fmla="*/ 1250739 w 1388526"/>
              <a:gd name="connsiteY1" fmla="*/ 75156 h 1260719"/>
              <a:gd name="connsiteX2" fmla="*/ 1175583 w 1388526"/>
              <a:gd name="connsiteY2" fmla="*/ 125260 h 1260719"/>
              <a:gd name="connsiteX3" fmla="*/ 1138005 w 1388526"/>
              <a:gd name="connsiteY3" fmla="*/ 150312 h 1260719"/>
              <a:gd name="connsiteX4" fmla="*/ 1062849 w 1388526"/>
              <a:gd name="connsiteY4" fmla="*/ 175364 h 1260719"/>
              <a:gd name="connsiteX5" fmla="*/ 987693 w 1388526"/>
              <a:gd name="connsiteY5" fmla="*/ 200416 h 1260719"/>
              <a:gd name="connsiteX6" fmla="*/ 950115 w 1388526"/>
              <a:gd name="connsiteY6" fmla="*/ 212942 h 1260719"/>
              <a:gd name="connsiteX7" fmla="*/ 912537 w 1388526"/>
              <a:gd name="connsiteY7" fmla="*/ 250520 h 1260719"/>
              <a:gd name="connsiteX8" fmla="*/ 837381 w 1388526"/>
              <a:gd name="connsiteY8" fmla="*/ 300624 h 1260719"/>
              <a:gd name="connsiteX9" fmla="*/ 812328 w 1388526"/>
              <a:gd name="connsiteY9" fmla="*/ 325676 h 1260719"/>
              <a:gd name="connsiteX10" fmla="*/ 674542 w 1388526"/>
              <a:gd name="connsiteY10" fmla="*/ 363254 h 1260719"/>
              <a:gd name="connsiteX11" fmla="*/ 611912 w 1388526"/>
              <a:gd name="connsiteY11" fmla="*/ 400833 h 1260719"/>
              <a:gd name="connsiteX12" fmla="*/ 536756 w 1388526"/>
              <a:gd name="connsiteY12" fmla="*/ 450937 h 1260719"/>
              <a:gd name="connsiteX13" fmla="*/ 449074 w 1388526"/>
              <a:gd name="connsiteY13" fmla="*/ 538619 h 1260719"/>
              <a:gd name="connsiteX14" fmla="*/ 424022 w 1388526"/>
              <a:gd name="connsiteY14" fmla="*/ 576197 h 1260719"/>
              <a:gd name="connsiteX15" fmla="*/ 386444 w 1388526"/>
              <a:gd name="connsiteY15" fmla="*/ 613775 h 1260719"/>
              <a:gd name="connsiteX16" fmla="*/ 424022 w 1388526"/>
              <a:gd name="connsiteY16" fmla="*/ 801665 h 1260719"/>
              <a:gd name="connsiteX17" fmla="*/ 411496 w 1388526"/>
              <a:gd name="connsiteY17" fmla="*/ 901874 h 1260719"/>
              <a:gd name="connsiteX18" fmla="*/ 336339 w 1388526"/>
              <a:gd name="connsiteY18" fmla="*/ 926926 h 1260719"/>
              <a:gd name="connsiteX19" fmla="*/ 60767 w 1388526"/>
              <a:gd name="connsiteY19" fmla="*/ 939452 h 1260719"/>
              <a:gd name="connsiteX20" fmla="*/ 35715 w 1388526"/>
              <a:gd name="connsiteY20" fmla="*/ 977030 h 1260719"/>
              <a:gd name="connsiteX21" fmla="*/ 35715 w 1388526"/>
              <a:gd name="connsiteY21" fmla="*/ 1227550 h 1260719"/>
              <a:gd name="connsiteX22" fmla="*/ 73293 w 1388526"/>
              <a:gd name="connsiteY22" fmla="*/ 1252602 h 1260719"/>
              <a:gd name="connsiteX23" fmla="*/ 1388526 w 1388526"/>
              <a:gd name="connsiteY23" fmla="*/ 1252602 h 12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8526" h="1260719">
                <a:moveTo>
                  <a:pt x="1275792" y="0"/>
                </a:moveTo>
                <a:cubicBezTo>
                  <a:pt x="1267441" y="25052"/>
                  <a:pt x="1272711" y="60508"/>
                  <a:pt x="1250739" y="75156"/>
                </a:cubicBezTo>
                <a:lnTo>
                  <a:pt x="1175583" y="125260"/>
                </a:lnTo>
                <a:cubicBezTo>
                  <a:pt x="1163057" y="133611"/>
                  <a:pt x="1152287" y="145551"/>
                  <a:pt x="1138005" y="150312"/>
                </a:cubicBezTo>
                <a:lnTo>
                  <a:pt x="1062849" y="175364"/>
                </a:lnTo>
                <a:lnTo>
                  <a:pt x="987693" y="200416"/>
                </a:lnTo>
                <a:lnTo>
                  <a:pt x="950115" y="212942"/>
                </a:lnTo>
                <a:cubicBezTo>
                  <a:pt x="937589" y="225468"/>
                  <a:pt x="926520" y="239644"/>
                  <a:pt x="912537" y="250520"/>
                </a:cubicBezTo>
                <a:cubicBezTo>
                  <a:pt x="888771" y="269005"/>
                  <a:pt x="858672" y="279334"/>
                  <a:pt x="837381" y="300624"/>
                </a:cubicBezTo>
                <a:cubicBezTo>
                  <a:pt x="829030" y="308975"/>
                  <a:pt x="822891" y="320395"/>
                  <a:pt x="812328" y="325676"/>
                </a:cubicBezTo>
                <a:cubicBezTo>
                  <a:pt x="769948" y="346866"/>
                  <a:pt x="720358" y="354091"/>
                  <a:pt x="674542" y="363254"/>
                </a:cubicBezTo>
                <a:cubicBezTo>
                  <a:pt x="618339" y="419459"/>
                  <a:pt x="685083" y="360183"/>
                  <a:pt x="611912" y="400833"/>
                </a:cubicBezTo>
                <a:cubicBezTo>
                  <a:pt x="585592" y="415455"/>
                  <a:pt x="536756" y="450937"/>
                  <a:pt x="536756" y="450937"/>
                </a:cubicBezTo>
                <a:cubicBezTo>
                  <a:pt x="479328" y="537079"/>
                  <a:pt x="515216" y="516572"/>
                  <a:pt x="449074" y="538619"/>
                </a:cubicBezTo>
                <a:cubicBezTo>
                  <a:pt x="440723" y="551145"/>
                  <a:pt x="433660" y="564632"/>
                  <a:pt x="424022" y="576197"/>
                </a:cubicBezTo>
                <a:cubicBezTo>
                  <a:pt x="412681" y="589806"/>
                  <a:pt x="388785" y="596216"/>
                  <a:pt x="386444" y="613775"/>
                </a:cubicBezTo>
                <a:cubicBezTo>
                  <a:pt x="370372" y="734317"/>
                  <a:pt x="380018" y="735659"/>
                  <a:pt x="424022" y="801665"/>
                </a:cubicBezTo>
                <a:cubicBezTo>
                  <a:pt x="419847" y="835068"/>
                  <a:pt x="430800" y="874296"/>
                  <a:pt x="411496" y="901874"/>
                </a:cubicBezTo>
                <a:cubicBezTo>
                  <a:pt x="396352" y="923508"/>
                  <a:pt x="362719" y="925727"/>
                  <a:pt x="336339" y="926926"/>
                </a:cubicBezTo>
                <a:lnTo>
                  <a:pt x="60767" y="939452"/>
                </a:lnTo>
                <a:cubicBezTo>
                  <a:pt x="52416" y="951978"/>
                  <a:pt x="42448" y="963565"/>
                  <a:pt x="35715" y="977030"/>
                </a:cubicBezTo>
                <a:cubicBezTo>
                  <a:pt x="0" y="1048460"/>
                  <a:pt x="26206" y="1182382"/>
                  <a:pt x="35715" y="1227550"/>
                </a:cubicBezTo>
                <a:cubicBezTo>
                  <a:pt x="38816" y="1242281"/>
                  <a:pt x="58241" y="1252323"/>
                  <a:pt x="73293" y="1252602"/>
                </a:cubicBezTo>
                <a:cubicBezTo>
                  <a:pt x="511629" y="1260719"/>
                  <a:pt x="950115" y="1252602"/>
                  <a:pt x="1388526" y="125260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ctur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7" t="24846"/>
          <a:stretch/>
        </p:blipFill>
        <p:spPr bwMode="auto">
          <a:xfrm>
            <a:off x="5257800" y="1447516"/>
            <a:ext cx="3505200" cy="44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ictur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45040" r="33115" b="12879"/>
          <a:stretch/>
        </p:blipFill>
        <p:spPr bwMode="auto">
          <a:xfrm>
            <a:off x="535487" y="3776022"/>
            <a:ext cx="4366288" cy="24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t="338" r="16006" b="92411"/>
          <a:stretch/>
        </p:blipFill>
        <p:spPr bwMode="auto">
          <a:xfrm>
            <a:off x="702450" y="789653"/>
            <a:ext cx="7908150" cy="4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35487" y="1261613"/>
            <a:ext cx="4303077" cy="2498170"/>
            <a:chOff x="535487" y="1261613"/>
            <a:chExt cx="4303077" cy="2498170"/>
          </a:xfrm>
        </p:grpSpPr>
        <p:pic>
          <p:nvPicPr>
            <p:cNvPr id="11" name="Picture 10" descr="Picture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56" r="51961"/>
            <a:stretch/>
          </p:blipFill>
          <p:spPr bwMode="auto">
            <a:xfrm>
              <a:off x="535487" y="1261613"/>
              <a:ext cx="4121038" cy="2498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14"/>
            <p:cNvSpPr/>
            <p:nvPr/>
          </p:nvSpPr>
          <p:spPr>
            <a:xfrm>
              <a:off x="2996113" y="1394085"/>
              <a:ext cx="1842451" cy="1888761"/>
            </a:xfrm>
            <a:custGeom>
              <a:avLst/>
              <a:gdLst>
                <a:gd name="connsiteX0" fmla="*/ 1575887 w 1842451"/>
                <a:gd name="connsiteY0" fmla="*/ 0 h 1888761"/>
                <a:gd name="connsiteX1" fmla="*/ 1560897 w 1842451"/>
                <a:gd name="connsiteY1" fmla="*/ 269823 h 1888761"/>
                <a:gd name="connsiteX2" fmla="*/ 1425985 w 1842451"/>
                <a:gd name="connsiteY2" fmla="*/ 344774 h 1888761"/>
                <a:gd name="connsiteX3" fmla="*/ 1336044 w 1842451"/>
                <a:gd name="connsiteY3" fmla="*/ 374754 h 1888761"/>
                <a:gd name="connsiteX4" fmla="*/ 1291074 w 1842451"/>
                <a:gd name="connsiteY4" fmla="*/ 389745 h 1888761"/>
                <a:gd name="connsiteX5" fmla="*/ 1201133 w 1842451"/>
                <a:gd name="connsiteY5" fmla="*/ 404735 h 1888761"/>
                <a:gd name="connsiteX6" fmla="*/ 931310 w 1842451"/>
                <a:gd name="connsiteY6" fmla="*/ 419725 h 1888761"/>
                <a:gd name="connsiteX7" fmla="*/ 841369 w 1842451"/>
                <a:gd name="connsiteY7" fmla="*/ 449705 h 1888761"/>
                <a:gd name="connsiteX8" fmla="*/ 796398 w 1842451"/>
                <a:gd name="connsiteY8" fmla="*/ 464695 h 1888761"/>
                <a:gd name="connsiteX9" fmla="*/ 751428 w 1842451"/>
                <a:gd name="connsiteY9" fmla="*/ 554636 h 1888761"/>
                <a:gd name="connsiteX10" fmla="*/ 691467 w 1842451"/>
                <a:gd name="connsiteY10" fmla="*/ 659567 h 1888761"/>
                <a:gd name="connsiteX11" fmla="*/ 646497 w 1842451"/>
                <a:gd name="connsiteY11" fmla="*/ 749508 h 1888761"/>
                <a:gd name="connsiteX12" fmla="*/ 616517 w 1842451"/>
                <a:gd name="connsiteY12" fmla="*/ 779489 h 1888761"/>
                <a:gd name="connsiteX13" fmla="*/ 526576 w 1842451"/>
                <a:gd name="connsiteY13" fmla="*/ 809469 h 1888761"/>
                <a:gd name="connsiteX14" fmla="*/ 451625 w 1842451"/>
                <a:gd name="connsiteY14" fmla="*/ 869430 h 1888761"/>
                <a:gd name="connsiteX15" fmla="*/ 391664 w 1842451"/>
                <a:gd name="connsiteY15" fmla="*/ 944381 h 1888761"/>
                <a:gd name="connsiteX16" fmla="*/ 376674 w 1842451"/>
                <a:gd name="connsiteY16" fmla="*/ 1124263 h 1888761"/>
                <a:gd name="connsiteX17" fmla="*/ 346694 w 1842451"/>
                <a:gd name="connsiteY17" fmla="*/ 1169233 h 1888761"/>
                <a:gd name="connsiteX18" fmla="*/ 271743 w 1842451"/>
                <a:gd name="connsiteY18" fmla="*/ 1244184 h 1888761"/>
                <a:gd name="connsiteX19" fmla="*/ 256753 w 1842451"/>
                <a:gd name="connsiteY19" fmla="*/ 1289154 h 1888761"/>
                <a:gd name="connsiteX20" fmla="*/ 211782 w 1842451"/>
                <a:gd name="connsiteY20" fmla="*/ 1319135 h 1888761"/>
                <a:gd name="connsiteX21" fmla="*/ 166812 w 1842451"/>
                <a:gd name="connsiteY21" fmla="*/ 1364105 h 1888761"/>
                <a:gd name="connsiteX22" fmla="*/ 151821 w 1842451"/>
                <a:gd name="connsiteY22" fmla="*/ 1409076 h 1888761"/>
                <a:gd name="connsiteX23" fmla="*/ 106851 w 1842451"/>
                <a:gd name="connsiteY23" fmla="*/ 1424066 h 1888761"/>
                <a:gd name="connsiteX24" fmla="*/ 61880 w 1842451"/>
                <a:gd name="connsiteY24" fmla="*/ 1469036 h 1888761"/>
                <a:gd name="connsiteX25" fmla="*/ 46890 w 1842451"/>
                <a:gd name="connsiteY25" fmla="*/ 1514007 h 1888761"/>
                <a:gd name="connsiteX26" fmla="*/ 1920 w 1842451"/>
                <a:gd name="connsiteY26" fmla="*/ 1543987 h 1888761"/>
                <a:gd name="connsiteX27" fmla="*/ 16910 w 1842451"/>
                <a:gd name="connsiteY27" fmla="*/ 1633928 h 1888761"/>
                <a:gd name="connsiteX28" fmla="*/ 31900 w 1842451"/>
                <a:gd name="connsiteY28" fmla="*/ 1678899 h 1888761"/>
                <a:gd name="connsiteX29" fmla="*/ 46890 w 1842451"/>
                <a:gd name="connsiteY29" fmla="*/ 1738859 h 1888761"/>
                <a:gd name="connsiteX30" fmla="*/ 61880 w 1842451"/>
                <a:gd name="connsiteY30" fmla="*/ 1813810 h 1888761"/>
                <a:gd name="connsiteX31" fmla="*/ 136831 w 1842451"/>
                <a:gd name="connsiteY31" fmla="*/ 1828800 h 1888761"/>
                <a:gd name="connsiteX32" fmla="*/ 241762 w 1842451"/>
                <a:gd name="connsiteY32" fmla="*/ 1813810 h 1888761"/>
                <a:gd name="connsiteX33" fmla="*/ 316713 w 1842451"/>
                <a:gd name="connsiteY33" fmla="*/ 1768840 h 1888761"/>
                <a:gd name="connsiteX34" fmla="*/ 571546 w 1842451"/>
                <a:gd name="connsiteY34" fmla="*/ 1753849 h 1888761"/>
                <a:gd name="connsiteX35" fmla="*/ 736438 w 1842451"/>
                <a:gd name="connsiteY35" fmla="*/ 1753849 h 1888761"/>
                <a:gd name="connsiteX36" fmla="*/ 811389 w 1842451"/>
                <a:gd name="connsiteY36" fmla="*/ 1828800 h 1888761"/>
                <a:gd name="connsiteX37" fmla="*/ 931310 w 1842451"/>
                <a:gd name="connsiteY37" fmla="*/ 1873771 h 1888761"/>
                <a:gd name="connsiteX38" fmla="*/ 1006261 w 1842451"/>
                <a:gd name="connsiteY38" fmla="*/ 1888761 h 1888761"/>
                <a:gd name="connsiteX39" fmla="*/ 1396005 w 1842451"/>
                <a:gd name="connsiteY39" fmla="*/ 1858781 h 1888761"/>
                <a:gd name="connsiteX40" fmla="*/ 1500936 w 1842451"/>
                <a:gd name="connsiteY40" fmla="*/ 1828800 h 1888761"/>
                <a:gd name="connsiteX41" fmla="*/ 1575887 w 1842451"/>
                <a:gd name="connsiteY41" fmla="*/ 1813810 h 1888761"/>
                <a:gd name="connsiteX42" fmla="*/ 1710798 w 1842451"/>
                <a:gd name="connsiteY42" fmla="*/ 1768840 h 1888761"/>
                <a:gd name="connsiteX43" fmla="*/ 1755769 w 1842451"/>
                <a:gd name="connsiteY43" fmla="*/ 1753849 h 1888761"/>
                <a:gd name="connsiteX44" fmla="*/ 1800739 w 1842451"/>
                <a:gd name="connsiteY44" fmla="*/ 1738859 h 1888761"/>
                <a:gd name="connsiteX45" fmla="*/ 1815730 w 1842451"/>
                <a:gd name="connsiteY45" fmla="*/ 1693889 h 1888761"/>
                <a:gd name="connsiteX46" fmla="*/ 1815730 w 1842451"/>
                <a:gd name="connsiteY46" fmla="*/ 869430 h 1888761"/>
                <a:gd name="connsiteX47" fmla="*/ 1785749 w 1842451"/>
                <a:gd name="connsiteY47" fmla="*/ 779489 h 1888761"/>
                <a:gd name="connsiteX48" fmla="*/ 1770759 w 1842451"/>
                <a:gd name="connsiteY48" fmla="*/ 719528 h 1888761"/>
                <a:gd name="connsiteX49" fmla="*/ 1755769 w 1842451"/>
                <a:gd name="connsiteY49" fmla="*/ 614597 h 1888761"/>
                <a:gd name="connsiteX50" fmla="*/ 1725789 w 1842451"/>
                <a:gd name="connsiteY50" fmla="*/ 524656 h 1888761"/>
                <a:gd name="connsiteX51" fmla="*/ 1710798 w 1842451"/>
                <a:gd name="connsiteY51" fmla="*/ 479685 h 1888761"/>
                <a:gd name="connsiteX52" fmla="*/ 1665828 w 1842451"/>
                <a:gd name="connsiteY52" fmla="*/ 104931 h 1888761"/>
                <a:gd name="connsiteX53" fmla="*/ 1620857 w 1842451"/>
                <a:gd name="connsiteY53" fmla="*/ 74951 h 1888761"/>
                <a:gd name="connsiteX54" fmla="*/ 1575887 w 1842451"/>
                <a:gd name="connsiteY54" fmla="*/ 59961 h 1888761"/>
                <a:gd name="connsiteX55" fmla="*/ 1545907 w 1842451"/>
                <a:gd name="connsiteY55" fmla="*/ 44971 h 18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42451" h="1888761">
                  <a:moveTo>
                    <a:pt x="1575887" y="0"/>
                  </a:moveTo>
                  <a:cubicBezTo>
                    <a:pt x="1570890" y="89941"/>
                    <a:pt x="1580861" y="181983"/>
                    <a:pt x="1560897" y="269823"/>
                  </a:cubicBezTo>
                  <a:cubicBezTo>
                    <a:pt x="1545149" y="339112"/>
                    <a:pt x="1472560" y="332072"/>
                    <a:pt x="1425985" y="344774"/>
                  </a:cubicBezTo>
                  <a:cubicBezTo>
                    <a:pt x="1395496" y="353089"/>
                    <a:pt x="1366024" y="364760"/>
                    <a:pt x="1336044" y="374754"/>
                  </a:cubicBezTo>
                  <a:cubicBezTo>
                    <a:pt x="1321054" y="379751"/>
                    <a:pt x="1306660" y="387147"/>
                    <a:pt x="1291074" y="389745"/>
                  </a:cubicBezTo>
                  <a:cubicBezTo>
                    <a:pt x="1261094" y="394742"/>
                    <a:pt x="1231422" y="402211"/>
                    <a:pt x="1201133" y="404735"/>
                  </a:cubicBezTo>
                  <a:cubicBezTo>
                    <a:pt x="1111364" y="412216"/>
                    <a:pt x="1021251" y="414728"/>
                    <a:pt x="931310" y="419725"/>
                  </a:cubicBezTo>
                  <a:lnTo>
                    <a:pt x="841369" y="449705"/>
                  </a:lnTo>
                  <a:lnTo>
                    <a:pt x="796398" y="464695"/>
                  </a:lnTo>
                  <a:cubicBezTo>
                    <a:pt x="768914" y="547148"/>
                    <a:pt x="797922" y="473271"/>
                    <a:pt x="751428" y="554636"/>
                  </a:cubicBezTo>
                  <a:cubicBezTo>
                    <a:pt x="675362" y="687753"/>
                    <a:pt x="764504" y="550016"/>
                    <a:pt x="691467" y="659567"/>
                  </a:cubicBezTo>
                  <a:cubicBezTo>
                    <a:pt x="675634" y="707067"/>
                    <a:pt x="679707" y="707994"/>
                    <a:pt x="646497" y="749508"/>
                  </a:cubicBezTo>
                  <a:cubicBezTo>
                    <a:pt x="637668" y="760544"/>
                    <a:pt x="629158" y="773169"/>
                    <a:pt x="616517" y="779489"/>
                  </a:cubicBezTo>
                  <a:cubicBezTo>
                    <a:pt x="588251" y="793622"/>
                    <a:pt x="526576" y="809469"/>
                    <a:pt x="526576" y="809469"/>
                  </a:cubicBezTo>
                  <a:cubicBezTo>
                    <a:pt x="454186" y="881856"/>
                    <a:pt x="546175" y="793790"/>
                    <a:pt x="451625" y="869430"/>
                  </a:cubicBezTo>
                  <a:cubicBezTo>
                    <a:pt x="421108" y="893844"/>
                    <a:pt x="413927" y="910985"/>
                    <a:pt x="391664" y="944381"/>
                  </a:cubicBezTo>
                  <a:cubicBezTo>
                    <a:pt x="386667" y="1004342"/>
                    <a:pt x="388474" y="1065263"/>
                    <a:pt x="376674" y="1124263"/>
                  </a:cubicBezTo>
                  <a:cubicBezTo>
                    <a:pt x="373141" y="1141929"/>
                    <a:pt x="358557" y="1155675"/>
                    <a:pt x="346694" y="1169233"/>
                  </a:cubicBezTo>
                  <a:cubicBezTo>
                    <a:pt x="323428" y="1195823"/>
                    <a:pt x="271743" y="1244184"/>
                    <a:pt x="271743" y="1244184"/>
                  </a:cubicBezTo>
                  <a:cubicBezTo>
                    <a:pt x="266746" y="1259174"/>
                    <a:pt x="266624" y="1276816"/>
                    <a:pt x="256753" y="1289154"/>
                  </a:cubicBezTo>
                  <a:cubicBezTo>
                    <a:pt x="245498" y="1303222"/>
                    <a:pt x="225622" y="1307601"/>
                    <a:pt x="211782" y="1319135"/>
                  </a:cubicBezTo>
                  <a:cubicBezTo>
                    <a:pt x="195496" y="1332706"/>
                    <a:pt x="181802" y="1349115"/>
                    <a:pt x="166812" y="1364105"/>
                  </a:cubicBezTo>
                  <a:cubicBezTo>
                    <a:pt x="161815" y="1379095"/>
                    <a:pt x="162994" y="1397903"/>
                    <a:pt x="151821" y="1409076"/>
                  </a:cubicBezTo>
                  <a:cubicBezTo>
                    <a:pt x="140648" y="1420249"/>
                    <a:pt x="119998" y="1415301"/>
                    <a:pt x="106851" y="1424066"/>
                  </a:cubicBezTo>
                  <a:cubicBezTo>
                    <a:pt x="89212" y="1435825"/>
                    <a:pt x="76870" y="1454046"/>
                    <a:pt x="61880" y="1469036"/>
                  </a:cubicBezTo>
                  <a:cubicBezTo>
                    <a:pt x="56883" y="1484026"/>
                    <a:pt x="56761" y="1501668"/>
                    <a:pt x="46890" y="1514007"/>
                  </a:cubicBezTo>
                  <a:cubicBezTo>
                    <a:pt x="35636" y="1528075"/>
                    <a:pt x="6289" y="1526509"/>
                    <a:pt x="1920" y="1543987"/>
                  </a:cubicBezTo>
                  <a:cubicBezTo>
                    <a:pt x="-5452" y="1573473"/>
                    <a:pt x="10317" y="1604258"/>
                    <a:pt x="16910" y="1633928"/>
                  </a:cubicBezTo>
                  <a:cubicBezTo>
                    <a:pt x="20338" y="1649353"/>
                    <a:pt x="27559" y="1663706"/>
                    <a:pt x="31900" y="1678899"/>
                  </a:cubicBezTo>
                  <a:cubicBezTo>
                    <a:pt x="37560" y="1698708"/>
                    <a:pt x="42421" y="1718748"/>
                    <a:pt x="46890" y="1738859"/>
                  </a:cubicBezTo>
                  <a:cubicBezTo>
                    <a:pt x="52417" y="1763731"/>
                    <a:pt x="43864" y="1795794"/>
                    <a:pt x="61880" y="1813810"/>
                  </a:cubicBezTo>
                  <a:cubicBezTo>
                    <a:pt x="79896" y="1831826"/>
                    <a:pt x="111847" y="1823803"/>
                    <a:pt x="136831" y="1828800"/>
                  </a:cubicBezTo>
                  <a:cubicBezTo>
                    <a:pt x="171808" y="1823803"/>
                    <a:pt x="208243" y="1824983"/>
                    <a:pt x="241762" y="1813810"/>
                  </a:cubicBezTo>
                  <a:cubicBezTo>
                    <a:pt x="348281" y="1778304"/>
                    <a:pt x="185256" y="1781986"/>
                    <a:pt x="316713" y="1768840"/>
                  </a:cubicBezTo>
                  <a:cubicBezTo>
                    <a:pt x="401382" y="1760373"/>
                    <a:pt x="486602" y="1758846"/>
                    <a:pt x="571546" y="1753849"/>
                  </a:cubicBezTo>
                  <a:cubicBezTo>
                    <a:pt x="632215" y="1733626"/>
                    <a:pt x="658250" y="1717762"/>
                    <a:pt x="736438" y="1753849"/>
                  </a:cubicBezTo>
                  <a:cubicBezTo>
                    <a:pt x="768518" y="1768655"/>
                    <a:pt x="778584" y="1815678"/>
                    <a:pt x="811389" y="1828800"/>
                  </a:cubicBezTo>
                  <a:cubicBezTo>
                    <a:pt x="834325" y="1837975"/>
                    <a:pt x="899971" y="1865936"/>
                    <a:pt x="931310" y="1873771"/>
                  </a:cubicBezTo>
                  <a:cubicBezTo>
                    <a:pt x="956028" y="1879950"/>
                    <a:pt x="981277" y="1883764"/>
                    <a:pt x="1006261" y="1888761"/>
                  </a:cubicBezTo>
                  <a:lnTo>
                    <a:pt x="1396005" y="1858781"/>
                  </a:lnTo>
                  <a:cubicBezTo>
                    <a:pt x="1452079" y="1851772"/>
                    <a:pt x="1451159" y="1841244"/>
                    <a:pt x="1500936" y="1828800"/>
                  </a:cubicBezTo>
                  <a:cubicBezTo>
                    <a:pt x="1525654" y="1822621"/>
                    <a:pt x="1551306" y="1820514"/>
                    <a:pt x="1575887" y="1813810"/>
                  </a:cubicBezTo>
                  <a:cubicBezTo>
                    <a:pt x="1575888" y="1813810"/>
                    <a:pt x="1688312" y="1776335"/>
                    <a:pt x="1710798" y="1768840"/>
                  </a:cubicBezTo>
                  <a:lnTo>
                    <a:pt x="1755769" y="1753849"/>
                  </a:lnTo>
                  <a:lnTo>
                    <a:pt x="1800739" y="1738859"/>
                  </a:lnTo>
                  <a:cubicBezTo>
                    <a:pt x="1805736" y="1723869"/>
                    <a:pt x="1812302" y="1709314"/>
                    <a:pt x="1815730" y="1693889"/>
                  </a:cubicBezTo>
                  <a:cubicBezTo>
                    <a:pt x="1872007" y="1440648"/>
                    <a:pt x="1823059" y="1003786"/>
                    <a:pt x="1815730" y="869430"/>
                  </a:cubicBezTo>
                  <a:cubicBezTo>
                    <a:pt x="1814009" y="837875"/>
                    <a:pt x="1793414" y="810148"/>
                    <a:pt x="1785749" y="779489"/>
                  </a:cubicBezTo>
                  <a:cubicBezTo>
                    <a:pt x="1780752" y="759502"/>
                    <a:pt x="1774444" y="739798"/>
                    <a:pt x="1770759" y="719528"/>
                  </a:cubicBezTo>
                  <a:cubicBezTo>
                    <a:pt x="1764439" y="684766"/>
                    <a:pt x="1763714" y="649024"/>
                    <a:pt x="1755769" y="614597"/>
                  </a:cubicBezTo>
                  <a:cubicBezTo>
                    <a:pt x="1748663" y="583804"/>
                    <a:pt x="1735782" y="554636"/>
                    <a:pt x="1725789" y="524656"/>
                  </a:cubicBezTo>
                  <a:lnTo>
                    <a:pt x="1710798" y="479685"/>
                  </a:lnTo>
                  <a:cubicBezTo>
                    <a:pt x="1708227" y="423131"/>
                    <a:pt x="1754680" y="193783"/>
                    <a:pt x="1665828" y="104931"/>
                  </a:cubicBezTo>
                  <a:cubicBezTo>
                    <a:pt x="1653089" y="92192"/>
                    <a:pt x="1636971" y="83008"/>
                    <a:pt x="1620857" y="74951"/>
                  </a:cubicBezTo>
                  <a:cubicBezTo>
                    <a:pt x="1606724" y="67885"/>
                    <a:pt x="1590558" y="65829"/>
                    <a:pt x="1575887" y="59961"/>
                  </a:cubicBezTo>
                  <a:cubicBezTo>
                    <a:pt x="1565513" y="55811"/>
                    <a:pt x="1555900" y="49968"/>
                    <a:pt x="1545907" y="44971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37608" y="4377128"/>
            <a:ext cx="1131428" cy="2263515"/>
          </a:xfrm>
          <a:custGeom>
            <a:avLst/>
            <a:gdLst>
              <a:gd name="connsiteX0" fmla="*/ 247008 w 1131428"/>
              <a:gd name="connsiteY0" fmla="*/ 0 h 2263515"/>
              <a:gd name="connsiteX1" fmla="*/ 261999 w 1131428"/>
              <a:gd name="connsiteY1" fmla="*/ 134911 h 2263515"/>
              <a:gd name="connsiteX2" fmla="*/ 306969 w 1131428"/>
              <a:gd name="connsiteY2" fmla="*/ 149902 h 2263515"/>
              <a:gd name="connsiteX3" fmla="*/ 351940 w 1131428"/>
              <a:gd name="connsiteY3" fmla="*/ 179882 h 2263515"/>
              <a:gd name="connsiteX4" fmla="*/ 516831 w 1131428"/>
              <a:gd name="connsiteY4" fmla="*/ 209862 h 2263515"/>
              <a:gd name="connsiteX5" fmla="*/ 561802 w 1131428"/>
              <a:gd name="connsiteY5" fmla="*/ 224852 h 2263515"/>
              <a:gd name="connsiteX6" fmla="*/ 771664 w 1131428"/>
              <a:gd name="connsiteY6" fmla="*/ 239842 h 2263515"/>
              <a:gd name="connsiteX7" fmla="*/ 831625 w 1131428"/>
              <a:gd name="connsiteY7" fmla="*/ 299803 h 2263515"/>
              <a:gd name="connsiteX8" fmla="*/ 891585 w 1131428"/>
              <a:gd name="connsiteY8" fmla="*/ 389744 h 2263515"/>
              <a:gd name="connsiteX9" fmla="*/ 936556 w 1131428"/>
              <a:gd name="connsiteY9" fmla="*/ 569626 h 2263515"/>
              <a:gd name="connsiteX10" fmla="*/ 951546 w 1131428"/>
              <a:gd name="connsiteY10" fmla="*/ 629587 h 2263515"/>
              <a:gd name="connsiteX11" fmla="*/ 981526 w 1131428"/>
              <a:gd name="connsiteY11" fmla="*/ 689547 h 2263515"/>
              <a:gd name="connsiteX12" fmla="*/ 1041487 w 1131428"/>
              <a:gd name="connsiteY12" fmla="*/ 779488 h 2263515"/>
              <a:gd name="connsiteX13" fmla="*/ 1056477 w 1131428"/>
              <a:gd name="connsiteY13" fmla="*/ 824459 h 2263515"/>
              <a:gd name="connsiteX14" fmla="*/ 1086458 w 1131428"/>
              <a:gd name="connsiteY14" fmla="*/ 944380 h 2263515"/>
              <a:gd name="connsiteX15" fmla="*/ 1101448 w 1131428"/>
              <a:gd name="connsiteY15" fmla="*/ 989351 h 2263515"/>
              <a:gd name="connsiteX16" fmla="*/ 1116438 w 1131428"/>
              <a:gd name="connsiteY16" fmla="*/ 1079292 h 2263515"/>
              <a:gd name="connsiteX17" fmla="*/ 1131428 w 1131428"/>
              <a:gd name="connsiteY17" fmla="*/ 1154242 h 2263515"/>
              <a:gd name="connsiteX18" fmla="*/ 1056477 w 1131428"/>
              <a:gd name="connsiteY18" fmla="*/ 1244183 h 2263515"/>
              <a:gd name="connsiteX19" fmla="*/ 981526 w 1131428"/>
              <a:gd name="connsiteY19" fmla="*/ 1289154 h 2263515"/>
              <a:gd name="connsiteX20" fmla="*/ 891585 w 1131428"/>
              <a:gd name="connsiteY20" fmla="*/ 1319134 h 2263515"/>
              <a:gd name="connsiteX21" fmla="*/ 816635 w 1131428"/>
              <a:gd name="connsiteY21" fmla="*/ 1394085 h 2263515"/>
              <a:gd name="connsiteX22" fmla="*/ 771664 w 1131428"/>
              <a:gd name="connsiteY22" fmla="*/ 1424065 h 2263515"/>
              <a:gd name="connsiteX23" fmla="*/ 711703 w 1131428"/>
              <a:gd name="connsiteY23" fmla="*/ 1484026 h 2263515"/>
              <a:gd name="connsiteX24" fmla="*/ 666733 w 1131428"/>
              <a:gd name="connsiteY24" fmla="*/ 1528997 h 2263515"/>
              <a:gd name="connsiteX25" fmla="*/ 651743 w 1131428"/>
              <a:gd name="connsiteY25" fmla="*/ 1603947 h 2263515"/>
              <a:gd name="connsiteX26" fmla="*/ 636753 w 1131428"/>
              <a:gd name="connsiteY26" fmla="*/ 1648918 h 2263515"/>
              <a:gd name="connsiteX27" fmla="*/ 621762 w 1131428"/>
              <a:gd name="connsiteY27" fmla="*/ 1963711 h 2263515"/>
              <a:gd name="connsiteX28" fmla="*/ 606772 w 1131428"/>
              <a:gd name="connsiteY28" fmla="*/ 2053652 h 2263515"/>
              <a:gd name="connsiteX29" fmla="*/ 576792 w 1131428"/>
              <a:gd name="connsiteY29" fmla="*/ 2113613 h 2263515"/>
              <a:gd name="connsiteX30" fmla="*/ 561802 w 1131428"/>
              <a:gd name="connsiteY30" fmla="*/ 2158583 h 2263515"/>
              <a:gd name="connsiteX31" fmla="*/ 501841 w 1131428"/>
              <a:gd name="connsiteY31" fmla="*/ 2248524 h 2263515"/>
              <a:gd name="connsiteX32" fmla="*/ 456871 w 1131428"/>
              <a:gd name="connsiteY32" fmla="*/ 2263515 h 2263515"/>
              <a:gd name="connsiteX33" fmla="*/ 187048 w 1131428"/>
              <a:gd name="connsiteY33" fmla="*/ 2203554 h 2263515"/>
              <a:gd name="connsiteX34" fmla="*/ 142077 w 1131428"/>
              <a:gd name="connsiteY34" fmla="*/ 2098623 h 2263515"/>
              <a:gd name="connsiteX35" fmla="*/ 97107 w 1131428"/>
              <a:gd name="connsiteY35" fmla="*/ 2023672 h 2263515"/>
              <a:gd name="connsiteX36" fmla="*/ 67126 w 1131428"/>
              <a:gd name="connsiteY36" fmla="*/ 1948721 h 2263515"/>
              <a:gd name="connsiteX37" fmla="*/ 52136 w 1131428"/>
              <a:gd name="connsiteY37" fmla="*/ 1903751 h 2263515"/>
              <a:gd name="connsiteX38" fmla="*/ 22156 w 1131428"/>
              <a:gd name="connsiteY38" fmla="*/ 1858780 h 2263515"/>
              <a:gd name="connsiteX39" fmla="*/ 22156 w 1131428"/>
              <a:gd name="connsiteY39" fmla="*/ 1004341 h 2263515"/>
              <a:gd name="connsiteX40" fmla="*/ 52136 w 1131428"/>
              <a:gd name="connsiteY40" fmla="*/ 914400 h 2263515"/>
              <a:gd name="connsiteX41" fmla="*/ 67126 w 1131428"/>
              <a:gd name="connsiteY41" fmla="*/ 809469 h 2263515"/>
              <a:gd name="connsiteX42" fmla="*/ 97107 w 1131428"/>
              <a:gd name="connsiteY42" fmla="*/ 764498 h 2263515"/>
              <a:gd name="connsiteX43" fmla="*/ 112097 w 1131428"/>
              <a:gd name="connsiteY43" fmla="*/ 614597 h 2263515"/>
              <a:gd name="connsiteX44" fmla="*/ 127087 w 1131428"/>
              <a:gd name="connsiteY44" fmla="*/ 539646 h 2263515"/>
              <a:gd name="connsiteX45" fmla="*/ 157067 w 1131428"/>
              <a:gd name="connsiteY45" fmla="*/ 329783 h 2263515"/>
              <a:gd name="connsiteX46" fmla="*/ 217028 w 1131428"/>
              <a:gd name="connsiteY46" fmla="*/ 194872 h 2263515"/>
              <a:gd name="connsiteX47" fmla="*/ 247008 w 1131428"/>
              <a:gd name="connsiteY47" fmla="*/ 104931 h 226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1428" h="2263515">
                <a:moveTo>
                  <a:pt x="247008" y="0"/>
                </a:moveTo>
                <a:cubicBezTo>
                  <a:pt x="252005" y="44970"/>
                  <a:pt x="245195" y="92900"/>
                  <a:pt x="261999" y="134911"/>
                </a:cubicBezTo>
                <a:cubicBezTo>
                  <a:pt x="267867" y="149582"/>
                  <a:pt x="292836" y="142836"/>
                  <a:pt x="306969" y="149902"/>
                </a:cubicBezTo>
                <a:cubicBezTo>
                  <a:pt x="323083" y="157959"/>
                  <a:pt x="335071" y="173556"/>
                  <a:pt x="351940" y="179882"/>
                </a:cubicBezTo>
                <a:cubicBezTo>
                  <a:pt x="371781" y="187322"/>
                  <a:pt x="503054" y="206800"/>
                  <a:pt x="516831" y="209862"/>
                </a:cubicBezTo>
                <a:cubicBezTo>
                  <a:pt x="532256" y="213290"/>
                  <a:pt x="546109" y="223006"/>
                  <a:pt x="561802" y="224852"/>
                </a:cubicBezTo>
                <a:cubicBezTo>
                  <a:pt x="631454" y="233046"/>
                  <a:pt x="701710" y="234845"/>
                  <a:pt x="771664" y="239842"/>
                </a:cubicBezTo>
                <a:cubicBezTo>
                  <a:pt x="847978" y="265281"/>
                  <a:pt x="795286" y="234391"/>
                  <a:pt x="831625" y="299803"/>
                </a:cubicBezTo>
                <a:cubicBezTo>
                  <a:pt x="849123" y="331300"/>
                  <a:pt x="891585" y="389744"/>
                  <a:pt x="891585" y="389744"/>
                </a:cubicBezTo>
                <a:lnTo>
                  <a:pt x="936556" y="569626"/>
                </a:lnTo>
                <a:cubicBezTo>
                  <a:pt x="941553" y="589613"/>
                  <a:pt x="942332" y="611160"/>
                  <a:pt x="951546" y="629587"/>
                </a:cubicBezTo>
                <a:cubicBezTo>
                  <a:pt x="961539" y="649574"/>
                  <a:pt x="970029" y="670386"/>
                  <a:pt x="981526" y="689547"/>
                </a:cubicBezTo>
                <a:cubicBezTo>
                  <a:pt x="1000064" y="720444"/>
                  <a:pt x="1041487" y="779488"/>
                  <a:pt x="1041487" y="779488"/>
                </a:cubicBezTo>
                <a:cubicBezTo>
                  <a:pt x="1046484" y="794478"/>
                  <a:pt x="1052319" y="809215"/>
                  <a:pt x="1056477" y="824459"/>
                </a:cubicBezTo>
                <a:cubicBezTo>
                  <a:pt x="1067319" y="864211"/>
                  <a:pt x="1073428" y="905290"/>
                  <a:pt x="1086458" y="944380"/>
                </a:cubicBezTo>
                <a:cubicBezTo>
                  <a:pt x="1091455" y="959370"/>
                  <a:pt x="1098020" y="973926"/>
                  <a:pt x="1101448" y="989351"/>
                </a:cubicBezTo>
                <a:cubicBezTo>
                  <a:pt x="1108041" y="1019021"/>
                  <a:pt x="1111001" y="1049388"/>
                  <a:pt x="1116438" y="1079292"/>
                </a:cubicBezTo>
                <a:cubicBezTo>
                  <a:pt x="1120996" y="1104359"/>
                  <a:pt x="1126431" y="1129259"/>
                  <a:pt x="1131428" y="1154242"/>
                </a:cubicBezTo>
                <a:cubicBezTo>
                  <a:pt x="1116848" y="1173683"/>
                  <a:pt x="1082136" y="1225855"/>
                  <a:pt x="1056477" y="1244183"/>
                </a:cubicBezTo>
                <a:cubicBezTo>
                  <a:pt x="1032768" y="1261118"/>
                  <a:pt x="1008050" y="1277098"/>
                  <a:pt x="981526" y="1289154"/>
                </a:cubicBezTo>
                <a:cubicBezTo>
                  <a:pt x="952757" y="1302231"/>
                  <a:pt x="921565" y="1309141"/>
                  <a:pt x="891585" y="1319134"/>
                </a:cubicBezTo>
                <a:cubicBezTo>
                  <a:pt x="866602" y="1344118"/>
                  <a:pt x="846033" y="1374487"/>
                  <a:pt x="816635" y="1394085"/>
                </a:cubicBezTo>
                <a:cubicBezTo>
                  <a:pt x="801645" y="1404078"/>
                  <a:pt x="785343" y="1412340"/>
                  <a:pt x="771664" y="1424065"/>
                </a:cubicBezTo>
                <a:cubicBezTo>
                  <a:pt x="750203" y="1442460"/>
                  <a:pt x="731690" y="1464039"/>
                  <a:pt x="711703" y="1484026"/>
                </a:cubicBezTo>
                <a:lnTo>
                  <a:pt x="666733" y="1528997"/>
                </a:lnTo>
                <a:cubicBezTo>
                  <a:pt x="661736" y="1553980"/>
                  <a:pt x="657922" y="1579230"/>
                  <a:pt x="651743" y="1603947"/>
                </a:cubicBezTo>
                <a:cubicBezTo>
                  <a:pt x="647911" y="1619276"/>
                  <a:pt x="638065" y="1633171"/>
                  <a:pt x="636753" y="1648918"/>
                </a:cubicBezTo>
                <a:cubicBezTo>
                  <a:pt x="628029" y="1753605"/>
                  <a:pt x="629522" y="1858948"/>
                  <a:pt x="621762" y="1963711"/>
                </a:cubicBezTo>
                <a:cubicBezTo>
                  <a:pt x="619517" y="1994022"/>
                  <a:pt x="615506" y="2024540"/>
                  <a:pt x="606772" y="2053652"/>
                </a:cubicBezTo>
                <a:cubicBezTo>
                  <a:pt x="600351" y="2075056"/>
                  <a:pt x="585594" y="2093074"/>
                  <a:pt x="576792" y="2113613"/>
                </a:cubicBezTo>
                <a:cubicBezTo>
                  <a:pt x="570568" y="2128136"/>
                  <a:pt x="568026" y="2144060"/>
                  <a:pt x="561802" y="2158583"/>
                </a:cubicBezTo>
                <a:cubicBezTo>
                  <a:pt x="549185" y="2188022"/>
                  <a:pt x="532644" y="2230042"/>
                  <a:pt x="501841" y="2248524"/>
                </a:cubicBezTo>
                <a:cubicBezTo>
                  <a:pt x="488292" y="2256654"/>
                  <a:pt x="471861" y="2258518"/>
                  <a:pt x="456871" y="2263515"/>
                </a:cubicBezTo>
                <a:cubicBezTo>
                  <a:pt x="366930" y="2243528"/>
                  <a:pt x="268664" y="2246305"/>
                  <a:pt x="187048" y="2203554"/>
                </a:cubicBezTo>
                <a:cubicBezTo>
                  <a:pt x="153339" y="2185897"/>
                  <a:pt x="159095" y="2132659"/>
                  <a:pt x="142077" y="2098623"/>
                </a:cubicBezTo>
                <a:cubicBezTo>
                  <a:pt x="129047" y="2072563"/>
                  <a:pt x="110137" y="2049732"/>
                  <a:pt x="97107" y="2023672"/>
                </a:cubicBezTo>
                <a:cubicBezTo>
                  <a:pt x="85073" y="1999604"/>
                  <a:pt x="76574" y="1973916"/>
                  <a:pt x="67126" y="1948721"/>
                </a:cubicBezTo>
                <a:cubicBezTo>
                  <a:pt x="61578" y="1933926"/>
                  <a:pt x="59202" y="1917884"/>
                  <a:pt x="52136" y="1903751"/>
                </a:cubicBezTo>
                <a:cubicBezTo>
                  <a:pt x="44079" y="1887637"/>
                  <a:pt x="32149" y="1873770"/>
                  <a:pt x="22156" y="1858780"/>
                </a:cubicBezTo>
                <a:cubicBezTo>
                  <a:pt x="-5205" y="1503086"/>
                  <a:pt x="-9489" y="1531765"/>
                  <a:pt x="22156" y="1004341"/>
                </a:cubicBezTo>
                <a:cubicBezTo>
                  <a:pt x="24049" y="972796"/>
                  <a:pt x="52136" y="914400"/>
                  <a:pt x="52136" y="914400"/>
                </a:cubicBezTo>
                <a:cubicBezTo>
                  <a:pt x="57133" y="879423"/>
                  <a:pt x="56973" y="843311"/>
                  <a:pt x="67126" y="809469"/>
                </a:cubicBezTo>
                <a:cubicBezTo>
                  <a:pt x="72303" y="792213"/>
                  <a:pt x="93056" y="782053"/>
                  <a:pt x="97107" y="764498"/>
                </a:cubicBezTo>
                <a:cubicBezTo>
                  <a:pt x="108399" y="715568"/>
                  <a:pt x="105460" y="664373"/>
                  <a:pt x="112097" y="614597"/>
                </a:cubicBezTo>
                <a:cubicBezTo>
                  <a:pt x="115464" y="589342"/>
                  <a:pt x="123484" y="564868"/>
                  <a:pt x="127087" y="539646"/>
                </a:cubicBezTo>
                <a:cubicBezTo>
                  <a:pt x="138620" y="458914"/>
                  <a:pt x="136734" y="404336"/>
                  <a:pt x="157067" y="329783"/>
                </a:cubicBezTo>
                <a:cubicBezTo>
                  <a:pt x="220077" y="98748"/>
                  <a:pt x="153937" y="336828"/>
                  <a:pt x="217028" y="194872"/>
                </a:cubicBezTo>
                <a:cubicBezTo>
                  <a:pt x="229863" y="165994"/>
                  <a:pt x="247008" y="104931"/>
                  <a:pt x="247008" y="104931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The probability, computed assuming </a:t>
            </a:r>
            <a:r>
              <a:rPr lang="en-US" altLang="en-US" i="1" dirty="0">
                <a:solidFill>
                  <a:srgbClr val="000000"/>
                </a:solidFill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</a:rPr>
              <a:t>0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is true, that the statistic would take a value </a:t>
            </a:r>
            <a:r>
              <a:rPr lang="en-US" altLang="en-US" i="1" dirty="0">
                <a:solidFill>
                  <a:srgbClr val="000000"/>
                </a:solidFill>
              </a:rPr>
              <a:t>as or more extreme</a:t>
            </a:r>
            <a:r>
              <a:rPr lang="en-US" altLang="en-US" dirty="0">
                <a:solidFill>
                  <a:srgbClr val="000000"/>
                </a:solidFill>
              </a:rPr>
              <a:t> than the one actually observed is called the </a:t>
            </a:r>
            <a:r>
              <a:rPr lang="en-US" altLang="en-US" b="1" i="1" dirty="0">
                <a:solidFill>
                  <a:srgbClr val="800000"/>
                </a:solidFill>
              </a:rPr>
              <a:t>P</a:t>
            </a:r>
            <a:r>
              <a:rPr lang="en-US" altLang="en-US" b="1" dirty="0">
                <a:solidFill>
                  <a:srgbClr val="800000"/>
                </a:solidFill>
              </a:rPr>
              <a:t>-value </a:t>
            </a:r>
            <a:r>
              <a:rPr lang="en-US" altLang="en-US" dirty="0">
                <a:solidFill>
                  <a:srgbClr val="000000"/>
                </a:solidFill>
              </a:rPr>
              <a:t>of the </a:t>
            </a:r>
            <a:r>
              <a:rPr lang="en-US" altLang="en-US" dirty="0" smtClean="0">
                <a:solidFill>
                  <a:srgbClr val="000000"/>
                </a:solidFill>
              </a:rPr>
              <a:t>test.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3200" dirty="0"/>
              <a:t>The </a:t>
            </a:r>
            <a:r>
              <a:rPr lang="en-US" sz="3200" b="1" i="1" dirty="0">
                <a:solidFill>
                  <a:srgbClr val="800000"/>
                </a:solidFill>
              </a:rPr>
              <a:t>P-value</a:t>
            </a:r>
            <a:r>
              <a:rPr lang="en-US" sz="3200" dirty="0"/>
              <a:t> (or observed significance level) is the smallest level of significance at which H</a:t>
            </a:r>
            <a:r>
              <a:rPr lang="en-US" sz="3200" baseline="-25000" dirty="0"/>
              <a:t>0</a:t>
            </a:r>
            <a:r>
              <a:rPr lang="en-US" sz="3200" dirty="0"/>
              <a:t> would be rejected when a specified test procedure is used on a given data set. </a:t>
            </a:r>
            <a:endParaRPr lang="en-US" sz="3200" dirty="0" smtClean="0"/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3200" dirty="0"/>
              <a:t>The </a:t>
            </a:r>
            <a:r>
              <a:rPr lang="en-US" sz="3200" b="1" i="1" dirty="0">
                <a:solidFill>
                  <a:srgbClr val="800000"/>
                </a:solidFill>
              </a:rPr>
              <a:t>P-value</a:t>
            </a:r>
            <a:r>
              <a:rPr lang="en-US" sz="3200" dirty="0"/>
              <a:t> is </a:t>
            </a:r>
            <a:r>
              <a:rPr lang="en-US" sz="3200" b="1" dirty="0">
                <a:solidFill>
                  <a:srgbClr val="800000"/>
                </a:solidFill>
              </a:rPr>
              <a:t>NOT</a:t>
            </a:r>
            <a:r>
              <a:rPr lang="en-US" sz="3200" dirty="0"/>
              <a:t> the probability that H</a:t>
            </a:r>
            <a:r>
              <a:rPr lang="en-US" sz="3200" baseline="-25000" dirty="0"/>
              <a:t>0</a:t>
            </a:r>
            <a:r>
              <a:rPr lang="en-US" sz="3200" dirty="0"/>
              <a:t> is true.</a:t>
            </a:r>
          </a:p>
          <a:p>
            <a:pPr marL="342900" lvl="4" indent="-342900">
              <a:buFont typeface="Arial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 Interpretation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93" y="1219200"/>
            <a:ext cx="8543414" cy="518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Procedure for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1. Identify the parameter(s) of interest and describe it (them) in the context of the problem.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2</a:t>
            </a:r>
            <a:r>
              <a:rPr lang="en-US" dirty="0" smtClean="0"/>
              <a:t>. State the Hypotheses.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3</a:t>
            </a:r>
            <a:r>
              <a:rPr lang="en-US" dirty="0" smtClean="0"/>
              <a:t>. Calculate the appropriate test statistic</a:t>
            </a:r>
            <a:r>
              <a:rPr lang="en-US" dirty="0"/>
              <a:t> </a:t>
            </a:r>
            <a:r>
              <a:rPr lang="en-US" dirty="0" smtClean="0"/>
              <a:t>and find the P-value.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4</a:t>
            </a:r>
            <a:r>
              <a:rPr lang="en-US" dirty="0" smtClean="0"/>
              <a:t>. Make the decision (with reason) and state the conclusion in the problem context.</a:t>
            </a:r>
          </a:p>
          <a:p>
            <a:pPr indent="401638">
              <a:spcBef>
                <a:spcPts val="0"/>
              </a:spcBef>
            </a:pPr>
            <a:r>
              <a:rPr lang="en-US" dirty="0" smtClean="0"/>
              <a:t>Reject H</a:t>
            </a:r>
            <a:r>
              <a:rPr lang="en-US" baseline="-25000" dirty="0" smtClean="0"/>
              <a:t>0</a:t>
            </a:r>
            <a:r>
              <a:rPr lang="en-US" dirty="0" smtClean="0"/>
              <a:t> or fail to reject H</a:t>
            </a:r>
            <a:r>
              <a:rPr lang="en-US" baseline="-25000" dirty="0" smtClean="0"/>
              <a:t>0</a:t>
            </a:r>
            <a:r>
              <a:rPr lang="en-US" dirty="0" smtClean="0"/>
              <a:t> and why.</a:t>
            </a:r>
          </a:p>
          <a:p>
            <a:pPr indent="401638">
              <a:spcBef>
                <a:spcPts val="0"/>
              </a:spcBef>
            </a:pPr>
            <a:r>
              <a:rPr lang="en-US" dirty="0" smtClean="0"/>
              <a:t>The data </a:t>
            </a:r>
            <a:r>
              <a:rPr lang="en-US" dirty="0" smtClean="0">
                <a:solidFill>
                  <a:srgbClr val="FF0000"/>
                </a:solidFill>
              </a:rPr>
              <a:t>[does or might] [not] </a:t>
            </a:r>
            <a:r>
              <a:rPr lang="en-US" dirty="0" smtClean="0"/>
              <a:t>give </a:t>
            </a:r>
            <a:r>
              <a:rPr lang="en-US" dirty="0" smtClean="0">
                <a:solidFill>
                  <a:srgbClr val="FF0000"/>
                </a:solidFill>
              </a:rPr>
              <a:t>[strong]</a:t>
            </a:r>
            <a:r>
              <a:rPr lang="en-US" dirty="0" smtClean="0"/>
              <a:t> support (P-value = </a:t>
            </a:r>
            <a:r>
              <a:rPr lang="en-US" dirty="0" smtClean="0">
                <a:solidFill>
                  <a:srgbClr val="FF0000"/>
                </a:solidFill>
              </a:rPr>
              <a:t>[value]</a:t>
            </a:r>
            <a:r>
              <a:rPr lang="en-US" dirty="0" smtClean="0"/>
              <a:t>) to the claim that the </a:t>
            </a:r>
            <a:r>
              <a:rPr lang="en-US" dirty="0" smtClean="0">
                <a:solidFill>
                  <a:srgbClr val="FF0000"/>
                </a:solidFill>
              </a:rPr>
              <a:t>[statement of H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in words]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Significance Test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are in charge of quality control in your food company. You sample randomly four packs of cherry tomatoes, each labeled 1/2 lb. (227 g</a:t>
            </a:r>
            <a:r>
              <a:rPr lang="en-US" dirty="0" smtClean="0"/>
              <a:t>). The </a:t>
            </a:r>
            <a:r>
              <a:rPr lang="en-US" dirty="0"/>
              <a:t>average weight from your four boxes is 222 g. The packaging process has a known standard deviation of 5 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236538" indent="-236538">
              <a:buNone/>
            </a:pPr>
            <a:r>
              <a:rPr lang="en-US" dirty="0"/>
              <a:t>d</a:t>
            </a:r>
            <a:r>
              <a:rPr lang="en-US" dirty="0" smtClean="0"/>
              <a:t>) Perform the appropriate significance test at a 0.05 significance level to determine if </a:t>
            </a:r>
            <a:r>
              <a:rPr lang="en-US" dirty="0"/>
              <a:t>the calibrating machine that sorts cherry tomatoes </a:t>
            </a:r>
            <a:r>
              <a:rPr lang="en-US" dirty="0" smtClean="0"/>
              <a:t>needs to be recalibrated.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mean test: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Null hypothesis: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Test statistic: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238999"/>
              </p:ext>
            </p:extLst>
          </p:nvPr>
        </p:nvGraphicFramePr>
        <p:xfrm>
          <a:off x="2813050" y="2209800"/>
          <a:ext cx="149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Equation" r:id="rId3" imgW="1498320" imgH="914400" progId="Equation.DSMT4">
                  <p:embed/>
                </p:oleObj>
              </mc:Choice>
              <mc:Fallback>
                <p:oleObj name="Equation" r:id="rId3" imgW="14983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209800"/>
                        <a:ext cx="1498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16429"/>
              </p:ext>
            </p:extLst>
          </p:nvPr>
        </p:nvGraphicFramePr>
        <p:xfrm>
          <a:off x="343995" y="3429000"/>
          <a:ext cx="83820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5518"/>
                <a:gridCol w="2023241"/>
                <a:gridCol w="2023241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Alternative</a:t>
                      </a:r>
                    </a:p>
                    <a:p>
                      <a:r>
                        <a:rPr lang="en-US" sz="3200" dirty="0" smtClean="0"/>
                        <a:t>Hypothesis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P-Value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One-sided: upper-tailed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&gt;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P(Z ≥ z)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One-sided: lower-tailed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&lt;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P(Z ≤ z)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two-sided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≠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2P(Z</a:t>
                      </a:r>
                      <a:r>
                        <a:rPr lang="en-US" sz="3200" baseline="0" dirty="0" smtClean="0"/>
                        <a:t> ≥ |z|)  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dirty="0" smtClean="0">
                <a:sym typeface="Symbol" panose="05050102010706020507" pitchFamily="18" charset="2"/>
              </a:rPr>
              <a:t>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80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SRS of 300 Indiana high school students’ SAT scores are taken. A teacher believes that the mean will be no more than 1497 because that was the national average in 2013. Assume that the population standard deviation is 200.</a:t>
            </a:r>
          </a:p>
          <a:p>
            <a:pPr marL="514350" indent="-514350">
              <a:buAutoNum type="alphaLcParenR"/>
            </a:pPr>
            <a:r>
              <a:rPr lang="en-US" dirty="0" smtClean="0"/>
              <a:t>Assuming that the test is at a 1% significance level, determine whether this test is sufficiently sensitive (has enough power) to be able to detect an increase of 20 points in this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and HT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49722"/>
            <a:ext cx="7239000" cy="43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HT vs.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in charge of quality control in your food company. You sample randomly four packs of cherry tomatoes, each labeled 1/2 lb. (227 g</a:t>
            </a:r>
            <a:r>
              <a:rPr lang="en-US" dirty="0" smtClean="0"/>
              <a:t>). The </a:t>
            </a:r>
            <a:r>
              <a:rPr lang="en-US" dirty="0"/>
              <a:t>average weight from your four boxes is 222 g. The packaging process has a known standard deviation of 5 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) Determine the 95% CI.</a:t>
            </a:r>
          </a:p>
          <a:p>
            <a:pPr marL="0" indent="0">
              <a:buNone/>
            </a:pPr>
            <a:r>
              <a:rPr lang="en-US" dirty="0" smtClean="0"/>
              <a:t>f) How do the results of part d) and e) compare?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Hypothesis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are in charge of quality control in your food company. You sample randomly four packs of cherry tomatoes, each labeled 1/2 lb. (227 g</a:t>
            </a:r>
            <a:r>
              <a:rPr lang="en-US" dirty="0" smtClean="0"/>
              <a:t>). The </a:t>
            </a:r>
            <a:r>
              <a:rPr lang="en-US" dirty="0"/>
              <a:t>average weight from your four boxes is 222 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Is </a:t>
            </a:r>
            <a:r>
              <a:rPr lang="en-US" dirty="0"/>
              <a:t>the somewhat smaller weight simply due to chance variation?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Is </a:t>
            </a:r>
            <a:r>
              <a:rPr lang="en-US" dirty="0" smtClean="0"/>
              <a:t>there </a:t>
            </a:r>
            <a:r>
              <a:rPr lang="en-US" dirty="0"/>
              <a:t>evidence that the calibrating machine that sorts </a:t>
            </a:r>
            <a:r>
              <a:rPr lang="en-US" dirty="0" smtClean="0"/>
              <a:t>cherry </a:t>
            </a:r>
            <a:r>
              <a:rPr lang="en-US" dirty="0"/>
              <a:t>tomatoes into packs needs revision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HT vs. </a:t>
            </a:r>
            <a:r>
              <a:rPr lang="en-US" dirty="0" smtClean="0"/>
              <a:t>CI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Suppose we are interested in how many credit cards that people own. Let’s obtain a SRS of 100 people who own credit cards. In this sample, the sample mean is 4 and the sample standard deviation is 2. If someone claims that he thinks that μ &gt; 2, is that person correct?</a:t>
            </a:r>
          </a:p>
          <a:p>
            <a:pPr>
              <a:buNone/>
            </a:pPr>
            <a:r>
              <a:rPr lang="en-US" dirty="0" smtClean="0"/>
              <a:t>a) Construct a 99% lower bound for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b) Perform an appropriate hypothesis test with significance level of 0.01.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c) How would the conclusion have changed if H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µ &lt; 2?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HT vs. CI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b) The data does give strong support (P = 0) to the claim that the population average number of credit cards is greater than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HT vs. </a:t>
            </a:r>
            <a:r>
              <a:rPr lang="en-US" dirty="0" smtClean="0"/>
              <a:t>CI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Suppose we are interested in how many credit cards that people own. Let’s obtain a SRS of 100 people who own credit cards. In this sample, the sample mean is 4 and the sample standard deviation is 2. If someone claims that he thinks that μ &gt; 2, is that person correct?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a) Construct a 99% lower bound for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b) Perform an appropriate hypothesis test with significance level of 0.01.</a:t>
            </a:r>
          </a:p>
          <a:p>
            <a:pPr>
              <a:buNone/>
            </a:pPr>
            <a:r>
              <a:rPr lang="en-US" dirty="0" smtClean="0"/>
              <a:t>c) How would the conclusion have changed if H</a:t>
            </a:r>
            <a:r>
              <a:rPr lang="en-US" baseline="-25000" dirty="0" smtClean="0"/>
              <a:t>a</a:t>
            </a:r>
            <a:r>
              <a:rPr lang="en-US" dirty="0" smtClean="0"/>
              <a:t>: µ &lt; 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tp://kokoska:TBis2e@ftp.aptaracorp.com/pub/incoming/JPEGS/CH09/kokos_09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" y="1331125"/>
            <a:ext cx="3963344" cy="26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2" descr="ftp://kokoska:TBis2e@ftp.aptaracorp.com/pub/incoming/JPEGS/CH09/kokos_09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7" y="1250640"/>
            <a:ext cx="3991193" cy="26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547" y="2895600"/>
            <a:ext cx="211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Right Tailed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47066" y="2895600"/>
            <a:ext cx="188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Left Tailed</a:t>
            </a:r>
            <a:endParaRPr lang="en-US" sz="3200" dirty="0"/>
          </a:p>
        </p:txBody>
      </p:sp>
      <p:pic>
        <p:nvPicPr>
          <p:cNvPr id="10" name="Picture 2" descr="ftp://kokoska:TBis2e@ftp.aptaracorp.com/pub/incoming/JPEGS/CH09/kokos_09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1450"/>
            <a:ext cx="3505668" cy="23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2401" y="477577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  <p:pic>
        <p:nvPicPr>
          <p:cNvPr id="13" name="Picture 2" descr="ftp://kokoska:TBis2e@ftp.aptaracorp.com/pub/incoming/JPEGS/CH09/kokos_09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9" y="3940961"/>
            <a:ext cx="3409321" cy="23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3599" y="4757051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ts</a:t>
            </a:r>
            <a:r>
              <a:rPr lang="en-US" sz="3200" dirty="0" smtClean="0"/>
              <a:t> &lt; 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8918" y="4499203"/>
            <a:ext cx="194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Tailed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54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HT vs. CI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c) The data does not give strong support (P &gt; 0.5) to the claim that the population average number of credit cards is less than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84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 1: Extra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 group of 15 male executives in the age group 35 – 44 have a mean systolic blood pressure of 126.07 and population standard deviation of 15. </a:t>
            </a:r>
          </a:p>
          <a:p>
            <a:pPr marL="514350" indent="-514350">
              <a:buAutoNum type="alphaLcParenR"/>
            </a:pPr>
            <a:r>
              <a:rPr lang="en-US" dirty="0" smtClean="0"/>
              <a:t>Is this career group’s mean pressure different from that of the general population of males in this age group which have a mean systolic blood pressure of 128 at a significance level of 0.01?</a:t>
            </a:r>
          </a:p>
          <a:p>
            <a:pPr marL="514350" indent="-514350">
              <a:buAutoNum type="alphaLcParenR"/>
            </a:pPr>
            <a:r>
              <a:rPr lang="en-US" dirty="0"/>
              <a:t>Calculate and interpret the appropriate confidence interval.</a:t>
            </a:r>
          </a:p>
          <a:p>
            <a:pPr marL="514350" indent="-514350">
              <a:buAutoNum type="alphaLcParenR"/>
            </a:pPr>
            <a:r>
              <a:rPr lang="en-US" dirty="0" smtClean="0"/>
              <a:t>Are the answers to part a) and b) the same or different? Explain your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74"/>
            <a:ext cx="8229600" cy="1143000"/>
          </a:xfrm>
        </p:spPr>
        <p:txBody>
          <a:bodyPr/>
          <a:lstStyle/>
          <a:p>
            <a:r>
              <a:rPr lang="en-US" dirty="0" smtClean="0"/>
              <a:t>Example 2: Extra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31"/>
            <a:ext cx="8229600" cy="55144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new billing system will be cost effective only if the mean monthly account is more than $170. Accounts have a population standard deviation of $65. A survey of 41 monthly accounts gave a mean of $187.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Will the new system be cost effective at a significance of 0.05?</a:t>
            </a:r>
          </a:p>
          <a:p>
            <a:pPr marL="514350" indent="-514350">
              <a:buAutoNum type="alphaLcParenR"/>
            </a:pPr>
            <a:r>
              <a:rPr lang="en-US" dirty="0"/>
              <a:t>Calculate the appropriate confidence bound.</a:t>
            </a:r>
          </a:p>
          <a:p>
            <a:pPr marL="514350" indent="-514350">
              <a:buAutoNum type="alphaLcParenR"/>
            </a:pPr>
            <a:r>
              <a:rPr lang="en-US" dirty="0"/>
              <a:t>Are the answers to part a) and b) the same or different? Explain your answer.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 smtClean="0"/>
              <a:t>What </a:t>
            </a:r>
            <a:r>
              <a:rPr lang="en-US" dirty="0"/>
              <a:t>would the conclusion </a:t>
            </a:r>
            <a:r>
              <a:rPr lang="en-US" dirty="0" smtClean="0"/>
              <a:t>in part a) be </a:t>
            </a:r>
            <a:r>
              <a:rPr lang="en-US" dirty="0"/>
              <a:t>if the monthly accounts gave a mean of $160</a:t>
            </a:r>
            <a:r>
              <a:rPr lang="en-US" dirty="0" smtClean="0"/>
              <a:t>? Please perform the hypothesis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Confidence interval vs. Hypothesis Test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088701"/>
              </p:ext>
            </p:extLst>
          </p:nvPr>
        </p:nvGraphicFramePr>
        <p:xfrm>
          <a:off x="457200" y="1600200"/>
          <a:ext cx="8229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Confidence Interval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Hypothesis Test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Range of values at one confidence level.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Yes or no with a measure of how close you are to the cutoff.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8"/>
            <a:ext cx="9144000" cy="20394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9.5</a:t>
            </a:r>
            <a:r>
              <a:rPr lang="en-US" dirty="0"/>
              <a:t>: Hypothesis tests concerning a population mean when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/>
              <a:t> is </a:t>
            </a:r>
            <a:r>
              <a:rPr lang="en-US" dirty="0" smtClean="0"/>
              <a:t>unknown- </a:t>
            </a:r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9"/>
            <a:ext cx="9144000" cy="48006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ym typeface="Symbol" panose="05050102010706020507" pitchFamily="18" charset="2"/>
              </a:rPr>
              <a:t>Perform a one-sample t significance and summarize the results.</a:t>
            </a:r>
            <a:endParaRPr lang="en-US" sz="3000" dirty="0"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mean test: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Null hypothesis: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l-GR" dirty="0" smtClean="0"/>
              <a:t>μ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Test statistic: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44800" y="2209800"/>
          <a:ext cx="1435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3" imgW="1434960" imgH="914400" progId="Equation.DSMT4">
                  <p:embed/>
                </p:oleObj>
              </mc:Choice>
              <mc:Fallback>
                <p:oleObj name="Equation" r:id="rId3" imgW="14349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209800"/>
                        <a:ext cx="1435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3995" y="3429000"/>
          <a:ext cx="83820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5518"/>
                <a:gridCol w="2023241"/>
                <a:gridCol w="2023241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Alternative</a:t>
                      </a:r>
                    </a:p>
                    <a:p>
                      <a:r>
                        <a:rPr lang="en-US" sz="3200" dirty="0" smtClean="0"/>
                        <a:t>Hypothesis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P-Value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One-sided: upper-tailed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&gt;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P(T ≥ t)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One-sided: lower-tailed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&lt;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P(T ≤ 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two-sided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a</a:t>
                      </a:r>
                      <a:r>
                        <a:rPr lang="en-US" sz="3200" baseline="0" dirty="0" smtClean="0"/>
                        <a:t>: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0" dirty="0" smtClean="0"/>
                        <a:t> ≠ </a:t>
                      </a:r>
                      <a:r>
                        <a:rPr lang="el-GR" sz="3200" baseline="0" dirty="0" smtClean="0"/>
                        <a:t>μ</a:t>
                      </a:r>
                      <a:r>
                        <a:rPr lang="en-US" sz="3200" baseline="-25000" dirty="0" smtClean="0"/>
                        <a:t>0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2P(T</a:t>
                      </a:r>
                      <a:r>
                        <a:rPr lang="en-US" sz="3200" baseline="0" dirty="0" smtClean="0"/>
                        <a:t> ≥ |t|)  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Parts of a Hypothesis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576263" algn="l"/>
              </a:tabLst>
            </a:pPr>
            <a:r>
              <a:rPr lang="en-US" dirty="0"/>
              <a:t>A</a:t>
            </a:r>
            <a:r>
              <a:rPr lang="en-US" dirty="0" smtClean="0"/>
              <a:t>.	The claim assumed to be true.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/>
              <a:t>B</a:t>
            </a:r>
            <a:r>
              <a:rPr lang="en-US" dirty="0" smtClean="0"/>
              <a:t>.	Alternative claim.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/>
              <a:t>C</a:t>
            </a:r>
            <a:r>
              <a:rPr lang="en-US" dirty="0" smtClean="0"/>
              <a:t>.	How to test the claim.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dirty="0"/>
              <a:t>D</a:t>
            </a:r>
            <a:r>
              <a:rPr lang="en-US" dirty="0" smtClean="0"/>
              <a:t>.	What to use to make the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Inferences for Non-Normal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know what the distribution is, use the appropriate model.</a:t>
            </a:r>
          </a:p>
          <a:p>
            <a:r>
              <a:rPr lang="en-US" dirty="0" smtClean="0"/>
              <a:t>If the data is skewed, you can transform the variable.</a:t>
            </a:r>
          </a:p>
          <a:p>
            <a:r>
              <a:rPr lang="en-US" dirty="0" smtClean="0"/>
              <a:t>Use a nonparametric procedure.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Comments about Inference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sz="3000" dirty="0" smtClean="0">
                <a:sym typeface="Symbol"/>
              </a:rPr>
              <a:t>Be able to describe the factors involved in determining an appropriate significance level.</a:t>
            </a:r>
          </a:p>
          <a:p>
            <a:r>
              <a:rPr lang="en-US" sz="3000" dirty="0" smtClean="0">
                <a:sym typeface="Symbol"/>
              </a:rPr>
              <a:t>Be able to differentiate between practical (or scientific) significance and statistical significance.</a:t>
            </a:r>
          </a:p>
          <a:p>
            <a:r>
              <a:rPr lang="en-US" sz="3000" dirty="0" smtClean="0">
                <a:sym typeface="Symbol"/>
              </a:rPr>
              <a:t>Be able to determine when statistical inference can be used.</a:t>
            </a:r>
          </a:p>
          <a:p>
            <a:r>
              <a:rPr lang="en-US" sz="3000" dirty="0" smtClean="0">
                <a:sym typeface="Symbol"/>
              </a:rPr>
              <a:t>State the problems involved with searching for statistical significance</a:t>
            </a:r>
            <a:r>
              <a:rPr lang="en-US" sz="3000" dirty="0" smtClean="0">
                <a:sym typeface="Symbol"/>
              </a:rPr>
              <a:t>.</a:t>
            </a:r>
          </a:p>
          <a:p>
            <a:r>
              <a:rPr lang="en-US" sz="3000" dirty="0" smtClean="0">
                <a:sym typeface="Symbol"/>
              </a:rPr>
              <a:t>Be able to determine when to use z vs. t procedure.</a:t>
            </a:r>
            <a:endParaRPr lang="en-US" sz="3000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report a significance test, always report the P-value.</a:t>
            </a:r>
          </a:p>
          <a:p>
            <a:r>
              <a:rPr lang="en-US" dirty="0" smtClean="0"/>
              <a:t>The P-value is the smallest level of </a:t>
            </a:r>
            <a:r>
              <a:rPr lang="en-US" dirty="0" smtClean="0">
                <a:sym typeface="Symbol" panose="05050102010706020507" pitchFamily="18" charset="2"/>
              </a:rPr>
              <a:t> at which the data is significant.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P-value is calculated from the data,  is chosen by each individual.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small a P is convincing?</a:t>
            </a:r>
            <a:br>
              <a:rPr lang="en-US" dirty="0" smtClean="0"/>
            </a:br>
            <a:r>
              <a:rPr lang="en-US" dirty="0" smtClean="0"/>
              <a:t>(factors involved in choosing </a:t>
            </a:r>
            <a:r>
              <a:rPr lang="en-US" dirty="0" smtClean="0">
                <a:sym typeface="Symbol" panose="05050102010706020507" pitchFamily="18" charset="2"/>
              </a:rPr>
              <a:t>)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plausible is H</a:t>
            </a:r>
            <a:r>
              <a:rPr lang="en-US" baseline="-25000" dirty="0" smtClean="0"/>
              <a:t>0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What are the consequences of your conclusion?</a:t>
            </a:r>
          </a:p>
          <a:p>
            <a:r>
              <a:rPr lang="en-US" dirty="0" smtClean="0"/>
              <a:t>Are you conducting a preliminary study?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 for choosing the significance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the cut-off that is standard in your field</a:t>
            </a:r>
          </a:p>
          <a:p>
            <a:r>
              <a:rPr lang="en-US" dirty="0" smtClean="0"/>
              <a:t>There is no sharp border between “significant” and “not significant”</a:t>
            </a:r>
          </a:p>
          <a:p>
            <a:r>
              <a:rPr lang="en-US" dirty="0" smtClean="0"/>
              <a:t>It is the order of magnitude of the P-value that matters.</a:t>
            </a:r>
          </a:p>
          <a:p>
            <a:r>
              <a:rPr lang="en-US" dirty="0" smtClean="0"/>
              <a:t>Do not use </a:t>
            </a:r>
            <a:r>
              <a:rPr lang="en-US" dirty="0" smtClean="0">
                <a:sym typeface="Symbol" panose="05050102010706020507" pitchFamily="18" charset="2"/>
              </a:rPr>
              <a:t> = 0.05 as the default value!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Sir R.A. Fisher said, “A scientific fact should be regarded as experimentally established only if a properly designed experiment </a:t>
            </a:r>
            <a:r>
              <a:rPr lang="en-US" i="1" dirty="0" smtClean="0">
                <a:solidFill>
                  <a:srgbClr val="800000"/>
                </a:solidFill>
                <a:sym typeface="Symbol" panose="05050102010706020507" pitchFamily="18" charset="2"/>
              </a:rPr>
              <a:t>rarely fails </a:t>
            </a:r>
            <a:r>
              <a:rPr lang="en-US" dirty="0" smtClean="0">
                <a:sym typeface="Symbol" panose="05050102010706020507" pitchFamily="18" charset="2"/>
              </a:rPr>
              <a:t>to give this level of significance.”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vs. Practical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significance: </a:t>
            </a:r>
            <a:r>
              <a:rPr lang="en-US" altLang="en-US" dirty="0">
                <a:ea typeface="ＭＳ Ｐゴシック" panose="020B0600070205080204" pitchFamily="34" charset="-128"/>
              </a:rPr>
              <a:t>the effect observed is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not likely </a:t>
            </a:r>
            <a:r>
              <a:rPr lang="en-US" altLang="en-US" dirty="0">
                <a:ea typeface="ＭＳ Ｐゴシック" panose="020B0600070205080204" pitchFamily="34" charset="-128"/>
              </a:rPr>
              <a:t>to be due to chance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alone.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Practical significance: the effect has some practical consequence.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vs. Practical Significance</a:t>
            </a:r>
            <a:endParaRPr lang="en-US" dirty="0"/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 rotWithShape="1">
          <a:blip r:embed="rId2" cstate="print"/>
          <a:srcRect r="38881"/>
          <a:stretch/>
        </p:blipFill>
        <p:spPr bwMode="auto">
          <a:xfrm>
            <a:off x="1828799" y="1876579"/>
            <a:ext cx="5257801" cy="2819400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28600" y="49530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An Illustration of the Effect of Sample Size on </a:t>
            </a:r>
            <a:r>
              <a:rPr lang="en-US" sz="3200" i="1" dirty="0" smtClean="0"/>
              <a:t>P</a:t>
            </a:r>
            <a:r>
              <a:rPr lang="en-US" sz="3200" dirty="0" smtClean="0"/>
              <a:t>-values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353702"/>
            <a:ext cx="203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 </a:t>
            </a:r>
            <a:r>
              <a:rPr lang="en-US" sz="3200" dirty="0" smtClean="0">
                <a:sym typeface="Symbol" panose="05050102010706020507" pitchFamily="18" charset="2"/>
              </a:rPr>
              <a:t></a:t>
            </a:r>
            <a:r>
              <a:rPr lang="en-US" sz="3200" dirty="0" smtClean="0"/>
              <a:t> = 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48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Practical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drug is found to lower patient temperature an average of 0.4</a:t>
            </a:r>
            <a:r>
              <a:rPr lang="en-US" baseline="30000" dirty="0" smtClean="0"/>
              <a:t>o</a:t>
            </a:r>
            <a:r>
              <a:rPr lang="en-US" dirty="0" smtClean="0"/>
              <a:t> C (P-value &lt; 0.01). But clinical benefits of temperature reduction only appear for a 1</a:t>
            </a:r>
            <a:r>
              <a:rPr lang="en-US" baseline="30000" dirty="0" smtClean="0"/>
              <a:t>o</a:t>
            </a:r>
            <a:r>
              <a:rPr lang="en-US" dirty="0" smtClean="0"/>
              <a:t>C or large decrease.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found that a certain process works better with a P-value &lt; 0.01. However, the cost to implement this improvement is more than can be expected to be returned by the better procedure.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altLang="en-US" dirty="0" smtClean="0"/>
              <a:t>Consider </a:t>
            </a:r>
            <a:r>
              <a:rPr lang="en-US" altLang="en-US" dirty="0"/>
              <a:t>this provocative title from the </a:t>
            </a:r>
            <a:r>
              <a:rPr lang="en-US" altLang="en-US" i="1" dirty="0"/>
              <a:t>British Medical Journal</a:t>
            </a:r>
            <a:r>
              <a:rPr lang="en-US" altLang="en-US" dirty="0"/>
              <a:t>: “Absence of evidence is not evidence of absence</a:t>
            </a:r>
            <a:r>
              <a:rPr lang="en-US" altLang="en-US" dirty="0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Beware of Searching for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Decide the experiment BEFORE you look at the data.</a:t>
            </a:r>
          </a:p>
          <a:p>
            <a:r>
              <a:rPr lang="en-US" dirty="0" smtClean="0"/>
              <a:t>All of our tests involve errors.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>
                <a:ea typeface="ＭＳ Ｐゴシック" pitchFamily="-65" charset="-128"/>
              </a:rPr>
              <a:t>The previous two points do not imply that exploratory data analysis is a bad thing.  Exploratory analysis often leads to interesting discoveries.  However, if the data at hand suggest an interesting theory, then test that theory on a </a:t>
            </a:r>
            <a:r>
              <a:rPr lang="en-US" altLang="en-US" i="1" dirty="0">
                <a:ea typeface="ＭＳ Ｐゴシック" pitchFamily="-65" charset="-128"/>
              </a:rPr>
              <a:t>new </a:t>
            </a:r>
            <a:r>
              <a:rPr lang="en-US" altLang="en-US" dirty="0">
                <a:ea typeface="ＭＳ Ｐゴシック" pitchFamily="-65" charset="-128"/>
              </a:rPr>
              <a:t>set of data!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Statistical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Null Hypothesis: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</a:p>
          <a:p>
            <a:pPr lvl="1"/>
            <a:r>
              <a:rPr lang="en-US" sz="3200" dirty="0" smtClean="0"/>
              <a:t>Initially assumed to be true.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. Alternative Hypothesis: H</a:t>
            </a:r>
            <a:r>
              <a:rPr lang="en-US" baseline="-25000" dirty="0" smtClean="0"/>
              <a:t>a</a:t>
            </a:r>
          </a:p>
          <a:p>
            <a:pPr lvl="1"/>
            <a:r>
              <a:rPr lang="en-US" sz="3200" dirty="0" smtClean="0"/>
              <a:t>Contradictory to H</a:t>
            </a:r>
            <a:r>
              <a:rPr lang="en-US" sz="3200" baseline="-25000" dirty="0" smtClean="0"/>
              <a:t>0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z-test vs. t-test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Z-test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t-test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Population standard deviation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Sample standard deviation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 panose="05050102010706020507" pitchFamily="18" charset="2"/>
                        </a:rPr>
                        <a:t>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Significance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in charge of quality control in your food company. You sample randomly four packs of cherry tomatoes, each labeled 1/2 lb. (227 g</a:t>
            </a:r>
            <a:r>
              <a:rPr lang="en-US" dirty="0" smtClean="0"/>
              <a:t>). The </a:t>
            </a:r>
            <a:r>
              <a:rPr lang="en-US" dirty="0"/>
              <a:t>average weight from your four boxes is 222 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are some examples of hypotheses in this situation?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Translate each of the following research questions into appropriate hypothesis.</a:t>
            </a:r>
          </a:p>
          <a:p>
            <a:pPr>
              <a:buNone/>
            </a:pPr>
            <a:r>
              <a:rPr lang="en-US" dirty="0" smtClean="0"/>
              <a:t>1. The census bureau data show that the mean household income in the area served by a shopping mall is $62,500 per year. A market research firm questions shoppers at the mall to find out whether the mean household income of mall shoppers is higher than that of the general population.</a:t>
            </a:r>
          </a:p>
          <a:p>
            <a:pPr>
              <a:buNone/>
            </a:pPr>
            <a:r>
              <a:rPr lang="en-US" dirty="0" smtClean="0"/>
              <a:t>2. Last year, your company’s service technicians took an average of 2.6 hours to respond to trouble calls from business customers who had purchased service contracts. Do this year’s data show a different average response time?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11514</TotalTime>
  <Words>3211</Words>
  <Application>Microsoft Office PowerPoint</Application>
  <PresentationFormat>On-screen Show (4:3)</PresentationFormat>
  <Paragraphs>391</Paragraphs>
  <Slides>70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ＭＳ Ｐゴシック</vt:lpstr>
      <vt:lpstr>Arial</vt:lpstr>
      <vt:lpstr>Calibri</vt:lpstr>
      <vt:lpstr>Cambria Math</vt:lpstr>
      <vt:lpstr>Palatino</vt:lpstr>
      <vt:lpstr>Symbol</vt:lpstr>
      <vt:lpstr>Office Theme</vt:lpstr>
      <vt:lpstr>Equation</vt:lpstr>
      <vt:lpstr>Chapter 9: Hypothesis Tests Based on a Single Sample</vt:lpstr>
      <vt:lpstr>Assumptions for Inference</vt:lpstr>
      <vt:lpstr>9.1: The Parts of a Hypothesis Test - Goals</vt:lpstr>
      <vt:lpstr>Hypothesis</vt:lpstr>
      <vt:lpstr>Example: Hypothesis Test</vt:lpstr>
      <vt:lpstr>Parts of a Hypothesis Tests</vt:lpstr>
      <vt:lpstr>Statistical Hypotheses</vt:lpstr>
      <vt:lpstr>Example: Significance Test</vt:lpstr>
      <vt:lpstr>Example: Hypothesis</vt:lpstr>
      <vt:lpstr>Example: Hypothesis (cont)</vt:lpstr>
      <vt:lpstr>Parts of a Hypothesis Tests</vt:lpstr>
      <vt:lpstr>Parts of a Hypothesis Tests</vt:lpstr>
      <vt:lpstr>9.2: Hypothesis Test Errors and Power - Goals</vt:lpstr>
      <vt:lpstr>Error Probabilities</vt:lpstr>
      <vt:lpstr>Types of Error</vt:lpstr>
      <vt:lpstr>Type I vs. Type II errors (1)</vt:lpstr>
      <vt:lpstr>Type I vs. Type II errors (2)</vt:lpstr>
      <vt:lpstr>Type I vs. Type II errors (3)</vt:lpstr>
      <vt:lpstr>Type I vs. Type II errors (4)</vt:lpstr>
      <vt:lpstr>Type I vs. Type II errors (5)</vt:lpstr>
      <vt:lpstr>Errors</vt:lpstr>
      <vt:lpstr>Increase the power</vt:lpstr>
      <vt:lpstr>Type I vs. Type II errors (4)</vt:lpstr>
      <vt:lpstr>9.3/9.4 Hypothesis tests concerning a population mean when  is known- Goals</vt:lpstr>
      <vt:lpstr>Assumptions for Inference</vt:lpstr>
      <vt:lpstr>Test Statistic</vt:lpstr>
      <vt:lpstr>Hypotheses</vt:lpstr>
      <vt:lpstr>Test Statistic</vt:lpstr>
      <vt:lpstr>Example: Significance Test (con)</vt:lpstr>
      <vt:lpstr>Example: Significance Test (con)</vt:lpstr>
      <vt:lpstr>P-value</vt:lpstr>
      <vt:lpstr>P-value (cont)</vt:lpstr>
      <vt:lpstr>P-value (cont.)</vt:lpstr>
      <vt:lpstr>P-value</vt:lpstr>
      <vt:lpstr>Decision</vt:lpstr>
      <vt:lpstr>Significance</vt:lpstr>
      <vt:lpstr>Statistically Significant</vt:lpstr>
      <vt:lpstr>P-value</vt:lpstr>
      <vt:lpstr>P-value decisions</vt:lpstr>
      <vt:lpstr>Statistically Significant - Comments</vt:lpstr>
      <vt:lpstr>Rejection Regions:</vt:lpstr>
      <vt:lpstr>P-value interpretation</vt:lpstr>
      <vt:lpstr>P-Value Interpretation</vt:lpstr>
      <vt:lpstr>Procedure for Hypothesis Testing</vt:lpstr>
      <vt:lpstr>Example: Significance Test (cont)</vt:lpstr>
      <vt:lpstr>Single mean test: Summary</vt:lpstr>
      <vt:lpstr>Calculation of  and Power</vt:lpstr>
      <vt:lpstr>CI and HT</vt:lpstr>
      <vt:lpstr>Example: HT vs. CI</vt:lpstr>
      <vt:lpstr>Example: HT vs. CI (2) </vt:lpstr>
      <vt:lpstr>Example: HT vs. CI (2) </vt:lpstr>
      <vt:lpstr>Example: HT vs. CI (2) </vt:lpstr>
      <vt:lpstr>P-value</vt:lpstr>
      <vt:lpstr>Example: HT vs. CI (2) </vt:lpstr>
      <vt:lpstr>Example 1: Extra Practice</vt:lpstr>
      <vt:lpstr>Example 2: Extra Practice</vt:lpstr>
      <vt:lpstr>Confidence interval vs. Hypothesis Test</vt:lpstr>
      <vt:lpstr>9.5: Hypothesis tests concerning a population mean when  is unknown- Goals</vt:lpstr>
      <vt:lpstr>Single mean test: Summary</vt:lpstr>
      <vt:lpstr>Inferences for Non-Normal Distributions</vt:lpstr>
      <vt:lpstr>Comments about Inference - Goals</vt:lpstr>
      <vt:lpstr>More on P-values</vt:lpstr>
      <vt:lpstr>How small a P is convincing? (factors involved in choosing )</vt:lpstr>
      <vt:lpstr>Notes for choosing the significance level</vt:lpstr>
      <vt:lpstr>Statistical vs. Practical Significance</vt:lpstr>
      <vt:lpstr>Statistical vs. Practical Significance</vt:lpstr>
      <vt:lpstr>Example: Practical Significance</vt:lpstr>
      <vt:lpstr>Lack of Evidence</vt:lpstr>
      <vt:lpstr>Beware of Searching for Significance</vt:lpstr>
      <vt:lpstr>z-test vs. t-test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516</cp:revision>
  <cp:lastPrinted>2015-10-16T19:11:34Z</cp:lastPrinted>
  <dcterms:created xsi:type="dcterms:W3CDTF">2010-01-11T21:36:57Z</dcterms:created>
  <dcterms:modified xsi:type="dcterms:W3CDTF">2015-10-23T12:19:46Z</dcterms:modified>
</cp:coreProperties>
</file>