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56" r:id="rId2"/>
    <p:sldId id="333" r:id="rId3"/>
    <p:sldId id="334" r:id="rId4"/>
    <p:sldId id="405" r:id="rId5"/>
    <p:sldId id="406" r:id="rId6"/>
    <p:sldId id="394" r:id="rId7"/>
    <p:sldId id="407" r:id="rId8"/>
    <p:sldId id="408" r:id="rId9"/>
    <p:sldId id="396" r:id="rId10"/>
    <p:sldId id="402" r:id="rId11"/>
    <p:sldId id="401" r:id="rId12"/>
    <p:sldId id="400" r:id="rId13"/>
    <p:sldId id="335" r:id="rId14"/>
    <p:sldId id="336" r:id="rId15"/>
    <p:sldId id="409" r:id="rId16"/>
    <p:sldId id="410" r:id="rId17"/>
    <p:sldId id="294" r:id="rId18"/>
    <p:sldId id="258" r:id="rId19"/>
    <p:sldId id="411" r:id="rId20"/>
    <p:sldId id="337" r:id="rId21"/>
    <p:sldId id="412" r:id="rId22"/>
    <p:sldId id="338" r:id="rId23"/>
    <p:sldId id="413" r:id="rId24"/>
    <p:sldId id="260" r:id="rId25"/>
    <p:sldId id="295" r:id="rId26"/>
    <p:sldId id="414" r:id="rId27"/>
    <p:sldId id="415" r:id="rId28"/>
    <p:sldId id="416" r:id="rId29"/>
    <p:sldId id="263" r:id="rId30"/>
    <p:sldId id="324" r:id="rId31"/>
    <p:sldId id="339" r:id="rId32"/>
    <p:sldId id="267" r:id="rId33"/>
    <p:sldId id="340" r:id="rId34"/>
    <p:sldId id="265" r:id="rId35"/>
    <p:sldId id="341" r:id="rId36"/>
    <p:sldId id="342" r:id="rId37"/>
    <p:sldId id="268" r:id="rId38"/>
    <p:sldId id="417" r:id="rId39"/>
    <p:sldId id="325" r:id="rId40"/>
    <p:sldId id="273" r:id="rId41"/>
    <p:sldId id="381" r:id="rId42"/>
    <p:sldId id="418" r:id="rId43"/>
    <p:sldId id="383" r:id="rId44"/>
    <p:sldId id="419" r:id="rId45"/>
    <p:sldId id="384" r:id="rId46"/>
    <p:sldId id="385" r:id="rId47"/>
    <p:sldId id="386" r:id="rId48"/>
    <p:sldId id="420" r:id="rId49"/>
    <p:sldId id="388" r:id="rId50"/>
    <p:sldId id="390"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F9D6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38" autoAdjust="0"/>
    <p:restoredTop sz="94785" autoAdjust="0"/>
  </p:normalViewPr>
  <p:slideViewPr>
    <p:cSldViewPr>
      <p:cViewPr varScale="1">
        <p:scale>
          <a:sx n="68" d="100"/>
          <a:sy n="68" d="100"/>
        </p:scale>
        <p:origin x="402"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160"/>
    </p:cViewPr>
  </p:sorterViewPr>
  <p:notesViewPr>
    <p:cSldViewPr>
      <p:cViewPr varScale="1">
        <p:scale>
          <a:sx n="55" d="100"/>
          <a:sy n="55" d="100"/>
        </p:scale>
        <p:origin x="2208"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4E9E57-B026-4B5A-B3E8-8A48562FE2B8}" type="datetimeFigureOut">
              <a:rPr lang="en-US" smtClean="0"/>
              <a:pPr/>
              <a:t>10/7/2015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995F4E-C860-47AA-8D4E-D983800C9E2A}" type="slidenum">
              <a:rPr lang="en-US" smtClean="0"/>
              <a:pPr/>
              <a:t>‹#›</a:t>
            </a:fld>
            <a:endParaRPr lang="en-US"/>
          </a:p>
        </p:txBody>
      </p:sp>
    </p:spTree>
    <p:extLst>
      <p:ext uri="{BB962C8B-B14F-4D97-AF65-F5344CB8AC3E}">
        <p14:creationId xmlns:p14="http://schemas.microsoft.com/office/powerpoint/2010/main" val="26050723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995F4E-C860-47AA-8D4E-D983800C9E2A}" type="slidenum">
              <a:rPr lang="en-US" smtClean="0"/>
              <a:pPr/>
              <a:t>4</a:t>
            </a:fld>
            <a:endParaRPr lang="en-US"/>
          </a:p>
        </p:txBody>
      </p:sp>
    </p:spTree>
    <p:extLst>
      <p:ext uri="{BB962C8B-B14F-4D97-AF65-F5344CB8AC3E}">
        <p14:creationId xmlns:p14="http://schemas.microsoft.com/office/powerpoint/2010/main" val="164921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995F4E-C860-47AA-8D4E-D983800C9E2A}" type="slidenum">
              <a:rPr lang="en-US" smtClean="0"/>
              <a:pPr/>
              <a:t>13</a:t>
            </a:fld>
            <a:endParaRPr lang="en-US"/>
          </a:p>
        </p:txBody>
      </p:sp>
    </p:spTree>
    <p:extLst>
      <p:ext uri="{BB962C8B-B14F-4D97-AF65-F5344CB8AC3E}">
        <p14:creationId xmlns:p14="http://schemas.microsoft.com/office/powerpoint/2010/main" val="34979507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995F4E-C860-47AA-8D4E-D983800C9E2A}" type="slidenum">
              <a:rPr lang="en-US" smtClean="0"/>
              <a:pPr/>
              <a:t>24</a:t>
            </a:fld>
            <a:endParaRPr lang="en-US"/>
          </a:p>
        </p:txBody>
      </p:sp>
    </p:spTree>
    <p:extLst>
      <p:ext uri="{BB962C8B-B14F-4D97-AF65-F5344CB8AC3E}">
        <p14:creationId xmlns:p14="http://schemas.microsoft.com/office/powerpoint/2010/main" val="28847506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995F4E-C860-47AA-8D4E-D983800C9E2A}" type="slidenum">
              <a:rPr lang="en-US" smtClean="0"/>
              <a:pPr/>
              <a:t>32</a:t>
            </a:fld>
            <a:endParaRPr lang="en-US"/>
          </a:p>
        </p:txBody>
      </p:sp>
    </p:spTree>
    <p:extLst>
      <p:ext uri="{BB962C8B-B14F-4D97-AF65-F5344CB8AC3E}">
        <p14:creationId xmlns:p14="http://schemas.microsoft.com/office/powerpoint/2010/main" val="32426884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995F4E-C860-47AA-8D4E-D983800C9E2A}" type="slidenum">
              <a:rPr lang="en-US" smtClean="0"/>
              <a:pPr/>
              <a:t>41</a:t>
            </a:fld>
            <a:endParaRPr lang="en-US"/>
          </a:p>
        </p:txBody>
      </p:sp>
    </p:spTree>
    <p:extLst>
      <p:ext uri="{BB962C8B-B14F-4D97-AF65-F5344CB8AC3E}">
        <p14:creationId xmlns:p14="http://schemas.microsoft.com/office/powerpoint/2010/main" val="24937681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995F4E-C860-47AA-8D4E-D983800C9E2A}" type="slidenum">
              <a:rPr lang="en-US" smtClean="0"/>
              <a:pPr/>
              <a:t>43</a:t>
            </a:fld>
            <a:endParaRPr lang="en-US"/>
          </a:p>
        </p:txBody>
      </p:sp>
    </p:spTree>
    <p:extLst>
      <p:ext uri="{BB962C8B-B14F-4D97-AF65-F5344CB8AC3E}">
        <p14:creationId xmlns:p14="http://schemas.microsoft.com/office/powerpoint/2010/main" val="29538606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433BA1-3781-4FD9-948E-E31E9597F5D3}" type="datetime1">
              <a:rPr lang="en-US" smtClean="0"/>
              <a:t>10/7/2015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5D01E0-4520-4710-81AB-3D8832D7391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6211AD-BED2-43D3-AF52-54A5A114C5D8}" type="datetime1">
              <a:rPr lang="en-US" smtClean="0"/>
              <a:t>10/7/2015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5D01E0-4520-4710-81AB-3D8832D7391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0019CF-9789-4433-B4A7-439F42815248}" type="datetime1">
              <a:rPr lang="en-US" smtClean="0"/>
              <a:t>10/7/2015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5D01E0-4520-4710-81AB-3D8832D7391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AB4FC8-F8C6-4498-9B69-37930F62A139}" type="datetime1">
              <a:rPr lang="en-US" smtClean="0"/>
              <a:t>10/7/2015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5D01E0-4520-4710-81AB-3D8832D7391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941481-608B-4BB4-BF2B-7F303066094F}" type="datetime1">
              <a:rPr lang="en-US" smtClean="0"/>
              <a:t>10/7/2015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5D01E0-4520-4710-81AB-3D8832D7391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C42C3FD-85F4-48A1-8807-5C3E1617B207}" type="datetime1">
              <a:rPr lang="en-US" smtClean="0"/>
              <a:t>10/7/2015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5D01E0-4520-4710-81AB-3D8832D7391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CD8651C-DEAC-4C35-B340-5DA3CB7A8315}" type="datetime1">
              <a:rPr lang="en-US" smtClean="0"/>
              <a:t>10/7/2015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5D01E0-4520-4710-81AB-3D8832D7391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F718409-3D33-4A4E-A5F2-C3843D86CD8F}" type="datetime1">
              <a:rPr lang="en-US" smtClean="0"/>
              <a:t>10/7/2015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85D01E0-4520-4710-81AB-3D8832D7391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15F777-87F8-4F60-AAC8-24C4C0757597}" type="datetime1">
              <a:rPr lang="en-US" smtClean="0"/>
              <a:t>10/7/2015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5D01E0-4520-4710-81AB-3D8832D7391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9361A8-2DBF-415D-BB11-55BE48D1C237}" type="datetime1">
              <a:rPr lang="en-US" smtClean="0"/>
              <a:t>10/7/2015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5D01E0-4520-4710-81AB-3D8832D7391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53BF0A-52EB-4A15-BC12-8CF90915BA2F}" type="datetime1">
              <a:rPr lang="en-US" smtClean="0"/>
              <a:t>10/7/2015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5D01E0-4520-4710-81AB-3D8832D7391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AC08D4-FF8F-4340-95D0-40501C7B2AEE}" type="datetime1">
              <a:rPr lang="en-US" smtClean="0"/>
              <a:t>10/7/2015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5D01E0-4520-4710-81AB-3D8832D7391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t>Chapter 8: Confidence Intervals based on a Single Sample</a:t>
            </a:r>
            <a:endParaRPr lang="en-US" dirty="0"/>
          </a:p>
        </p:txBody>
      </p:sp>
      <p:sp>
        <p:nvSpPr>
          <p:cNvPr id="5" name="TextBox 4"/>
          <p:cNvSpPr txBox="1"/>
          <p:nvPr/>
        </p:nvSpPr>
        <p:spPr>
          <a:xfrm>
            <a:off x="1371600" y="6096000"/>
            <a:ext cx="6575005" cy="369332"/>
          </a:xfrm>
          <a:prstGeom prst="rect">
            <a:avLst/>
          </a:prstGeom>
          <a:noFill/>
        </p:spPr>
        <p:txBody>
          <a:bodyPr wrap="none" rtlCol="0">
            <a:spAutoFit/>
          </a:bodyPr>
          <a:lstStyle/>
          <a:p>
            <a:r>
              <a:rPr lang="en-US" dirty="0" smtClean="0"/>
              <a:t>http://pballew.blogspot.com/2011/03/100-confidence-interval.html</a:t>
            </a:r>
            <a:endParaRPr lang="en-US" dirty="0"/>
          </a:p>
        </p:txBody>
      </p:sp>
      <p:pic>
        <p:nvPicPr>
          <p:cNvPr id="6145" name="Picture 1"/>
          <p:cNvPicPr>
            <a:picLocks noChangeAspect="1" noChangeArrowheads="1"/>
          </p:cNvPicPr>
          <p:nvPr/>
        </p:nvPicPr>
        <p:blipFill>
          <a:blip r:embed="rId2"/>
          <a:srcRect/>
          <a:stretch>
            <a:fillRect/>
          </a:stretch>
        </p:blipFill>
        <p:spPr bwMode="auto">
          <a:xfrm>
            <a:off x="228600" y="2209800"/>
            <a:ext cx="8578378" cy="2514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Estimators with Minimum Variance</a:t>
            </a:r>
            <a:endParaRPr lang="en-US" dirty="0"/>
          </a:p>
        </p:txBody>
      </p:sp>
      <p:pic>
        <p:nvPicPr>
          <p:cNvPr id="6" name="Pictur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2600" y="1600200"/>
            <a:ext cx="5562600" cy="3613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Connector 12"/>
          <p:cNvCxnSpPr/>
          <p:nvPr/>
        </p:nvCxnSpPr>
        <p:spPr>
          <a:xfrm flipV="1">
            <a:off x="4114800" y="3660011"/>
            <a:ext cx="0" cy="121920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08652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US" dirty="0" smtClean="0"/>
              <a:t>Minimum Variance Unbiased Estimator</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0" lvl="4" indent="0">
                  <a:buNone/>
                </a:pPr>
                <a:r>
                  <a:rPr lang="en-US" sz="3200" dirty="0"/>
                  <a:t>Among all estimators of </a:t>
                </a:r>
                <a:r>
                  <a:rPr lang="en-US" sz="3200" dirty="0">
                    <a:sym typeface="Symbol"/>
                  </a:rPr>
                  <a:t></a:t>
                </a:r>
                <a:r>
                  <a:rPr lang="en-US" sz="3200" dirty="0"/>
                  <a:t> that are unbiased, choose the one that has minimum variance. The resulting </a:t>
                </a:r>
                <a14:m>
                  <m:oMath xmlns:m="http://schemas.openxmlformats.org/officeDocument/2006/math">
                    <m:acc>
                      <m:accPr>
                        <m:chr m:val="̂"/>
                        <m:ctrlPr>
                          <a:rPr lang="en-US" sz="3200" i="1">
                            <a:latin typeface="Cambria Math" panose="02040503050406030204" pitchFamily="18" charset="0"/>
                          </a:rPr>
                        </m:ctrlPr>
                      </m:accPr>
                      <m:e>
                        <m:r>
                          <a:rPr lang="en-US" sz="3200" i="1">
                            <a:latin typeface="Cambria Math" panose="02040503050406030204" pitchFamily="18" charset="0"/>
                          </a:rPr>
                          <m:t>𝜃</m:t>
                        </m:r>
                      </m:e>
                    </m:acc>
                  </m:oMath>
                </a14:m>
                <a:r>
                  <a:rPr lang="en-US" sz="3200" dirty="0"/>
                  <a:t> is called the </a:t>
                </a:r>
                <a:r>
                  <a:rPr lang="en-US" sz="3200" b="1" dirty="0">
                    <a:solidFill>
                      <a:srgbClr val="C00000"/>
                    </a:solidFill>
                  </a:rPr>
                  <a:t>minimum variance unbiased estimator</a:t>
                </a:r>
                <a:r>
                  <a:rPr lang="en-US" sz="3200" dirty="0">
                    <a:solidFill>
                      <a:srgbClr val="C00000"/>
                    </a:solidFill>
                  </a:rPr>
                  <a:t> (MVUE</a:t>
                </a:r>
                <a:r>
                  <a:rPr lang="en-US" sz="3200" dirty="0"/>
                  <a:t>) of </a:t>
                </a:r>
                <a:r>
                  <a:rPr lang="en-US" sz="3200" dirty="0" smtClean="0">
                    <a:sym typeface="Symbol"/>
                  </a:rPr>
                  <a:t>.</a:t>
                </a:r>
                <a:endParaRPr lang="en-US" sz="32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852" t="-2022" r="-1778"/>
                </a:stretch>
              </a:blipFill>
            </p:spPr>
            <p:txBody>
              <a:bodyPr/>
              <a:lstStyle/>
              <a:p>
                <a:r>
                  <a:rPr lang="en-US">
                    <a:noFill/>
                  </a:rPr>
                  <a:t> </a:t>
                </a:r>
              </a:p>
            </p:txBody>
          </p:sp>
        </mc:Fallback>
      </mc:AlternateContent>
    </p:spTree>
    <p:extLst>
      <p:ext uri="{BB962C8B-B14F-4D97-AF65-F5344CB8AC3E}">
        <p14:creationId xmlns:p14="http://schemas.microsoft.com/office/powerpoint/2010/main" val="14890023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Estimators with Minimum Variance</a:t>
            </a:r>
            <a:endParaRPr lang="en-US" dirty="0"/>
          </a:p>
        </p:txBody>
      </p:sp>
      <p:sp>
        <p:nvSpPr>
          <p:cNvPr id="3" name="Content Placeholder 2"/>
          <p:cNvSpPr>
            <a:spLocks noGrp="1"/>
          </p:cNvSpPr>
          <p:nvPr>
            <p:ph idx="1"/>
          </p:nvPr>
        </p:nvSpPr>
        <p:spPr/>
        <p:txBody>
          <a:bodyPr/>
          <a:lstStyle/>
          <a:p>
            <a:pPr>
              <a:buNone/>
            </a:pPr>
            <a:endParaRPr lang="en-US" dirty="0" smtClean="0"/>
          </a:p>
          <a:p>
            <a:pPr>
              <a:buNone/>
            </a:pPr>
            <a:endParaRPr lang="en-US" dirty="0"/>
          </a:p>
        </p:txBody>
      </p:sp>
      <p:pic>
        <p:nvPicPr>
          <p:cNvPr id="1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219200"/>
            <a:ext cx="5834395" cy="3871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11"/>
          <p:cNvCxnSpPr/>
          <p:nvPr/>
        </p:nvCxnSpPr>
        <p:spPr>
          <a:xfrm flipV="1">
            <a:off x="4800600" y="1417638"/>
            <a:ext cx="0" cy="3306762"/>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62070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929"/>
            <a:ext cx="9144000" cy="1143000"/>
          </a:xfrm>
        </p:spPr>
        <p:txBody>
          <a:bodyPr>
            <a:normAutofit fontScale="90000"/>
          </a:bodyPr>
          <a:lstStyle/>
          <a:p>
            <a:r>
              <a:rPr lang="en-US" dirty="0" smtClean="0"/>
              <a:t>8.2: </a:t>
            </a:r>
            <a:r>
              <a:rPr lang="en-US" dirty="0"/>
              <a:t>A confidence </a:t>
            </a:r>
            <a:r>
              <a:rPr lang="en-US" dirty="0" smtClean="0"/>
              <a:t>interval (CI) </a:t>
            </a:r>
            <a:r>
              <a:rPr lang="en-US" dirty="0"/>
              <a:t>for a population mean when </a:t>
            </a:r>
            <a:r>
              <a:rPr lang="en-US" dirty="0">
                <a:sym typeface="Symbol" panose="05050102010706020507" pitchFamily="18" charset="2"/>
              </a:rPr>
              <a:t></a:t>
            </a:r>
            <a:r>
              <a:rPr lang="en-US" dirty="0"/>
              <a:t> is known</a:t>
            </a:r>
            <a:r>
              <a:rPr lang="en-US" dirty="0" smtClean="0"/>
              <a:t>- Goals</a:t>
            </a:r>
            <a:endParaRPr lang="en-US" dirty="0"/>
          </a:p>
        </p:txBody>
      </p:sp>
      <p:sp>
        <p:nvSpPr>
          <p:cNvPr id="3" name="Content Placeholder 2"/>
          <p:cNvSpPr>
            <a:spLocks noGrp="1"/>
          </p:cNvSpPr>
          <p:nvPr>
            <p:ph idx="1"/>
          </p:nvPr>
        </p:nvSpPr>
        <p:spPr>
          <a:xfrm>
            <a:off x="0" y="1371600"/>
            <a:ext cx="9144000" cy="5486400"/>
          </a:xfrm>
        </p:spPr>
        <p:txBody>
          <a:bodyPr>
            <a:normAutofit lnSpcReduction="10000"/>
          </a:bodyPr>
          <a:lstStyle/>
          <a:p>
            <a:r>
              <a:rPr lang="en-US" sz="3000" dirty="0" smtClean="0"/>
              <a:t>State the assumptions that are necessary for a confidence interval to be valid.</a:t>
            </a:r>
          </a:p>
          <a:p>
            <a:r>
              <a:rPr lang="en-US" sz="3000" dirty="0" smtClean="0"/>
              <a:t>Be able to construct a confidence level C CI for </a:t>
            </a:r>
            <a:r>
              <a:rPr lang="en-US" sz="3000" dirty="0" smtClean="0">
                <a:sym typeface="Symbol"/>
              </a:rPr>
              <a:t> for a sample size of n with known </a:t>
            </a:r>
            <a:r>
              <a:rPr lang="el-GR" sz="3000" dirty="0" smtClean="0">
                <a:sym typeface="Symbol"/>
              </a:rPr>
              <a:t>σ</a:t>
            </a:r>
            <a:r>
              <a:rPr lang="en-US" sz="3000" dirty="0">
                <a:sym typeface="Symbol"/>
              </a:rPr>
              <a:t> </a:t>
            </a:r>
            <a:r>
              <a:rPr lang="en-US" sz="3000" dirty="0" smtClean="0">
                <a:sym typeface="Symbol"/>
              </a:rPr>
              <a:t>(critical value).</a:t>
            </a:r>
          </a:p>
          <a:p>
            <a:r>
              <a:rPr lang="en-US" sz="3000" dirty="0" smtClean="0">
                <a:sym typeface="Symbol"/>
              </a:rPr>
              <a:t> Explain how the width changes with confidence level, sample size and sample average.</a:t>
            </a:r>
          </a:p>
          <a:p>
            <a:r>
              <a:rPr lang="en-US" sz="3000" dirty="0" smtClean="0">
                <a:sym typeface="Symbol"/>
              </a:rPr>
              <a:t>Determine the sample size required to obtain a specified width and confidence level C.</a:t>
            </a:r>
          </a:p>
          <a:p>
            <a:r>
              <a:rPr lang="en-US" sz="3000" dirty="0" smtClean="0">
                <a:sym typeface="Symbol"/>
              </a:rPr>
              <a:t>Be able to construct a confidence level C confidence bound </a:t>
            </a:r>
            <a:r>
              <a:rPr lang="en-US" sz="3000" dirty="0"/>
              <a:t>for </a:t>
            </a:r>
            <a:r>
              <a:rPr lang="en-US" sz="3000" dirty="0">
                <a:sym typeface="Symbol"/>
              </a:rPr>
              <a:t> for a sample size of n with known </a:t>
            </a:r>
            <a:r>
              <a:rPr lang="el-GR" sz="3000" dirty="0" smtClean="0">
                <a:sym typeface="Symbol"/>
              </a:rPr>
              <a:t>σ</a:t>
            </a:r>
            <a:r>
              <a:rPr lang="en-US" sz="3000" dirty="0" smtClean="0">
                <a:sym typeface="Symbol"/>
              </a:rPr>
              <a:t> (critical value).</a:t>
            </a:r>
          </a:p>
          <a:p>
            <a:r>
              <a:rPr lang="en-US" sz="3000" dirty="0" smtClean="0">
                <a:sym typeface="Symbol"/>
              </a:rPr>
              <a:t>Determine when it is proper to use the CI.</a:t>
            </a:r>
            <a:endParaRPr lang="en-US" sz="3000" dirty="0" smtClean="0"/>
          </a:p>
        </p:txBody>
      </p:sp>
      <p:sp>
        <p:nvSpPr>
          <p:cNvPr id="4" name="Slide Number Placeholder 3"/>
          <p:cNvSpPr>
            <a:spLocks noGrp="1"/>
          </p:cNvSpPr>
          <p:nvPr>
            <p:ph type="sldNum" sz="quarter" idx="12"/>
          </p:nvPr>
        </p:nvSpPr>
        <p:spPr/>
        <p:txBody>
          <a:bodyPr/>
          <a:lstStyle/>
          <a:p>
            <a:fld id="{D85D01E0-4520-4710-81AB-3D8832D73914}" type="slidenum">
              <a:rPr lang="en-US" smtClean="0"/>
              <a:pPr/>
              <a:t>13</a:t>
            </a:fld>
            <a:endParaRPr lang="en-US"/>
          </a:p>
        </p:txBody>
      </p:sp>
    </p:spTree>
    <p:extLst>
      <p:ext uri="{BB962C8B-B14F-4D97-AF65-F5344CB8AC3E}">
        <p14:creationId xmlns:p14="http://schemas.microsoft.com/office/powerpoint/2010/main" val="732805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Assumptions for Inference</a:t>
            </a:r>
            <a:endParaRPr lang="en-US" dirty="0"/>
          </a:p>
        </p:txBody>
      </p:sp>
      <p:sp>
        <p:nvSpPr>
          <p:cNvPr id="3" name="Content Placeholder 2"/>
          <p:cNvSpPr>
            <a:spLocks noGrp="1"/>
          </p:cNvSpPr>
          <p:nvPr>
            <p:ph idx="1"/>
          </p:nvPr>
        </p:nvSpPr>
        <p:spPr>
          <a:xfrm>
            <a:off x="457200" y="1600200"/>
            <a:ext cx="8229600" cy="4756150"/>
          </a:xfrm>
        </p:spPr>
        <p:txBody>
          <a:bodyPr>
            <a:normAutofit lnSpcReduction="10000"/>
          </a:bodyPr>
          <a:lstStyle/>
          <a:p>
            <a:pPr marL="514350" indent="-514350">
              <a:buFont typeface="+mj-lt"/>
              <a:buAutoNum type="arabicPeriod"/>
            </a:pPr>
            <a:r>
              <a:rPr lang="en-US" dirty="0"/>
              <a:t>We have an SRS from the population of interest.</a:t>
            </a:r>
          </a:p>
          <a:p>
            <a:pPr marL="514350" indent="-514350">
              <a:buFont typeface="+mj-lt"/>
              <a:buAutoNum type="arabicPeriod"/>
            </a:pPr>
            <a:r>
              <a:rPr lang="en-US" dirty="0" smtClean="0"/>
              <a:t>The variable we measure has a Normal distribution (or approximately normal distribution) with mean </a:t>
            </a:r>
            <a:r>
              <a:rPr lang="en-US" dirty="0" smtClean="0">
                <a:sym typeface="Symbol"/>
              </a:rPr>
              <a:t> and standard deviation </a:t>
            </a:r>
            <a:r>
              <a:rPr lang="el-GR" dirty="0" smtClean="0">
                <a:sym typeface="Symbol"/>
              </a:rPr>
              <a:t>σ</a:t>
            </a:r>
            <a:r>
              <a:rPr lang="en-US" dirty="0" smtClean="0">
                <a:sym typeface="Symbol"/>
              </a:rPr>
              <a:t>.</a:t>
            </a:r>
          </a:p>
          <a:p>
            <a:pPr marL="514350" indent="-514350">
              <a:buFont typeface="+mj-lt"/>
              <a:buAutoNum type="arabicPeriod"/>
            </a:pPr>
            <a:r>
              <a:rPr lang="en-US" dirty="0" smtClean="0">
                <a:sym typeface="Symbol"/>
              </a:rPr>
              <a:t>We </a:t>
            </a:r>
            <a:r>
              <a:rPr lang="en-US" dirty="0">
                <a:sym typeface="Symbol"/>
              </a:rPr>
              <a:t>don’t know </a:t>
            </a:r>
            <a:r>
              <a:rPr lang="en-US" dirty="0" smtClean="0">
                <a:sym typeface="Symbol"/>
              </a:rPr>
              <a:t></a:t>
            </a:r>
            <a:endParaRPr lang="en-US" dirty="0">
              <a:sym typeface="Symbol"/>
            </a:endParaRPr>
          </a:p>
          <a:p>
            <a:pPr marL="914400" lvl="1" indent="-514350">
              <a:buFont typeface="+mj-lt"/>
              <a:buAutoNum type="alphaLcPeriod"/>
            </a:pPr>
            <a:r>
              <a:rPr lang="en-US" sz="3200" dirty="0" smtClean="0">
                <a:sym typeface="Symbol"/>
              </a:rPr>
              <a:t>but </a:t>
            </a:r>
            <a:r>
              <a:rPr lang="en-US" sz="3200" dirty="0">
                <a:sym typeface="Symbol"/>
              </a:rPr>
              <a:t>we do know </a:t>
            </a:r>
            <a:r>
              <a:rPr lang="el-GR" sz="3200" dirty="0" smtClean="0">
                <a:sym typeface="Symbol"/>
              </a:rPr>
              <a:t>σ</a:t>
            </a:r>
            <a:r>
              <a:rPr lang="en-US" sz="3200" dirty="0" smtClean="0">
                <a:sym typeface="Symbol"/>
              </a:rPr>
              <a:t> (Section 8.2)</a:t>
            </a:r>
          </a:p>
          <a:p>
            <a:pPr marL="914400" lvl="1" indent="-514350">
              <a:buFont typeface="+mj-lt"/>
              <a:buAutoNum type="alphaLcPeriod"/>
            </a:pPr>
            <a:r>
              <a:rPr lang="en-US" sz="3200" dirty="0" smtClean="0">
                <a:sym typeface="Symbol"/>
              </a:rPr>
              <a:t>We do not know </a:t>
            </a:r>
            <a:r>
              <a:rPr lang="el-GR" sz="3200" dirty="0" smtClean="0">
                <a:sym typeface="Symbol"/>
              </a:rPr>
              <a:t>σ</a:t>
            </a:r>
            <a:r>
              <a:rPr lang="en-US" sz="3200" dirty="0" smtClean="0">
                <a:sym typeface="Symbol"/>
              </a:rPr>
              <a:t> (Section 8.3)</a:t>
            </a:r>
            <a:endParaRPr lang="en-US" sz="3200" dirty="0">
              <a:sym typeface="Symbol"/>
            </a:endParaRPr>
          </a:p>
        </p:txBody>
      </p:sp>
      <p:sp>
        <p:nvSpPr>
          <p:cNvPr id="4" name="Slide Number Placeholder 3"/>
          <p:cNvSpPr>
            <a:spLocks noGrp="1"/>
          </p:cNvSpPr>
          <p:nvPr>
            <p:ph type="sldNum" sz="quarter" idx="12"/>
          </p:nvPr>
        </p:nvSpPr>
        <p:spPr/>
        <p:txBody>
          <a:bodyPr/>
          <a:lstStyle/>
          <a:p>
            <a:fld id="{D85D01E0-4520-4710-81AB-3D8832D73914}" type="slidenum">
              <a:rPr lang="en-US" smtClean="0"/>
              <a:pPr/>
              <a:t>14</a:t>
            </a:fld>
            <a:endParaRPr lang="en-US"/>
          </a:p>
        </p:txBody>
      </p:sp>
      <p:sp>
        <p:nvSpPr>
          <p:cNvPr id="5" name="Rectangle 4"/>
          <p:cNvSpPr/>
          <p:nvPr/>
        </p:nvSpPr>
        <p:spPr>
          <a:xfrm>
            <a:off x="4417951" y="3244334"/>
            <a:ext cx="308098" cy="369332"/>
          </a:xfrm>
          <a:prstGeom prst="rect">
            <a:avLst/>
          </a:prstGeom>
        </p:spPr>
        <p:txBody>
          <a:bodyPr wrap="none">
            <a:spAutoFit/>
          </a:bodyPr>
          <a:lstStyle/>
          <a:p>
            <a:r>
              <a:rPr lang="el-GR" dirty="0">
                <a:sym typeface="Symbol"/>
              </a:rPr>
              <a:t>σ</a:t>
            </a:r>
            <a:endParaRPr lang="en-US" dirty="0"/>
          </a:p>
        </p:txBody>
      </p:sp>
    </p:spTree>
    <p:extLst>
      <p:ext uri="{BB962C8B-B14F-4D97-AF65-F5344CB8AC3E}">
        <p14:creationId xmlns:p14="http://schemas.microsoft.com/office/powerpoint/2010/main" val="23380659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 of CI</a:t>
            </a:r>
            <a:endParaRPr lang="en-US" dirty="0"/>
          </a:p>
        </p:txBody>
      </p:sp>
      <p:sp>
        <p:nvSpPr>
          <p:cNvPr id="3" name="Content Placeholder 2"/>
          <p:cNvSpPr>
            <a:spLocks noGrp="1"/>
          </p:cNvSpPr>
          <p:nvPr>
            <p:ph idx="1"/>
          </p:nvPr>
        </p:nvSpPr>
        <p:spPr>
          <a:xfrm>
            <a:off x="457200" y="1600200"/>
            <a:ext cx="8229600" cy="5121275"/>
          </a:xfrm>
        </p:spPr>
        <p:txBody>
          <a:bodyPr>
            <a:normAutofit lnSpcReduction="10000"/>
          </a:bodyPr>
          <a:lstStyle/>
          <a:p>
            <a:r>
              <a:rPr lang="en-US" altLang="en-US" dirty="0"/>
              <a:t>A </a:t>
            </a:r>
            <a:r>
              <a:rPr lang="en-US" altLang="en-US" b="1" dirty="0">
                <a:solidFill>
                  <a:srgbClr val="C00000"/>
                </a:solidFill>
              </a:rPr>
              <a:t>confidence interval </a:t>
            </a:r>
            <a:r>
              <a:rPr lang="en-US" altLang="en-US" dirty="0"/>
              <a:t>(CI) for a population parameter is an interval of values constructed so that, with a specified degree of confidence, the value of the population parameter lies in this interval.</a:t>
            </a:r>
          </a:p>
          <a:p>
            <a:r>
              <a:rPr lang="en-US" altLang="en-US" dirty="0"/>
              <a:t>The </a:t>
            </a:r>
            <a:r>
              <a:rPr lang="en-US" altLang="en-US" b="1" dirty="0">
                <a:solidFill>
                  <a:srgbClr val="C00000"/>
                </a:solidFill>
              </a:rPr>
              <a:t>confidence </a:t>
            </a:r>
            <a:r>
              <a:rPr lang="en-US" altLang="en-US" b="1" dirty="0" smtClean="0">
                <a:solidFill>
                  <a:srgbClr val="C00000"/>
                </a:solidFill>
              </a:rPr>
              <a:t>coefficient</a:t>
            </a:r>
            <a:r>
              <a:rPr lang="en-US" altLang="en-US" dirty="0" smtClean="0"/>
              <a:t>, C,</a:t>
            </a:r>
            <a:r>
              <a:rPr lang="en-US" altLang="en-US" b="1" dirty="0" smtClean="0">
                <a:solidFill>
                  <a:srgbClr val="C00000"/>
                </a:solidFill>
              </a:rPr>
              <a:t> </a:t>
            </a:r>
            <a:r>
              <a:rPr lang="en-US" altLang="en-US" dirty="0"/>
              <a:t>is the probability the CI encloses the population parameter in repeated samplings.</a:t>
            </a:r>
          </a:p>
          <a:p>
            <a:r>
              <a:rPr lang="en-US" altLang="en-US" dirty="0"/>
              <a:t>The </a:t>
            </a:r>
            <a:r>
              <a:rPr lang="en-US" altLang="en-US" b="1" dirty="0">
                <a:solidFill>
                  <a:srgbClr val="C00000"/>
                </a:solidFill>
              </a:rPr>
              <a:t>confidence </a:t>
            </a:r>
            <a:r>
              <a:rPr lang="en-US" altLang="en-US" b="1" dirty="0" smtClean="0">
                <a:solidFill>
                  <a:srgbClr val="C00000"/>
                </a:solidFill>
              </a:rPr>
              <a:t>level</a:t>
            </a:r>
            <a:r>
              <a:rPr lang="en-US" altLang="en-US" b="1" dirty="0" smtClean="0"/>
              <a:t> </a:t>
            </a:r>
            <a:r>
              <a:rPr lang="en-US" altLang="en-US" dirty="0"/>
              <a:t>is the confidence coefficient expressed as a percentage</a:t>
            </a:r>
            <a:r>
              <a:rPr lang="en-US" altLang="en-US" dirty="0" smtClean="0"/>
              <a:t>.</a:t>
            </a:r>
            <a:endParaRPr lang="en-US" altLang="en-US" dirty="0"/>
          </a:p>
        </p:txBody>
      </p:sp>
      <p:sp>
        <p:nvSpPr>
          <p:cNvPr id="4" name="Slide Number Placeholder 3"/>
          <p:cNvSpPr>
            <a:spLocks noGrp="1"/>
          </p:cNvSpPr>
          <p:nvPr>
            <p:ph type="sldNum" sz="quarter" idx="12"/>
          </p:nvPr>
        </p:nvSpPr>
        <p:spPr/>
        <p:txBody>
          <a:bodyPr/>
          <a:lstStyle/>
          <a:p>
            <a:fld id="{D85D01E0-4520-4710-81AB-3D8832D73914}" type="slidenum">
              <a:rPr lang="en-US" smtClean="0"/>
              <a:pPr/>
              <a:t>15</a:t>
            </a:fld>
            <a:endParaRPr lang="en-US"/>
          </a:p>
        </p:txBody>
      </p:sp>
    </p:spTree>
    <p:extLst>
      <p:ext uri="{BB962C8B-B14F-4D97-AF65-F5344CB8AC3E}">
        <p14:creationId xmlns:p14="http://schemas.microsoft.com/office/powerpoint/2010/main" val="121050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a:t>
            </a:r>
            <a:r>
              <a:rPr lang="el-GR" baseline="-25000" dirty="0" smtClean="0"/>
              <a:t>α</a:t>
            </a:r>
            <a:r>
              <a:rPr lang="en-US" baseline="-25000" dirty="0" smtClean="0"/>
              <a:t>/2</a:t>
            </a:r>
            <a:endParaRPr lang="en-US" baseline="-25000" dirty="0"/>
          </a:p>
        </p:txBody>
      </p:sp>
      <p:sp>
        <p:nvSpPr>
          <p:cNvPr id="3" name="Content Placeholder 2"/>
          <p:cNvSpPr>
            <a:spLocks noGrp="1"/>
          </p:cNvSpPr>
          <p:nvPr>
            <p:ph idx="1"/>
          </p:nvPr>
        </p:nvSpPr>
        <p:spPr/>
        <p:txBody>
          <a:bodyPr/>
          <a:lstStyle/>
          <a:p>
            <a:pPr>
              <a:buNone/>
            </a:pPr>
            <a:r>
              <a:rPr lang="en-US" altLang="en-US" i="1" dirty="0">
                <a:solidFill>
                  <a:srgbClr val="C00000"/>
                </a:solidFill>
              </a:rPr>
              <a:t>z</a:t>
            </a:r>
            <a:r>
              <a:rPr lang="el-GR" altLang="en-US" sz="3600" i="1" baseline="-25000" dirty="0">
                <a:solidFill>
                  <a:srgbClr val="C00000"/>
                </a:solidFill>
                <a:latin typeface="Times New Roman" panose="02020603050405020304" pitchFamily="18" charset="0"/>
                <a:ea typeface="Arial Unicode MS" panose="020B0604020202020204" pitchFamily="34" charset="-128"/>
                <a:cs typeface="Times New Roman" panose="02020603050405020304" pitchFamily="18" charset="0"/>
              </a:rPr>
              <a:t>α</a:t>
            </a:r>
            <a:r>
              <a:rPr lang="en-US" altLang="en-US" sz="3600" baseline="-25000" dirty="0">
                <a:solidFill>
                  <a:srgbClr val="C00000"/>
                </a:solidFill>
                <a:latin typeface="Times New Roman" panose="02020603050405020304" pitchFamily="18" charset="0"/>
                <a:ea typeface="Arial Unicode MS" panose="020B0604020202020204" pitchFamily="34" charset="-128"/>
                <a:cs typeface="Times New Roman" panose="02020603050405020304" pitchFamily="18" charset="0"/>
              </a:rPr>
              <a:t>/2</a:t>
            </a:r>
            <a:r>
              <a:rPr lang="en-US" altLang="en-US" sz="3600" dirty="0">
                <a:solidFill>
                  <a:srgbClr val="C00000"/>
                </a:solidFill>
                <a:latin typeface="Times New Roman" panose="02020603050405020304" pitchFamily="18" charset="0"/>
                <a:cs typeface="Times New Roman" panose="02020603050405020304" pitchFamily="18" charset="0"/>
              </a:rPr>
              <a:t> </a:t>
            </a:r>
            <a:r>
              <a:rPr lang="en-US" altLang="en-US" dirty="0" smtClean="0"/>
              <a:t>is </a:t>
            </a:r>
            <a:r>
              <a:rPr lang="en-US" altLang="en-US" dirty="0"/>
              <a:t>a value on the measurement axis in a standard normal distribution such that</a:t>
            </a:r>
          </a:p>
          <a:p>
            <a:pPr>
              <a:lnSpc>
                <a:spcPct val="140000"/>
              </a:lnSpc>
              <a:buNone/>
            </a:pPr>
            <a:r>
              <a:rPr lang="en-US" altLang="en-US" dirty="0"/>
              <a:t>   </a:t>
            </a:r>
            <a:r>
              <a:rPr lang="en-US" altLang="en-US" i="1" dirty="0">
                <a:latin typeface="Times New Roman" panose="02020603050405020304" pitchFamily="18" charset="0"/>
                <a:cs typeface="Times New Roman" panose="02020603050405020304" pitchFamily="18" charset="0"/>
              </a:rPr>
              <a:t>P</a:t>
            </a:r>
            <a:r>
              <a:rPr lang="en-US" altLang="en-US" dirty="0">
                <a:latin typeface="Times New Roman" panose="02020603050405020304" pitchFamily="18" charset="0"/>
                <a:cs typeface="Times New Roman" panose="02020603050405020304" pitchFamily="18" charset="0"/>
              </a:rPr>
              <a:t>(</a:t>
            </a:r>
            <a:r>
              <a:rPr lang="en-US" altLang="en-US" i="1" dirty="0">
                <a:latin typeface="Times New Roman" panose="02020603050405020304" pitchFamily="18" charset="0"/>
                <a:cs typeface="Times New Roman" panose="02020603050405020304" pitchFamily="18" charset="0"/>
              </a:rPr>
              <a:t>Z </a:t>
            </a:r>
            <a:r>
              <a:rPr lang="en-US" altLang="en-US" dirty="0">
                <a:latin typeface="Times New Roman" panose="02020603050405020304" pitchFamily="18" charset="0"/>
                <a:cs typeface="Times New Roman" panose="02020603050405020304" pitchFamily="18" charset="0"/>
              </a:rPr>
              <a:t>≥ </a:t>
            </a:r>
            <a:r>
              <a:rPr lang="en-US" altLang="en-US" i="1" dirty="0">
                <a:latin typeface="Times New Roman" panose="02020603050405020304" pitchFamily="18" charset="0"/>
                <a:cs typeface="Times New Roman" panose="02020603050405020304" pitchFamily="18" charset="0"/>
              </a:rPr>
              <a:t>z</a:t>
            </a:r>
            <a:r>
              <a:rPr lang="el-GR" altLang="en-US" i="1" baseline="-25000" dirty="0">
                <a:latin typeface="Times New Roman" panose="02020603050405020304" pitchFamily="18" charset="0"/>
                <a:ea typeface="Arial Unicode MS" panose="020B0604020202020204" pitchFamily="34" charset="-128"/>
                <a:cs typeface="Arial Unicode MS" panose="020B0604020202020204" pitchFamily="34" charset="-128"/>
              </a:rPr>
              <a:t>α</a:t>
            </a:r>
            <a:r>
              <a:rPr lang="en-US" altLang="en-US" baseline="-25000" dirty="0">
                <a:latin typeface="Times New Roman" panose="02020603050405020304" pitchFamily="18" charset="0"/>
                <a:ea typeface="Arial Unicode MS" panose="020B0604020202020204" pitchFamily="34" charset="-128"/>
                <a:cs typeface="Arial Unicode MS" panose="020B0604020202020204" pitchFamily="34" charset="-128"/>
              </a:rPr>
              <a:t>/2</a:t>
            </a:r>
            <a:r>
              <a:rPr lang="en-US" altLang="en-US" dirty="0">
                <a:latin typeface="Times New Roman" panose="02020603050405020304" pitchFamily="18" charset="0"/>
                <a:cs typeface="Times New Roman" panose="02020603050405020304" pitchFamily="18" charset="0"/>
              </a:rPr>
              <a:t>) = </a:t>
            </a:r>
            <a:r>
              <a:rPr lang="el-GR" altLang="en-US" i="1" dirty="0">
                <a:latin typeface="Times New Roman" panose="02020603050405020304" pitchFamily="18" charset="0"/>
                <a:ea typeface="Arial Unicode MS" panose="020B0604020202020204" pitchFamily="34" charset="-128"/>
                <a:cs typeface="Arial Unicode MS" panose="020B0604020202020204" pitchFamily="34" charset="-128"/>
              </a:rPr>
              <a:t>α</a:t>
            </a:r>
            <a:r>
              <a:rPr lang="en-US" altLang="en-US" dirty="0">
                <a:latin typeface="Times New Roman" panose="02020603050405020304" pitchFamily="18" charset="0"/>
                <a:ea typeface="Arial Unicode MS" panose="020B0604020202020204" pitchFamily="34" charset="-128"/>
                <a:cs typeface="Arial Unicode MS" panose="020B0604020202020204" pitchFamily="34" charset="-128"/>
              </a:rPr>
              <a:t>/2</a:t>
            </a:r>
            <a:r>
              <a:rPr lang="en-US" altLang="en-US" dirty="0" smtClean="0">
                <a:latin typeface="Times New Roman" panose="02020603050405020304" pitchFamily="18" charset="0"/>
                <a:cs typeface="Times New Roman" panose="02020603050405020304" pitchFamily="18" charset="0"/>
              </a:rPr>
              <a:t>.</a:t>
            </a:r>
          </a:p>
          <a:p>
            <a:pPr>
              <a:lnSpc>
                <a:spcPct val="140000"/>
              </a:lnSpc>
              <a:buNone/>
            </a:pPr>
            <a:r>
              <a:rPr lang="en-US" altLang="en-US" i="1" dirty="0">
                <a:latin typeface="Times New Roman" panose="02020603050405020304" pitchFamily="18" charset="0"/>
                <a:cs typeface="Times New Roman" panose="02020603050405020304" pitchFamily="18" charset="0"/>
              </a:rPr>
              <a:t>P</a:t>
            </a:r>
            <a:r>
              <a:rPr lang="en-US" altLang="en-US" dirty="0">
                <a:latin typeface="Times New Roman" panose="02020603050405020304" pitchFamily="18" charset="0"/>
                <a:cs typeface="Times New Roman" panose="02020603050405020304" pitchFamily="18" charset="0"/>
              </a:rPr>
              <a:t>(</a:t>
            </a:r>
            <a:r>
              <a:rPr lang="en-US" altLang="en-US" i="1" dirty="0">
                <a:latin typeface="Times New Roman" panose="02020603050405020304" pitchFamily="18" charset="0"/>
                <a:cs typeface="Times New Roman" panose="02020603050405020304" pitchFamily="18" charset="0"/>
              </a:rPr>
              <a:t>Z </a:t>
            </a:r>
            <a:r>
              <a:rPr lang="en-US" altLang="en-US" dirty="0" smtClean="0">
                <a:latin typeface="Times New Roman" panose="02020603050405020304" pitchFamily="18" charset="0"/>
                <a:cs typeface="Times New Roman" panose="02020603050405020304" pitchFamily="18" charset="0"/>
                <a:sym typeface="Symbol" panose="05050102010706020507" pitchFamily="18" charset="2"/>
              </a:rPr>
              <a:t></a:t>
            </a:r>
            <a:r>
              <a:rPr lang="en-US" altLang="en-US" dirty="0" smtClean="0">
                <a:latin typeface="Times New Roman" panose="02020603050405020304" pitchFamily="18" charset="0"/>
                <a:cs typeface="Times New Roman" panose="02020603050405020304" pitchFamily="18" charset="0"/>
              </a:rPr>
              <a:t> -</a:t>
            </a:r>
            <a:r>
              <a:rPr lang="en-US" altLang="en-US" i="1" dirty="0" smtClean="0">
                <a:latin typeface="Times New Roman" panose="02020603050405020304" pitchFamily="18" charset="0"/>
                <a:cs typeface="Times New Roman" panose="02020603050405020304" pitchFamily="18" charset="0"/>
              </a:rPr>
              <a:t>z</a:t>
            </a:r>
            <a:r>
              <a:rPr lang="el-GR" altLang="en-US" i="1" baseline="-25000" dirty="0">
                <a:latin typeface="Times New Roman" panose="02020603050405020304" pitchFamily="18" charset="0"/>
                <a:ea typeface="Arial Unicode MS" panose="020B0604020202020204" pitchFamily="34" charset="-128"/>
                <a:cs typeface="Arial Unicode MS" panose="020B0604020202020204" pitchFamily="34" charset="-128"/>
              </a:rPr>
              <a:t>α</a:t>
            </a:r>
            <a:r>
              <a:rPr lang="en-US" altLang="en-US" baseline="-25000" dirty="0">
                <a:latin typeface="Times New Roman" panose="02020603050405020304" pitchFamily="18" charset="0"/>
                <a:ea typeface="Arial Unicode MS" panose="020B0604020202020204" pitchFamily="34" charset="-128"/>
                <a:cs typeface="Arial Unicode MS" panose="020B0604020202020204" pitchFamily="34" charset="-128"/>
              </a:rPr>
              <a:t>/2</a:t>
            </a:r>
            <a:r>
              <a:rPr lang="en-US" altLang="en-US" dirty="0">
                <a:latin typeface="Times New Roman" panose="02020603050405020304" pitchFamily="18" charset="0"/>
                <a:cs typeface="Times New Roman" panose="02020603050405020304" pitchFamily="18" charset="0"/>
              </a:rPr>
              <a:t>) = </a:t>
            </a:r>
            <a:r>
              <a:rPr lang="el-GR" altLang="en-US" i="1" dirty="0" smtClean="0">
                <a:latin typeface="Times New Roman" panose="02020603050405020304" pitchFamily="18" charset="0"/>
                <a:ea typeface="Arial Unicode MS" panose="020B0604020202020204" pitchFamily="34" charset="-128"/>
                <a:cs typeface="Arial Unicode MS" panose="020B0604020202020204" pitchFamily="34" charset="-128"/>
              </a:rPr>
              <a:t>α</a:t>
            </a:r>
            <a:r>
              <a:rPr lang="en-US" altLang="en-US" dirty="0" smtClean="0">
                <a:latin typeface="Times New Roman" panose="02020603050405020304" pitchFamily="18" charset="0"/>
                <a:ea typeface="Arial Unicode MS" panose="020B0604020202020204" pitchFamily="34" charset="-128"/>
                <a:cs typeface="Arial Unicode MS" panose="020B0604020202020204" pitchFamily="34" charset="-128"/>
              </a:rPr>
              <a:t>/2</a:t>
            </a:r>
          </a:p>
          <a:p>
            <a:pPr>
              <a:lnSpc>
                <a:spcPct val="140000"/>
              </a:lnSpc>
              <a:buNone/>
            </a:pPr>
            <a:r>
              <a:rPr lang="en-US" altLang="en-US" i="1" dirty="0">
                <a:latin typeface="Times New Roman" panose="02020603050405020304" pitchFamily="18" charset="0"/>
                <a:cs typeface="Times New Roman" panose="02020603050405020304" pitchFamily="18" charset="0"/>
              </a:rPr>
              <a:t>P</a:t>
            </a:r>
            <a:r>
              <a:rPr lang="en-US" altLang="en-US" dirty="0">
                <a:latin typeface="Times New Roman" panose="02020603050405020304" pitchFamily="18" charset="0"/>
                <a:cs typeface="Times New Roman" panose="02020603050405020304" pitchFamily="18" charset="0"/>
              </a:rPr>
              <a:t>(</a:t>
            </a:r>
            <a:r>
              <a:rPr lang="en-US" altLang="en-US" i="1" dirty="0">
                <a:latin typeface="Times New Roman" panose="02020603050405020304" pitchFamily="18" charset="0"/>
                <a:cs typeface="Times New Roman" panose="02020603050405020304" pitchFamily="18" charset="0"/>
              </a:rPr>
              <a:t>Z </a:t>
            </a:r>
            <a:r>
              <a:rPr lang="en-US" altLang="en-US" dirty="0">
                <a:latin typeface="Times New Roman" panose="02020603050405020304" pitchFamily="18" charset="0"/>
                <a:cs typeface="Times New Roman" panose="02020603050405020304" pitchFamily="18" charset="0"/>
                <a:sym typeface="Symbol" panose="05050102010706020507" pitchFamily="18" charset="2"/>
              </a:rPr>
              <a:t></a:t>
            </a:r>
            <a:r>
              <a:rPr lang="en-US" altLang="en-US" dirty="0">
                <a:latin typeface="Times New Roman" panose="02020603050405020304" pitchFamily="18" charset="0"/>
                <a:cs typeface="Times New Roman" panose="02020603050405020304" pitchFamily="18" charset="0"/>
              </a:rPr>
              <a:t> </a:t>
            </a:r>
            <a:r>
              <a:rPr lang="en-US" altLang="en-US" i="1" dirty="0" smtClean="0">
                <a:latin typeface="Times New Roman" panose="02020603050405020304" pitchFamily="18" charset="0"/>
                <a:cs typeface="Times New Roman" panose="02020603050405020304" pitchFamily="18" charset="0"/>
              </a:rPr>
              <a:t>z</a:t>
            </a:r>
            <a:r>
              <a:rPr lang="el-GR" altLang="en-US" i="1" baseline="-25000" dirty="0">
                <a:latin typeface="Times New Roman" panose="02020603050405020304" pitchFamily="18" charset="0"/>
                <a:ea typeface="Arial Unicode MS" panose="020B0604020202020204" pitchFamily="34" charset="-128"/>
                <a:cs typeface="Arial Unicode MS" panose="020B0604020202020204" pitchFamily="34" charset="-128"/>
              </a:rPr>
              <a:t>α</a:t>
            </a:r>
            <a:r>
              <a:rPr lang="en-US" altLang="en-US" baseline="-25000" dirty="0">
                <a:latin typeface="Times New Roman" panose="02020603050405020304" pitchFamily="18" charset="0"/>
                <a:ea typeface="Arial Unicode MS" panose="020B0604020202020204" pitchFamily="34" charset="-128"/>
                <a:cs typeface="Arial Unicode MS" panose="020B0604020202020204" pitchFamily="34" charset="-128"/>
              </a:rPr>
              <a:t>/2</a:t>
            </a:r>
            <a:r>
              <a:rPr lang="en-US" altLang="en-US" dirty="0">
                <a:latin typeface="Times New Roman" panose="02020603050405020304" pitchFamily="18" charset="0"/>
                <a:cs typeface="Times New Roman" panose="02020603050405020304" pitchFamily="18" charset="0"/>
              </a:rPr>
              <a:t>) = </a:t>
            </a:r>
            <a:r>
              <a:rPr lang="en-US" altLang="en-US" dirty="0" smtClean="0">
                <a:latin typeface="Times New Roman" panose="02020603050405020304" pitchFamily="18" charset="0"/>
                <a:cs typeface="Times New Roman" panose="02020603050405020304" pitchFamily="18" charset="0"/>
              </a:rPr>
              <a:t>1- </a:t>
            </a:r>
            <a:r>
              <a:rPr lang="el-GR" altLang="en-US" i="1" dirty="0" smtClean="0">
                <a:latin typeface="Times New Roman" panose="02020603050405020304" pitchFamily="18" charset="0"/>
                <a:ea typeface="Arial Unicode MS" panose="020B0604020202020204" pitchFamily="34" charset="-128"/>
                <a:cs typeface="Arial Unicode MS" panose="020B0604020202020204" pitchFamily="34" charset="-128"/>
              </a:rPr>
              <a:t>α</a:t>
            </a:r>
            <a:r>
              <a:rPr lang="en-US" altLang="en-US" dirty="0" smtClean="0">
                <a:latin typeface="Times New Roman" panose="02020603050405020304" pitchFamily="18" charset="0"/>
                <a:ea typeface="Arial Unicode MS" panose="020B0604020202020204" pitchFamily="34" charset="-128"/>
                <a:cs typeface="Arial Unicode MS" panose="020B0604020202020204" pitchFamily="34" charset="-128"/>
              </a:rPr>
              <a:t>/2	</a:t>
            </a:r>
            <a:endParaRPr lang="en-US" altLang="en-US" dirty="0">
              <a:latin typeface="Times New Roman" panose="02020603050405020304" pitchFamily="18" charset="0"/>
              <a:cs typeface="Times New Roman" panose="02020603050405020304" pitchFamily="18" charset="0"/>
            </a:endParaRPr>
          </a:p>
          <a:p>
            <a:pPr>
              <a:lnSpc>
                <a:spcPct val="140000"/>
              </a:lnSpc>
              <a:buNone/>
            </a:pPr>
            <a:endParaRPr lang="en-US" altLang="en-US" dirty="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2"/>
          </p:nvPr>
        </p:nvSpPr>
        <p:spPr/>
        <p:txBody>
          <a:bodyPr/>
          <a:lstStyle/>
          <a:p>
            <a:fld id="{D85D01E0-4520-4710-81AB-3D8832D73914}" type="slidenum">
              <a:rPr lang="en-US" smtClean="0"/>
              <a:pPr/>
              <a:t>16</a:t>
            </a:fld>
            <a:endParaRPr lang="en-US"/>
          </a:p>
        </p:txBody>
      </p:sp>
    </p:spTree>
    <p:extLst>
      <p:ext uri="{BB962C8B-B14F-4D97-AF65-F5344CB8AC3E}">
        <p14:creationId xmlns:p14="http://schemas.microsoft.com/office/powerpoint/2010/main" val="327367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Confidence Interval: Definition</a:t>
            </a:r>
            <a:endParaRPr lang="en-US" dirty="0"/>
          </a:p>
        </p:txBody>
      </p:sp>
      <p:sp>
        <p:nvSpPr>
          <p:cNvPr id="3" name="Slide Number Placeholder 2"/>
          <p:cNvSpPr>
            <a:spLocks noGrp="1"/>
          </p:cNvSpPr>
          <p:nvPr>
            <p:ph type="sldNum" sz="quarter" idx="12"/>
          </p:nvPr>
        </p:nvSpPr>
        <p:spPr/>
        <p:txBody>
          <a:bodyPr/>
          <a:lstStyle/>
          <a:p>
            <a:fld id="{D85D01E0-4520-4710-81AB-3D8832D73914}" type="slidenum">
              <a:rPr lang="en-US" smtClean="0"/>
              <a:pPr/>
              <a:t>17</a:t>
            </a:fld>
            <a:endParaRPr lang="en-US"/>
          </a:p>
        </p:txBody>
      </p:sp>
      <p:pic>
        <p:nvPicPr>
          <p:cNvPr id="6" name="Picture 2" descr="ftp://kokoska:TBis2e@ftp.aptaracorp.com/pub/incoming/JPEGS/CH08/kokos_08_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393099"/>
            <a:ext cx="7249486" cy="493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89276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Confidence Interval 1</a:t>
            </a:r>
            <a:endParaRPr lang="en-US" dirty="0"/>
          </a:p>
        </p:txBody>
      </p:sp>
      <p:sp>
        <p:nvSpPr>
          <p:cNvPr id="3" name="Content Placeholder 2"/>
          <p:cNvSpPr>
            <a:spLocks noGrp="1"/>
          </p:cNvSpPr>
          <p:nvPr>
            <p:ph idx="1"/>
          </p:nvPr>
        </p:nvSpPr>
        <p:spPr/>
        <p:txBody>
          <a:bodyPr/>
          <a:lstStyle/>
          <a:p>
            <a:pPr>
              <a:buNone/>
            </a:pPr>
            <a:r>
              <a:rPr lang="en-US" dirty="0" smtClean="0"/>
              <a:t>Suppose we obtain a SRS of 100 plots of corn which have a mean yield (in bushels) of x̅ = 123.8 and a standard deviation of </a:t>
            </a:r>
            <a:r>
              <a:rPr lang="el-GR" dirty="0" smtClean="0"/>
              <a:t>σ</a:t>
            </a:r>
            <a:r>
              <a:rPr lang="en-US" dirty="0" smtClean="0"/>
              <a:t> = 12.3.</a:t>
            </a:r>
          </a:p>
          <a:p>
            <a:pPr>
              <a:buNone/>
            </a:pPr>
            <a:r>
              <a:rPr lang="en-US" dirty="0" smtClean="0"/>
              <a:t>What are the plausible values for the (population) mean yield of this variety of corn with a 95% confidence level?</a:t>
            </a:r>
            <a:endParaRPr lang="en-US" dirty="0"/>
          </a:p>
        </p:txBody>
      </p:sp>
      <p:sp>
        <p:nvSpPr>
          <p:cNvPr id="4" name="Slide Number Placeholder 3"/>
          <p:cNvSpPr>
            <a:spLocks noGrp="1"/>
          </p:cNvSpPr>
          <p:nvPr>
            <p:ph type="sldNum" sz="quarter" idx="12"/>
          </p:nvPr>
        </p:nvSpPr>
        <p:spPr/>
        <p:txBody>
          <a:bodyPr/>
          <a:lstStyle/>
          <a:p>
            <a:fld id="{D85D01E0-4520-4710-81AB-3D8832D73914}"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Confidence Interval: Definition</a:t>
            </a:r>
            <a:endParaRPr lang="en-US" dirty="0"/>
          </a:p>
        </p:txBody>
      </p:sp>
      <p:sp>
        <p:nvSpPr>
          <p:cNvPr id="3" name="Slide Number Placeholder 2"/>
          <p:cNvSpPr>
            <a:spLocks noGrp="1"/>
          </p:cNvSpPr>
          <p:nvPr>
            <p:ph type="sldNum" sz="quarter" idx="12"/>
          </p:nvPr>
        </p:nvSpPr>
        <p:spPr/>
        <p:txBody>
          <a:bodyPr/>
          <a:lstStyle/>
          <a:p>
            <a:fld id="{D85D01E0-4520-4710-81AB-3D8832D73914}" type="slidenum">
              <a:rPr lang="en-US" smtClean="0"/>
              <a:pPr/>
              <a:t>19</a:t>
            </a:fld>
            <a:endParaRPr lang="en-US"/>
          </a:p>
        </p:txBody>
      </p:sp>
      <p:pic>
        <p:nvPicPr>
          <p:cNvPr id="6" name="Picture 2" descr="ftp://kokoska:TBis2e@ftp.aptaracorp.com/pub/incoming/JPEGS/CH08/kokos_08_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393099"/>
            <a:ext cx="7249486" cy="493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4243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Statistical Inference</a:t>
            </a:r>
            <a:endParaRPr lang="en-US" dirty="0"/>
          </a:p>
        </p:txBody>
      </p:sp>
      <p:sp>
        <p:nvSpPr>
          <p:cNvPr id="4" name="Slide Number Placeholder 3"/>
          <p:cNvSpPr>
            <a:spLocks noGrp="1"/>
          </p:cNvSpPr>
          <p:nvPr>
            <p:ph type="sldNum" sz="quarter" idx="12"/>
          </p:nvPr>
        </p:nvSpPr>
        <p:spPr/>
        <p:txBody>
          <a:bodyPr/>
          <a:lstStyle/>
          <a:p>
            <a:fld id="{D85D01E0-4520-4710-81AB-3D8832D73914}" type="slidenum">
              <a:rPr lang="en-US" smtClean="0"/>
              <a:pPr/>
              <a:t>2</a:t>
            </a:fld>
            <a:endParaRPr lang="en-US"/>
          </a:p>
        </p:txBody>
      </p:sp>
      <p:pic>
        <p:nvPicPr>
          <p:cNvPr id="5" name="Picture 4"/>
          <p:cNvPicPr/>
          <p:nvPr/>
        </p:nvPicPr>
        <p:blipFill>
          <a:blip r:embed="rId2"/>
          <a:srcRect/>
          <a:stretch>
            <a:fillRect/>
          </a:stretch>
        </p:blipFill>
        <p:spPr bwMode="auto">
          <a:xfrm>
            <a:off x="1066800" y="1652904"/>
            <a:ext cx="6781800" cy="4366896"/>
          </a:xfrm>
          <a:prstGeom prst="rect">
            <a:avLst/>
          </a:prstGeom>
          <a:noFill/>
        </p:spPr>
      </p:pic>
      <p:sp>
        <p:nvSpPr>
          <p:cNvPr id="6" name="TextBox 5"/>
          <p:cNvSpPr txBox="1"/>
          <p:nvPr/>
        </p:nvSpPr>
        <p:spPr>
          <a:xfrm>
            <a:off x="3886200" y="2438400"/>
            <a:ext cx="1518364" cy="523220"/>
          </a:xfrm>
          <a:prstGeom prst="rect">
            <a:avLst/>
          </a:prstGeom>
          <a:noFill/>
        </p:spPr>
        <p:txBody>
          <a:bodyPr wrap="none" rtlCol="0">
            <a:spAutoFit/>
          </a:bodyPr>
          <a:lstStyle/>
          <a:p>
            <a:r>
              <a:rPr lang="en-US" sz="2800" dirty="0" smtClean="0"/>
              <a:t>Sampling</a:t>
            </a:r>
            <a:endParaRPr lang="en-US" sz="2800" dirty="0"/>
          </a:p>
        </p:txBody>
      </p:sp>
    </p:spTree>
    <p:extLst>
      <p:ext uri="{BB962C8B-B14F-4D97-AF65-F5344CB8AC3E}">
        <p14:creationId xmlns:p14="http://schemas.microsoft.com/office/powerpoint/2010/main" val="28632741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Confidence Interval</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14:m>
                  <m:oMathPara xmlns:m="http://schemas.openxmlformats.org/officeDocument/2006/math">
                    <m:oMathParaPr>
                      <m:jc m:val="left"/>
                    </m:oMathParaPr>
                    <m:oMath xmlns:m="http://schemas.openxmlformats.org/officeDocument/2006/math">
                      <m:d>
                        <m:dPr>
                          <m:ctrlPr>
                            <a:rPr lang="en-US" b="0" i="1" smtClean="0">
                              <a:latin typeface="Cambria Math" panose="02040503050406030204" pitchFamily="18" charset="0"/>
                              <a:ea typeface="Cambria Math"/>
                            </a:rPr>
                          </m:ctrlPr>
                        </m:dPr>
                        <m:e>
                          <m:acc>
                            <m:accPr>
                              <m:chr m:val="̅"/>
                              <m:ctrlPr>
                                <a:rPr lang="en-US" i="1">
                                  <a:latin typeface="Cambria Math" panose="02040503050406030204" pitchFamily="18" charset="0"/>
                                </a:rPr>
                              </m:ctrlPr>
                            </m:accPr>
                            <m:e>
                              <m:r>
                                <a:rPr lang="en-US" i="1">
                                  <a:latin typeface="Cambria Math"/>
                                </a:rPr>
                                <m:t>𝑥</m:t>
                              </m:r>
                            </m:e>
                          </m:acc>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𝑧</m:t>
                              </m:r>
                            </m:e>
                            <m:sub>
                              <m:f>
                                <m:fPr>
                                  <m:type m:val="lin"/>
                                  <m:ctrlPr>
                                    <a:rPr lang="en-US" b="0" i="1" smtClean="0">
                                      <a:latin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𝛼</m:t>
                                  </m:r>
                                </m:num>
                                <m:den>
                                  <m:r>
                                    <a:rPr lang="en-US" b="0" i="1" smtClean="0">
                                      <a:latin typeface="Cambria Math" panose="02040503050406030204" pitchFamily="18" charset="0"/>
                                    </a:rPr>
                                    <m:t>2</m:t>
                                  </m:r>
                                </m:den>
                              </m:f>
                            </m:sub>
                          </m:sSub>
                          <m:f>
                            <m:fPr>
                              <m:ctrlPr>
                                <a:rPr lang="en-US" i="1">
                                  <a:latin typeface="Cambria Math" panose="02040503050406030204" pitchFamily="18" charset="0"/>
                                  <a:ea typeface="Cambria Math"/>
                                </a:rPr>
                              </m:ctrlPr>
                            </m:fPr>
                            <m:num>
                              <m:r>
                                <a:rPr lang="en-US" i="1">
                                  <a:latin typeface="Cambria Math"/>
                                  <a:ea typeface="Cambria Math"/>
                                </a:rPr>
                                <m:t>𝜎</m:t>
                              </m:r>
                            </m:num>
                            <m:den>
                              <m:rad>
                                <m:radPr>
                                  <m:degHide m:val="on"/>
                                  <m:ctrlPr>
                                    <a:rPr lang="en-US" i="1">
                                      <a:latin typeface="Cambria Math" panose="02040503050406030204" pitchFamily="18" charset="0"/>
                                      <a:ea typeface="Cambria Math"/>
                                    </a:rPr>
                                  </m:ctrlPr>
                                </m:radPr>
                                <m:deg/>
                                <m:e>
                                  <m:r>
                                    <a:rPr lang="en-US" i="1">
                                      <a:latin typeface="Cambria Math"/>
                                      <a:ea typeface="Cambria Math"/>
                                    </a:rPr>
                                    <m:t>𝑛</m:t>
                                  </m:r>
                                </m:e>
                              </m:rad>
                            </m:den>
                          </m:f>
                          <m:r>
                            <a:rPr lang="en-US" b="0" i="1" smtClean="0">
                              <a:latin typeface="Cambria Math"/>
                              <a:ea typeface="Cambria Math"/>
                            </a:rPr>
                            <m:t>,</m:t>
                          </m:r>
                          <m:acc>
                            <m:accPr>
                              <m:chr m:val="̅"/>
                              <m:ctrlPr>
                                <a:rPr lang="en-US" i="1">
                                  <a:latin typeface="Cambria Math" panose="02040503050406030204" pitchFamily="18" charset="0"/>
                                </a:rPr>
                              </m:ctrlPr>
                            </m:accPr>
                            <m:e>
                              <m:r>
                                <a:rPr lang="en-US" i="1">
                                  <a:latin typeface="Cambria Math"/>
                                </a:rPr>
                                <m:t>𝑥</m:t>
                              </m:r>
                            </m:e>
                          </m:acc>
                          <m:r>
                            <a:rPr lang="en-US" b="0" i="1" smtClean="0">
                              <a:latin typeface="Cambria Math"/>
                            </a:rPr>
                            <m:t>+</m:t>
                          </m:r>
                          <m:sSub>
                            <m:sSubPr>
                              <m:ctrlPr>
                                <a:rPr lang="en-US" i="1">
                                  <a:latin typeface="Cambria Math" panose="02040503050406030204" pitchFamily="18" charset="0"/>
                                </a:rPr>
                              </m:ctrlPr>
                            </m:sSubPr>
                            <m:e>
                              <m:r>
                                <a:rPr lang="en-US" i="1">
                                  <a:latin typeface="Cambria Math" panose="02040503050406030204" pitchFamily="18" charset="0"/>
                                </a:rPr>
                                <m:t>𝑧</m:t>
                              </m:r>
                            </m:e>
                            <m:sub>
                              <m:f>
                                <m:fPr>
                                  <m:type m:val="lin"/>
                                  <m:ctrlPr>
                                    <a:rPr lang="en-US"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𝛼</m:t>
                                  </m:r>
                                </m:num>
                                <m:den>
                                  <m:r>
                                    <a:rPr lang="en-US" i="1">
                                      <a:latin typeface="Cambria Math" panose="02040503050406030204" pitchFamily="18" charset="0"/>
                                    </a:rPr>
                                    <m:t>2</m:t>
                                  </m:r>
                                </m:den>
                              </m:f>
                            </m:sub>
                          </m:sSub>
                          <m:f>
                            <m:fPr>
                              <m:ctrlPr>
                                <a:rPr lang="en-US" i="1">
                                  <a:latin typeface="Cambria Math" panose="02040503050406030204" pitchFamily="18" charset="0"/>
                                  <a:ea typeface="Cambria Math"/>
                                </a:rPr>
                              </m:ctrlPr>
                            </m:fPr>
                            <m:num>
                              <m:r>
                                <a:rPr lang="en-US" i="1">
                                  <a:latin typeface="Cambria Math"/>
                                  <a:ea typeface="Cambria Math"/>
                                </a:rPr>
                                <m:t>𝜎</m:t>
                              </m:r>
                            </m:num>
                            <m:den>
                              <m:rad>
                                <m:radPr>
                                  <m:degHide m:val="on"/>
                                  <m:ctrlPr>
                                    <a:rPr lang="en-US" i="1">
                                      <a:latin typeface="Cambria Math" panose="02040503050406030204" pitchFamily="18" charset="0"/>
                                      <a:ea typeface="Cambria Math"/>
                                    </a:rPr>
                                  </m:ctrlPr>
                                </m:radPr>
                                <m:deg/>
                                <m:e>
                                  <m:r>
                                    <a:rPr lang="en-US" i="1">
                                      <a:latin typeface="Cambria Math"/>
                                      <a:ea typeface="Cambria Math"/>
                                    </a:rPr>
                                    <m:t>𝑛</m:t>
                                  </m:r>
                                </m:e>
                              </m:rad>
                            </m:den>
                          </m:f>
                        </m:e>
                      </m:d>
                    </m:oMath>
                  </m:oMathPara>
                </a14:m>
                <a:endParaRPr lang="en-US" dirty="0" smtClean="0">
                  <a:ea typeface="Cambria Math"/>
                </a:endParaRPr>
              </a:p>
              <a:p>
                <a:pPr marL="0" indent="0">
                  <a:buNone/>
                </a:pPr>
                <a14:m>
                  <m:oMathPara xmlns:m="http://schemas.openxmlformats.org/officeDocument/2006/math">
                    <m:oMathParaPr>
                      <m:jc m:val="left"/>
                    </m:oMathParaPr>
                    <m:oMath xmlns:m="http://schemas.openxmlformats.org/officeDocument/2006/math">
                      <m:acc>
                        <m:accPr>
                          <m:chr m:val="̅"/>
                          <m:ctrlPr>
                            <a:rPr lang="en-US" i="1">
                              <a:latin typeface="Cambria Math" panose="02040503050406030204" pitchFamily="18" charset="0"/>
                            </a:rPr>
                          </m:ctrlPr>
                        </m:accPr>
                        <m:e>
                          <m:r>
                            <a:rPr lang="en-US" i="1">
                              <a:latin typeface="Cambria Math"/>
                            </a:rPr>
                            <m:t>𝑥</m:t>
                          </m:r>
                        </m:e>
                      </m:acc>
                      <m:r>
                        <a:rPr lang="en-US" i="1">
                          <a:latin typeface="Cambria Math"/>
                          <a:ea typeface="Cambria Math"/>
                        </a:rPr>
                        <m:t>±</m:t>
                      </m:r>
                      <m:sSub>
                        <m:sSubPr>
                          <m:ctrlPr>
                            <a:rPr lang="en-US" i="1">
                              <a:latin typeface="Cambria Math" panose="02040503050406030204" pitchFamily="18" charset="0"/>
                            </a:rPr>
                          </m:ctrlPr>
                        </m:sSubPr>
                        <m:e>
                          <m:r>
                            <a:rPr lang="en-US" i="1">
                              <a:latin typeface="Cambria Math" panose="02040503050406030204" pitchFamily="18" charset="0"/>
                            </a:rPr>
                            <m:t>𝑧</m:t>
                          </m:r>
                        </m:e>
                        <m:sub>
                          <m:f>
                            <m:fPr>
                              <m:type m:val="lin"/>
                              <m:ctrlPr>
                                <a:rPr lang="en-US"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𝛼</m:t>
                              </m:r>
                            </m:num>
                            <m:den>
                              <m:r>
                                <a:rPr lang="en-US" i="1">
                                  <a:latin typeface="Cambria Math" panose="02040503050406030204" pitchFamily="18" charset="0"/>
                                </a:rPr>
                                <m:t>2</m:t>
                              </m:r>
                            </m:den>
                          </m:f>
                        </m:sub>
                      </m:sSub>
                      <m:f>
                        <m:fPr>
                          <m:ctrlPr>
                            <a:rPr lang="en-US" i="1">
                              <a:latin typeface="Cambria Math" panose="02040503050406030204" pitchFamily="18" charset="0"/>
                              <a:ea typeface="Cambria Math"/>
                            </a:rPr>
                          </m:ctrlPr>
                        </m:fPr>
                        <m:num>
                          <m:r>
                            <a:rPr lang="en-US" i="1">
                              <a:latin typeface="Cambria Math"/>
                              <a:ea typeface="Cambria Math"/>
                            </a:rPr>
                            <m:t>𝜎</m:t>
                          </m:r>
                        </m:num>
                        <m:den>
                          <m:rad>
                            <m:radPr>
                              <m:degHide m:val="on"/>
                              <m:ctrlPr>
                                <a:rPr lang="en-US" i="1">
                                  <a:latin typeface="Cambria Math" panose="02040503050406030204" pitchFamily="18" charset="0"/>
                                  <a:ea typeface="Cambria Math"/>
                                </a:rPr>
                              </m:ctrlPr>
                            </m:radPr>
                            <m:deg/>
                            <m:e>
                              <m:r>
                                <a:rPr lang="en-US" i="1">
                                  <a:latin typeface="Cambria Math"/>
                                  <a:ea typeface="Cambria Math"/>
                                </a:rPr>
                                <m:t>𝑛</m:t>
                              </m:r>
                            </m:e>
                          </m:rad>
                        </m:den>
                      </m:f>
                    </m:oMath>
                  </m:oMathPara>
                </a14:m>
                <a:endParaRPr lang="en-US" dirty="0" smtClean="0">
                  <a:ea typeface="Cambria Math"/>
                </a:endParaRPr>
              </a:p>
              <a:p>
                <a:pPr marL="0" indent="0">
                  <a:buNone/>
                </a:pPr>
                <a:r>
                  <a:rPr lang="en-US" b="0" dirty="0" smtClean="0"/>
                  <a:t>ME </a:t>
                </a:r>
                <a14:m>
                  <m:oMath xmlns:m="http://schemas.openxmlformats.org/officeDocument/2006/math">
                    <m:r>
                      <a:rPr lang="en-US" b="0" i="1" smtClean="0">
                        <a:latin typeface="Cambria Math"/>
                      </a:rPr>
                      <m:t>=</m:t>
                    </m:r>
                    <m:sSub>
                      <m:sSubPr>
                        <m:ctrlPr>
                          <a:rPr lang="en-US" i="1">
                            <a:latin typeface="Cambria Math" panose="02040503050406030204" pitchFamily="18" charset="0"/>
                          </a:rPr>
                        </m:ctrlPr>
                      </m:sSubPr>
                      <m:e>
                        <m:r>
                          <a:rPr lang="en-US" i="1">
                            <a:latin typeface="Cambria Math" panose="02040503050406030204" pitchFamily="18" charset="0"/>
                          </a:rPr>
                          <m:t>𝑧</m:t>
                        </m:r>
                      </m:e>
                      <m:sub>
                        <m:f>
                          <m:fPr>
                            <m:type m:val="lin"/>
                            <m:ctrlPr>
                              <a:rPr lang="en-US"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𝛼</m:t>
                            </m:r>
                          </m:num>
                          <m:den>
                            <m:r>
                              <a:rPr lang="en-US" i="1">
                                <a:latin typeface="Cambria Math" panose="02040503050406030204" pitchFamily="18" charset="0"/>
                              </a:rPr>
                              <m:t>2</m:t>
                            </m:r>
                          </m:den>
                        </m:f>
                      </m:sub>
                    </m:sSub>
                    <m:f>
                      <m:fPr>
                        <m:ctrlPr>
                          <a:rPr lang="en-US" i="1">
                            <a:latin typeface="Cambria Math" panose="02040503050406030204" pitchFamily="18" charset="0"/>
                            <a:ea typeface="Cambria Math"/>
                          </a:rPr>
                        </m:ctrlPr>
                      </m:fPr>
                      <m:num>
                        <m:r>
                          <a:rPr lang="en-US" i="1">
                            <a:latin typeface="Cambria Math"/>
                            <a:ea typeface="Cambria Math"/>
                          </a:rPr>
                          <m:t>𝜎</m:t>
                        </m:r>
                      </m:num>
                      <m:den>
                        <m:rad>
                          <m:radPr>
                            <m:degHide m:val="on"/>
                            <m:ctrlPr>
                              <a:rPr lang="en-US" i="1">
                                <a:latin typeface="Cambria Math" panose="02040503050406030204" pitchFamily="18" charset="0"/>
                                <a:ea typeface="Cambria Math"/>
                              </a:rPr>
                            </m:ctrlPr>
                          </m:radPr>
                          <m:deg/>
                          <m:e>
                            <m:r>
                              <a:rPr lang="en-US" i="1">
                                <a:latin typeface="Cambria Math"/>
                                <a:ea typeface="Cambria Math"/>
                              </a:rPr>
                              <m:t>𝑛</m:t>
                            </m:r>
                          </m:e>
                        </m:rad>
                      </m:den>
                    </m:f>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852"/>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85D01E0-4520-4710-81AB-3D8832D73914}" type="slidenum">
              <a:rPr lang="en-US" smtClean="0"/>
              <a:pPr/>
              <a:t>20</a:t>
            </a:fld>
            <a:endParaRPr lang="en-US"/>
          </a:p>
        </p:txBody>
      </p:sp>
    </p:spTree>
    <p:extLst>
      <p:ext uri="{BB962C8B-B14F-4D97-AF65-F5344CB8AC3E}">
        <p14:creationId xmlns:p14="http://schemas.microsoft.com/office/powerpoint/2010/main" val="19067697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Confidence Interval</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D85D01E0-4520-4710-81AB-3D8832D73914}" type="slidenum">
              <a:rPr lang="en-US" smtClean="0"/>
              <a:pPr/>
              <a:t>21</a:t>
            </a:fld>
            <a:endParaRPr lang="en-US"/>
          </a:p>
        </p:txBody>
      </p:sp>
      <p:pic>
        <p:nvPicPr>
          <p:cNvPr id="5" name="Picture 2" descr="ftp://kokoska:TBis2e@ftp.aptaracorp.com/pub/incoming/JPEGS/CH08/kokos_08_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673201"/>
            <a:ext cx="7086600" cy="4683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97211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Interpretation of CI</a:t>
            </a:r>
            <a:endParaRPr lang="en-US" dirty="0"/>
          </a:p>
        </p:txBody>
      </p:sp>
      <p:sp>
        <p:nvSpPr>
          <p:cNvPr id="3" name="Content Placeholder 2"/>
          <p:cNvSpPr>
            <a:spLocks noGrp="1"/>
          </p:cNvSpPr>
          <p:nvPr>
            <p:ph idx="1"/>
          </p:nvPr>
        </p:nvSpPr>
        <p:spPr>
          <a:xfrm>
            <a:off x="457200" y="1600200"/>
            <a:ext cx="8229600" cy="4876800"/>
          </a:xfrm>
        </p:spPr>
        <p:txBody>
          <a:bodyPr>
            <a:normAutofit/>
          </a:bodyPr>
          <a:lstStyle/>
          <a:p>
            <a:r>
              <a:rPr lang="en-US" altLang="en-US" dirty="0"/>
              <a:t>The population parameter, </a:t>
            </a:r>
            <a:r>
              <a:rPr lang="en-US" altLang="en-US" i="1" dirty="0">
                <a:cs typeface="Tahoma" panose="020B0604030504040204" pitchFamily="34" charset="0"/>
              </a:rPr>
              <a:t>µ</a:t>
            </a:r>
            <a:r>
              <a:rPr lang="en-US" altLang="en-US" i="1" dirty="0"/>
              <a:t>,</a:t>
            </a:r>
            <a:r>
              <a:rPr lang="en-US" altLang="en-US" dirty="0"/>
              <a:t> is fixed. </a:t>
            </a:r>
            <a:endParaRPr lang="en-US" altLang="en-US" dirty="0" smtClean="0"/>
          </a:p>
          <a:p>
            <a:r>
              <a:rPr lang="en-US" altLang="en-US" dirty="0" smtClean="0"/>
              <a:t>The </a:t>
            </a:r>
            <a:r>
              <a:rPr lang="en-US" altLang="en-US" dirty="0"/>
              <a:t>confidence interval varies from  </a:t>
            </a:r>
            <a:r>
              <a:rPr lang="en-US" altLang="en-US" dirty="0" smtClean="0"/>
              <a:t>sample </a:t>
            </a:r>
            <a:r>
              <a:rPr lang="en-US" altLang="en-US" dirty="0"/>
              <a:t>to sample.  </a:t>
            </a:r>
            <a:endParaRPr lang="en-US" altLang="en-US" dirty="0" smtClean="0"/>
          </a:p>
          <a:p>
            <a:r>
              <a:rPr lang="en-US" altLang="en-US" dirty="0" smtClean="0"/>
              <a:t>It </a:t>
            </a:r>
            <a:r>
              <a:rPr lang="en-US" altLang="en-US" dirty="0"/>
              <a:t>is correct to say “We are 95% confident that the interval captures the true mean </a:t>
            </a:r>
            <a:r>
              <a:rPr lang="en-US" altLang="en-US" i="1" dirty="0">
                <a:cs typeface="Tahoma" panose="020B0604030504040204" pitchFamily="34" charset="0"/>
              </a:rPr>
              <a:t>µ</a:t>
            </a:r>
            <a:r>
              <a:rPr lang="en-US" altLang="en-US" dirty="0"/>
              <a:t>.”  </a:t>
            </a:r>
            <a:endParaRPr lang="en-US" altLang="en-US" dirty="0" smtClean="0"/>
          </a:p>
          <a:p>
            <a:r>
              <a:rPr lang="en-US" altLang="en-US" dirty="0" smtClean="0"/>
              <a:t>It </a:t>
            </a:r>
            <a:r>
              <a:rPr lang="en-US" altLang="en-US" dirty="0"/>
              <a:t>is incorrect to say “We are 95% confident </a:t>
            </a:r>
            <a:r>
              <a:rPr lang="en-US" altLang="en-US" i="1" dirty="0">
                <a:cs typeface="Tahoma" panose="020B0604030504040204" pitchFamily="34" charset="0"/>
              </a:rPr>
              <a:t>µ</a:t>
            </a:r>
            <a:r>
              <a:rPr lang="en-US" altLang="en-US" dirty="0"/>
              <a:t> lies in the interval</a:t>
            </a:r>
            <a:r>
              <a:rPr lang="en-US" altLang="en-US" dirty="0" smtClean="0"/>
              <a:t>.”</a:t>
            </a:r>
            <a:endParaRPr lang="en-US" altLang="en-US" dirty="0"/>
          </a:p>
        </p:txBody>
      </p:sp>
      <p:sp>
        <p:nvSpPr>
          <p:cNvPr id="4" name="Slide Number Placeholder 3"/>
          <p:cNvSpPr>
            <a:spLocks noGrp="1"/>
          </p:cNvSpPr>
          <p:nvPr>
            <p:ph type="sldNum" sz="quarter" idx="12"/>
          </p:nvPr>
        </p:nvSpPr>
        <p:spPr/>
        <p:txBody>
          <a:bodyPr/>
          <a:lstStyle/>
          <a:p>
            <a:fld id="{D85D01E0-4520-4710-81AB-3D8832D73914}" type="slidenum">
              <a:rPr lang="en-US" smtClean="0"/>
              <a:pPr/>
              <a:t>22</a:t>
            </a:fld>
            <a:endParaRPr lang="en-US"/>
          </a:p>
        </p:txBody>
      </p:sp>
    </p:spTree>
    <p:extLst>
      <p:ext uri="{BB962C8B-B14F-4D97-AF65-F5344CB8AC3E}">
        <p14:creationId xmlns:p14="http://schemas.microsoft.com/office/powerpoint/2010/main" val="30106749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Interpretation of CI</a:t>
            </a:r>
            <a:endParaRPr lang="en-US" dirty="0"/>
          </a:p>
        </p:txBody>
      </p:sp>
      <p:sp>
        <p:nvSpPr>
          <p:cNvPr id="3" name="Content Placeholder 2"/>
          <p:cNvSpPr>
            <a:spLocks noGrp="1"/>
          </p:cNvSpPr>
          <p:nvPr>
            <p:ph idx="1"/>
          </p:nvPr>
        </p:nvSpPr>
        <p:spPr>
          <a:xfrm>
            <a:off x="457200" y="1600200"/>
            <a:ext cx="8229600" cy="4876800"/>
          </a:xfrm>
        </p:spPr>
        <p:txBody>
          <a:bodyPr>
            <a:normAutofit/>
          </a:bodyPr>
          <a:lstStyle/>
          <a:p>
            <a:r>
              <a:rPr lang="en-US" altLang="en-US" dirty="0" smtClean="0"/>
              <a:t>The </a:t>
            </a:r>
            <a:r>
              <a:rPr lang="en-US" altLang="en-US" dirty="0"/>
              <a:t>confidence coefficient, a probability, is a long-run limiting relative frequency.  </a:t>
            </a:r>
            <a:endParaRPr lang="en-US" altLang="en-US" dirty="0" smtClean="0"/>
          </a:p>
          <a:p>
            <a:r>
              <a:rPr lang="en-US" altLang="en-US" dirty="0" smtClean="0"/>
              <a:t>In </a:t>
            </a:r>
            <a:r>
              <a:rPr lang="en-US" altLang="en-US" dirty="0"/>
              <a:t>repeated samples, the proportion of confidence intervals that capture the true value of </a:t>
            </a:r>
            <a:r>
              <a:rPr lang="en-US" altLang="en-US" i="1" dirty="0">
                <a:cs typeface="Tahoma" panose="020B0604030504040204" pitchFamily="34" charset="0"/>
              </a:rPr>
              <a:t>µ</a:t>
            </a:r>
            <a:r>
              <a:rPr lang="en-US" altLang="en-US" dirty="0"/>
              <a:t> approaches the confidence </a:t>
            </a:r>
            <a:r>
              <a:rPr lang="en-US" altLang="en-US" dirty="0" smtClean="0"/>
              <a:t>coefficient. </a:t>
            </a:r>
            <a:endParaRPr lang="en-US" altLang="en-US" dirty="0"/>
          </a:p>
        </p:txBody>
      </p:sp>
      <p:sp>
        <p:nvSpPr>
          <p:cNvPr id="4" name="Slide Number Placeholder 3"/>
          <p:cNvSpPr>
            <a:spLocks noGrp="1"/>
          </p:cNvSpPr>
          <p:nvPr>
            <p:ph type="sldNum" sz="quarter" idx="12"/>
          </p:nvPr>
        </p:nvSpPr>
        <p:spPr/>
        <p:txBody>
          <a:bodyPr/>
          <a:lstStyle/>
          <a:p>
            <a:fld id="{D85D01E0-4520-4710-81AB-3D8832D73914}" type="slidenum">
              <a:rPr lang="en-US" smtClean="0"/>
              <a:pPr/>
              <a:t>23</a:t>
            </a:fld>
            <a:endParaRPr lang="en-US"/>
          </a:p>
        </p:txBody>
      </p:sp>
    </p:spTree>
    <p:extLst>
      <p:ext uri="{BB962C8B-B14F-4D97-AF65-F5344CB8AC3E}">
        <p14:creationId xmlns:p14="http://schemas.microsoft.com/office/powerpoint/2010/main" val="2266422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3429000" cy="1706562"/>
          </a:xfrm>
        </p:spPr>
        <p:txBody>
          <a:bodyPr/>
          <a:lstStyle/>
          <a:p>
            <a:r>
              <a:rPr lang="en-US" dirty="0" smtClean="0"/>
              <a:t>Interpretation of CI</a:t>
            </a:r>
            <a:endParaRPr lang="en-US" dirty="0"/>
          </a:p>
        </p:txBody>
      </p:sp>
      <p:pic>
        <p:nvPicPr>
          <p:cNvPr id="1026" name="Picture 2"/>
          <p:cNvPicPr>
            <a:picLocks noGrp="1" noChangeAspect="1" noChangeArrowheads="1"/>
          </p:cNvPicPr>
          <p:nvPr>
            <p:ph idx="1"/>
          </p:nvPr>
        </p:nvPicPr>
        <p:blipFill>
          <a:blip r:embed="rId3" cstate="print">
            <a:clrChange>
              <a:clrFrom>
                <a:srgbClr val="FFFFFF"/>
              </a:clrFrom>
              <a:clrTo>
                <a:srgbClr val="FFFFFF">
                  <a:alpha val="0"/>
                </a:srgbClr>
              </a:clrTo>
            </a:clrChange>
          </a:blip>
          <a:srcRect/>
          <a:stretch>
            <a:fillRect/>
          </a:stretch>
        </p:blipFill>
        <p:spPr bwMode="auto">
          <a:xfrm>
            <a:off x="2362200" y="0"/>
            <a:ext cx="6781800" cy="678180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D85D01E0-4520-4710-81AB-3D8832D73914}" type="slidenum">
              <a:rPr lang="en-US" smtClean="0"/>
              <a:pPr/>
              <a:t>24</a:t>
            </a:fld>
            <a:endParaRPr lang="en-US"/>
          </a:p>
        </p:txBody>
      </p:sp>
      <p:sp>
        <p:nvSpPr>
          <p:cNvPr id="5" name="TextBox 4"/>
          <p:cNvSpPr txBox="1"/>
          <p:nvPr/>
        </p:nvSpPr>
        <p:spPr>
          <a:xfrm>
            <a:off x="8839200" y="6477000"/>
            <a:ext cx="284052" cy="369332"/>
          </a:xfrm>
          <a:prstGeom prst="rect">
            <a:avLst/>
          </a:prstGeom>
          <a:noFill/>
        </p:spPr>
        <p:txBody>
          <a:bodyPr wrap="none" rtlCol="0">
            <a:spAutoFit/>
          </a:bodyPr>
          <a:lstStyle/>
          <a:p>
            <a:r>
              <a:rPr lang="en-US" dirty="0" smtClean="0">
                <a:solidFill>
                  <a:srgbClr val="C00000"/>
                </a:solidFill>
              </a:rPr>
              <a:t>x</a:t>
            </a:r>
            <a:endParaRPr lang="en-US" dirty="0">
              <a:solidFill>
                <a:srgbClr val="C0000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 conclusion</a:t>
            </a:r>
            <a:endParaRPr lang="en-US" dirty="0"/>
          </a:p>
        </p:txBody>
      </p:sp>
      <p:sp>
        <p:nvSpPr>
          <p:cNvPr id="3" name="Content Placeholder 2"/>
          <p:cNvSpPr>
            <a:spLocks noGrp="1"/>
          </p:cNvSpPr>
          <p:nvPr>
            <p:ph idx="1"/>
          </p:nvPr>
        </p:nvSpPr>
        <p:spPr/>
        <p:txBody>
          <a:bodyPr/>
          <a:lstStyle/>
          <a:p>
            <a:pPr marL="0" indent="0">
              <a:buNone/>
            </a:pPr>
            <a:r>
              <a:rPr lang="en-US" dirty="0"/>
              <a:t>We are </a:t>
            </a:r>
            <a:r>
              <a:rPr lang="en-US" dirty="0">
                <a:solidFill>
                  <a:srgbClr val="FF0000"/>
                </a:solidFill>
              </a:rPr>
              <a:t>95</a:t>
            </a:r>
            <a:r>
              <a:rPr lang="en-US" dirty="0"/>
              <a:t>% (</a:t>
            </a:r>
            <a:r>
              <a:rPr lang="en-US" dirty="0">
                <a:solidFill>
                  <a:srgbClr val="FF0000"/>
                </a:solidFill>
              </a:rPr>
              <a:t>C</a:t>
            </a:r>
            <a:r>
              <a:rPr lang="en-US" dirty="0"/>
              <a:t>%) confident that the population (true) mean of </a:t>
            </a:r>
            <a:r>
              <a:rPr lang="en-US" dirty="0">
                <a:solidFill>
                  <a:srgbClr val="FF0000"/>
                </a:solidFill>
              </a:rPr>
              <a:t>[…]</a:t>
            </a:r>
            <a:r>
              <a:rPr lang="en-US" dirty="0"/>
              <a:t> falls in the interval </a:t>
            </a:r>
            <a:r>
              <a:rPr lang="en-US" dirty="0">
                <a:solidFill>
                  <a:srgbClr val="FF0000"/>
                </a:solidFill>
              </a:rPr>
              <a:t>(</a:t>
            </a:r>
            <a:r>
              <a:rPr lang="en-US" dirty="0" err="1">
                <a:solidFill>
                  <a:srgbClr val="FF0000"/>
                </a:solidFill>
              </a:rPr>
              <a:t>a,b</a:t>
            </a:r>
            <a:r>
              <a:rPr lang="en-US" dirty="0">
                <a:solidFill>
                  <a:srgbClr val="FF0000"/>
                </a:solidFill>
              </a:rPr>
              <a:t>) </a:t>
            </a:r>
            <a:r>
              <a:rPr lang="en-US" dirty="0"/>
              <a:t>[or is between </a:t>
            </a:r>
            <a:r>
              <a:rPr lang="en-US" dirty="0">
                <a:solidFill>
                  <a:srgbClr val="FF0000"/>
                </a:solidFill>
              </a:rPr>
              <a:t>a and b</a:t>
            </a:r>
            <a:r>
              <a:rPr lang="en-US" dirty="0"/>
              <a:t>].</a:t>
            </a:r>
          </a:p>
          <a:p>
            <a:pPr marL="0" indent="0">
              <a:buNone/>
            </a:pPr>
            <a:endParaRPr lang="en-US" dirty="0"/>
          </a:p>
          <a:p>
            <a:pPr marL="0" indent="0">
              <a:buNone/>
            </a:pPr>
            <a:r>
              <a:rPr lang="en-US" dirty="0"/>
              <a:t>We are </a:t>
            </a:r>
            <a:r>
              <a:rPr lang="en-US" dirty="0">
                <a:solidFill>
                  <a:srgbClr val="FF0000"/>
                </a:solidFill>
              </a:rPr>
              <a:t>95</a:t>
            </a:r>
            <a:r>
              <a:rPr lang="en-US" dirty="0"/>
              <a:t>% confident that the population (true) mean </a:t>
            </a:r>
            <a:r>
              <a:rPr lang="en-US" dirty="0">
                <a:solidFill>
                  <a:srgbClr val="FF0000"/>
                </a:solidFill>
              </a:rPr>
              <a:t>yield of this type of corn </a:t>
            </a:r>
            <a:r>
              <a:rPr lang="en-US" dirty="0"/>
              <a:t>falls in the interval </a:t>
            </a:r>
            <a:r>
              <a:rPr lang="en-US" dirty="0">
                <a:solidFill>
                  <a:srgbClr val="FF0000"/>
                </a:solidFill>
              </a:rPr>
              <a:t>(121.4, 126.2)</a:t>
            </a:r>
            <a:r>
              <a:rPr lang="en-US" dirty="0"/>
              <a:t> [or is between </a:t>
            </a:r>
            <a:r>
              <a:rPr lang="en-US" dirty="0">
                <a:solidFill>
                  <a:srgbClr val="FF0000"/>
                </a:solidFill>
              </a:rPr>
              <a:t>121.4</a:t>
            </a:r>
            <a:r>
              <a:rPr lang="en-US" dirty="0"/>
              <a:t> and </a:t>
            </a:r>
            <a:r>
              <a:rPr lang="en-US" dirty="0">
                <a:solidFill>
                  <a:srgbClr val="FF0000"/>
                </a:solidFill>
              </a:rPr>
              <a:t>126.2 bushels</a:t>
            </a:r>
            <a:r>
              <a:rPr lang="en-US" dirty="0"/>
              <a:t>].</a:t>
            </a:r>
          </a:p>
        </p:txBody>
      </p:sp>
      <p:sp>
        <p:nvSpPr>
          <p:cNvPr id="4" name="Slide Number Placeholder 3"/>
          <p:cNvSpPr>
            <a:spLocks noGrp="1"/>
          </p:cNvSpPr>
          <p:nvPr>
            <p:ph type="sldNum" sz="quarter" idx="12"/>
          </p:nvPr>
        </p:nvSpPr>
        <p:spPr/>
        <p:txBody>
          <a:bodyPr/>
          <a:lstStyle/>
          <a:p>
            <a:fld id="{D85D01E0-4520-4710-81AB-3D8832D73914}" type="slidenum">
              <a:rPr lang="en-US" smtClean="0"/>
              <a:pPr/>
              <a:t>25</a:t>
            </a:fld>
            <a:endParaRPr lang="en-US"/>
          </a:p>
        </p:txBody>
      </p:sp>
    </p:spTree>
    <p:extLst>
      <p:ext uri="{BB962C8B-B14F-4D97-AF65-F5344CB8AC3E}">
        <p14:creationId xmlns:p14="http://schemas.microsoft.com/office/powerpoint/2010/main" val="11328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III (end of table)</a:t>
            </a:r>
            <a:endParaRPr lang="en-US" dirty="0"/>
          </a:p>
        </p:txBody>
      </p:sp>
      <p:pic>
        <p:nvPicPr>
          <p:cNvPr id="5" name="Content Placeholder 4"/>
          <p:cNvPicPr>
            <a:picLocks noGrp="1" noChangeAspect="1"/>
          </p:cNvPicPr>
          <p:nvPr>
            <p:ph idx="1"/>
          </p:nvPr>
        </p:nvPicPr>
        <p:blipFill>
          <a:blip r:embed="rId2"/>
          <a:stretch>
            <a:fillRect/>
          </a:stretch>
        </p:blipFill>
        <p:spPr>
          <a:xfrm>
            <a:off x="228600" y="1600200"/>
            <a:ext cx="8763000" cy="1593272"/>
          </a:xfrm>
          <a:prstGeom prst="rect">
            <a:avLst/>
          </a:prstGeom>
        </p:spPr>
      </p:pic>
      <p:sp>
        <p:nvSpPr>
          <p:cNvPr id="4" name="Slide Number Placeholder 3"/>
          <p:cNvSpPr>
            <a:spLocks noGrp="1"/>
          </p:cNvSpPr>
          <p:nvPr>
            <p:ph type="sldNum" sz="quarter" idx="12"/>
          </p:nvPr>
        </p:nvSpPr>
        <p:spPr/>
        <p:txBody>
          <a:bodyPr/>
          <a:lstStyle/>
          <a:p>
            <a:fld id="{D85D01E0-4520-4710-81AB-3D8832D73914}" type="slidenum">
              <a:rPr lang="en-US" smtClean="0"/>
              <a:pPr/>
              <a:t>26</a:t>
            </a:fld>
            <a:endParaRPr lang="en-US"/>
          </a:p>
        </p:txBody>
      </p:sp>
    </p:spTree>
    <p:extLst>
      <p:ext uri="{BB962C8B-B14F-4D97-AF65-F5344CB8AC3E}">
        <p14:creationId xmlns:p14="http://schemas.microsoft.com/office/powerpoint/2010/main" val="33961695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Confidence Interval: Definition</a:t>
            </a:r>
            <a:endParaRPr lang="en-US" dirty="0"/>
          </a:p>
        </p:txBody>
      </p:sp>
      <p:sp>
        <p:nvSpPr>
          <p:cNvPr id="3" name="Slide Number Placeholder 2"/>
          <p:cNvSpPr>
            <a:spLocks noGrp="1"/>
          </p:cNvSpPr>
          <p:nvPr>
            <p:ph type="sldNum" sz="quarter" idx="12"/>
          </p:nvPr>
        </p:nvSpPr>
        <p:spPr/>
        <p:txBody>
          <a:bodyPr/>
          <a:lstStyle/>
          <a:p>
            <a:fld id="{D85D01E0-4520-4710-81AB-3D8832D73914}" type="slidenum">
              <a:rPr lang="en-US" smtClean="0"/>
              <a:pPr/>
              <a:t>27</a:t>
            </a:fld>
            <a:endParaRPr lang="en-US"/>
          </a:p>
        </p:txBody>
      </p:sp>
      <p:pic>
        <p:nvPicPr>
          <p:cNvPr id="6" name="Picture 2" descr="ftp://kokoska:TBis2e@ftp.aptaracorp.com/pub/incoming/JPEGS/CH08/kokos_08_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393099"/>
            <a:ext cx="7249486" cy="493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43131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III (end of table)</a:t>
            </a:r>
            <a:endParaRPr lang="en-US" dirty="0"/>
          </a:p>
        </p:txBody>
      </p:sp>
      <p:pic>
        <p:nvPicPr>
          <p:cNvPr id="5" name="Content Placeholder 4"/>
          <p:cNvPicPr>
            <a:picLocks noGrp="1" noChangeAspect="1"/>
          </p:cNvPicPr>
          <p:nvPr>
            <p:ph idx="1"/>
          </p:nvPr>
        </p:nvPicPr>
        <p:blipFill>
          <a:blip r:embed="rId2"/>
          <a:stretch>
            <a:fillRect/>
          </a:stretch>
        </p:blipFill>
        <p:spPr>
          <a:xfrm>
            <a:off x="228600" y="1600200"/>
            <a:ext cx="8763000" cy="1593272"/>
          </a:xfrm>
          <a:prstGeom prst="rect">
            <a:avLst/>
          </a:prstGeom>
        </p:spPr>
      </p:pic>
      <p:sp>
        <p:nvSpPr>
          <p:cNvPr id="4" name="Slide Number Placeholder 3"/>
          <p:cNvSpPr>
            <a:spLocks noGrp="1"/>
          </p:cNvSpPr>
          <p:nvPr>
            <p:ph type="sldNum" sz="quarter" idx="12"/>
          </p:nvPr>
        </p:nvSpPr>
        <p:spPr/>
        <p:txBody>
          <a:bodyPr/>
          <a:lstStyle/>
          <a:p>
            <a:fld id="{D85D01E0-4520-4710-81AB-3D8832D73914}" type="slidenum">
              <a:rPr lang="en-US" smtClean="0"/>
              <a:pPr/>
              <a:t>28</a:t>
            </a:fld>
            <a:endParaRPr lang="en-US"/>
          </a:p>
        </p:txBody>
      </p:sp>
    </p:spTree>
    <p:extLst>
      <p:ext uri="{BB962C8B-B14F-4D97-AF65-F5344CB8AC3E}">
        <p14:creationId xmlns:p14="http://schemas.microsoft.com/office/powerpoint/2010/main" val="11951269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Example: Confidence Interval </a:t>
            </a:r>
            <a:r>
              <a:rPr lang="en-US" dirty="0" smtClean="0"/>
              <a:t>2</a:t>
            </a:r>
            <a:endParaRPr lang="en-US" dirty="0"/>
          </a:p>
        </p:txBody>
      </p:sp>
      <p:sp>
        <p:nvSpPr>
          <p:cNvPr id="3" name="Content Placeholder 2"/>
          <p:cNvSpPr>
            <a:spLocks noGrp="1"/>
          </p:cNvSpPr>
          <p:nvPr>
            <p:ph idx="1"/>
          </p:nvPr>
        </p:nvSpPr>
        <p:spPr>
          <a:xfrm>
            <a:off x="457200" y="914400"/>
            <a:ext cx="8229600" cy="5943600"/>
          </a:xfrm>
        </p:spPr>
        <p:txBody>
          <a:bodyPr>
            <a:normAutofit lnSpcReduction="10000"/>
          </a:bodyPr>
          <a:lstStyle/>
          <a:p>
            <a:pPr>
              <a:buNone/>
            </a:pPr>
            <a:r>
              <a:rPr lang="en-US" dirty="0" smtClean="0"/>
              <a:t>An experimenter is measuring the lifetime of a battery. The distribution of the lifetimes is positively skewed similar to an exponential distribution. A sample of size 196 produces x̅ = 2.268. </a:t>
            </a:r>
            <a:r>
              <a:rPr lang="en-US" dirty="0"/>
              <a:t>The </a:t>
            </a:r>
            <a:r>
              <a:rPr lang="en-US" dirty="0" smtClean="0"/>
              <a:t>population standard </a:t>
            </a:r>
            <a:r>
              <a:rPr lang="en-US" dirty="0"/>
              <a:t>deviation is known to be 1.935 for this </a:t>
            </a:r>
            <a:r>
              <a:rPr lang="en-US" dirty="0" smtClean="0"/>
              <a:t>population. </a:t>
            </a:r>
          </a:p>
          <a:p>
            <a:pPr>
              <a:buNone/>
            </a:pPr>
            <a:r>
              <a:rPr lang="en-US" dirty="0" smtClean="0"/>
              <a:t>a) Find and interpret the 95% Confidence Interval.</a:t>
            </a:r>
          </a:p>
          <a:p>
            <a:pPr>
              <a:buNone/>
            </a:pPr>
            <a:r>
              <a:rPr lang="en-US" dirty="0" smtClean="0"/>
              <a:t>b) Find </a:t>
            </a:r>
            <a:r>
              <a:rPr lang="en-US" dirty="0"/>
              <a:t>and interpret the </a:t>
            </a:r>
            <a:r>
              <a:rPr lang="en-US" dirty="0" smtClean="0"/>
              <a:t>90% Confidence Interval.</a:t>
            </a:r>
          </a:p>
          <a:p>
            <a:pPr>
              <a:buNone/>
            </a:pPr>
            <a:r>
              <a:rPr lang="en-US" dirty="0" smtClean="0"/>
              <a:t>c) Find </a:t>
            </a:r>
            <a:r>
              <a:rPr lang="en-US" dirty="0"/>
              <a:t>and interpret the </a:t>
            </a:r>
            <a:r>
              <a:rPr lang="en-US" dirty="0" smtClean="0"/>
              <a:t>99% Confidence Interval.</a:t>
            </a:r>
          </a:p>
          <a:p>
            <a:pPr>
              <a:buNone/>
            </a:pPr>
            <a:endParaRPr lang="en-US" dirty="0"/>
          </a:p>
        </p:txBody>
      </p:sp>
      <p:sp>
        <p:nvSpPr>
          <p:cNvPr id="4" name="Slide Number Placeholder 3"/>
          <p:cNvSpPr>
            <a:spLocks noGrp="1"/>
          </p:cNvSpPr>
          <p:nvPr>
            <p:ph type="sldNum" sz="quarter" idx="12"/>
          </p:nvPr>
        </p:nvSpPr>
        <p:spPr/>
        <p:txBody>
          <a:bodyPr/>
          <a:lstStyle/>
          <a:p>
            <a:fld id="{D85D01E0-4520-4710-81AB-3D8832D73914}" type="slidenum">
              <a:rPr lang="en-US" smtClean="0"/>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Sampling Variability</a:t>
            </a:r>
            <a:endParaRPr lang="en-US" dirty="0"/>
          </a:p>
        </p:txBody>
      </p:sp>
      <p:sp>
        <p:nvSpPr>
          <p:cNvPr id="3" name="Content Placeholder 2"/>
          <p:cNvSpPr>
            <a:spLocks noGrp="1"/>
          </p:cNvSpPr>
          <p:nvPr>
            <p:ph idx="1"/>
          </p:nvPr>
        </p:nvSpPr>
        <p:spPr>
          <a:xfrm>
            <a:off x="457200" y="1479089"/>
            <a:ext cx="8229600" cy="4525963"/>
          </a:xfrm>
        </p:spPr>
        <p:txBody>
          <a:bodyPr/>
          <a:lstStyle/>
          <a:p>
            <a:pPr marL="0" indent="0">
              <a:buNone/>
            </a:pPr>
            <a:r>
              <a:rPr lang="en-US" dirty="0" smtClean="0"/>
              <a:t>What would happen if we took many samples?</a:t>
            </a:r>
            <a:endParaRPr lang="en-US" dirty="0"/>
          </a:p>
        </p:txBody>
      </p:sp>
      <p:sp>
        <p:nvSpPr>
          <p:cNvPr id="4" name="Slide Number Placeholder 3"/>
          <p:cNvSpPr>
            <a:spLocks noGrp="1"/>
          </p:cNvSpPr>
          <p:nvPr>
            <p:ph type="sldNum" sz="quarter" idx="12"/>
          </p:nvPr>
        </p:nvSpPr>
        <p:spPr/>
        <p:txBody>
          <a:bodyPr/>
          <a:lstStyle/>
          <a:p>
            <a:fld id="{D85D01E0-4520-4710-81AB-3D8832D73914}" type="slidenum">
              <a:rPr lang="en-US" smtClean="0"/>
              <a:pPr/>
              <a:t>3</a:t>
            </a:fld>
            <a:endParaRPr lang="en-US"/>
          </a:p>
        </p:txBody>
      </p:sp>
      <p:grpSp>
        <p:nvGrpSpPr>
          <p:cNvPr id="22" name="Group 21"/>
          <p:cNvGrpSpPr/>
          <p:nvPr/>
        </p:nvGrpSpPr>
        <p:grpSpPr>
          <a:xfrm>
            <a:off x="411460" y="2285310"/>
            <a:ext cx="8351540" cy="3734490"/>
            <a:chOff x="1081087" y="1984709"/>
            <a:chExt cx="6981825" cy="2888582"/>
          </a:xfrm>
        </p:grpSpPr>
        <p:sp>
          <p:nvSpPr>
            <p:cNvPr id="5" name="Rounded Rectangle 4"/>
            <p:cNvSpPr>
              <a:spLocks noChangeArrowheads="1"/>
            </p:cNvSpPr>
            <p:nvPr/>
          </p:nvSpPr>
          <p:spPr bwMode="auto">
            <a:xfrm>
              <a:off x="1081087" y="1984709"/>
              <a:ext cx="4076700" cy="2687637"/>
            </a:xfrm>
            <a:prstGeom prst="roundRect">
              <a:avLst>
                <a:gd name="adj" fmla="val 16667"/>
              </a:avLst>
            </a:prstGeom>
            <a:solidFill>
              <a:srgbClr val="D2DA7A"/>
            </a:solidFill>
            <a:ln w="47625" cmpd="dbl">
              <a:solidFill>
                <a:schemeClr val="bg1"/>
              </a:solidFill>
              <a:round/>
              <a:headEnd/>
              <a:tailEnd/>
            </a:ln>
            <a:effectLst>
              <a:outerShdw blurRad="38100" dist="30000" dir="5400000" rotWithShape="0">
                <a:srgbClr val="808080">
                  <a:alpha val="45000"/>
                </a:srgbClr>
              </a:outerShdw>
            </a:effectLst>
          </p:spPr>
          <p:txBody>
            <a:bodyPr/>
            <a:lstStyle>
              <a:defPPr>
                <a:defRPr lang="en-US"/>
              </a:defPPr>
              <a:lvl1pPr algn="l" defTabSz="457200" rtl="0" eaLnBrk="0" fontAlgn="base" hangingPunct="0">
                <a:spcBef>
                  <a:spcPct val="0"/>
                </a:spcBef>
                <a:spcAft>
                  <a:spcPct val="0"/>
                </a:spcAft>
                <a:defRPr kern="1200">
                  <a:solidFill>
                    <a:schemeClr val="tx1"/>
                  </a:solidFill>
                  <a:latin typeface="Arial" charset="0"/>
                  <a:ea typeface="ＭＳ Ｐゴシック" pitchFamily="-65" charset="-128"/>
                  <a:cs typeface="+mn-cs"/>
                </a:defRPr>
              </a:lvl1pPr>
              <a:lvl2pPr marL="457200" algn="l" defTabSz="457200" rtl="0" eaLnBrk="0" fontAlgn="base" hangingPunct="0">
                <a:spcBef>
                  <a:spcPct val="0"/>
                </a:spcBef>
                <a:spcAft>
                  <a:spcPct val="0"/>
                </a:spcAft>
                <a:defRPr kern="1200">
                  <a:solidFill>
                    <a:schemeClr val="tx1"/>
                  </a:solidFill>
                  <a:latin typeface="Arial" charset="0"/>
                  <a:ea typeface="ＭＳ Ｐゴシック" pitchFamily="-65" charset="-128"/>
                  <a:cs typeface="+mn-cs"/>
                </a:defRPr>
              </a:lvl2pPr>
              <a:lvl3pPr marL="914400" algn="l" defTabSz="457200" rtl="0" eaLnBrk="0" fontAlgn="base" hangingPunct="0">
                <a:spcBef>
                  <a:spcPct val="0"/>
                </a:spcBef>
                <a:spcAft>
                  <a:spcPct val="0"/>
                </a:spcAft>
                <a:defRPr kern="1200">
                  <a:solidFill>
                    <a:schemeClr val="tx1"/>
                  </a:solidFill>
                  <a:latin typeface="Arial" charset="0"/>
                  <a:ea typeface="ＭＳ Ｐゴシック" pitchFamily="-65" charset="-128"/>
                  <a:cs typeface="+mn-cs"/>
                </a:defRPr>
              </a:lvl3pPr>
              <a:lvl4pPr marL="1371600" algn="l" defTabSz="457200" rtl="0" eaLnBrk="0" fontAlgn="base" hangingPunct="0">
                <a:spcBef>
                  <a:spcPct val="0"/>
                </a:spcBef>
                <a:spcAft>
                  <a:spcPct val="0"/>
                </a:spcAft>
                <a:defRPr kern="1200">
                  <a:solidFill>
                    <a:schemeClr val="tx1"/>
                  </a:solidFill>
                  <a:latin typeface="Arial" charset="0"/>
                  <a:ea typeface="ＭＳ Ｐゴシック" pitchFamily="-65" charset="-128"/>
                  <a:cs typeface="+mn-cs"/>
                </a:defRPr>
              </a:lvl4pPr>
              <a:lvl5pPr marL="1828800" algn="l" defTabSz="457200" rtl="0" eaLnBrk="0" fontAlgn="base" hangingPunct="0">
                <a:spcBef>
                  <a:spcPct val="0"/>
                </a:spcBef>
                <a:spcAft>
                  <a:spcPct val="0"/>
                </a:spcAft>
                <a:defRPr kern="1200">
                  <a:solidFill>
                    <a:schemeClr val="tx1"/>
                  </a:solidFill>
                  <a:latin typeface="Arial" charset="0"/>
                  <a:ea typeface="ＭＳ Ｐゴシック" pitchFamily="-65" charset="-128"/>
                  <a:cs typeface="+mn-cs"/>
                </a:defRPr>
              </a:lvl5pPr>
              <a:lvl6pPr marL="2286000" algn="l" defTabSz="914400" rtl="0" eaLnBrk="1" latinLnBrk="0" hangingPunct="1">
                <a:defRPr kern="1200">
                  <a:solidFill>
                    <a:schemeClr val="tx1"/>
                  </a:solidFill>
                  <a:latin typeface="Arial" charset="0"/>
                  <a:ea typeface="ＭＳ Ｐゴシック" pitchFamily="-65" charset="-128"/>
                  <a:cs typeface="+mn-cs"/>
                </a:defRPr>
              </a:lvl6pPr>
              <a:lvl7pPr marL="2743200" algn="l" defTabSz="914400" rtl="0" eaLnBrk="1" latinLnBrk="0" hangingPunct="1">
                <a:defRPr kern="1200">
                  <a:solidFill>
                    <a:schemeClr val="tx1"/>
                  </a:solidFill>
                  <a:latin typeface="Arial" charset="0"/>
                  <a:ea typeface="ＭＳ Ｐゴシック" pitchFamily="-65" charset="-128"/>
                  <a:cs typeface="+mn-cs"/>
                </a:defRPr>
              </a:lvl7pPr>
              <a:lvl8pPr marL="3200400" algn="l" defTabSz="914400" rtl="0" eaLnBrk="1" latinLnBrk="0" hangingPunct="1">
                <a:defRPr kern="1200">
                  <a:solidFill>
                    <a:schemeClr val="tx1"/>
                  </a:solidFill>
                  <a:latin typeface="Arial" charset="0"/>
                  <a:ea typeface="ＭＳ Ｐゴシック" pitchFamily="-65" charset="-128"/>
                  <a:cs typeface="+mn-cs"/>
                </a:defRPr>
              </a:lvl8pPr>
              <a:lvl9pPr marL="3657600" algn="l" defTabSz="914400" rtl="0" eaLnBrk="1" latinLnBrk="0" hangingPunct="1">
                <a:defRPr kern="1200">
                  <a:solidFill>
                    <a:schemeClr val="tx1"/>
                  </a:solidFill>
                  <a:latin typeface="Arial" charset="0"/>
                  <a:ea typeface="ＭＳ Ｐゴシック" pitchFamily="-65" charset="-128"/>
                  <a:cs typeface="+mn-cs"/>
                </a:defRPr>
              </a:lvl9pPr>
            </a:lstStyle>
            <a:p>
              <a:pPr eaLnBrk="1" fontAlgn="auto" hangingPunct="1">
                <a:spcBef>
                  <a:spcPts val="0"/>
                </a:spcBef>
                <a:spcAft>
                  <a:spcPts val="0"/>
                </a:spcAft>
                <a:defRPr/>
              </a:pPr>
              <a:r>
                <a:rPr lang="en-US" sz="2000" b="1" dirty="0">
                  <a:latin typeface="Arial"/>
                  <a:ea typeface="+mn-ea"/>
                  <a:cs typeface="Arial"/>
                </a:rPr>
                <a:t>Population</a:t>
              </a:r>
            </a:p>
          </p:txBody>
        </p:sp>
        <p:sp>
          <p:nvSpPr>
            <p:cNvPr id="6" name="Oval 5"/>
            <p:cNvSpPr>
              <a:spLocks noChangeArrowheads="1"/>
            </p:cNvSpPr>
            <p:nvPr/>
          </p:nvSpPr>
          <p:spPr bwMode="auto">
            <a:xfrm>
              <a:off x="2613024" y="2648284"/>
              <a:ext cx="1455738" cy="576262"/>
            </a:xfrm>
            <a:prstGeom prst="ellipse">
              <a:avLst/>
            </a:prstGeom>
            <a:solidFill>
              <a:srgbClr val="B88472"/>
            </a:solidFill>
            <a:ln w="10000">
              <a:solidFill>
                <a:srgbClr val="B88472"/>
              </a:solidFill>
              <a:round/>
              <a:headEnd/>
              <a:tailEnd/>
            </a:ln>
            <a:effectLst>
              <a:outerShdw blurRad="38100" dist="30000" dir="5400000" rotWithShape="0">
                <a:srgbClr val="808080">
                  <a:alpha val="45000"/>
                </a:srgbClr>
              </a:outerShdw>
            </a:effectLst>
          </p:spPr>
          <p:txBody>
            <a:bodyPr/>
            <a:lstStyle>
              <a:defPPr>
                <a:defRPr lang="en-US"/>
              </a:defPPr>
              <a:lvl1pPr algn="l" defTabSz="457200" rtl="0" eaLnBrk="0" fontAlgn="base" hangingPunct="0">
                <a:spcBef>
                  <a:spcPct val="0"/>
                </a:spcBef>
                <a:spcAft>
                  <a:spcPct val="0"/>
                </a:spcAft>
                <a:defRPr kern="1200">
                  <a:solidFill>
                    <a:schemeClr val="tx1"/>
                  </a:solidFill>
                  <a:latin typeface="Arial" charset="0"/>
                  <a:ea typeface="ＭＳ Ｐゴシック" pitchFamily="-65" charset="-128"/>
                  <a:cs typeface="+mn-cs"/>
                </a:defRPr>
              </a:lvl1pPr>
              <a:lvl2pPr marL="457200" algn="l" defTabSz="457200" rtl="0" eaLnBrk="0" fontAlgn="base" hangingPunct="0">
                <a:spcBef>
                  <a:spcPct val="0"/>
                </a:spcBef>
                <a:spcAft>
                  <a:spcPct val="0"/>
                </a:spcAft>
                <a:defRPr kern="1200">
                  <a:solidFill>
                    <a:schemeClr val="tx1"/>
                  </a:solidFill>
                  <a:latin typeface="Arial" charset="0"/>
                  <a:ea typeface="ＭＳ Ｐゴシック" pitchFamily="-65" charset="-128"/>
                  <a:cs typeface="+mn-cs"/>
                </a:defRPr>
              </a:lvl2pPr>
              <a:lvl3pPr marL="914400" algn="l" defTabSz="457200" rtl="0" eaLnBrk="0" fontAlgn="base" hangingPunct="0">
                <a:spcBef>
                  <a:spcPct val="0"/>
                </a:spcBef>
                <a:spcAft>
                  <a:spcPct val="0"/>
                </a:spcAft>
                <a:defRPr kern="1200">
                  <a:solidFill>
                    <a:schemeClr val="tx1"/>
                  </a:solidFill>
                  <a:latin typeface="Arial" charset="0"/>
                  <a:ea typeface="ＭＳ Ｐゴシック" pitchFamily="-65" charset="-128"/>
                  <a:cs typeface="+mn-cs"/>
                </a:defRPr>
              </a:lvl3pPr>
              <a:lvl4pPr marL="1371600" algn="l" defTabSz="457200" rtl="0" eaLnBrk="0" fontAlgn="base" hangingPunct="0">
                <a:spcBef>
                  <a:spcPct val="0"/>
                </a:spcBef>
                <a:spcAft>
                  <a:spcPct val="0"/>
                </a:spcAft>
                <a:defRPr kern="1200">
                  <a:solidFill>
                    <a:schemeClr val="tx1"/>
                  </a:solidFill>
                  <a:latin typeface="Arial" charset="0"/>
                  <a:ea typeface="ＭＳ Ｐゴシック" pitchFamily="-65" charset="-128"/>
                  <a:cs typeface="+mn-cs"/>
                </a:defRPr>
              </a:lvl4pPr>
              <a:lvl5pPr marL="1828800" algn="l" defTabSz="457200" rtl="0" eaLnBrk="0" fontAlgn="base" hangingPunct="0">
                <a:spcBef>
                  <a:spcPct val="0"/>
                </a:spcBef>
                <a:spcAft>
                  <a:spcPct val="0"/>
                </a:spcAft>
                <a:defRPr kern="1200">
                  <a:solidFill>
                    <a:schemeClr val="tx1"/>
                  </a:solidFill>
                  <a:latin typeface="Arial" charset="0"/>
                  <a:ea typeface="ＭＳ Ｐゴシック" pitchFamily="-65" charset="-128"/>
                  <a:cs typeface="+mn-cs"/>
                </a:defRPr>
              </a:lvl5pPr>
              <a:lvl6pPr marL="2286000" algn="l" defTabSz="914400" rtl="0" eaLnBrk="1" latinLnBrk="0" hangingPunct="1">
                <a:defRPr kern="1200">
                  <a:solidFill>
                    <a:schemeClr val="tx1"/>
                  </a:solidFill>
                  <a:latin typeface="Arial" charset="0"/>
                  <a:ea typeface="ＭＳ Ｐゴシック" pitchFamily="-65" charset="-128"/>
                  <a:cs typeface="+mn-cs"/>
                </a:defRPr>
              </a:lvl6pPr>
              <a:lvl7pPr marL="2743200" algn="l" defTabSz="914400" rtl="0" eaLnBrk="1" latinLnBrk="0" hangingPunct="1">
                <a:defRPr kern="1200">
                  <a:solidFill>
                    <a:schemeClr val="tx1"/>
                  </a:solidFill>
                  <a:latin typeface="Arial" charset="0"/>
                  <a:ea typeface="ＭＳ Ｐゴシック" pitchFamily="-65" charset="-128"/>
                  <a:cs typeface="+mn-cs"/>
                </a:defRPr>
              </a:lvl7pPr>
              <a:lvl8pPr marL="3200400" algn="l" defTabSz="914400" rtl="0" eaLnBrk="1" latinLnBrk="0" hangingPunct="1">
                <a:defRPr kern="1200">
                  <a:solidFill>
                    <a:schemeClr val="tx1"/>
                  </a:solidFill>
                  <a:latin typeface="Arial" charset="0"/>
                  <a:ea typeface="ＭＳ Ｐゴシック" pitchFamily="-65" charset="-128"/>
                  <a:cs typeface="+mn-cs"/>
                </a:defRPr>
              </a:lvl8pPr>
              <a:lvl9pPr marL="3657600" algn="l" defTabSz="914400" rtl="0" eaLnBrk="1" latinLnBrk="0" hangingPunct="1">
                <a:defRPr kern="1200">
                  <a:solidFill>
                    <a:schemeClr val="tx1"/>
                  </a:solidFill>
                  <a:latin typeface="Arial" charset="0"/>
                  <a:ea typeface="ＭＳ Ｐゴシック" pitchFamily="-65" charset="-128"/>
                  <a:cs typeface="+mn-cs"/>
                </a:defRPr>
              </a:lvl9pPr>
            </a:lstStyle>
            <a:p>
              <a:pPr algn="ctr" eaLnBrk="1" hangingPunct="1">
                <a:defRPr/>
              </a:pPr>
              <a:r>
                <a:rPr lang="en-US" altLang="en-US" sz="1600" b="1" smtClean="0">
                  <a:solidFill>
                    <a:srgbClr val="FFFFFF"/>
                  </a:solidFill>
                  <a:cs typeface="Arial" charset="0"/>
                </a:rPr>
                <a:t>Sample</a:t>
              </a:r>
              <a:endParaRPr lang="en-US" altLang="en-US" sz="2000" b="1" smtClean="0">
                <a:solidFill>
                  <a:srgbClr val="FFFFFF"/>
                </a:solidFill>
                <a:cs typeface="Arial" charset="0"/>
              </a:endParaRPr>
            </a:p>
          </p:txBody>
        </p:sp>
        <p:sp>
          <p:nvSpPr>
            <p:cNvPr id="7" name="Oval 6"/>
            <p:cNvSpPr>
              <a:spLocks noChangeArrowheads="1"/>
            </p:cNvSpPr>
            <p:nvPr/>
          </p:nvSpPr>
          <p:spPr bwMode="auto">
            <a:xfrm>
              <a:off x="3581399" y="2937209"/>
              <a:ext cx="1455738" cy="576262"/>
            </a:xfrm>
            <a:prstGeom prst="ellipse">
              <a:avLst/>
            </a:prstGeom>
            <a:solidFill>
              <a:srgbClr val="B88472"/>
            </a:solidFill>
            <a:ln w="10000">
              <a:solidFill>
                <a:srgbClr val="B88472"/>
              </a:solidFill>
              <a:round/>
              <a:headEnd/>
              <a:tailEnd/>
            </a:ln>
            <a:effectLst>
              <a:outerShdw blurRad="38100" dist="30000" dir="5400000" rotWithShape="0">
                <a:srgbClr val="808080">
                  <a:alpha val="45000"/>
                </a:srgbClr>
              </a:outerShdw>
            </a:effectLst>
          </p:spPr>
          <p:txBody>
            <a:bodyPr/>
            <a:lstStyle>
              <a:defPPr>
                <a:defRPr lang="en-US"/>
              </a:defPPr>
              <a:lvl1pPr algn="l" defTabSz="457200" rtl="0" eaLnBrk="0" fontAlgn="base" hangingPunct="0">
                <a:spcBef>
                  <a:spcPct val="0"/>
                </a:spcBef>
                <a:spcAft>
                  <a:spcPct val="0"/>
                </a:spcAft>
                <a:defRPr kern="1200">
                  <a:solidFill>
                    <a:schemeClr val="tx1"/>
                  </a:solidFill>
                  <a:latin typeface="Arial" charset="0"/>
                  <a:ea typeface="ＭＳ Ｐゴシック" pitchFamily="-65" charset="-128"/>
                  <a:cs typeface="+mn-cs"/>
                </a:defRPr>
              </a:lvl1pPr>
              <a:lvl2pPr marL="457200" algn="l" defTabSz="457200" rtl="0" eaLnBrk="0" fontAlgn="base" hangingPunct="0">
                <a:spcBef>
                  <a:spcPct val="0"/>
                </a:spcBef>
                <a:spcAft>
                  <a:spcPct val="0"/>
                </a:spcAft>
                <a:defRPr kern="1200">
                  <a:solidFill>
                    <a:schemeClr val="tx1"/>
                  </a:solidFill>
                  <a:latin typeface="Arial" charset="0"/>
                  <a:ea typeface="ＭＳ Ｐゴシック" pitchFamily="-65" charset="-128"/>
                  <a:cs typeface="+mn-cs"/>
                </a:defRPr>
              </a:lvl2pPr>
              <a:lvl3pPr marL="914400" algn="l" defTabSz="457200" rtl="0" eaLnBrk="0" fontAlgn="base" hangingPunct="0">
                <a:spcBef>
                  <a:spcPct val="0"/>
                </a:spcBef>
                <a:spcAft>
                  <a:spcPct val="0"/>
                </a:spcAft>
                <a:defRPr kern="1200">
                  <a:solidFill>
                    <a:schemeClr val="tx1"/>
                  </a:solidFill>
                  <a:latin typeface="Arial" charset="0"/>
                  <a:ea typeface="ＭＳ Ｐゴシック" pitchFamily="-65" charset="-128"/>
                  <a:cs typeface="+mn-cs"/>
                </a:defRPr>
              </a:lvl3pPr>
              <a:lvl4pPr marL="1371600" algn="l" defTabSz="457200" rtl="0" eaLnBrk="0" fontAlgn="base" hangingPunct="0">
                <a:spcBef>
                  <a:spcPct val="0"/>
                </a:spcBef>
                <a:spcAft>
                  <a:spcPct val="0"/>
                </a:spcAft>
                <a:defRPr kern="1200">
                  <a:solidFill>
                    <a:schemeClr val="tx1"/>
                  </a:solidFill>
                  <a:latin typeface="Arial" charset="0"/>
                  <a:ea typeface="ＭＳ Ｐゴシック" pitchFamily="-65" charset="-128"/>
                  <a:cs typeface="+mn-cs"/>
                </a:defRPr>
              </a:lvl4pPr>
              <a:lvl5pPr marL="1828800" algn="l" defTabSz="457200" rtl="0" eaLnBrk="0" fontAlgn="base" hangingPunct="0">
                <a:spcBef>
                  <a:spcPct val="0"/>
                </a:spcBef>
                <a:spcAft>
                  <a:spcPct val="0"/>
                </a:spcAft>
                <a:defRPr kern="1200">
                  <a:solidFill>
                    <a:schemeClr val="tx1"/>
                  </a:solidFill>
                  <a:latin typeface="Arial" charset="0"/>
                  <a:ea typeface="ＭＳ Ｐゴシック" pitchFamily="-65" charset="-128"/>
                  <a:cs typeface="+mn-cs"/>
                </a:defRPr>
              </a:lvl5pPr>
              <a:lvl6pPr marL="2286000" algn="l" defTabSz="914400" rtl="0" eaLnBrk="1" latinLnBrk="0" hangingPunct="1">
                <a:defRPr kern="1200">
                  <a:solidFill>
                    <a:schemeClr val="tx1"/>
                  </a:solidFill>
                  <a:latin typeface="Arial" charset="0"/>
                  <a:ea typeface="ＭＳ Ｐゴシック" pitchFamily="-65" charset="-128"/>
                  <a:cs typeface="+mn-cs"/>
                </a:defRPr>
              </a:lvl6pPr>
              <a:lvl7pPr marL="2743200" algn="l" defTabSz="914400" rtl="0" eaLnBrk="1" latinLnBrk="0" hangingPunct="1">
                <a:defRPr kern="1200">
                  <a:solidFill>
                    <a:schemeClr val="tx1"/>
                  </a:solidFill>
                  <a:latin typeface="Arial" charset="0"/>
                  <a:ea typeface="ＭＳ Ｐゴシック" pitchFamily="-65" charset="-128"/>
                  <a:cs typeface="+mn-cs"/>
                </a:defRPr>
              </a:lvl7pPr>
              <a:lvl8pPr marL="3200400" algn="l" defTabSz="914400" rtl="0" eaLnBrk="1" latinLnBrk="0" hangingPunct="1">
                <a:defRPr kern="1200">
                  <a:solidFill>
                    <a:schemeClr val="tx1"/>
                  </a:solidFill>
                  <a:latin typeface="Arial" charset="0"/>
                  <a:ea typeface="ＭＳ Ｐゴシック" pitchFamily="-65" charset="-128"/>
                  <a:cs typeface="+mn-cs"/>
                </a:defRPr>
              </a:lvl8pPr>
              <a:lvl9pPr marL="3657600" algn="l" defTabSz="914400" rtl="0" eaLnBrk="1" latinLnBrk="0" hangingPunct="1">
                <a:defRPr kern="1200">
                  <a:solidFill>
                    <a:schemeClr val="tx1"/>
                  </a:solidFill>
                  <a:latin typeface="Arial" charset="0"/>
                  <a:ea typeface="ＭＳ Ｐゴシック" pitchFamily="-65" charset="-128"/>
                  <a:cs typeface="+mn-cs"/>
                </a:defRPr>
              </a:lvl9pPr>
            </a:lstStyle>
            <a:p>
              <a:pPr algn="ctr" eaLnBrk="1" hangingPunct="1">
                <a:defRPr/>
              </a:pPr>
              <a:r>
                <a:rPr lang="en-US" altLang="en-US" sz="1600" b="1" smtClean="0">
                  <a:solidFill>
                    <a:srgbClr val="FFFFFF"/>
                  </a:solidFill>
                  <a:cs typeface="Arial" charset="0"/>
                </a:rPr>
                <a:t>Sample</a:t>
              </a:r>
              <a:endParaRPr lang="en-US" altLang="en-US" sz="2000" b="1" smtClean="0">
                <a:solidFill>
                  <a:srgbClr val="FFFFFF"/>
                </a:solidFill>
                <a:cs typeface="Arial" charset="0"/>
              </a:endParaRPr>
            </a:p>
          </p:txBody>
        </p:sp>
        <p:sp>
          <p:nvSpPr>
            <p:cNvPr id="8" name="Oval 7"/>
            <p:cNvSpPr>
              <a:spLocks noChangeArrowheads="1"/>
            </p:cNvSpPr>
            <p:nvPr/>
          </p:nvSpPr>
          <p:spPr bwMode="auto">
            <a:xfrm>
              <a:off x="3494087" y="3926221"/>
              <a:ext cx="1454150" cy="576263"/>
            </a:xfrm>
            <a:prstGeom prst="ellipse">
              <a:avLst/>
            </a:prstGeom>
            <a:solidFill>
              <a:srgbClr val="B88472"/>
            </a:solidFill>
            <a:ln w="10000">
              <a:solidFill>
                <a:srgbClr val="B88472"/>
              </a:solidFill>
              <a:round/>
              <a:headEnd/>
              <a:tailEnd/>
            </a:ln>
            <a:effectLst>
              <a:outerShdw blurRad="38100" dist="30000" dir="5400000" rotWithShape="0">
                <a:srgbClr val="808080">
                  <a:alpha val="45000"/>
                </a:srgbClr>
              </a:outerShdw>
            </a:effectLst>
          </p:spPr>
          <p:txBody>
            <a:bodyPr/>
            <a:lstStyle>
              <a:defPPr>
                <a:defRPr lang="en-US"/>
              </a:defPPr>
              <a:lvl1pPr algn="l" defTabSz="457200" rtl="0" eaLnBrk="0" fontAlgn="base" hangingPunct="0">
                <a:spcBef>
                  <a:spcPct val="0"/>
                </a:spcBef>
                <a:spcAft>
                  <a:spcPct val="0"/>
                </a:spcAft>
                <a:defRPr kern="1200">
                  <a:solidFill>
                    <a:schemeClr val="tx1"/>
                  </a:solidFill>
                  <a:latin typeface="Arial" charset="0"/>
                  <a:ea typeface="ＭＳ Ｐゴシック" pitchFamily="-65" charset="-128"/>
                  <a:cs typeface="+mn-cs"/>
                </a:defRPr>
              </a:lvl1pPr>
              <a:lvl2pPr marL="457200" algn="l" defTabSz="457200" rtl="0" eaLnBrk="0" fontAlgn="base" hangingPunct="0">
                <a:spcBef>
                  <a:spcPct val="0"/>
                </a:spcBef>
                <a:spcAft>
                  <a:spcPct val="0"/>
                </a:spcAft>
                <a:defRPr kern="1200">
                  <a:solidFill>
                    <a:schemeClr val="tx1"/>
                  </a:solidFill>
                  <a:latin typeface="Arial" charset="0"/>
                  <a:ea typeface="ＭＳ Ｐゴシック" pitchFamily="-65" charset="-128"/>
                  <a:cs typeface="+mn-cs"/>
                </a:defRPr>
              </a:lvl2pPr>
              <a:lvl3pPr marL="914400" algn="l" defTabSz="457200" rtl="0" eaLnBrk="0" fontAlgn="base" hangingPunct="0">
                <a:spcBef>
                  <a:spcPct val="0"/>
                </a:spcBef>
                <a:spcAft>
                  <a:spcPct val="0"/>
                </a:spcAft>
                <a:defRPr kern="1200">
                  <a:solidFill>
                    <a:schemeClr val="tx1"/>
                  </a:solidFill>
                  <a:latin typeface="Arial" charset="0"/>
                  <a:ea typeface="ＭＳ Ｐゴシック" pitchFamily="-65" charset="-128"/>
                  <a:cs typeface="+mn-cs"/>
                </a:defRPr>
              </a:lvl3pPr>
              <a:lvl4pPr marL="1371600" algn="l" defTabSz="457200" rtl="0" eaLnBrk="0" fontAlgn="base" hangingPunct="0">
                <a:spcBef>
                  <a:spcPct val="0"/>
                </a:spcBef>
                <a:spcAft>
                  <a:spcPct val="0"/>
                </a:spcAft>
                <a:defRPr kern="1200">
                  <a:solidFill>
                    <a:schemeClr val="tx1"/>
                  </a:solidFill>
                  <a:latin typeface="Arial" charset="0"/>
                  <a:ea typeface="ＭＳ Ｐゴシック" pitchFamily="-65" charset="-128"/>
                  <a:cs typeface="+mn-cs"/>
                </a:defRPr>
              </a:lvl4pPr>
              <a:lvl5pPr marL="1828800" algn="l" defTabSz="457200" rtl="0" eaLnBrk="0" fontAlgn="base" hangingPunct="0">
                <a:spcBef>
                  <a:spcPct val="0"/>
                </a:spcBef>
                <a:spcAft>
                  <a:spcPct val="0"/>
                </a:spcAft>
                <a:defRPr kern="1200">
                  <a:solidFill>
                    <a:schemeClr val="tx1"/>
                  </a:solidFill>
                  <a:latin typeface="Arial" charset="0"/>
                  <a:ea typeface="ＭＳ Ｐゴシック" pitchFamily="-65" charset="-128"/>
                  <a:cs typeface="+mn-cs"/>
                </a:defRPr>
              </a:lvl5pPr>
              <a:lvl6pPr marL="2286000" algn="l" defTabSz="914400" rtl="0" eaLnBrk="1" latinLnBrk="0" hangingPunct="1">
                <a:defRPr kern="1200">
                  <a:solidFill>
                    <a:schemeClr val="tx1"/>
                  </a:solidFill>
                  <a:latin typeface="Arial" charset="0"/>
                  <a:ea typeface="ＭＳ Ｐゴシック" pitchFamily="-65" charset="-128"/>
                  <a:cs typeface="+mn-cs"/>
                </a:defRPr>
              </a:lvl6pPr>
              <a:lvl7pPr marL="2743200" algn="l" defTabSz="914400" rtl="0" eaLnBrk="1" latinLnBrk="0" hangingPunct="1">
                <a:defRPr kern="1200">
                  <a:solidFill>
                    <a:schemeClr val="tx1"/>
                  </a:solidFill>
                  <a:latin typeface="Arial" charset="0"/>
                  <a:ea typeface="ＭＳ Ｐゴシック" pitchFamily="-65" charset="-128"/>
                  <a:cs typeface="+mn-cs"/>
                </a:defRPr>
              </a:lvl7pPr>
              <a:lvl8pPr marL="3200400" algn="l" defTabSz="914400" rtl="0" eaLnBrk="1" latinLnBrk="0" hangingPunct="1">
                <a:defRPr kern="1200">
                  <a:solidFill>
                    <a:schemeClr val="tx1"/>
                  </a:solidFill>
                  <a:latin typeface="Arial" charset="0"/>
                  <a:ea typeface="ＭＳ Ｐゴシック" pitchFamily="-65" charset="-128"/>
                  <a:cs typeface="+mn-cs"/>
                </a:defRPr>
              </a:lvl8pPr>
              <a:lvl9pPr marL="3657600" algn="l" defTabSz="914400" rtl="0" eaLnBrk="1" latinLnBrk="0" hangingPunct="1">
                <a:defRPr kern="1200">
                  <a:solidFill>
                    <a:schemeClr val="tx1"/>
                  </a:solidFill>
                  <a:latin typeface="Arial" charset="0"/>
                  <a:ea typeface="ＭＳ Ｐゴシック" pitchFamily="-65" charset="-128"/>
                  <a:cs typeface="+mn-cs"/>
                </a:defRPr>
              </a:lvl9pPr>
            </a:lstStyle>
            <a:p>
              <a:pPr algn="ctr" eaLnBrk="1" hangingPunct="1">
                <a:defRPr/>
              </a:pPr>
              <a:r>
                <a:rPr lang="en-US" altLang="en-US" sz="1600" b="1" smtClean="0">
                  <a:solidFill>
                    <a:srgbClr val="FFFFFF"/>
                  </a:solidFill>
                  <a:cs typeface="Arial" charset="0"/>
                </a:rPr>
                <a:t>Sample</a:t>
              </a:r>
              <a:endParaRPr lang="en-US" altLang="en-US" sz="2000" b="1" smtClean="0">
                <a:solidFill>
                  <a:srgbClr val="FFFFFF"/>
                </a:solidFill>
                <a:cs typeface="Arial" charset="0"/>
              </a:endParaRPr>
            </a:p>
          </p:txBody>
        </p:sp>
        <p:sp>
          <p:nvSpPr>
            <p:cNvPr id="9" name="Oval 8"/>
            <p:cNvSpPr>
              <a:spLocks noChangeArrowheads="1"/>
            </p:cNvSpPr>
            <p:nvPr/>
          </p:nvSpPr>
          <p:spPr bwMode="auto">
            <a:xfrm>
              <a:off x="3494087" y="2143459"/>
              <a:ext cx="1454150" cy="577850"/>
            </a:xfrm>
            <a:prstGeom prst="ellipse">
              <a:avLst/>
            </a:prstGeom>
            <a:solidFill>
              <a:srgbClr val="B88472"/>
            </a:solidFill>
            <a:ln w="10000">
              <a:solidFill>
                <a:srgbClr val="B88472"/>
              </a:solidFill>
              <a:round/>
              <a:headEnd/>
              <a:tailEnd/>
            </a:ln>
            <a:effectLst>
              <a:outerShdw blurRad="38100" dist="30000" dir="5400000" rotWithShape="0">
                <a:srgbClr val="808080">
                  <a:alpha val="45000"/>
                </a:srgbClr>
              </a:outerShdw>
            </a:effectLst>
          </p:spPr>
          <p:txBody>
            <a:bodyPr/>
            <a:lstStyle>
              <a:defPPr>
                <a:defRPr lang="en-US"/>
              </a:defPPr>
              <a:lvl1pPr algn="l" defTabSz="457200" rtl="0" eaLnBrk="0" fontAlgn="base" hangingPunct="0">
                <a:spcBef>
                  <a:spcPct val="0"/>
                </a:spcBef>
                <a:spcAft>
                  <a:spcPct val="0"/>
                </a:spcAft>
                <a:defRPr kern="1200">
                  <a:solidFill>
                    <a:schemeClr val="tx1"/>
                  </a:solidFill>
                  <a:latin typeface="Arial" charset="0"/>
                  <a:ea typeface="ＭＳ Ｐゴシック" pitchFamily="-65" charset="-128"/>
                  <a:cs typeface="+mn-cs"/>
                </a:defRPr>
              </a:lvl1pPr>
              <a:lvl2pPr marL="457200" algn="l" defTabSz="457200" rtl="0" eaLnBrk="0" fontAlgn="base" hangingPunct="0">
                <a:spcBef>
                  <a:spcPct val="0"/>
                </a:spcBef>
                <a:spcAft>
                  <a:spcPct val="0"/>
                </a:spcAft>
                <a:defRPr kern="1200">
                  <a:solidFill>
                    <a:schemeClr val="tx1"/>
                  </a:solidFill>
                  <a:latin typeface="Arial" charset="0"/>
                  <a:ea typeface="ＭＳ Ｐゴシック" pitchFamily="-65" charset="-128"/>
                  <a:cs typeface="+mn-cs"/>
                </a:defRPr>
              </a:lvl2pPr>
              <a:lvl3pPr marL="914400" algn="l" defTabSz="457200" rtl="0" eaLnBrk="0" fontAlgn="base" hangingPunct="0">
                <a:spcBef>
                  <a:spcPct val="0"/>
                </a:spcBef>
                <a:spcAft>
                  <a:spcPct val="0"/>
                </a:spcAft>
                <a:defRPr kern="1200">
                  <a:solidFill>
                    <a:schemeClr val="tx1"/>
                  </a:solidFill>
                  <a:latin typeface="Arial" charset="0"/>
                  <a:ea typeface="ＭＳ Ｐゴシック" pitchFamily="-65" charset="-128"/>
                  <a:cs typeface="+mn-cs"/>
                </a:defRPr>
              </a:lvl3pPr>
              <a:lvl4pPr marL="1371600" algn="l" defTabSz="457200" rtl="0" eaLnBrk="0" fontAlgn="base" hangingPunct="0">
                <a:spcBef>
                  <a:spcPct val="0"/>
                </a:spcBef>
                <a:spcAft>
                  <a:spcPct val="0"/>
                </a:spcAft>
                <a:defRPr kern="1200">
                  <a:solidFill>
                    <a:schemeClr val="tx1"/>
                  </a:solidFill>
                  <a:latin typeface="Arial" charset="0"/>
                  <a:ea typeface="ＭＳ Ｐゴシック" pitchFamily="-65" charset="-128"/>
                  <a:cs typeface="+mn-cs"/>
                </a:defRPr>
              </a:lvl4pPr>
              <a:lvl5pPr marL="1828800" algn="l" defTabSz="457200" rtl="0" eaLnBrk="0" fontAlgn="base" hangingPunct="0">
                <a:spcBef>
                  <a:spcPct val="0"/>
                </a:spcBef>
                <a:spcAft>
                  <a:spcPct val="0"/>
                </a:spcAft>
                <a:defRPr kern="1200">
                  <a:solidFill>
                    <a:schemeClr val="tx1"/>
                  </a:solidFill>
                  <a:latin typeface="Arial" charset="0"/>
                  <a:ea typeface="ＭＳ Ｐゴシック" pitchFamily="-65" charset="-128"/>
                  <a:cs typeface="+mn-cs"/>
                </a:defRPr>
              </a:lvl5pPr>
              <a:lvl6pPr marL="2286000" algn="l" defTabSz="914400" rtl="0" eaLnBrk="1" latinLnBrk="0" hangingPunct="1">
                <a:defRPr kern="1200">
                  <a:solidFill>
                    <a:schemeClr val="tx1"/>
                  </a:solidFill>
                  <a:latin typeface="Arial" charset="0"/>
                  <a:ea typeface="ＭＳ Ｐゴシック" pitchFamily="-65" charset="-128"/>
                  <a:cs typeface="+mn-cs"/>
                </a:defRPr>
              </a:lvl6pPr>
              <a:lvl7pPr marL="2743200" algn="l" defTabSz="914400" rtl="0" eaLnBrk="1" latinLnBrk="0" hangingPunct="1">
                <a:defRPr kern="1200">
                  <a:solidFill>
                    <a:schemeClr val="tx1"/>
                  </a:solidFill>
                  <a:latin typeface="Arial" charset="0"/>
                  <a:ea typeface="ＭＳ Ｐゴシック" pitchFamily="-65" charset="-128"/>
                  <a:cs typeface="+mn-cs"/>
                </a:defRPr>
              </a:lvl7pPr>
              <a:lvl8pPr marL="3200400" algn="l" defTabSz="914400" rtl="0" eaLnBrk="1" latinLnBrk="0" hangingPunct="1">
                <a:defRPr kern="1200">
                  <a:solidFill>
                    <a:schemeClr val="tx1"/>
                  </a:solidFill>
                  <a:latin typeface="Arial" charset="0"/>
                  <a:ea typeface="ＭＳ Ｐゴシック" pitchFamily="-65" charset="-128"/>
                  <a:cs typeface="+mn-cs"/>
                </a:defRPr>
              </a:lvl8pPr>
              <a:lvl9pPr marL="3657600" algn="l" defTabSz="914400" rtl="0" eaLnBrk="1" latinLnBrk="0" hangingPunct="1">
                <a:defRPr kern="1200">
                  <a:solidFill>
                    <a:schemeClr val="tx1"/>
                  </a:solidFill>
                  <a:latin typeface="Arial" charset="0"/>
                  <a:ea typeface="ＭＳ Ｐゴシック" pitchFamily="-65" charset="-128"/>
                  <a:cs typeface="+mn-cs"/>
                </a:defRPr>
              </a:lvl9pPr>
            </a:lstStyle>
            <a:p>
              <a:pPr algn="ctr" eaLnBrk="1" hangingPunct="1">
                <a:defRPr/>
              </a:pPr>
              <a:r>
                <a:rPr lang="en-US" altLang="en-US" sz="1600" b="1" smtClean="0">
                  <a:solidFill>
                    <a:srgbClr val="FFFFFF"/>
                  </a:solidFill>
                  <a:cs typeface="Arial" charset="0"/>
                </a:rPr>
                <a:t>Sample</a:t>
              </a:r>
              <a:endParaRPr lang="en-US" altLang="en-US" sz="2000" b="1" smtClean="0">
                <a:solidFill>
                  <a:srgbClr val="FFFFFF"/>
                </a:solidFill>
                <a:cs typeface="Arial" charset="0"/>
              </a:endParaRPr>
            </a:p>
          </p:txBody>
        </p:sp>
        <p:sp>
          <p:nvSpPr>
            <p:cNvPr id="10" name="Oval 9"/>
            <p:cNvSpPr>
              <a:spLocks noChangeArrowheads="1"/>
            </p:cNvSpPr>
            <p:nvPr/>
          </p:nvSpPr>
          <p:spPr bwMode="auto">
            <a:xfrm>
              <a:off x="2811462" y="3421396"/>
              <a:ext cx="1455737" cy="576263"/>
            </a:xfrm>
            <a:prstGeom prst="ellipse">
              <a:avLst/>
            </a:prstGeom>
            <a:solidFill>
              <a:srgbClr val="B88472"/>
            </a:solidFill>
            <a:ln w="10000">
              <a:solidFill>
                <a:srgbClr val="B88472"/>
              </a:solidFill>
              <a:round/>
              <a:headEnd/>
              <a:tailEnd/>
            </a:ln>
            <a:effectLst>
              <a:outerShdw blurRad="38100" dist="30000" dir="5400000" rotWithShape="0">
                <a:srgbClr val="808080">
                  <a:alpha val="45000"/>
                </a:srgbClr>
              </a:outerShdw>
            </a:effectLst>
          </p:spPr>
          <p:txBody>
            <a:bodyPr/>
            <a:lstStyle>
              <a:defPPr>
                <a:defRPr lang="en-US"/>
              </a:defPPr>
              <a:lvl1pPr algn="l" defTabSz="457200" rtl="0" eaLnBrk="0" fontAlgn="base" hangingPunct="0">
                <a:spcBef>
                  <a:spcPct val="0"/>
                </a:spcBef>
                <a:spcAft>
                  <a:spcPct val="0"/>
                </a:spcAft>
                <a:defRPr kern="1200">
                  <a:solidFill>
                    <a:schemeClr val="tx1"/>
                  </a:solidFill>
                  <a:latin typeface="Arial" charset="0"/>
                  <a:ea typeface="ＭＳ Ｐゴシック" pitchFamily="-65" charset="-128"/>
                  <a:cs typeface="+mn-cs"/>
                </a:defRPr>
              </a:lvl1pPr>
              <a:lvl2pPr marL="457200" algn="l" defTabSz="457200" rtl="0" eaLnBrk="0" fontAlgn="base" hangingPunct="0">
                <a:spcBef>
                  <a:spcPct val="0"/>
                </a:spcBef>
                <a:spcAft>
                  <a:spcPct val="0"/>
                </a:spcAft>
                <a:defRPr kern="1200">
                  <a:solidFill>
                    <a:schemeClr val="tx1"/>
                  </a:solidFill>
                  <a:latin typeface="Arial" charset="0"/>
                  <a:ea typeface="ＭＳ Ｐゴシック" pitchFamily="-65" charset="-128"/>
                  <a:cs typeface="+mn-cs"/>
                </a:defRPr>
              </a:lvl2pPr>
              <a:lvl3pPr marL="914400" algn="l" defTabSz="457200" rtl="0" eaLnBrk="0" fontAlgn="base" hangingPunct="0">
                <a:spcBef>
                  <a:spcPct val="0"/>
                </a:spcBef>
                <a:spcAft>
                  <a:spcPct val="0"/>
                </a:spcAft>
                <a:defRPr kern="1200">
                  <a:solidFill>
                    <a:schemeClr val="tx1"/>
                  </a:solidFill>
                  <a:latin typeface="Arial" charset="0"/>
                  <a:ea typeface="ＭＳ Ｐゴシック" pitchFamily="-65" charset="-128"/>
                  <a:cs typeface="+mn-cs"/>
                </a:defRPr>
              </a:lvl3pPr>
              <a:lvl4pPr marL="1371600" algn="l" defTabSz="457200" rtl="0" eaLnBrk="0" fontAlgn="base" hangingPunct="0">
                <a:spcBef>
                  <a:spcPct val="0"/>
                </a:spcBef>
                <a:spcAft>
                  <a:spcPct val="0"/>
                </a:spcAft>
                <a:defRPr kern="1200">
                  <a:solidFill>
                    <a:schemeClr val="tx1"/>
                  </a:solidFill>
                  <a:latin typeface="Arial" charset="0"/>
                  <a:ea typeface="ＭＳ Ｐゴシック" pitchFamily="-65" charset="-128"/>
                  <a:cs typeface="+mn-cs"/>
                </a:defRPr>
              </a:lvl4pPr>
              <a:lvl5pPr marL="1828800" algn="l" defTabSz="457200" rtl="0" eaLnBrk="0" fontAlgn="base" hangingPunct="0">
                <a:spcBef>
                  <a:spcPct val="0"/>
                </a:spcBef>
                <a:spcAft>
                  <a:spcPct val="0"/>
                </a:spcAft>
                <a:defRPr kern="1200">
                  <a:solidFill>
                    <a:schemeClr val="tx1"/>
                  </a:solidFill>
                  <a:latin typeface="Arial" charset="0"/>
                  <a:ea typeface="ＭＳ Ｐゴシック" pitchFamily="-65" charset="-128"/>
                  <a:cs typeface="+mn-cs"/>
                </a:defRPr>
              </a:lvl5pPr>
              <a:lvl6pPr marL="2286000" algn="l" defTabSz="914400" rtl="0" eaLnBrk="1" latinLnBrk="0" hangingPunct="1">
                <a:defRPr kern="1200">
                  <a:solidFill>
                    <a:schemeClr val="tx1"/>
                  </a:solidFill>
                  <a:latin typeface="Arial" charset="0"/>
                  <a:ea typeface="ＭＳ Ｐゴシック" pitchFamily="-65" charset="-128"/>
                  <a:cs typeface="+mn-cs"/>
                </a:defRPr>
              </a:lvl6pPr>
              <a:lvl7pPr marL="2743200" algn="l" defTabSz="914400" rtl="0" eaLnBrk="1" latinLnBrk="0" hangingPunct="1">
                <a:defRPr kern="1200">
                  <a:solidFill>
                    <a:schemeClr val="tx1"/>
                  </a:solidFill>
                  <a:latin typeface="Arial" charset="0"/>
                  <a:ea typeface="ＭＳ Ｐゴシック" pitchFamily="-65" charset="-128"/>
                  <a:cs typeface="+mn-cs"/>
                </a:defRPr>
              </a:lvl7pPr>
              <a:lvl8pPr marL="3200400" algn="l" defTabSz="914400" rtl="0" eaLnBrk="1" latinLnBrk="0" hangingPunct="1">
                <a:defRPr kern="1200">
                  <a:solidFill>
                    <a:schemeClr val="tx1"/>
                  </a:solidFill>
                  <a:latin typeface="Arial" charset="0"/>
                  <a:ea typeface="ＭＳ Ｐゴシック" pitchFamily="-65" charset="-128"/>
                  <a:cs typeface="+mn-cs"/>
                </a:defRPr>
              </a:lvl8pPr>
              <a:lvl9pPr marL="3657600" algn="l" defTabSz="914400" rtl="0" eaLnBrk="1" latinLnBrk="0" hangingPunct="1">
                <a:defRPr kern="1200">
                  <a:solidFill>
                    <a:schemeClr val="tx1"/>
                  </a:solidFill>
                  <a:latin typeface="Arial" charset="0"/>
                  <a:ea typeface="ＭＳ Ｐゴシック" pitchFamily="-65" charset="-128"/>
                  <a:cs typeface="+mn-cs"/>
                </a:defRPr>
              </a:lvl9pPr>
            </a:lstStyle>
            <a:p>
              <a:pPr algn="ctr" eaLnBrk="1" hangingPunct="1">
                <a:defRPr/>
              </a:pPr>
              <a:r>
                <a:rPr lang="en-US" altLang="en-US" sz="1600" b="1" smtClean="0">
                  <a:solidFill>
                    <a:srgbClr val="FFFFFF"/>
                  </a:solidFill>
                  <a:cs typeface="Arial" charset="0"/>
                </a:rPr>
                <a:t>Sample</a:t>
              </a:r>
              <a:endParaRPr lang="en-US" altLang="en-US" sz="2000" b="1" smtClean="0">
                <a:solidFill>
                  <a:srgbClr val="FFFFFF"/>
                </a:solidFill>
                <a:cs typeface="Arial" charset="0"/>
              </a:endParaRPr>
            </a:p>
          </p:txBody>
        </p:sp>
        <p:sp>
          <p:nvSpPr>
            <p:cNvPr id="11" name="Oval 10"/>
            <p:cNvSpPr>
              <a:spLocks noChangeArrowheads="1"/>
            </p:cNvSpPr>
            <p:nvPr/>
          </p:nvSpPr>
          <p:spPr bwMode="auto">
            <a:xfrm>
              <a:off x="1695449" y="3165809"/>
              <a:ext cx="1455738" cy="576262"/>
            </a:xfrm>
            <a:prstGeom prst="ellipse">
              <a:avLst/>
            </a:prstGeom>
            <a:solidFill>
              <a:srgbClr val="B88472"/>
            </a:solidFill>
            <a:ln w="10000">
              <a:solidFill>
                <a:srgbClr val="B88472"/>
              </a:solidFill>
              <a:round/>
              <a:headEnd/>
              <a:tailEnd/>
            </a:ln>
            <a:effectLst>
              <a:outerShdw blurRad="38100" dist="30000" dir="5400000" rotWithShape="0">
                <a:srgbClr val="808080">
                  <a:alpha val="45000"/>
                </a:srgbClr>
              </a:outerShdw>
            </a:effectLst>
          </p:spPr>
          <p:txBody>
            <a:bodyPr/>
            <a:lstStyle>
              <a:defPPr>
                <a:defRPr lang="en-US"/>
              </a:defPPr>
              <a:lvl1pPr algn="l" defTabSz="457200" rtl="0" eaLnBrk="0" fontAlgn="base" hangingPunct="0">
                <a:spcBef>
                  <a:spcPct val="0"/>
                </a:spcBef>
                <a:spcAft>
                  <a:spcPct val="0"/>
                </a:spcAft>
                <a:defRPr kern="1200">
                  <a:solidFill>
                    <a:schemeClr val="tx1"/>
                  </a:solidFill>
                  <a:latin typeface="Arial" charset="0"/>
                  <a:ea typeface="ＭＳ Ｐゴシック" pitchFamily="-65" charset="-128"/>
                  <a:cs typeface="+mn-cs"/>
                </a:defRPr>
              </a:lvl1pPr>
              <a:lvl2pPr marL="457200" algn="l" defTabSz="457200" rtl="0" eaLnBrk="0" fontAlgn="base" hangingPunct="0">
                <a:spcBef>
                  <a:spcPct val="0"/>
                </a:spcBef>
                <a:spcAft>
                  <a:spcPct val="0"/>
                </a:spcAft>
                <a:defRPr kern="1200">
                  <a:solidFill>
                    <a:schemeClr val="tx1"/>
                  </a:solidFill>
                  <a:latin typeface="Arial" charset="0"/>
                  <a:ea typeface="ＭＳ Ｐゴシック" pitchFamily="-65" charset="-128"/>
                  <a:cs typeface="+mn-cs"/>
                </a:defRPr>
              </a:lvl2pPr>
              <a:lvl3pPr marL="914400" algn="l" defTabSz="457200" rtl="0" eaLnBrk="0" fontAlgn="base" hangingPunct="0">
                <a:spcBef>
                  <a:spcPct val="0"/>
                </a:spcBef>
                <a:spcAft>
                  <a:spcPct val="0"/>
                </a:spcAft>
                <a:defRPr kern="1200">
                  <a:solidFill>
                    <a:schemeClr val="tx1"/>
                  </a:solidFill>
                  <a:latin typeface="Arial" charset="0"/>
                  <a:ea typeface="ＭＳ Ｐゴシック" pitchFamily="-65" charset="-128"/>
                  <a:cs typeface="+mn-cs"/>
                </a:defRPr>
              </a:lvl3pPr>
              <a:lvl4pPr marL="1371600" algn="l" defTabSz="457200" rtl="0" eaLnBrk="0" fontAlgn="base" hangingPunct="0">
                <a:spcBef>
                  <a:spcPct val="0"/>
                </a:spcBef>
                <a:spcAft>
                  <a:spcPct val="0"/>
                </a:spcAft>
                <a:defRPr kern="1200">
                  <a:solidFill>
                    <a:schemeClr val="tx1"/>
                  </a:solidFill>
                  <a:latin typeface="Arial" charset="0"/>
                  <a:ea typeface="ＭＳ Ｐゴシック" pitchFamily="-65" charset="-128"/>
                  <a:cs typeface="+mn-cs"/>
                </a:defRPr>
              </a:lvl4pPr>
              <a:lvl5pPr marL="1828800" algn="l" defTabSz="457200" rtl="0" eaLnBrk="0" fontAlgn="base" hangingPunct="0">
                <a:spcBef>
                  <a:spcPct val="0"/>
                </a:spcBef>
                <a:spcAft>
                  <a:spcPct val="0"/>
                </a:spcAft>
                <a:defRPr kern="1200">
                  <a:solidFill>
                    <a:schemeClr val="tx1"/>
                  </a:solidFill>
                  <a:latin typeface="Arial" charset="0"/>
                  <a:ea typeface="ＭＳ Ｐゴシック" pitchFamily="-65" charset="-128"/>
                  <a:cs typeface="+mn-cs"/>
                </a:defRPr>
              </a:lvl5pPr>
              <a:lvl6pPr marL="2286000" algn="l" defTabSz="914400" rtl="0" eaLnBrk="1" latinLnBrk="0" hangingPunct="1">
                <a:defRPr kern="1200">
                  <a:solidFill>
                    <a:schemeClr val="tx1"/>
                  </a:solidFill>
                  <a:latin typeface="Arial" charset="0"/>
                  <a:ea typeface="ＭＳ Ｐゴシック" pitchFamily="-65" charset="-128"/>
                  <a:cs typeface="+mn-cs"/>
                </a:defRPr>
              </a:lvl6pPr>
              <a:lvl7pPr marL="2743200" algn="l" defTabSz="914400" rtl="0" eaLnBrk="1" latinLnBrk="0" hangingPunct="1">
                <a:defRPr kern="1200">
                  <a:solidFill>
                    <a:schemeClr val="tx1"/>
                  </a:solidFill>
                  <a:latin typeface="Arial" charset="0"/>
                  <a:ea typeface="ＭＳ Ｐゴシック" pitchFamily="-65" charset="-128"/>
                  <a:cs typeface="+mn-cs"/>
                </a:defRPr>
              </a:lvl7pPr>
              <a:lvl8pPr marL="3200400" algn="l" defTabSz="914400" rtl="0" eaLnBrk="1" latinLnBrk="0" hangingPunct="1">
                <a:defRPr kern="1200">
                  <a:solidFill>
                    <a:schemeClr val="tx1"/>
                  </a:solidFill>
                  <a:latin typeface="Arial" charset="0"/>
                  <a:ea typeface="ＭＳ Ｐゴシック" pitchFamily="-65" charset="-128"/>
                  <a:cs typeface="+mn-cs"/>
                </a:defRPr>
              </a:lvl8pPr>
              <a:lvl9pPr marL="3657600" algn="l" defTabSz="914400" rtl="0" eaLnBrk="1" latinLnBrk="0" hangingPunct="1">
                <a:defRPr kern="1200">
                  <a:solidFill>
                    <a:schemeClr val="tx1"/>
                  </a:solidFill>
                  <a:latin typeface="Arial" charset="0"/>
                  <a:ea typeface="ＭＳ Ｐゴシック" pitchFamily="-65" charset="-128"/>
                  <a:cs typeface="+mn-cs"/>
                </a:defRPr>
              </a:lvl9pPr>
            </a:lstStyle>
            <a:p>
              <a:pPr algn="ctr" eaLnBrk="1" hangingPunct="1">
                <a:defRPr/>
              </a:pPr>
              <a:r>
                <a:rPr lang="en-US" altLang="en-US" sz="1600" b="1" smtClean="0">
                  <a:solidFill>
                    <a:srgbClr val="FFFFFF"/>
                  </a:solidFill>
                  <a:cs typeface="Arial" charset="0"/>
                </a:rPr>
                <a:t>Sample</a:t>
              </a:r>
              <a:endParaRPr lang="en-US" altLang="en-US" sz="2000" b="1" smtClean="0">
                <a:solidFill>
                  <a:srgbClr val="FFFFFF"/>
                </a:solidFill>
                <a:cs typeface="Arial" charset="0"/>
              </a:endParaRPr>
            </a:p>
          </p:txBody>
        </p:sp>
        <p:sp>
          <p:nvSpPr>
            <p:cNvPr id="12" name="Oval 11"/>
            <p:cNvSpPr>
              <a:spLocks noChangeArrowheads="1"/>
            </p:cNvSpPr>
            <p:nvPr/>
          </p:nvSpPr>
          <p:spPr bwMode="auto">
            <a:xfrm>
              <a:off x="1514474" y="3926221"/>
              <a:ext cx="1455738" cy="576263"/>
            </a:xfrm>
            <a:prstGeom prst="ellipse">
              <a:avLst/>
            </a:prstGeom>
            <a:solidFill>
              <a:srgbClr val="B88472"/>
            </a:solidFill>
            <a:ln w="10000">
              <a:solidFill>
                <a:srgbClr val="B88472"/>
              </a:solidFill>
              <a:round/>
              <a:headEnd/>
              <a:tailEnd/>
            </a:ln>
            <a:effectLst>
              <a:outerShdw blurRad="38100" dist="30000" dir="5400000" rotWithShape="0">
                <a:srgbClr val="808080">
                  <a:alpha val="45000"/>
                </a:srgbClr>
              </a:outerShdw>
            </a:effectLst>
          </p:spPr>
          <p:txBody>
            <a:bodyPr/>
            <a:lstStyle>
              <a:defPPr>
                <a:defRPr lang="en-US"/>
              </a:defPPr>
              <a:lvl1pPr algn="l" defTabSz="457200" rtl="0" eaLnBrk="0" fontAlgn="base" hangingPunct="0">
                <a:spcBef>
                  <a:spcPct val="0"/>
                </a:spcBef>
                <a:spcAft>
                  <a:spcPct val="0"/>
                </a:spcAft>
                <a:defRPr kern="1200">
                  <a:solidFill>
                    <a:schemeClr val="tx1"/>
                  </a:solidFill>
                  <a:latin typeface="Arial" charset="0"/>
                  <a:ea typeface="ＭＳ Ｐゴシック" pitchFamily="-65" charset="-128"/>
                  <a:cs typeface="+mn-cs"/>
                </a:defRPr>
              </a:lvl1pPr>
              <a:lvl2pPr marL="457200" algn="l" defTabSz="457200" rtl="0" eaLnBrk="0" fontAlgn="base" hangingPunct="0">
                <a:spcBef>
                  <a:spcPct val="0"/>
                </a:spcBef>
                <a:spcAft>
                  <a:spcPct val="0"/>
                </a:spcAft>
                <a:defRPr kern="1200">
                  <a:solidFill>
                    <a:schemeClr val="tx1"/>
                  </a:solidFill>
                  <a:latin typeface="Arial" charset="0"/>
                  <a:ea typeface="ＭＳ Ｐゴシック" pitchFamily="-65" charset="-128"/>
                  <a:cs typeface="+mn-cs"/>
                </a:defRPr>
              </a:lvl2pPr>
              <a:lvl3pPr marL="914400" algn="l" defTabSz="457200" rtl="0" eaLnBrk="0" fontAlgn="base" hangingPunct="0">
                <a:spcBef>
                  <a:spcPct val="0"/>
                </a:spcBef>
                <a:spcAft>
                  <a:spcPct val="0"/>
                </a:spcAft>
                <a:defRPr kern="1200">
                  <a:solidFill>
                    <a:schemeClr val="tx1"/>
                  </a:solidFill>
                  <a:latin typeface="Arial" charset="0"/>
                  <a:ea typeface="ＭＳ Ｐゴシック" pitchFamily="-65" charset="-128"/>
                  <a:cs typeface="+mn-cs"/>
                </a:defRPr>
              </a:lvl3pPr>
              <a:lvl4pPr marL="1371600" algn="l" defTabSz="457200" rtl="0" eaLnBrk="0" fontAlgn="base" hangingPunct="0">
                <a:spcBef>
                  <a:spcPct val="0"/>
                </a:spcBef>
                <a:spcAft>
                  <a:spcPct val="0"/>
                </a:spcAft>
                <a:defRPr kern="1200">
                  <a:solidFill>
                    <a:schemeClr val="tx1"/>
                  </a:solidFill>
                  <a:latin typeface="Arial" charset="0"/>
                  <a:ea typeface="ＭＳ Ｐゴシック" pitchFamily="-65" charset="-128"/>
                  <a:cs typeface="+mn-cs"/>
                </a:defRPr>
              </a:lvl4pPr>
              <a:lvl5pPr marL="1828800" algn="l" defTabSz="457200" rtl="0" eaLnBrk="0" fontAlgn="base" hangingPunct="0">
                <a:spcBef>
                  <a:spcPct val="0"/>
                </a:spcBef>
                <a:spcAft>
                  <a:spcPct val="0"/>
                </a:spcAft>
                <a:defRPr kern="1200">
                  <a:solidFill>
                    <a:schemeClr val="tx1"/>
                  </a:solidFill>
                  <a:latin typeface="Arial" charset="0"/>
                  <a:ea typeface="ＭＳ Ｐゴシック" pitchFamily="-65" charset="-128"/>
                  <a:cs typeface="+mn-cs"/>
                </a:defRPr>
              </a:lvl5pPr>
              <a:lvl6pPr marL="2286000" algn="l" defTabSz="914400" rtl="0" eaLnBrk="1" latinLnBrk="0" hangingPunct="1">
                <a:defRPr kern="1200">
                  <a:solidFill>
                    <a:schemeClr val="tx1"/>
                  </a:solidFill>
                  <a:latin typeface="Arial" charset="0"/>
                  <a:ea typeface="ＭＳ Ｐゴシック" pitchFamily="-65" charset="-128"/>
                  <a:cs typeface="+mn-cs"/>
                </a:defRPr>
              </a:lvl6pPr>
              <a:lvl7pPr marL="2743200" algn="l" defTabSz="914400" rtl="0" eaLnBrk="1" latinLnBrk="0" hangingPunct="1">
                <a:defRPr kern="1200">
                  <a:solidFill>
                    <a:schemeClr val="tx1"/>
                  </a:solidFill>
                  <a:latin typeface="Arial" charset="0"/>
                  <a:ea typeface="ＭＳ Ｐゴシック" pitchFamily="-65" charset="-128"/>
                  <a:cs typeface="+mn-cs"/>
                </a:defRPr>
              </a:lvl7pPr>
              <a:lvl8pPr marL="3200400" algn="l" defTabSz="914400" rtl="0" eaLnBrk="1" latinLnBrk="0" hangingPunct="1">
                <a:defRPr kern="1200">
                  <a:solidFill>
                    <a:schemeClr val="tx1"/>
                  </a:solidFill>
                  <a:latin typeface="Arial" charset="0"/>
                  <a:ea typeface="ＭＳ Ｐゴシック" pitchFamily="-65" charset="-128"/>
                  <a:cs typeface="+mn-cs"/>
                </a:defRPr>
              </a:lvl8pPr>
              <a:lvl9pPr marL="3657600" algn="l" defTabSz="914400" rtl="0" eaLnBrk="1" latinLnBrk="0" hangingPunct="1">
                <a:defRPr kern="1200">
                  <a:solidFill>
                    <a:schemeClr val="tx1"/>
                  </a:solidFill>
                  <a:latin typeface="Arial" charset="0"/>
                  <a:ea typeface="ＭＳ Ｐゴシック" pitchFamily="-65" charset="-128"/>
                  <a:cs typeface="+mn-cs"/>
                </a:defRPr>
              </a:lvl9pPr>
            </a:lstStyle>
            <a:p>
              <a:pPr algn="ctr" eaLnBrk="1" hangingPunct="1">
                <a:defRPr/>
              </a:pPr>
              <a:r>
                <a:rPr lang="en-US" altLang="en-US" sz="1600" b="1" smtClean="0">
                  <a:solidFill>
                    <a:srgbClr val="FFFFFF"/>
                  </a:solidFill>
                  <a:cs typeface="Arial" charset="0"/>
                </a:rPr>
                <a:t>Sample</a:t>
              </a:r>
              <a:endParaRPr lang="en-US" altLang="en-US" sz="2000" b="1" smtClean="0">
                <a:solidFill>
                  <a:srgbClr val="FFFFFF"/>
                </a:solidFill>
                <a:cs typeface="Arial" charset="0"/>
              </a:endParaRPr>
            </a:p>
          </p:txBody>
        </p:sp>
        <p:sp>
          <p:nvSpPr>
            <p:cNvPr id="13" name="Oval 12"/>
            <p:cNvSpPr>
              <a:spLocks noChangeArrowheads="1"/>
            </p:cNvSpPr>
            <p:nvPr/>
          </p:nvSpPr>
          <p:spPr bwMode="auto">
            <a:xfrm>
              <a:off x="1357312" y="2648284"/>
              <a:ext cx="1454150" cy="576262"/>
            </a:xfrm>
            <a:prstGeom prst="ellipse">
              <a:avLst/>
            </a:prstGeom>
            <a:solidFill>
              <a:srgbClr val="B88472"/>
            </a:solidFill>
            <a:ln w="10000">
              <a:solidFill>
                <a:srgbClr val="B88472"/>
              </a:solidFill>
              <a:round/>
              <a:headEnd/>
              <a:tailEnd/>
            </a:ln>
            <a:effectLst>
              <a:outerShdw blurRad="38100" dist="30000" dir="5400000" rotWithShape="0">
                <a:srgbClr val="808080">
                  <a:alpha val="45000"/>
                </a:srgbClr>
              </a:outerShdw>
            </a:effectLst>
          </p:spPr>
          <p:txBody>
            <a:bodyPr/>
            <a:lstStyle>
              <a:defPPr>
                <a:defRPr lang="en-US"/>
              </a:defPPr>
              <a:lvl1pPr algn="l" defTabSz="457200" rtl="0" eaLnBrk="0" fontAlgn="base" hangingPunct="0">
                <a:spcBef>
                  <a:spcPct val="0"/>
                </a:spcBef>
                <a:spcAft>
                  <a:spcPct val="0"/>
                </a:spcAft>
                <a:defRPr kern="1200">
                  <a:solidFill>
                    <a:schemeClr val="tx1"/>
                  </a:solidFill>
                  <a:latin typeface="Arial" charset="0"/>
                  <a:ea typeface="ＭＳ Ｐゴシック" pitchFamily="-65" charset="-128"/>
                  <a:cs typeface="+mn-cs"/>
                </a:defRPr>
              </a:lvl1pPr>
              <a:lvl2pPr marL="457200" algn="l" defTabSz="457200" rtl="0" eaLnBrk="0" fontAlgn="base" hangingPunct="0">
                <a:spcBef>
                  <a:spcPct val="0"/>
                </a:spcBef>
                <a:spcAft>
                  <a:spcPct val="0"/>
                </a:spcAft>
                <a:defRPr kern="1200">
                  <a:solidFill>
                    <a:schemeClr val="tx1"/>
                  </a:solidFill>
                  <a:latin typeface="Arial" charset="0"/>
                  <a:ea typeface="ＭＳ Ｐゴシック" pitchFamily="-65" charset="-128"/>
                  <a:cs typeface="+mn-cs"/>
                </a:defRPr>
              </a:lvl2pPr>
              <a:lvl3pPr marL="914400" algn="l" defTabSz="457200" rtl="0" eaLnBrk="0" fontAlgn="base" hangingPunct="0">
                <a:spcBef>
                  <a:spcPct val="0"/>
                </a:spcBef>
                <a:spcAft>
                  <a:spcPct val="0"/>
                </a:spcAft>
                <a:defRPr kern="1200">
                  <a:solidFill>
                    <a:schemeClr val="tx1"/>
                  </a:solidFill>
                  <a:latin typeface="Arial" charset="0"/>
                  <a:ea typeface="ＭＳ Ｐゴシック" pitchFamily="-65" charset="-128"/>
                  <a:cs typeface="+mn-cs"/>
                </a:defRPr>
              </a:lvl3pPr>
              <a:lvl4pPr marL="1371600" algn="l" defTabSz="457200" rtl="0" eaLnBrk="0" fontAlgn="base" hangingPunct="0">
                <a:spcBef>
                  <a:spcPct val="0"/>
                </a:spcBef>
                <a:spcAft>
                  <a:spcPct val="0"/>
                </a:spcAft>
                <a:defRPr kern="1200">
                  <a:solidFill>
                    <a:schemeClr val="tx1"/>
                  </a:solidFill>
                  <a:latin typeface="Arial" charset="0"/>
                  <a:ea typeface="ＭＳ Ｐゴシック" pitchFamily="-65" charset="-128"/>
                  <a:cs typeface="+mn-cs"/>
                </a:defRPr>
              </a:lvl4pPr>
              <a:lvl5pPr marL="1828800" algn="l" defTabSz="457200" rtl="0" eaLnBrk="0" fontAlgn="base" hangingPunct="0">
                <a:spcBef>
                  <a:spcPct val="0"/>
                </a:spcBef>
                <a:spcAft>
                  <a:spcPct val="0"/>
                </a:spcAft>
                <a:defRPr kern="1200">
                  <a:solidFill>
                    <a:schemeClr val="tx1"/>
                  </a:solidFill>
                  <a:latin typeface="Arial" charset="0"/>
                  <a:ea typeface="ＭＳ Ｐゴシック" pitchFamily="-65" charset="-128"/>
                  <a:cs typeface="+mn-cs"/>
                </a:defRPr>
              </a:lvl5pPr>
              <a:lvl6pPr marL="2286000" algn="l" defTabSz="914400" rtl="0" eaLnBrk="1" latinLnBrk="0" hangingPunct="1">
                <a:defRPr kern="1200">
                  <a:solidFill>
                    <a:schemeClr val="tx1"/>
                  </a:solidFill>
                  <a:latin typeface="Arial" charset="0"/>
                  <a:ea typeface="ＭＳ Ｐゴシック" pitchFamily="-65" charset="-128"/>
                  <a:cs typeface="+mn-cs"/>
                </a:defRPr>
              </a:lvl6pPr>
              <a:lvl7pPr marL="2743200" algn="l" defTabSz="914400" rtl="0" eaLnBrk="1" latinLnBrk="0" hangingPunct="1">
                <a:defRPr kern="1200">
                  <a:solidFill>
                    <a:schemeClr val="tx1"/>
                  </a:solidFill>
                  <a:latin typeface="Arial" charset="0"/>
                  <a:ea typeface="ＭＳ Ｐゴシック" pitchFamily="-65" charset="-128"/>
                  <a:cs typeface="+mn-cs"/>
                </a:defRPr>
              </a:lvl7pPr>
              <a:lvl8pPr marL="3200400" algn="l" defTabSz="914400" rtl="0" eaLnBrk="1" latinLnBrk="0" hangingPunct="1">
                <a:defRPr kern="1200">
                  <a:solidFill>
                    <a:schemeClr val="tx1"/>
                  </a:solidFill>
                  <a:latin typeface="Arial" charset="0"/>
                  <a:ea typeface="ＭＳ Ｐゴシック" pitchFamily="-65" charset="-128"/>
                  <a:cs typeface="+mn-cs"/>
                </a:defRPr>
              </a:lvl8pPr>
              <a:lvl9pPr marL="3657600" algn="l" defTabSz="914400" rtl="0" eaLnBrk="1" latinLnBrk="0" hangingPunct="1">
                <a:defRPr kern="1200">
                  <a:solidFill>
                    <a:schemeClr val="tx1"/>
                  </a:solidFill>
                  <a:latin typeface="Arial" charset="0"/>
                  <a:ea typeface="ＭＳ Ｐゴシック" pitchFamily="-65" charset="-128"/>
                  <a:cs typeface="+mn-cs"/>
                </a:defRPr>
              </a:lvl9pPr>
            </a:lstStyle>
            <a:p>
              <a:pPr algn="ctr" eaLnBrk="1" hangingPunct="1">
                <a:defRPr/>
              </a:pPr>
              <a:r>
                <a:rPr lang="en-US" altLang="en-US" sz="1600" b="1" smtClean="0">
                  <a:solidFill>
                    <a:srgbClr val="FFFFFF"/>
                  </a:solidFill>
                  <a:cs typeface="Arial" charset="0"/>
                </a:rPr>
                <a:t>Sample</a:t>
              </a:r>
              <a:endParaRPr lang="en-US" altLang="en-US" sz="2000" b="1" smtClean="0">
                <a:solidFill>
                  <a:srgbClr val="FFFFFF"/>
                </a:solidFill>
                <a:cs typeface="Arial" charset="0"/>
              </a:endParaRPr>
            </a:p>
          </p:txBody>
        </p:sp>
        <p:sp>
          <p:nvSpPr>
            <p:cNvPr id="14" name="Curved Down Arrow 13"/>
            <p:cNvSpPr/>
            <p:nvPr/>
          </p:nvSpPr>
          <p:spPr>
            <a:xfrm rot="21385562">
              <a:off x="3754086" y="2353049"/>
              <a:ext cx="3440856" cy="499372"/>
            </a:xfrm>
            <a:prstGeom prst="curvedDownArrow">
              <a:avLst/>
            </a:prstGeom>
          </p:spPr>
          <p:style>
            <a:lnRef idx="0">
              <a:schemeClr val="accent1"/>
            </a:lnRef>
            <a:fillRef idx="3">
              <a:schemeClr val="accent1"/>
            </a:fillRef>
            <a:effectRef idx="3">
              <a:schemeClr val="accent1"/>
            </a:effectRef>
            <a:fontRef idx="minor">
              <a:schemeClr val="lt1"/>
            </a:fontRef>
          </p:style>
          <p:txBody>
            <a:bodyPr anchor="ctr"/>
            <a:lstStyle>
              <a:defPPr>
                <a:defRPr lang="en-US"/>
              </a:defPPr>
              <a:lvl1pPr algn="l" defTabSz="457200" rtl="0" eaLnBrk="0" fontAlgn="base" hangingPunct="0">
                <a:spcBef>
                  <a:spcPct val="0"/>
                </a:spcBef>
                <a:spcAft>
                  <a:spcPct val="0"/>
                </a:spcAft>
                <a:defRPr kern="1200">
                  <a:solidFill>
                    <a:schemeClr val="lt1"/>
                  </a:solidFill>
                  <a:latin typeface="+mn-lt"/>
                  <a:ea typeface="+mn-ea"/>
                  <a:cs typeface="+mn-cs"/>
                </a:defRPr>
              </a:lvl1pPr>
              <a:lvl2pPr marL="457200" algn="l" defTabSz="457200" rtl="0" eaLnBrk="0" fontAlgn="base" hangingPunct="0">
                <a:spcBef>
                  <a:spcPct val="0"/>
                </a:spcBef>
                <a:spcAft>
                  <a:spcPct val="0"/>
                </a:spcAft>
                <a:defRPr kern="1200">
                  <a:solidFill>
                    <a:schemeClr val="lt1"/>
                  </a:solidFill>
                  <a:latin typeface="+mn-lt"/>
                  <a:ea typeface="+mn-ea"/>
                  <a:cs typeface="+mn-cs"/>
                </a:defRPr>
              </a:lvl2pPr>
              <a:lvl3pPr marL="914400" algn="l" defTabSz="457200" rtl="0" eaLnBrk="0" fontAlgn="base" hangingPunct="0">
                <a:spcBef>
                  <a:spcPct val="0"/>
                </a:spcBef>
                <a:spcAft>
                  <a:spcPct val="0"/>
                </a:spcAft>
                <a:defRPr kern="1200">
                  <a:solidFill>
                    <a:schemeClr val="lt1"/>
                  </a:solidFill>
                  <a:latin typeface="+mn-lt"/>
                  <a:ea typeface="+mn-ea"/>
                  <a:cs typeface="+mn-cs"/>
                </a:defRPr>
              </a:lvl3pPr>
              <a:lvl4pPr marL="1371600" algn="l" defTabSz="457200" rtl="0" eaLnBrk="0" fontAlgn="base" hangingPunct="0">
                <a:spcBef>
                  <a:spcPct val="0"/>
                </a:spcBef>
                <a:spcAft>
                  <a:spcPct val="0"/>
                </a:spcAft>
                <a:defRPr kern="1200">
                  <a:solidFill>
                    <a:schemeClr val="lt1"/>
                  </a:solidFill>
                  <a:latin typeface="+mn-lt"/>
                  <a:ea typeface="+mn-ea"/>
                  <a:cs typeface="+mn-cs"/>
                </a:defRPr>
              </a:lvl4pPr>
              <a:lvl5pPr marL="1828800" algn="l" defTabSz="457200"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en-US">
                <a:solidFill>
                  <a:schemeClr val="tx1"/>
                </a:solidFill>
                <a:cs typeface="Arial"/>
              </a:endParaRPr>
            </a:p>
          </p:txBody>
        </p:sp>
        <p:sp>
          <p:nvSpPr>
            <p:cNvPr id="15" name="Curved Down Arrow 14"/>
            <p:cNvSpPr/>
            <p:nvPr/>
          </p:nvSpPr>
          <p:spPr>
            <a:xfrm rot="214438" flipV="1">
              <a:off x="3995043" y="3744917"/>
              <a:ext cx="3217667" cy="517879"/>
            </a:xfrm>
            <a:prstGeom prst="curvedDownArrow">
              <a:avLst/>
            </a:prstGeom>
          </p:spPr>
          <p:style>
            <a:lnRef idx="0">
              <a:schemeClr val="accent1"/>
            </a:lnRef>
            <a:fillRef idx="3">
              <a:schemeClr val="accent1"/>
            </a:fillRef>
            <a:effectRef idx="3">
              <a:schemeClr val="accent1"/>
            </a:effectRef>
            <a:fontRef idx="minor">
              <a:schemeClr val="lt1"/>
            </a:fontRef>
          </p:style>
          <p:txBody>
            <a:bodyPr anchor="ctr"/>
            <a:lstStyle>
              <a:defPPr>
                <a:defRPr lang="en-US"/>
              </a:defPPr>
              <a:lvl1pPr algn="l" defTabSz="457200" rtl="0" eaLnBrk="0" fontAlgn="base" hangingPunct="0">
                <a:spcBef>
                  <a:spcPct val="0"/>
                </a:spcBef>
                <a:spcAft>
                  <a:spcPct val="0"/>
                </a:spcAft>
                <a:defRPr kern="1200">
                  <a:solidFill>
                    <a:schemeClr val="lt1"/>
                  </a:solidFill>
                  <a:latin typeface="+mn-lt"/>
                  <a:ea typeface="+mn-ea"/>
                  <a:cs typeface="+mn-cs"/>
                </a:defRPr>
              </a:lvl1pPr>
              <a:lvl2pPr marL="457200" algn="l" defTabSz="457200" rtl="0" eaLnBrk="0" fontAlgn="base" hangingPunct="0">
                <a:spcBef>
                  <a:spcPct val="0"/>
                </a:spcBef>
                <a:spcAft>
                  <a:spcPct val="0"/>
                </a:spcAft>
                <a:defRPr kern="1200">
                  <a:solidFill>
                    <a:schemeClr val="lt1"/>
                  </a:solidFill>
                  <a:latin typeface="+mn-lt"/>
                  <a:ea typeface="+mn-ea"/>
                  <a:cs typeface="+mn-cs"/>
                </a:defRPr>
              </a:lvl2pPr>
              <a:lvl3pPr marL="914400" algn="l" defTabSz="457200" rtl="0" eaLnBrk="0" fontAlgn="base" hangingPunct="0">
                <a:spcBef>
                  <a:spcPct val="0"/>
                </a:spcBef>
                <a:spcAft>
                  <a:spcPct val="0"/>
                </a:spcAft>
                <a:defRPr kern="1200">
                  <a:solidFill>
                    <a:schemeClr val="lt1"/>
                  </a:solidFill>
                  <a:latin typeface="+mn-lt"/>
                  <a:ea typeface="+mn-ea"/>
                  <a:cs typeface="+mn-cs"/>
                </a:defRPr>
              </a:lvl3pPr>
              <a:lvl4pPr marL="1371600" algn="l" defTabSz="457200" rtl="0" eaLnBrk="0" fontAlgn="base" hangingPunct="0">
                <a:spcBef>
                  <a:spcPct val="0"/>
                </a:spcBef>
                <a:spcAft>
                  <a:spcPct val="0"/>
                </a:spcAft>
                <a:defRPr kern="1200">
                  <a:solidFill>
                    <a:schemeClr val="lt1"/>
                  </a:solidFill>
                  <a:latin typeface="+mn-lt"/>
                  <a:ea typeface="+mn-ea"/>
                  <a:cs typeface="+mn-cs"/>
                </a:defRPr>
              </a:lvl4pPr>
              <a:lvl5pPr marL="1828800" algn="l" defTabSz="457200"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en-US">
                <a:solidFill>
                  <a:schemeClr val="tx1"/>
                </a:solidFill>
                <a:cs typeface="Arial"/>
              </a:endParaRPr>
            </a:p>
          </p:txBody>
        </p:sp>
        <p:sp>
          <p:nvSpPr>
            <p:cNvPr id="16" name="Curved Down Arrow 15"/>
            <p:cNvSpPr/>
            <p:nvPr/>
          </p:nvSpPr>
          <p:spPr>
            <a:xfrm rot="21385562">
              <a:off x="2780645" y="2857980"/>
              <a:ext cx="4430296" cy="619150"/>
            </a:xfrm>
            <a:prstGeom prst="curvedDownArrow">
              <a:avLst/>
            </a:prstGeom>
          </p:spPr>
          <p:style>
            <a:lnRef idx="0">
              <a:schemeClr val="accent1"/>
            </a:lnRef>
            <a:fillRef idx="3">
              <a:schemeClr val="accent1"/>
            </a:fillRef>
            <a:effectRef idx="3">
              <a:schemeClr val="accent1"/>
            </a:effectRef>
            <a:fontRef idx="minor">
              <a:schemeClr val="lt1"/>
            </a:fontRef>
          </p:style>
          <p:txBody>
            <a:bodyPr anchor="ctr"/>
            <a:lstStyle>
              <a:defPPr>
                <a:defRPr lang="en-US"/>
              </a:defPPr>
              <a:lvl1pPr algn="l" defTabSz="457200" rtl="0" eaLnBrk="0" fontAlgn="base" hangingPunct="0">
                <a:spcBef>
                  <a:spcPct val="0"/>
                </a:spcBef>
                <a:spcAft>
                  <a:spcPct val="0"/>
                </a:spcAft>
                <a:defRPr kern="1200">
                  <a:solidFill>
                    <a:schemeClr val="lt1"/>
                  </a:solidFill>
                  <a:latin typeface="+mn-lt"/>
                  <a:ea typeface="+mn-ea"/>
                  <a:cs typeface="+mn-cs"/>
                </a:defRPr>
              </a:lvl1pPr>
              <a:lvl2pPr marL="457200" algn="l" defTabSz="457200" rtl="0" eaLnBrk="0" fontAlgn="base" hangingPunct="0">
                <a:spcBef>
                  <a:spcPct val="0"/>
                </a:spcBef>
                <a:spcAft>
                  <a:spcPct val="0"/>
                </a:spcAft>
                <a:defRPr kern="1200">
                  <a:solidFill>
                    <a:schemeClr val="lt1"/>
                  </a:solidFill>
                  <a:latin typeface="+mn-lt"/>
                  <a:ea typeface="+mn-ea"/>
                  <a:cs typeface="+mn-cs"/>
                </a:defRPr>
              </a:lvl2pPr>
              <a:lvl3pPr marL="914400" algn="l" defTabSz="457200" rtl="0" eaLnBrk="0" fontAlgn="base" hangingPunct="0">
                <a:spcBef>
                  <a:spcPct val="0"/>
                </a:spcBef>
                <a:spcAft>
                  <a:spcPct val="0"/>
                </a:spcAft>
                <a:defRPr kern="1200">
                  <a:solidFill>
                    <a:schemeClr val="lt1"/>
                  </a:solidFill>
                  <a:latin typeface="+mn-lt"/>
                  <a:ea typeface="+mn-ea"/>
                  <a:cs typeface="+mn-cs"/>
                </a:defRPr>
              </a:lvl3pPr>
              <a:lvl4pPr marL="1371600" algn="l" defTabSz="457200" rtl="0" eaLnBrk="0" fontAlgn="base" hangingPunct="0">
                <a:spcBef>
                  <a:spcPct val="0"/>
                </a:spcBef>
                <a:spcAft>
                  <a:spcPct val="0"/>
                </a:spcAft>
                <a:defRPr kern="1200">
                  <a:solidFill>
                    <a:schemeClr val="lt1"/>
                  </a:solidFill>
                  <a:latin typeface="+mn-lt"/>
                  <a:ea typeface="+mn-ea"/>
                  <a:cs typeface="+mn-cs"/>
                </a:defRPr>
              </a:lvl4pPr>
              <a:lvl5pPr marL="1828800" algn="l" defTabSz="457200"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en-US">
                <a:solidFill>
                  <a:schemeClr val="tx1"/>
                </a:solidFill>
                <a:cs typeface="Arial"/>
              </a:endParaRPr>
            </a:p>
          </p:txBody>
        </p:sp>
        <p:sp>
          <p:nvSpPr>
            <p:cNvPr id="17" name="Curved Down Arrow 16"/>
            <p:cNvSpPr/>
            <p:nvPr/>
          </p:nvSpPr>
          <p:spPr>
            <a:xfrm rot="21385562">
              <a:off x="2559288" y="2127135"/>
              <a:ext cx="4587242" cy="768566"/>
            </a:xfrm>
            <a:prstGeom prst="curvedDownArrow">
              <a:avLst/>
            </a:prstGeom>
          </p:spPr>
          <p:style>
            <a:lnRef idx="0">
              <a:schemeClr val="accent1"/>
            </a:lnRef>
            <a:fillRef idx="3">
              <a:schemeClr val="accent1"/>
            </a:fillRef>
            <a:effectRef idx="3">
              <a:schemeClr val="accent1"/>
            </a:effectRef>
            <a:fontRef idx="minor">
              <a:schemeClr val="lt1"/>
            </a:fontRef>
          </p:style>
          <p:txBody>
            <a:bodyPr anchor="ctr"/>
            <a:lstStyle>
              <a:defPPr>
                <a:defRPr lang="en-US"/>
              </a:defPPr>
              <a:lvl1pPr algn="l" defTabSz="457200" rtl="0" eaLnBrk="0" fontAlgn="base" hangingPunct="0">
                <a:spcBef>
                  <a:spcPct val="0"/>
                </a:spcBef>
                <a:spcAft>
                  <a:spcPct val="0"/>
                </a:spcAft>
                <a:defRPr kern="1200">
                  <a:solidFill>
                    <a:schemeClr val="lt1"/>
                  </a:solidFill>
                  <a:latin typeface="+mn-lt"/>
                  <a:ea typeface="+mn-ea"/>
                  <a:cs typeface="+mn-cs"/>
                </a:defRPr>
              </a:lvl1pPr>
              <a:lvl2pPr marL="457200" algn="l" defTabSz="457200" rtl="0" eaLnBrk="0" fontAlgn="base" hangingPunct="0">
                <a:spcBef>
                  <a:spcPct val="0"/>
                </a:spcBef>
                <a:spcAft>
                  <a:spcPct val="0"/>
                </a:spcAft>
                <a:defRPr kern="1200">
                  <a:solidFill>
                    <a:schemeClr val="lt1"/>
                  </a:solidFill>
                  <a:latin typeface="+mn-lt"/>
                  <a:ea typeface="+mn-ea"/>
                  <a:cs typeface="+mn-cs"/>
                </a:defRPr>
              </a:lvl2pPr>
              <a:lvl3pPr marL="914400" algn="l" defTabSz="457200" rtl="0" eaLnBrk="0" fontAlgn="base" hangingPunct="0">
                <a:spcBef>
                  <a:spcPct val="0"/>
                </a:spcBef>
                <a:spcAft>
                  <a:spcPct val="0"/>
                </a:spcAft>
                <a:defRPr kern="1200">
                  <a:solidFill>
                    <a:schemeClr val="lt1"/>
                  </a:solidFill>
                  <a:latin typeface="+mn-lt"/>
                  <a:ea typeface="+mn-ea"/>
                  <a:cs typeface="+mn-cs"/>
                </a:defRPr>
              </a:lvl3pPr>
              <a:lvl4pPr marL="1371600" algn="l" defTabSz="457200" rtl="0" eaLnBrk="0" fontAlgn="base" hangingPunct="0">
                <a:spcBef>
                  <a:spcPct val="0"/>
                </a:spcBef>
                <a:spcAft>
                  <a:spcPct val="0"/>
                </a:spcAft>
                <a:defRPr kern="1200">
                  <a:solidFill>
                    <a:schemeClr val="lt1"/>
                  </a:solidFill>
                  <a:latin typeface="+mn-lt"/>
                  <a:ea typeface="+mn-ea"/>
                  <a:cs typeface="+mn-cs"/>
                </a:defRPr>
              </a:lvl4pPr>
              <a:lvl5pPr marL="1828800" algn="l" defTabSz="457200"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en-US">
                <a:solidFill>
                  <a:schemeClr val="tx1"/>
                </a:solidFill>
                <a:cs typeface="Arial"/>
              </a:endParaRPr>
            </a:p>
          </p:txBody>
        </p:sp>
        <p:sp>
          <p:nvSpPr>
            <p:cNvPr id="18" name="Curved Down Arrow 17"/>
            <p:cNvSpPr/>
            <p:nvPr/>
          </p:nvSpPr>
          <p:spPr>
            <a:xfrm flipV="1">
              <a:off x="2679466" y="4254141"/>
              <a:ext cx="4716314" cy="619150"/>
            </a:xfrm>
            <a:prstGeom prst="curvedDownArrow">
              <a:avLst/>
            </a:prstGeom>
          </p:spPr>
          <p:style>
            <a:lnRef idx="0">
              <a:schemeClr val="accent1"/>
            </a:lnRef>
            <a:fillRef idx="3">
              <a:schemeClr val="accent1"/>
            </a:fillRef>
            <a:effectRef idx="3">
              <a:schemeClr val="accent1"/>
            </a:effectRef>
            <a:fontRef idx="minor">
              <a:schemeClr val="lt1"/>
            </a:fontRef>
          </p:style>
          <p:txBody>
            <a:bodyPr anchor="ctr"/>
            <a:lstStyle>
              <a:defPPr>
                <a:defRPr lang="en-US"/>
              </a:defPPr>
              <a:lvl1pPr algn="l" defTabSz="457200" rtl="0" eaLnBrk="0" fontAlgn="base" hangingPunct="0">
                <a:spcBef>
                  <a:spcPct val="0"/>
                </a:spcBef>
                <a:spcAft>
                  <a:spcPct val="0"/>
                </a:spcAft>
                <a:defRPr kern="1200">
                  <a:solidFill>
                    <a:schemeClr val="lt1"/>
                  </a:solidFill>
                  <a:latin typeface="+mn-lt"/>
                  <a:ea typeface="+mn-ea"/>
                  <a:cs typeface="+mn-cs"/>
                </a:defRPr>
              </a:lvl1pPr>
              <a:lvl2pPr marL="457200" algn="l" defTabSz="457200" rtl="0" eaLnBrk="0" fontAlgn="base" hangingPunct="0">
                <a:spcBef>
                  <a:spcPct val="0"/>
                </a:spcBef>
                <a:spcAft>
                  <a:spcPct val="0"/>
                </a:spcAft>
                <a:defRPr kern="1200">
                  <a:solidFill>
                    <a:schemeClr val="lt1"/>
                  </a:solidFill>
                  <a:latin typeface="+mn-lt"/>
                  <a:ea typeface="+mn-ea"/>
                  <a:cs typeface="+mn-cs"/>
                </a:defRPr>
              </a:lvl2pPr>
              <a:lvl3pPr marL="914400" algn="l" defTabSz="457200" rtl="0" eaLnBrk="0" fontAlgn="base" hangingPunct="0">
                <a:spcBef>
                  <a:spcPct val="0"/>
                </a:spcBef>
                <a:spcAft>
                  <a:spcPct val="0"/>
                </a:spcAft>
                <a:defRPr kern="1200">
                  <a:solidFill>
                    <a:schemeClr val="lt1"/>
                  </a:solidFill>
                  <a:latin typeface="+mn-lt"/>
                  <a:ea typeface="+mn-ea"/>
                  <a:cs typeface="+mn-cs"/>
                </a:defRPr>
              </a:lvl3pPr>
              <a:lvl4pPr marL="1371600" algn="l" defTabSz="457200" rtl="0" eaLnBrk="0" fontAlgn="base" hangingPunct="0">
                <a:spcBef>
                  <a:spcPct val="0"/>
                </a:spcBef>
                <a:spcAft>
                  <a:spcPct val="0"/>
                </a:spcAft>
                <a:defRPr kern="1200">
                  <a:solidFill>
                    <a:schemeClr val="lt1"/>
                  </a:solidFill>
                  <a:latin typeface="+mn-lt"/>
                  <a:ea typeface="+mn-ea"/>
                  <a:cs typeface="+mn-cs"/>
                </a:defRPr>
              </a:lvl4pPr>
              <a:lvl5pPr marL="1828800" algn="l" defTabSz="457200"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en-US">
                <a:solidFill>
                  <a:schemeClr val="tx1"/>
                </a:solidFill>
                <a:cs typeface="Arial"/>
              </a:endParaRPr>
            </a:p>
          </p:txBody>
        </p:sp>
        <p:sp>
          <p:nvSpPr>
            <p:cNvPr id="19" name="Curved Down Arrow 18"/>
            <p:cNvSpPr/>
            <p:nvPr/>
          </p:nvSpPr>
          <p:spPr>
            <a:xfrm rot="21385562">
              <a:off x="4747439" y="2470505"/>
              <a:ext cx="2461046" cy="619150"/>
            </a:xfrm>
            <a:prstGeom prst="curvedDownArrow">
              <a:avLst/>
            </a:prstGeom>
          </p:spPr>
          <p:style>
            <a:lnRef idx="0">
              <a:schemeClr val="accent1"/>
            </a:lnRef>
            <a:fillRef idx="3">
              <a:schemeClr val="accent1"/>
            </a:fillRef>
            <a:effectRef idx="3">
              <a:schemeClr val="accent1"/>
            </a:effectRef>
            <a:fontRef idx="minor">
              <a:schemeClr val="lt1"/>
            </a:fontRef>
          </p:style>
          <p:txBody>
            <a:bodyPr anchor="ctr"/>
            <a:lstStyle>
              <a:defPPr>
                <a:defRPr lang="en-US"/>
              </a:defPPr>
              <a:lvl1pPr algn="l" defTabSz="457200" rtl="0" eaLnBrk="0" fontAlgn="base" hangingPunct="0">
                <a:spcBef>
                  <a:spcPct val="0"/>
                </a:spcBef>
                <a:spcAft>
                  <a:spcPct val="0"/>
                </a:spcAft>
                <a:defRPr kern="1200">
                  <a:solidFill>
                    <a:schemeClr val="lt1"/>
                  </a:solidFill>
                  <a:latin typeface="+mn-lt"/>
                  <a:ea typeface="+mn-ea"/>
                  <a:cs typeface="+mn-cs"/>
                </a:defRPr>
              </a:lvl1pPr>
              <a:lvl2pPr marL="457200" algn="l" defTabSz="457200" rtl="0" eaLnBrk="0" fontAlgn="base" hangingPunct="0">
                <a:spcBef>
                  <a:spcPct val="0"/>
                </a:spcBef>
                <a:spcAft>
                  <a:spcPct val="0"/>
                </a:spcAft>
                <a:defRPr kern="1200">
                  <a:solidFill>
                    <a:schemeClr val="lt1"/>
                  </a:solidFill>
                  <a:latin typeface="+mn-lt"/>
                  <a:ea typeface="+mn-ea"/>
                  <a:cs typeface="+mn-cs"/>
                </a:defRPr>
              </a:lvl2pPr>
              <a:lvl3pPr marL="914400" algn="l" defTabSz="457200" rtl="0" eaLnBrk="0" fontAlgn="base" hangingPunct="0">
                <a:spcBef>
                  <a:spcPct val="0"/>
                </a:spcBef>
                <a:spcAft>
                  <a:spcPct val="0"/>
                </a:spcAft>
                <a:defRPr kern="1200">
                  <a:solidFill>
                    <a:schemeClr val="lt1"/>
                  </a:solidFill>
                  <a:latin typeface="+mn-lt"/>
                  <a:ea typeface="+mn-ea"/>
                  <a:cs typeface="+mn-cs"/>
                </a:defRPr>
              </a:lvl3pPr>
              <a:lvl4pPr marL="1371600" algn="l" defTabSz="457200" rtl="0" eaLnBrk="0" fontAlgn="base" hangingPunct="0">
                <a:spcBef>
                  <a:spcPct val="0"/>
                </a:spcBef>
                <a:spcAft>
                  <a:spcPct val="0"/>
                </a:spcAft>
                <a:defRPr kern="1200">
                  <a:solidFill>
                    <a:schemeClr val="lt1"/>
                  </a:solidFill>
                  <a:latin typeface="+mn-lt"/>
                  <a:ea typeface="+mn-ea"/>
                  <a:cs typeface="+mn-cs"/>
                </a:defRPr>
              </a:lvl4pPr>
              <a:lvl5pPr marL="1828800" algn="l" defTabSz="457200"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en-US">
                <a:solidFill>
                  <a:schemeClr val="tx1"/>
                </a:solidFill>
                <a:cs typeface="Arial"/>
              </a:endParaRPr>
            </a:p>
          </p:txBody>
        </p:sp>
        <p:sp>
          <p:nvSpPr>
            <p:cNvPr id="20" name="TextBox 24"/>
            <p:cNvSpPr txBox="1"/>
            <p:nvPr/>
          </p:nvSpPr>
          <p:spPr>
            <a:xfrm>
              <a:off x="7126237" y="2573255"/>
              <a:ext cx="936675" cy="1569660"/>
            </a:xfrm>
            <a:prstGeom prst="rect">
              <a:avLst/>
            </a:prstGeom>
            <a:solidFill>
              <a:schemeClr val="tx2">
                <a:lumMod val="60000"/>
                <a:lumOff val="40000"/>
              </a:schemeClr>
            </a:solidFill>
          </p:spPr>
          <p:style>
            <a:lnRef idx="0">
              <a:schemeClr val="accent2"/>
            </a:lnRef>
            <a:fillRef idx="3">
              <a:schemeClr val="accent2"/>
            </a:fillRef>
            <a:effectRef idx="3">
              <a:schemeClr val="accent2"/>
            </a:effectRef>
            <a:fontRef idx="minor">
              <a:schemeClr val="lt1"/>
            </a:fontRef>
          </p:style>
          <p:txBody>
            <a:bodyPr wrap="none">
              <a:spAutoFit/>
            </a:bodyPr>
            <a:lstStyle>
              <a:defPPr>
                <a:defRPr lang="en-US"/>
              </a:defPPr>
              <a:lvl1pPr algn="l" defTabSz="457200" rtl="0" eaLnBrk="0" fontAlgn="base" hangingPunct="0">
                <a:spcBef>
                  <a:spcPct val="0"/>
                </a:spcBef>
                <a:spcAft>
                  <a:spcPct val="0"/>
                </a:spcAft>
                <a:defRPr kern="1200">
                  <a:solidFill>
                    <a:schemeClr val="lt1"/>
                  </a:solidFill>
                  <a:latin typeface="+mn-lt"/>
                  <a:ea typeface="+mn-ea"/>
                  <a:cs typeface="+mn-cs"/>
                </a:defRPr>
              </a:lvl1pPr>
              <a:lvl2pPr marL="457200" algn="l" defTabSz="457200" rtl="0" eaLnBrk="0" fontAlgn="base" hangingPunct="0">
                <a:spcBef>
                  <a:spcPct val="0"/>
                </a:spcBef>
                <a:spcAft>
                  <a:spcPct val="0"/>
                </a:spcAft>
                <a:defRPr kern="1200">
                  <a:solidFill>
                    <a:schemeClr val="lt1"/>
                  </a:solidFill>
                  <a:latin typeface="+mn-lt"/>
                  <a:ea typeface="+mn-ea"/>
                  <a:cs typeface="+mn-cs"/>
                </a:defRPr>
              </a:lvl2pPr>
              <a:lvl3pPr marL="914400" algn="l" defTabSz="457200" rtl="0" eaLnBrk="0" fontAlgn="base" hangingPunct="0">
                <a:spcBef>
                  <a:spcPct val="0"/>
                </a:spcBef>
                <a:spcAft>
                  <a:spcPct val="0"/>
                </a:spcAft>
                <a:defRPr kern="1200">
                  <a:solidFill>
                    <a:schemeClr val="lt1"/>
                  </a:solidFill>
                  <a:latin typeface="+mn-lt"/>
                  <a:ea typeface="+mn-ea"/>
                  <a:cs typeface="+mn-cs"/>
                </a:defRPr>
              </a:lvl3pPr>
              <a:lvl4pPr marL="1371600" algn="l" defTabSz="457200" rtl="0" eaLnBrk="0" fontAlgn="base" hangingPunct="0">
                <a:spcBef>
                  <a:spcPct val="0"/>
                </a:spcBef>
                <a:spcAft>
                  <a:spcPct val="0"/>
                </a:spcAft>
                <a:defRPr kern="1200">
                  <a:solidFill>
                    <a:schemeClr val="lt1"/>
                  </a:solidFill>
                  <a:latin typeface="+mn-lt"/>
                  <a:ea typeface="+mn-ea"/>
                  <a:cs typeface="+mn-cs"/>
                </a:defRPr>
              </a:lvl4pPr>
              <a:lvl5pPr marL="1828800" algn="l" defTabSz="457200"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r>
                <a:rPr lang="en-US" sz="9600" b="1" dirty="0">
                  <a:solidFill>
                    <a:schemeClr val="tx1"/>
                  </a:solidFill>
                  <a:cs typeface="Arial"/>
                </a:rPr>
                <a:t>?</a:t>
              </a:r>
            </a:p>
          </p:txBody>
        </p:sp>
      </p:grpSp>
    </p:spTree>
    <p:extLst>
      <p:ext uri="{BB962C8B-B14F-4D97-AF65-F5344CB8AC3E}">
        <p14:creationId xmlns:p14="http://schemas.microsoft.com/office/powerpoint/2010/main" val="40031760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a:t>Example: Confidence Interval </a:t>
            </a:r>
            <a:r>
              <a:rPr lang="en-US" dirty="0" smtClean="0"/>
              <a:t>2 (</a:t>
            </a:r>
            <a:r>
              <a:rPr lang="en-US" dirty="0" err="1" smtClean="0"/>
              <a:t>cont</a:t>
            </a:r>
            <a:r>
              <a:rPr lang="en-US" dirty="0" smtClean="0"/>
              <a:t>)</a:t>
            </a:r>
            <a:endParaRPr lang="en-US" dirty="0"/>
          </a:p>
        </p:txBody>
      </p:sp>
      <p:sp>
        <p:nvSpPr>
          <p:cNvPr id="3" name="Content Placeholder 2"/>
          <p:cNvSpPr>
            <a:spLocks noGrp="1"/>
          </p:cNvSpPr>
          <p:nvPr>
            <p:ph idx="1"/>
          </p:nvPr>
        </p:nvSpPr>
        <p:spPr>
          <a:xfrm>
            <a:off x="457200" y="914400"/>
            <a:ext cx="8229600" cy="5943600"/>
          </a:xfrm>
        </p:spPr>
        <p:txBody>
          <a:bodyPr>
            <a:normAutofit/>
          </a:bodyPr>
          <a:lstStyle/>
          <a:p>
            <a:pPr>
              <a:buNone/>
            </a:pPr>
            <a:r>
              <a:rPr lang="en-US" dirty="0" smtClean="0"/>
              <a:t>We </a:t>
            </a:r>
            <a:r>
              <a:rPr lang="en-US" dirty="0"/>
              <a:t>are </a:t>
            </a:r>
            <a:r>
              <a:rPr lang="en-US" dirty="0" smtClean="0"/>
              <a:t>95% </a:t>
            </a:r>
            <a:r>
              <a:rPr lang="en-US" dirty="0"/>
              <a:t>confident that the population mean lifetime of this battery falls in the interval </a:t>
            </a:r>
            <a:r>
              <a:rPr lang="en-US" dirty="0" smtClean="0"/>
              <a:t>(1.997, 2.539).</a:t>
            </a:r>
            <a:endParaRPr lang="en-US" dirty="0"/>
          </a:p>
          <a:p>
            <a:pPr>
              <a:buNone/>
            </a:pPr>
            <a:r>
              <a:rPr lang="en-US" dirty="0"/>
              <a:t>We are </a:t>
            </a:r>
            <a:r>
              <a:rPr lang="en-US" dirty="0" smtClean="0"/>
              <a:t>90% </a:t>
            </a:r>
            <a:r>
              <a:rPr lang="en-US" dirty="0"/>
              <a:t>confident that the population mean lifetime of this battery falls in the interval </a:t>
            </a:r>
            <a:r>
              <a:rPr lang="en-US" dirty="0" smtClean="0"/>
              <a:t>(2.041, 2.495).</a:t>
            </a:r>
            <a:endParaRPr lang="en-US" dirty="0"/>
          </a:p>
          <a:p>
            <a:pPr>
              <a:buNone/>
            </a:pPr>
            <a:r>
              <a:rPr lang="en-US" dirty="0"/>
              <a:t>We are </a:t>
            </a:r>
            <a:r>
              <a:rPr lang="en-US" dirty="0" smtClean="0"/>
              <a:t>99% </a:t>
            </a:r>
            <a:r>
              <a:rPr lang="en-US" dirty="0"/>
              <a:t>confident that the population mean lifetime of this battery falls in the interval </a:t>
            </a:r>
            <a:r>
              <a:rPr lang="en-US" dirty="0" smtClean="0"/>
              <a:t>(1.912, 2.624).</a:t>
            </a:r>
            <a:endParaRPr lang="en-US" dirty="0"/>
          </a:p>
          <a:p>
            <a:pPr>
              <a:buNone/>
            </a:pPr>
            <a:endParaRPr lang="en-US" dirty="0"/>
          </a:p>
        </p:txBody>
      </p:sp>
      <p:sp>
        <p:nvSpPr>
          <p:cNvPr id="4" name="Slide Number Placeholder 3"/>
          <p:cNvSpPr>
            <a:spLocks noGrp="1"/>
          </p:cNvSpPr>
          <p:nvPr>
            <p:ph type="sldNum" sz="quarter" idx="12"/>
          </p:nvPr>
        </p:nvSpPr>
        <p:spPr/>
        <p:txBody>
          <a:bodyPr/>
          <a:lstStyle/>
          <a:p>
            <a:fld id="{D85D01E0-4520-4710-81AB-3D8832D73914}" type="slidenum">
              <a:rPr lang="en-US" smtClean="0"/>
              <a:pPr/>
              <a:t>30</a:t>
            </a:fld>
            <a:endParaRPr lang="en-US"/>
          </a:p>
        </p:txBody>
      </p:sp>
    </p:spTree>
    <p:extLst>
      <p:ext uri="{BB962C8B-B14F-4D97-AF65-F5344CB8AC3E}">
        <p14:creationId xmlns:p14="http://schemas.microsoft.com/office/powerpoint/2010/main" val="874855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Confidence Intervals Behave </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en-US" dirty="0" smtClean="0"/>
                  <a:t>We would like high confidence and a small margin of error</a:t>
                </a:r>
              </a:p>
              <a:p>
                <a14:m>
                  <m:oMath xmlns:m="http://schemas.openxmlformats.org/officeDocument/2006/math">
                    <m:r>
                      <a:rPr lang="en-US" b="0" i="1" smtClean="0">
                        <a:latin typeface="Cambria Math" panose="02040503050406030204" pitchFamily="18" charset="0"/>
                      </a:rPr>
                      <m:t>𝑀𝐸</m:t>
                    </m:r>
                    <m:r>
                      <a:rPr lang="en-US" b="0" i="1" smtClean="0">
                        <a:latin typeface="Cambria Math" panose="02040503050406030204" pitchFamily="18" charset="0"/>
                      </a:rPr>
                      <m:t>=</m:t>
                    </m:r>
                    <m:sSub>
                      <m:sSubPr>
                        <m:ctrlPr>
                          <a:rPr lang="en-US" i="1" smtClean="0">
                            <a:latin typeface="Cambria Math" panose="02040503050406030204" pitchFamily="18" charset="0"/>
                          </a:rPr>
                        </m:ctrlPr>
                      </m:sSubPr>
                      <m:e>
                        <m:r>
                          <a:rPr lang="en-US" b="0" i="1" smtClean="0">
                            <a:latin typeface="Cambria Math" panose="02040503050406030204" pitchFamily="18" charset="0"/>
                          </a:rPr>
                          <m:t>𝑧</m:t>
                        </m:r>
                      </m:e>
                      <m:sub>
                        <m:f>
                          <m:fPr>
                            <m:type m:val="lin"/>
                            <m:ctrlPr>
                              <a:rPr lang="en-US" i="1" smtClean="0">
                                <a:latin typeface="Cambria Math" panose="02040503050406030204" pitchFamily="18" charset="0"/>
                              </a:rPr>
                            </m:ctrlPr>
                          </m:fPr>
                          <m:num>
                            <m:r>
                              <a:rPr lang="en-US" i="1" smtClean="0">
                                <a:latin typeface="Cambria Math" panose="02040503050406030204" pitchFamily="18" charset="0"/>
                                <a:ea typeface="Cambria Math" panose="02040503050406030204" pitchFamily="18" charset="0"/>
                              </a:rPr>
                              <m:t>𝛼</m:t>
                            </m:r>
                          </m:num>
                          <m:den>
                            <m:r>
                              <a:rPr lang="en-US" b="0" i="1" smtClean="0">
                                <a:latin typeface="Cambria Math" panose="02040503050406030204" pitchFamily="18" charset="0"/>
                              </a:rPr>
                              <m:t>2</m:t>
                            </m:r>
                          </m:den>
                        </m:f>
                      </m:sub>
                    </m:sSub>
                    <m:f>
                      <m:fPr>
                        <m:ctrlPr>
                          <a:rPr lang="en-US" i="1" smtClean="0">
                            <a:latin typeface="Cambria Math" panose="02040503050406030204" pitchFamily="18" charset="0"/>
                          </a:rPr>
                        </m:ctrlPr>
                      </m:fPr>
                      <m:num>
                        <m:r>
                          <a:rPr lang="en-US" i="1" smtClean="0">
                            <a:latin typeface="Cambria Math" panose="02040503050406030204" pitchFamily="18" charset="0"/>
                            <a:ea typeface="Cambria Math" panose="02040503050406030204" pitchFamily="18" charset="0"/>
                          </a:rPr>
                          <m:t>𝜎</m:t>
                        </m:r>
                      </m:num>
                      <m:den>
                        <m:rad>
                          <m:radPr>
                            <m:degHide m:val="on"/>
                            <m:ctrlPr>
                              <a:rPr lang="en-US" i="1" smtClean="0">
                                <a:latin typeface="Cambria Math" panose="02040503050406030204" pitchFamily="18" charset="0"/>
                              </a:rPr>
                            </m:ctrlPr>
                          </m:radPr>
                          <m:deg/>
                          <m:e>
                            <m:r>
                              <a:rPr lang="en-US" b="0" i="1" smtClean="0">
                                <a:latin typeface="Cambria Math" panose="02040503050406030204" pitchFamily="18" charset="0"/>
                              </a:rPr>
                              <m:t>𝑛</m:t>
                            </m:r>
                          </m:e>
                        </m:rad>
                      </m:den>
                    </m:f>
                  </m:oMath>
                </a14:m>
                <a:endParaRPr lang="en-US" dirty="0" smtClean="0"/>
              </a:p>
              <a:p>
                <a:pPr>
                  <a:buFont typeface="Wingdings" panose="05000000000000000000" pitchFamily="2" charset="2"/>
                  <a:buChar char="§"/>
                </a:pPr>
                <a:r>
                  <a:rPr lang="en-US" dirty="0"/>
                  <a:t>l</a:t>
                </a:r>
                <a:r>
                  <a:rPr lang="en-US" dirty="0" smtClean="0"/>
                  <a:t>ower C</a:t>
                </a:r>
              </a:p>
              <a:p>
                <a:pPr>
                  <a:buFont typeface="Wingdings" panose="05000000000000000000" pitchFamily="2" charset="2"/>
                  <a:buChar char="§"/>
                </a:pPr>
                <a:r>
                  <a:rPr lang="en-US" dirty="0"/>
                  <a:t>r</a:t>
                </a:r>
                <a:r>
                  <a:rPr lang="en-US" dirty="0" smtClean="0"/>
                  <a:t>educe </a:t>
                </a:r>
                <a:r>
                  <a:rPr lang="en-US" dirty="0" smtClean="0">
                    <a:sym typeface="Symbol"/>
                  </a:rPr>
                  <a:t></a:t>
                </a:r>
              </a:p>
              <a:p>
                <a:pPr>
                  <a:buFont typeface="Wingdings" panose="05000000000000000000" pitchFamily="2" charset="2"/>
                  <a:buChar char="§"/>
                </a:pPr>
                <a:r>
                  <a:rPr lang="en-US" dirty="0">
                    <a:sym typeface="Symbol"/>
                  </a:rPr>
                  <a:t>i</a:t>
                </a:r>
                <a:r>
                  <a:rPr lang="en-US" dirty="0" smtClean="0">
                    <a:sym typeface="Symbol"/>
                  </a:rPr>
                  <a:t>ncrease n</a:t>
                </a:r>
                <a:endParaRPr lang="en-US" dirty="0" smtClean="0"/>
              </a:p>
              <a:p>
                <a:endParaRPr lang="en-US" dirty="0" smtClean="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704" t="-1752"/>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85D01E0-4520-4710-81AB-3D8832D73914}" type="slidenum">
              <a:rPr lang="en-US" smtClean="0"/>
              <a:pPr/>
              <a:t>31</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27933975"/>
              </p:ext>
            </p:extLst>
          </p:nvPr>
        </p:nvGraphicFramePr>
        <p:xfrm>
          <a:off x="3352800" y="4039870"/>
          <a:ext cx="5638801" cy="2316480"/>
        </p:xfrm>
        <a:graphic>
          <a:graphicData uri="http://schemas.openxmlformats.org/drawingml/2006/table">
            <a:tbl>
              <a:tblPr>
                <a:tableStyleId>{5C22544A-7EE6-4342-B048-85BDC9FD1C3A}</a:tableStyleId>
              </a:tblPr>
              <a:tblGrid>
                <a:gridCol w="1143001"/>
                <a:gridCol w="1551696"/>
                <a:gridCol w="2944104"/>
              </a:tblGrid>
              <a:tr h="370840">
                <a:tc>
                  <a:txBody>
                    <a:bodyPr/>
                    <a:lstStyle/>
                    <a:p>
                      <a:r>
                        <a:rPr lang="en-US" sz="3200" dirty="0" smtClean="0"/>
                        <a:t>C</a:t>
                      </a:r>
                      <a:endParaRPr lang="en-US" sz="3200" dirty="0"/>
                    </a:p>
                  </a:txBody>
                  <a:tcPr/>
                </a:tc>
                <a:tc>
                  <a:txBody>
                    <a:bodyPr/>
                    <a:lstStyle/>
                    <a:p>
                      <a:r>
                        <a:rPr lang="en-US" sz="3200" baseline="0" dirty="0" smtClean="0"/>
                        <a:t>z</a:t>
                      </a:r>
                      <a:r>
                        <a:rPr lang="el-GR" sz="3200" baseline="-25000" dirty="0" smtClean="0"/>
                        <a:t>α</a:t>
                      </a:r>
                      <a:r>
                        <a:rPr lang="en-US" sz="3200" baseline="-25000" dirty="0" smtClean="0"/>
                        <a:t>/2</a:t>
                      </a:r>
                      <a:endParaRPr lang="en-US" sz="3200" dirty="0"/>
                    </a:p>
                  </a:txBody>
                  <a:tcPr/>
                </a:tc>
                <a:tc>
                  <a:txBody>
                    <a:bodyPr/>
                    <a:lstStyle/>
                    <a:p>
                      <a:r>
                        <a:rPr lang="en-US" sz="3200" dirty="0" smtClean="0"/>
                        <a:t>CI</a:t>
                      </a:r>
                      <a:endParaRPr lang="en-US" sz="3200" dirty="0"/>
                    </a:p>
                  </a:txBody>
                  <a:tcPr/>
                </a:tc>
              </a:tr>
              <a:tr h="370840">
                <a:tc>
                  <a:txBody>
                    <a:bodyPr/>
                    <a:lstStyle/>
                    <a:p>
                      <a:r>
                        <a:rPr lang="en-US" sz="3200" dirty="0" smtClean="0"/>
                        <a:t>0.90</a:t>
                      </a:r>
                      <a:endParaRPr lang="en-US" sz="3200" dirty="0"/>
                    </a:p>
                  </a:txBody>
                  <a:tcPr/>
                </a:tc>
                <a:tc>
                  <a:txBody>
                    <a:bodyPr/>
                    <a:lstStyle/>
                    <a:p>
                      <a:r>
                        <a:rPr lang="en-US" sz="3200" dirty="0" smtClean="0"/>
                        <a:t>1.6449</a:t>
                      </a:r>
                      <a:endParaRPr lang="en-US" sz="3200" dirty="0"/>
                    </a:p>
                  </a:txBody>
                  <a:tcPr/>
                </a:tc>
                <a:tc>
                  <a:txBody>
                    <a:bodyPr/>
                    <a:lstStyle/>
                    <a:p>
                      <a:r>
                        <a:rPr lang="en-US" sz="3200" dirty="0" smtClean="0"/>
                        <a:t>(2.041, 2.495)</a:t>
                      </a:r>
                      <a:endParaRPr lang="en-US" sz="3200" dirty="0"/>
                    </a:p>
                  </a:txBody>
                  <a:tcPr/>
                </a:tc>
              </a:tr>
              <a:tr h="370840">
                <a:tc>
                  <a:txBody>
                    <a:bodyPr/>
                    <a:lstStyle/>
                    <a:p>
                      <a:r>
                        <a:rPr lang="en-US" sz="3200" dirty="0" smtClean="0"/>
                        <a:t>0.95</a:t>
                      </a:r>
                      <a:endParaRPr lang="en-US" sz="3200" dirty="0"/>
                    </a:p>
                  </a:txBody>
                  <a:tcPr/>
                </a:tc>
                <a:tc>
                  <a:txBody>
                    <a:bodyPr/>
                    <a:lstStyle/>
                    <a:p>
                      <a:r>
                        <a:rPr lang="en-US" sz="3200" dirty="0" smtClean="0"/>
                        <a:t>1.96</a:t>
                      </a:r>
                      <a:endParaRPr lang="en-US" sz="3200" dirty="0"/>
                    </a:p>
                  </a:txBody>
                  <a:tcPr/>
                </a:tc>
                <a:tc>
                  <a:txBody>
                    <a:bodyPr/>
                    <a:lstStyle/>
                    <a:p>
                      <a:r>
                        <a:rPr lang="en-US" sz="3200" dirty="0" smtClean="0"/>
                        <a:t>(1.997, 2.539)</a:t>
                      </a:r>
                      <a:endParaRPr lang="en-US" sz="3200" dirty="0"/>
                    </a:p>
                  </a:txBody>
                  <a:tcPr/>
                </a:tc>
              </a:tr>
              <a:tr h="370840">
                <a:tc>
                  <a:txBody>
                    <a:bodyPr/>
                    <a:lstStyle/>
                    <a:p>
                      <a:r>
                        <a:rPr lang="en-US" sz="3200" dirty="0" smtClean="0"/>
                        <a:t>0.99</a:t>
                      </a:r>
                      <a:endParaRPr lang="en-US" sz="3200" dirty="0"/>
                    </a:p>
                  </a:txBody>
                  <a:tcPr/>
                </a:tc>
                <a:tc>
                  <a:txBody>
                    <a:bodyPr/>
                    <a:lstStyle/>
                    <a:p>
                      <a:r>
                        <a:rPr lang="en-US" sz="3200" dirty="0" smtClean="0"/>
                        <a:t>2.5758</a:t>
                      </a:r>
                      <a:endParaRPr lang="en-US" sz="3200" dirty="0"/>
                    </a:p>
                  </a:txBody>
                  <a:tcPr/>
                </a:tc>
                <a:tc>
                  <a:txBody>
                    <a:bodyPr/>
                    <a:lstStyle/>
                    <a:p>
                      <a:r>
                        <a:rPr lang="en-US" sz="3200" dirty="0" smtClean="0"/>
                        <a:t>(1.912. 2.624</a:t>
                      </a:r>
                      <a:endParaRPr lang="en-US" sz="3200" dirty="0"/>
                    </a:p>
                  </a:txBody>
                  <a:tcPr/>
                </a:tc>
              </a:tr>
            </a:tbl>
          </a:graphicData>
        </a:graphic>
      </p:graphicFrame>
    </p:spTree>
    <p:extLst>
      <p:ext uri="{BB962C8B-B14F-4D97-AF65-F5344CB8AC3E}">
        <p14:creationId xmlns:p14="http://schemas.microsoft.com/office/powerpoint/2010/main" val="3402029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Confidence Level &amp; Precision</a:t>
            </a:r>
            <a:endParaRPr lang="en-US" dirty="0"/>
          </a:p>
        </p:txBody>
      </p:sp>
      <p:sp>
        <p:nvSpPr>
          <p:cNvPr id="3" name="Content Placeholder 2"/>
          <p:cNvSpPr>
            <a:spLocks noGrp="1"/>
          </p:cNvSpPr>
          <p:nvPr>
            <p:ph idx="1"/>
          </p:nvPr>
        </p:nvSpPr>
        <p:spPr>
          <a:xfrm>
            <a:off x="457200" y="1600200"/>
            <a:ext cx="8229600" cy="4953000"/>
          </a:xfrm>
        </p:spPr>
        <p:txBody>
          <a:bodyPr/>
          <a:lstStyle/>
          <a:p>
            <a:pPr>
              <a:buNone/>
            </a:pPr>
            <a:r>
              <a:rPr lang="en-US" dirty="0" smtClean="0"/>
              <a:t>The following are two CI’s having a confidence level of 90% and the other has a level of 95% level: (-0.30, 6.30) and (-0.82,6.82). </a:t>
            </a:r>
          </a:p>
          <a:p>
            <a:pPr>
              <a:spcBef>
                <a:spcPts val="0"/>
              </a:spcBef>
              <a:buNone/>
            </a:pPr>
            <a:r>
              <a:rPr lang="en-US" dirty="0" smtClean="0"/>
              <a:t>Which one has a confidence level of 95%?</a:t>
            </a:r>
            <a:endParaRPr lang="en-US" dirty="0"/>
          </a:p>
        </p:txBody>
      </p:sp>
      <p:sp>
        <p:nvSpPr>
          <p:cNvPr id="4" name="Slide Number Placeholder 3"/>
          <p:cNvSpPr>
            <a:spLocks noGrp="1"/>
          </p:cNvSpPr>
          <p:nvPr>
            <p:ph type="sldNum" sz="quarter" idx="12"/>
          </p:nvPr>
        </p:nvSpPr>
        <p:spPr/>
        <p:txBody>
          <a:bodyPr/>
          <a:lstStyle/>
          <a:p>
            <a:fld id="{D85D01E0-4520-4710-81AB-3D8832D73914}" type="slidenum">
              <a:rPr lang="en-US" smtClean="0"/>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of Sample Size</a:t>
            </a:r>
            <a:endParaRPr lang="en-US" dirty="0"/>
          </a:p>
        </p:txBody>
      </p:sp>
      <p:sp>
        <p:nvSpPr>
          <p:cNvPr id="4" name="Slide Number Placeholder 3"/>
          <p:cNvSpPr>
            <a:spLocks noGrp="1"/>
          </p:cNvSpPr>
          <p:nvPr>
            <p:ph type="sldNum" sz="quarter" idx="12"/>
          </p:nvPr>
        </p:nvSpPr>
        <p:spPr/>
        <p:txBody>
          <a:bodyPr/>
          <a:lstStyle/>
          <a:p>
            <a:fld id="{D85D01E0-4520-4710-81AB-3D8832D73914}" type="slidenum">
              <a:rPr lang="en-US" smtClean="0"/>
              <a:pPr/>
              <a:t>33</a:t>
            </a:fld>
            <a:endParaRPr lang="en-US"/>
          </a:p>
        </p:txBody>
      </p:sp>
      <p:grpSp>
        <p:nvGrpSpPr>
          <p:cNvPr id="5" name="Group 9"/>
          <p:cNvGrpSpPr>
            <a:grpSpLocks/>
          </p:cNvGrpSpPr>
          <p:nvPr/>
        </p:nvGrpSpPr>
        <p:grpSpPr bwMode="auto">
          <a:xfrm>
            <a:off x="4050771" y="1981200"/>
            <a:ext cx="4343400" cy="3467100"/>
            <a:chOff x="4419600" y="3048000"/>
            <a:chExt cx="4343400" cy="3467100"/>
          </a:xfrm>
        </p:grpSpPr>
        <p:pic>
          <p:nvPicPr>
            <p:cNvPr id="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l="27777" t="8746" r="9723"/>
            <a:stretch>
              <a:fillRect/>
            </a:stretch>
          </p:blipFill>
          <p:spPr bwMode="auto">
            <a:xfrm>
              <a:off x="4419600" y="3048000"/>
              <a:ext cx="4343400" cy="341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p:cNvSpPr>
              <a:spLocks noChangeArrowheads="1"/>
            </p:cNvSpPr>
            <p:nvPr/>
          </p:nvSpPr>
          <p:spPr bwMode="auto">
            <a:xfrm>
              <a:off x="6400800" y="6286500"/>
              <a:ext cx="1447800" cy="228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pic>
          <p:nvPicPr>
            <p:cNvPr id="8"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l="2777" t="2632" r="73611" b="61826"/>
            <a:stretch>
              <a:fillRect/>
            </a:stretch>
          </p:blipFill>
          <p:spPr bwMode="auto">
            <a:xfrm>
              <a:off x="7391400" y="3048000"/>
              <a:ext cx="129540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 name="Group 12"/>
          <p:cNvGrpSpPr/>
          <p:nvPr/>
        </p:nvGrpSpPr>
        <p:grpSpPr>
          <a:xfrm>
            <a:off x="706437" y="1752600"/>
            <a:ext cx="2843213" cy="2470150"/>
            <a:chOff x="619125" y="3284538"/>
            <a:chExt cx="2843213" cy="2470150"/>
          </a:xfrm>
        </p:grpSpPr>
        <p:pic>
          <p:nvPicPr>
            <p:cNvPr id="9"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l="10811" b="14264"/>
            <a:stretch>
              <a:fillRect/>
            </a:stretch>
          </p:blipFill>
          <p:spPr bwMode="auto">
            <a:xfrm>
              <a:off x="947738" y="3284538"/>
              <a:ext cx="2514600" cy="218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9"/>
            <p:cNvSpPr txBox="1">
              <a:spLocks noChangeArrowheads="1"/>
            </p:cNvSpPr>
            <p:nvPr/>
          </p:nvSpPr>
          <p:spPr bwMode="auto">
            <a:xfrm>
              <a:off x="1414463" y="5418138"/>
              <a:ext cx="1460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dirty="0"/>
                <a:t>Sample size </a:t>
              </a:r>
              <a:r>
                <a:rPr lang="en-US" altLang="en-US" sz="1600" i="1" dirty="0"/>
                <a:t>n</a:t>
              </a:r>
            </a:p>
          </p:txBody>
        </p:sp>
        <p:sp>
          <p:nvSpPr>
            <p:cNvPr id="11" name="Text Box 10"/>
            <p:cNvSpPr txBox="1">
              <a:spLocks noChangeArrowheads="1"/>
            </p:cNvSpPr>
            <p:nvPr/>
          </p:nvSpPr>
          <p:spPr bwMode="auto">
            <a:xfrm rot="16200000">
              <a:off x="-280988" y="4232276"/>
              <a:ext cx="21367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a:t>Standard error </a:t>
              </a:r>
              <a:r>
                <a:rPr lang="en-US" altLang="en-US" sz="1600" i="1">
                  <a:sym typeface="Symbol" panose="05050102010706020507" pitchFamily="18" charset="2"/>
                </a:rPr>
                <a:t></a:t>
              </a:r>
              <a:r>
                <a:rPr lang="en-US" altLang="en-US" sz="1600">
                  <a:sym typeface="Symbol" panose="05050102010706020507" pitchFamily="18" charset="2"/>
                </a:rPr>
                <a:t> </a:t>
              </a:r>
              <a:r>
                <a:rPr lang="en-US" altLang="en-US" sz="1600"/>
                <a:t>⁄ √</a:t>
              </a:r>
              <a:r>
                <a:rPr lang="en-US" altLang="en-US" sz="1600" i="1"/>
                <a:t>n</a:t>
              </a:r>
            </a:p>
          </p:txBody>
        </p:sp>
      </p:grpSp>
    </p:spTree>
    <p:extLst>
      <p:ext uri="{BB962C8B-B14F-4D97-AF65-F5344CB8AC3E}">
        <p14:creationId xmlns:p14="http://schemas.microsoft.com/office/powerpoint/2010/main" val="4260943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fontScale="90000"/>
          </a:bodyPr>
          <a:lstStyle/>
          <a:p>
            <a:r>
              <a:rPr lang="en-US" dirty="0"/>
              <a:t>Example: Confidence </a:t>
            </a:r>
            <a:r>
              <a:rPr lang="en-US" dirty="0" smtClean="0"/>
              <a:t>Interval 2 (cont.)</a:t>
            </a:r>
            <a:endParaRPr lang="en-US" dirty="0"/>
          </a:p>
        </p:txBody>
      </p:sp>
      <p:sp>
        <p:nvSpPr>
          <p:cNvPr id="3" name="Content Placeholder 2"/>
          <p:cNvSpPr>
            <a:spLocks noGrp="1"/>
          </p:cNvSpPr>
          <p:nvPr>
            <p:ph idx="1"/>
          </p:nvPr>
        </p:nvSpPr>
        <p:spPr>
          <a:xfrm>
            <a:off x="0" y="762000"/>
            <a:ext cx="9144000" cy="6096000"/>
          </a:xfrm>
        </p:spPr>
        <p:txBody>
          <a:bodyPr>
            <a:normAutofit lnSpcReduction="10000"/>
          </a:bodyPr>
          <a:lstStyle/>
          <a:p>
            <a:pPr>
              <a:buNone/>
            </a:pPr>
            <a:r>
              <a:rPr lang="en-US" dirty="0" smtClean="0"/>
              <a:t>An experimenter is measuring the lifetime of a battery. The distribution of the lifetimes is positively skewed similar to an exponential distribution. A sample of size 196 produces x̅ = 2.268 and s = 1.935. </a:t>
            </a:r>
          </a:p>
          <a:p>
            <a:pPr>
              <a:buNone/>
            </a:pPr>
            <a:r>
              <a:rPr lang="en-US" dirty="0" smtClean="0">
                <a:solidFill>
                  <a:schemeClr val="bg1">
                    <a:lumMod val="50000"/>
                  </a:schemeClr>
                </a:solidFill>
              </a:rPr>
              <a:t>a) Find the Confidence Interval for a 95% confidence level.</a:t>
            </a:r>
          </a:p>
          <a:p>
            <a:pPr>
              <a:buNone/>
            </a:pPr>
            <a:r>
              <a:rPr lang="en-US" dirty="0" smtClean="0">
                <a:solidFill>
                  <a:schemeClr val="bg1">
                    <a:lumMod val="50000"/>
                  </a:schemeClr>
                </a:solidFill>
              </a:rPr>
              <a:t>b) Find the Confidence Interval for the 90% confidence level.</a:t>
            </a:r>
          </a:p>
          <a:p>
            <a:pPr>
              <a:buNone/>
            </a:pPr>
            <a:r>
              <a:rPr lang="en-US" dirty="0" smtClean="0">
                <a:solidFill>
                  <a:schemeClr val="bg1">
                    <a:lumMod val="50000"/>
                  </a:schemeClr>
                </a:solidFill>
              </a:rPr>
              <a:t>c) Find the Confidence Interval for the 99% confidence level.</a:t>
            </a:r>
          </a:p>
          <a:p>
            <a:pPr>
              <a:buNone/>
            </a:pPr>
            <a:r>
              <a:rPr lang="en-US" dirty="0" smtClean="0"/>
              <a:t>d) What sample size would be necessary to obtain a margin of error of 0.2 at a 99% confidence level?</a:t>
            </a:r>
          </a:p>
          <a:p>
            <a:pPr>
              <a:buNone/>
            </a:pPr>
            <a:endParaRPr lang="en-US" dirty="0"/>
          </a:p>
        </p:txBody>
      </p:sp>
      <p:sp>
        <p:nvSpPr>
          <p:cNvPr id="4" name="Slide Number Placeholder 3"/>
          <p:cNvSpPr>
            <a:spLocks noGrp="1"/>
          </p:cNvSpPr>
          <p:nvPr>
            <p:ph type="sldNum" sz="quarter" idx="12"/>
          </p:nvPr>
        </p:nvSpPr>
        <p:spPr/>
        <p:txBody>
          <a:bodyPr/>
          <a:lstStyle/>
          <a:p>
            <a:fld id="{D85D01E0-4520-4710-81AB-3D8832D73914}" type="slidenum">
              <a:rPr lang="en-US" smtClean="0"/>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Practical Procedure</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Plan your experiment to obtain the lowest </a:t>
            </a:r>
            <a:r>
              <a:rPr lang="en-US" dirty="0" smtClean="0">
                <a:sym typeface="Symbol" panose="05050102010706020507" pitchFamily="18" charset="2"/>
              </a:rPr>
              <a:t> possible.</a:t>
            </a:r>
          </a:p>
          <a:p>
            <a:pPr marL="514350" indent="-514350">
              <a:buFont typeface="+mj-lt"/>
              <a:buAutoNum type="arabicPeriod"/>
            </a:pPr>
            <a:r>
              <a:rPr lang="en-US" dirty="0" smtClean="0">
                <a:sym typeface="Symbol" panose="05050102010706020507" pitchFamily="18" charset="2"/>
              </a:rPr>
              <a:t>Determine the confidence level that you want.</a:t>
            </a:r>
          </a:p>
          <a:p>
            <a:pPr marL="514350" indent="-514350">
              <a:buFont typeface="+mj-lt"/>
              <a:buAutoNum type="arabicPeriod"/>
            </a:pPr>
            <a:r>
              <a:rPr lang="en-US" dirty="0" smtClean="0">
                <a:sym typeface="Symbol" panose="05050102010706020507" pitchFamily="18" charset="2"/>
              </a:rPr>
              <a:t>Determine the largest possible width that is acceptable.</a:t>
            </a:r>
          </a:p>
          <a:p>
            <a:pPr marL="514350" indent="-514350">
              <a:buFont typeface="+mj-lt"/>
              <a:buAutoNum type="arabicPeriod"/>
            </a:pPr>
            <a:r>
              <a:rPr lang="en-US" dirty="0" smtClean="0">
                <a:sym typeface="Symbol" panose="05050102010706020507" pitchFamily="18" charset="2"/>
              </a:rPr>
              <a:t>Calculate what n is required.</a:t>
            </a:r>
          </a:p>
          <a:p>
            <a:pPr marL="514350" indent="-514350">
              <a:buFont typeface="+mj-lt"/>
              <a:buAutoNum type="arabicPeriod"/>
            </a:pPr>
            <a:r>
              <a:rPr lang="en-US" dirty="0" smtClean="0">
                <a:sym typeface="Symbol" panose="05050102010706020507" pitchFamily="18" charset="2"/>
              </a:rPr>
              <a:t>Perform the experiment.</a:t>
            </a:r>
            <a:endParaRPr lang="en-US" dirty="0"/>
          </a:p>
        </p:txBody>
      </p:sp>
      <p:sp>
        <p:nvSpPr>
          <p:cNvPr id="4" name="Slide Number Placeholder 3"/>
          <p:cNvSpPr>
            <a:spLocks noGrp="1"/>
          </p:cNvSpPr>
          <p:nvPr>
            <p:ph type="sldNum" sz="quarter" idx="12"/>
          </p:nvPr>
        </p:nvSpPr>
        <p:spPr/>
        <p:txBody>
          <a:bodyPr/>
          <a:lstStyle/>
          <a:p>
            <a:fld id="{D85D01E0-4520-4710-81AB-3D8832D73914}" type="slidenum">
              <a:rPr lang="en-US" smtClean="0"/>
              <a:pPr/>
              <a:t>35</a:t>
            </a:fld>
            <a:endParaRPr lang="en-US"/>
          </a:p>
        </p:txBody>
      </p:sp>
    </p:spTree>
    <p:extLst>
      <p:ext uri="{BB962C8B-B14F-4D97-AF65-F5344CB8AC3E}">
        <p14:creationId xmlns:p14="http://schemas.microsoft.com/office/powerpoint/2010/main" val="397723055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Confidence Bound</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0"/>
                <a:ext cx="8229600" cy="5121275"/>
              </a:xfrm>
            </p:spPr>
            <p:txBody>
              <a:bodyPr/>
              <a:lstStyle/>
              <a:p>
                <a:r>
                  <a:rPr lang="en-US" dirty="0" smtClean="0"/>
                  <a:t>Upper confidence bound</a:t>
                </a:r>
              </a:p>
              <a:p>
                <a:pPr marL="1879600" indent="-1879600">
                  <a:buNone/>
                </a:pPr>
                <a14:m>
                  <m:oMathPara xmlns:m="http://schemas.openxmlformats.org/officeDocument/2006/math">
                    <m:oMathParaPr>
                      <m:jc m:val="left"/>
                    </m:oMathParaPr>
                    <m:oMath xmlns:m="http://schemas.openxmlformats.org/officeDocument/2006/math">
                      <m:r>
                        <a:rPr lang="en-US" i="1" smtClean="0">
                          <a:latin typeface="Cambria Math" panose="02040503050406030204" pitchFamily="18" charset="0"/>
                          <a:ea typeface="Cambria Math" panose="02040503050406030204" pitchFamily="18" charset="0"/>
                        </a:rPr>
                        <m:t>𝜇</m:t>
                      </m:r>
                      <m:r>
                        <a:rPr lang="en-US" b="0" i="1" smtClean="0">
                          <a:latin typeface="Cambria Math" panose="02040503050406030204" pitchFamily="18" charset="0"/>
                          <a:ea typeface="Cambria Math" panose="02040503050406030204" pitchFamily="18" charset="0"/>
                        </a:rPr>
                        <m:t>&lt;</m:t>
                      </m:r>
                      <m:acc>
                        <m:accPr>
                          <m:chr m:val="̅"/>
                          <m:ctrlPr>
                            <a:rPr lang="en-US" b="0" i="1" smtClean="0">
                              <a:latin typeface="Cambria Math" panose="02040503050406030204" pitchFamily="18"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𝑥</m:t>
                          </m:r>
                        </m:e>
                      </m:acc>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𝑧</m:t>
                          </m:r>
                        </m:e>
                        <m:sub>
                          <m:r>
                            <a:rPr lang="en-US" i="1" smtClean="0">
                              <a:latin typeface="Cambria Math" panose="02040503050406030204" pitchFamily="18" charset="0"/>
                              <a:ea typeface="Cambria Math" panose="02040503050406030204" pitchFamily="18" charset="0"/>
                            </a:rPr>
                            <m:t>𝛼</m:t>
                          </m:r>
                        </m:sub>
                      </m:sSub>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𝜎</m:t>
                          </m:r>
                        </m:num>
                        <m:den>
                          <m:rad>
                            <m:radPr>
                              <m:degHide m:val="on"/>
                              <m:ctrlPr>
                                <a:rPr lang="en-US" b="0" i="1" smtClean="0">
                                  <a:latin typeface="Cambria Math" panose="02040503050406030204" pitchFamily="18" charset="0"/>
                                  <a:ea typeface="Cambria Math" panose="02040503050406030204" pitchFamily="18" charset="0"/>
                                </a:rPr>
                              </m:ctrlPr>
                            </m:radPr>
                            <m:deg/>
                            <m:e>
                              <m:r>
                                <a:rPr lang="en-US" b="0" i="1" smtClean="0">
                                  <a:latin typeface="Cambria Math" panose="02040503050406030204" pitchFamily="18" charset="0"/>
                                  <a:ea typeface="Cambria Math" panose="02040503050406030204" pitchFamily="18" charset="0"/>
                                </a:rPr>
                                <m:t>𝑛</m:t>
                              </m:r>
                            </m:e>
                          </m:rad>
                        </m:den>
                      </m:f>
                    </m:oMath>
                  </m:oMathPara>
                </a14:m>
                <a:endParaRPr lang="en-US" dirty="0" smtClean="0"/>
              </a:p>
              <a:p>
                <a:r>
                  <a:rPr lang="en-US" dirty="0" smtClean="0"/>
                  <a:t>Lower confidence bound</a:t>
                </a:r>
              </a:p>
              <a:p>
                <a:pPr marL="1947863" indent="-1947863">
                  <a:buNone/>
                </a:pPr>
                <a14:m>
                  <m:oMathPara xmlns:m="http://schemas.openxmlformats.org/officeDocument/2006/math">
                    <m:oMathParaPr>
                      <m:jc m:val="left"/>
                    </m:oMathParaPr>
                    <m:oMath xmlns:m="http://schemas.openxmlformats.org/officeDocument/2006/math">
                      <m:r>
                        <a:rPr lang="en-US" i="1">
                          <a:latin typeface="Cambria Math" panose="02040503050406030204" pitchFamily="18" charset="0"/>
                          <a:ea typeface="Cambria Math" panose="02040503050406030204" pitchFamily="18" charset="0"/>
                        </a:rPr>
                        <m:t>𝜇</m:t>
                      </m:r>
                      <m:r>
                        <a:rPr lang="en-US" b="0" i="1" smtClean="0">
                          <a:latin typeface="Cambria Math" panose="02040503050406030204" pitchFamily="18" charset="0"/>
                          <a:ea typeface="Cambria Math" panose="02040503050406030204" pitchFamily="18" charset="0"/>
                        </a:rPr>
                        <m:t>&gt;</m:t>
                      </m:r>
                      <m:acc>
                        <m:accPr>
                          <m:chr m:val="̅"/>
                          <m:ctrlPr>
                            <a:rPr lang="en-US" i="1">
                              <a:latin typeface="Cambria Math" panose="02040503050406030204" pitchFamily="18" charset="0"/>
                              <a:ea typeface="Cambria Math" panose="02040503050406030204" pitchFamily="18" charset="0"/>
                            </a:rPr>
                          </m:ctrlPr>
                        </m:accPr>
                        <m:e>
                          <m:r>
                            <a:rPr lang="en-US" i="1">
                              <a:latin typeface="Cambria Math" panose="02040503050406030204" pitchFamily="18" charset="0"/>
                              <a:ea typeface="Cambria Math" panose="02040503050406030204" pitchFamily="18" charset="0"/>
                            </a:rPr>
                            <m:t>𝑥</m:t>
                          </m:r>
                        </m:e>
                      </m:acc>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𝑧</m:t>
                          </m:r>
                        </m:e>
                        <m:sub>
                          <m:r>
                            <a:rPr lang="en-US" i="1">
                              <a:latin typeface="Cambria Math" panose="02040503050406030204" pitchFamily="18" charset="0"/>
                              <a:ea typeface="Cambria Math" panose="02040503050406030204" pitchFamily="18" charset="0"/>
                            </a:rPr>
                            <m:t>𝛼</m:t>
                          </m:r>
                        </m:sub>
                      </m:sSub>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𝜎</m:t>
                          </m:r>
                        </m:num>
                        <m:den>
                          <m:rad>
                            <m:radPr>
                              <m:degHide m:val="on"/>
                              <m:ctrlPr>
                                <a:rPr lang="en-US" i="1">
                                  <a:latin typeface="Cambria Math" panose="02040503050406030204" pitchFamily="18" charset="0"/>
                                  <a:ea typeface="Cambria Math" panose="02040503050406030204" pitchFamily="18" charset="0"/>
                                </a:rPr>
                              </m:ctrlPr>
                            </m:radPr>
                            <m:deg/>
                            <m:e>
                              <m:r>
                                <a:rPr lang="en-US" i="1">
                                  <a:latin typeface="Cambria Math" panose="02040503050406030204" pitchFamily="18" charset="0"/>
                                  <a:ea typeface="Cambria Math" panose="02040503050406030204" pitchFamily="18" charset="0"/>
                                </a:rPr>
                                <m:t>𝑛</m:t>
                              </m:r>
                            </m:e>
                          </m:rad>
                        </m:den>
                      </m:f>
                    </m:oMath>
                  </m:oMathPara>
                </a14:m>
                <a:endParaRPr lang="en-US" dirty="0" smtClean="0"/>
              </a:p>
              <a:p>
                <a:r>
                  <a:rPr lang="en-US" dirty="0"/>
                  <a:t>z</a:t>
                </a:r>
                <a:r>
                  <a:rPr lang="el-GR" baseline="-25000" smtClean="0"/>
                  <a:t>α</a:t>
                </a:r>
                <a:r>
                  <a:rPr lang="en-US" smtClean="0"/>
                  <a:t> </a:t>
                </a:r>
                <a:r>
                  <a:rPr lang="en-US" dirty="0" smtClean="0"/>
                  <a:t>critical values</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0"/>
                <a:ext cx="8229600" cy="5121275"/>
              </a:xfrm>
              <a:blipFill rotWithShape="0">
                <a:blip r:embed="rId2"/>
                <a:stretch>
                  <a:fillRect l="-1704" t="-1548"/>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85D01E0-4520-4710-81AB-3D8832D73914}" type="slidenum">
              <a:rPr lang="en-US" smtClean="0"/>
              <a:pPr/>
              <a:t>36</a:t>
            </a:fld>
            <a:endParaRPr lang="en-US"/>
          </a:p>
        </p:txBody>
      </p:sp>
      <mc:AlternateContent xmlns:mc="http://schemas.openxmlformats.org/markup-compatibility/2006" xmlns:a14="http://schemas.microsoft.com/office/drawing/2010/main">
        <mc:Choice Requires="a14">
          <p:graphicFrame>
            <p:nvGraphicFramePr>
              <p:cNvPr id="6" name="Table 5"/>
              <p:cNvGraphicFramePr>
                <a:graphicFrameLocks noGrp="1"/>
              </p:cNvGraphicFramePr>
              <p:nvPr>
                <p:extLst>
                  <p:ext uri="{D42A27DB-BD31-4B8C-83A1-F6EECF244321}">
                    <p14:modId xmlns:p14="http://schemas.microsoft.com/office/powerpoint/2010/main" val="1302200564"/>
                  </p:ext>
                </p:extLst>
              </p:nvPr>
            </p:nvGraphicFramePr>
            <p:xfrm>
              <a:off x="5647267" y="3891175"/>
              <a:ext cx="3048000" cy="2316480"/>
            </p:xfrm>
            <a:graphic>
              <a:graphicData uri="http://schemas.openxmlformats.org/drawingml/2006/table">
                <a:tbl>
                  <a:tblPr>
                    <a:tableStyleId>{5C22544A-7EE6-4342-B048-85BDC9FD1C3A}</a:tableStyleId>
                  </a:tblPr>
                  <a:tblGrid>
                    <a:gridCol w="1567543"/>
                    <a:gridCol w="1480457"/>
                  </a:tblGrid>
                  <a:tr h="575127">
                    <a:tc>
                      <a:txBody>
                        <a:bodyPr/>
                        <a:lstStyle/>
                        <a:p>
                          <a:r>
                            <a:rPr lang="en-US" sz="3200" dirty="0" smtClean="0"/>
                            <a:t>C</a:t>
                          </a:r>
                          <a:endParaRPr lang="en-US" sz="3200"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sz="3200" i="1" smtClean="0">
                                        <a:latin typeface="Cambria Math" panose="02040503050406030204" pitchFamily="18" charset="0"/>
                                      </a:rPr>
                                    </m:ctrlPr>
                                  </m:sSubPr>
                                  <m:e>
                                    <m:r>
                                      <a:rPr lang="en-US" sz="3200" i="1">
                                        <a:latin typeface="Cambria Math" panose="02040503050406030204" pitchFamily="18" charset="0"/>
                                      </a:rPr>
                                      <m:t>𝑧</m:t>
                                    </m:r>
                                  </m:e>
                                  <m:sub>
                                    <m:r>
                                      <a:rPr lang="en-US" sz="3200" i="1" smtClean="0">
                                        <a:latin typeface="Cambria Math" panose="02040503050406030204" pitchFamily="18" charset="0"/>
                                        <a:ea typeface="Cambria Math" panose="02040503050406030204" pitchFamily="18" charset="0"/>
                                      </a:rPr>
                                      <m:t>𝛼</m:t>
                                    </m:r>
                                  </m:sub>
                                </m:sSub>
                              </m:oMath>
                            </m:oMathPara>
                          </a14:m>
                          <a:endParaRPr lang="en-US" sz="3200" dirty="0"/>
                        </a:p>
                      </a:txBody>
                      <a:tcPr/>
                    </a:tc>
                  </a:tr>
                  <a:tr h="370840">
                    <a:tc>
                      <a:txBody>
                        <a:bodyPr/>
                        <a:lstStyle/>
                        <a:p>
                          <a:r>
                            <a:rPr lang="en-US" sz="3200" dirty="0" smtClean="0"/>
                            <a:t>0.90</a:t>
                          </a:r>
                          <a:endParaRPr lang="en-US" sz="3200" dirty="0"/>
                        </a:p>
                      </a:txBody>
                      <a:tcPr/>
                    </a:tc>
                    <a:tc>
                      <a:txBody>
                        <a:bodyPr/>
                        <a:lstStyle/>
                        <a:p>
                          <a:r>
                            <a:rPr lang="en-US" sz="3200" dirty="0" smtClean="0"/>
                            <a:t>1.2816</a:t>
                          </a:r>
                          <a:endParaRPr lang="en-US" sz="3200" dirty="0"/>
                        </a:p>
                      </a:txBody>
                      <a:tcPr/>
                    </a:tc>
                  </a:tr>
                  <a:tr h="370840">
                    <a:tc>
                      <a:txBody>
                        <a:bodyPr/>
                        <a:lstStyle/>
                        <a:p>
                          <a:r>
                            <a:rPr lang="en-US" sz="3200" dirty="0" smtClean="0"/>
                            <a:t>0.95</a:t>
                          </a:r>
                          <a:endParaRPr lang="en-US" sz="3200" dirty="0"/>
                        </a:p>
                      </a:txBody>
                      <a:tcPr/>
                    </a:tc>
                    <a:tc>
                      <a:txBody>
                        <a:bodyPr/>
                        <a:lstStyle/>
                        <a:p>
                          <a:r>
                            <a:rPr lang="en-US" sz="3200" dirty="0" smtClean="0"/>
                            <a:t>1.6449</a:t>
                          </a:r>
                          <a:endParaRPr lang="en-US" sz="3200" dirty="0"/>
                        </a:p>
                      </a:txBody>
                      <a:tcPr/>
                    </a:tc>
                  </a:tr>
                  <a:tr h="370840">
                    <a:tc>
                      <a:txBody>
                        <a:bodyPr/>
                        <a:lstStyle/>
                        <a:p>
                          <a:r>
                            <a:rPr lang="en-US" sz="3200" dirty="0" smtClean="0"/>
                            <a:t>0.99</a:t>
                          </a:r>
                          <a:endParaRPr lang="en-US" sz="3200" dirty="0"/>
                        </a:p>
                      </a:txBody>
                      <a:tcPr/>
                    </a:tc>
                    <a:tc>
                      <a:txBody>
                        <a:bodyPr/>
                        <a:lstStyle/>
                        <a:p>
                          <a:r>
                            <a:rPr lang="en-US" sz="3200" dirty="0" smtClean="0"/>
                            <a:t>2.3263</a:t>
                          </a:r>
                          <a:endParaRPr lang="en-US" sz="3200" dirty="0"/>
                        </a:p>
                      </a:txBody>
                      <a:tcPr/>
                    </a:tc>
                  </a:tr>
                </a:tbl>
              </a:graphicData>
            </a:graphic>
          </p:graphicFrame>
        </mc:Choice>
        <mc:Fallback xmlns="">
          <p:graphicFrame>
            <p:nvGraphicFramePr>
              <p:cNvPr id="6" name="Table 5"/>
              <p:cNvGraphicFramePr>
                <a:graphicFrameLocks noGrp="1"/>
              </p:cNvGraphicFramePr>
              <p:nvPr>
                <p:extLst>
                  <p:ext uri="{D42A27DB-BD31-4B8C-83A1-F6EECF244321}">
                    <p14:modId xmlns:p14="http://schemas.microsoft.com/office/powerpoint/2010/main" val="1302200564"/>
                  </p:ext>
                </p:extLst>
              </p:nvPr>
            </p:nvGraphicFramePr>
            <p:xfrm>
              <a:off x="5647267" y="3891175"/>
              <a:ext cx="3048000" cy="2316480"/>
            </p:xfrm>
            <a:graphic>
              <a:graphicData uri="http://schemas.openxmlformats.org/drawingml/2006/table">
                <a:tbl>
                  <a:tblPr>
                    <a:tableStyleId>{5C22544A-7EE6-4342-B048-85BDC9FD1C3A}</a:tableStyleId>
                  </a:tblPr>
                  <a:tblGrid>
                    <a:gridCol w="1567543"/>
                    <a:gridCol w="1480457"/>
                  </a:tblGrid>
                  <a:tr h="579120">
                    <a:tc>
                      <a:txBody>
                        <a:bodyPr/>
                        <a:lstStyle/>
                        <a:p>
                          <a:r>
                            <a:rPr lang="en-US" sz="3200" dirty="0" smtClean="0"/>
                            <a:t>C</a:t>
                          </a:r>
                          <a:endParaRPr lang="en-US" sz="3200" dirty="0"/>
                        </a:p>
                      </a:txBody>
                      <a:tcPr/>
                    </a:tc>
                    <a:tc>
                      <a:txBody>
                        <a:bodyPr/>
                        <a:lstStyle/>
                        <a:p>
                          <a:endParaRPr lang="en-US"/>
                        </a:p>
                      </a:txBody>
                      <a:tcPr>
                        <a:blipFill rotWithShape="0">
                          <a:blip r:embed="rId3"/>
                          <a:stretch>
                            <a:fillRect l="-106584" t="-13684" r="-823" b="-334737"/>
                          </a:stretch>
                        </a:blipFill>
                      </a:tcPr>
                    </a:tc>
                  </a:tr>
                  <a:tr h="579120">
                    <a:tc>
                      <a:txBody>
                        <a:bodyPr/>
                        <a:lstStyle/>
                        <a:p>
                          <a:r>
                            <a:rPr lang="en-US" sz="3200" dirty="0" smtClean="0"/>
                            <a:t>0.90</a:t>
                          </a:r>
                          <a:endParaRPr lang="en-US" sz="3200" dirty="0"/>
                        </a:p>
                      </a:txBody>
                      <a:tcPr/>
                    </a:tc>
                    <a:tc>
                      <a:txBody>
                        <a:bodyPr/>
                        <a:lstStyle/>
                        <a:p>
                          <a:r>
                            <a:rPr lang="en-US" sz="3200" dirty="0" smtClean="0"/>
                            <a:t>1.2816</a:t>
                          </a:r>
                          <a:endParaRPr lang="en-US" sz="3200" dirty="0"/>
                        </a:p>
                      </a:txBody>
                      <a:tcPr/>
                    </a:tc>
                  </a:tr>
                  <a:tr h="579120">
                    <a:tc>
                      <a:txBody>
                        <a:bodyPr/>
                        <a:lstStyle/>
                        <a:p>
                          <a:r>
                            <a:rPr lang="en-US" sz="3200" dirty="0" smtClean="0"/>
                            <a:t>0.95</a:t>
                          </a:r>
                          <a:endParaRPr lang="en-US" sz="3200" dirty="0"/>
                        </a:p>
                      </a:txBody>
                      <a:tcPr/>
                    </a:tc>
                    <a:tc>
                      <a:txBody>
                        <a:bodyPr/>
                        <a:lstStyle/>
                        <a:p>
                          <a:r>
                            <a:rPr lang="en-US" sz="3200" dirty="0" smtClean="0"/>
                            <a:t>1.6449</a:t>
                          </a:r>
                          <a:endParaRPr lang="en-US" sz="3200" dirty="0"/>
                        </a:p>
                      </a:txBody>
                      <a:tcPr/>
                    </a:tc>
                  </a:tr>
                  <a:tr h="579120">
                    <a:tc>
                      <a:txBody>
                        <a:bodyPr/>
                        <a:lstStyle/>
                        <a:p>
                          <a:r>
                            <a:rPr lang="en-US" sz="3200" dirty="0" smtClean="0"/>
                            <a:t>0.99</a:t>
                          </a:r>
                          <a:endParaRPr lang="en-US" sz="3200" dirty="0"/>
                        </a:p>
                      </a:txBody>
                      <a:tcPr/>
                    </a:tc>
                    <a:tc>
                      <a:txBody>
                        <a:bodyPr/>
                        <a:lstStyle/>
                        <a:p>
                          <a:r>
                            <a:rPr lang="en-US" sz="3200" dirty="0" smtClean="0"/>
                            <a:t>2.3263</a:t>
                          </a:r>
                          <a:endParaRPr lang="en-US" sz="3200" dirty="0"/>
                        </a:p>
                      </a:txBody>
                      <a:tcPr/>
                    </a:tc>
                  </a:tr>
                </a:tbl>
              </a:graphicData>
            </a:graphic>
          </p:graphicFrame>
        </mc:Fallback>
      </mc:AlternateContent>
    </p:spTree>
    <p:extLst>
      <p:ext uri="{BB962C8B-B14F-4D97-AF65-F5344CB8AC3E}">
        <p14:creationId xmlns:p14="http://schemas.microsoft.com/office/powerpoint/2010/main" val="665883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Example: Confidence Bound</a:t>
            </a:r>
            <a:endParaRPr lang="en-US" dirty="0"/>
          </a:p>
        </p:txBody>
      </p:sp>
      <p:sp>
        <p:nvSpPr>
          <p:cNvPr id="3" name="Content Placeholder 2"/>
          <p:cNvSpPr>
            <a:spLocks noGrp="1"/>
          </p:cNvSpPr>
          <p:nvPr>
            <p:ph idx="1"/>
          </p:nvPr>
        </p:nvSpPr>
        <p:spPr/>
        <p:txBody>
          <a:bodyPr/>
          <a:lstStyle/>
          <a:p>
            <a:pPr>
              <a:buNone/>
            </a:pPr>
            <a:r>
              <a:rPr lang="en-US" dirty="0" smtClean="0"/>
              <a:t>The following is summary data on shear strength (kip) for a sample of 3/8-in. anchor </a:t>
            </a:r>
            <a:r>
              <a:rPr lang="en-US" dirty="0" smtClean="0"/>
              <a:t>bolts</a:t>
            </a:r>
            <a:r>
              <a:rPr lang="en-US" dirty="0" smtClean="0"/>
              <a:t>: n = 78, x̅ = 4.25, </a:t>
            </a:r>
            <a:r>
              <a:rPr lang="en-US" dirty="0" smtClean="0">
                <a:sym typeface="Symbol" panose="05050102010706020507" pitchFamily="18" charset="2"/>
              </a:rPr>
              <a:t></a:t>
            </a:r>
            <a:r>
              <a:rPr lang="en-US" dirty="0" smtClean="0"/>
              <a:t> = 1.30. </a:t>
            </a:r>
          </a:p>
          <a:p>
            <a:pPr>
              <a:buNone/>
            </a:pPr>
            <a:r>
              <a:rPr lang="en-US" dirty="0" smtClean="0"/>
              <a:t>Calculate a lower confidence bound using a confidence level of 90% for the true average shear strength.</a:t>
            </a:r>
          </a:p>
          <a:p>
            <a:pPr>
              <a:buNone/>
            </a:pPr>
            <a:r>
              <a:rPr lang="en-US" dirty="0" smtClean="0"/>
              <a:t>We are 90% confident that the true average shear strength is greater than ….</a:t>
            </a:r>
            <a:endParaRPr lang="en-US" dirty="0"/>
          </a:p>
        </p:txBody>
      </p:sp>
      <p:sp>
        <p:nvSpPr>
          <p:cNvPr id="4" name="Slide Number Placeholder 3"/>
          <p:cNvSpPr>
            <a:spLocks noGrp="1"/>
          </p:cNvSpPr>
          <p:nvPr>
            <p:ph type="sldNum" sz="quarter" idx="12"/>
          </p:nvPr>
        </p:nvSpPr>
        <p:spPr/>
        <p:txBody>
          <a:bodyPr/>
          <a:lstStyle/>
          <a:p>
            <a:fld id="{D85D01E0-4520-4710-81AB-3D8832D73914}" type="slidenum">
              <a:rPr lang="en-US" smtClean="0"/>
              <a:pPr/>
              <a:t>37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CI</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dirty="0" smtClean="0"/>
                  <a:t>Confidence Interval		</a:t>
                </a:r>
                <a14:m>
                  <m:oMath xmlns:m="http://schemas.openxmlformats.org/officeDocument/2006/math">
                    <m:acc>
                      <m:accPr>
                        <m:chr m:val="̅"/>
                        <m:ctrlPr>
                          <a:rPr lang="en-US" i="1">
                            <a:latin typeface="Cambria Math" panose="02040503050406030204" pitchFamily="18" charset="0"/>
                          </a:rPr>
                        </m:ctrlPr>
                      </m:accPr>
                      <m:e>
                        <m:r>
                          <a:rPr lang="en-US" i="1">
                            <a:latin typeface="Cambria Math"/>
                          </a:rPr>
                          <m:t>𝑥</m:t>
                        </m:r>
                      </m:e>
                    </m:acc>
                    <m:r>
                      <a:rPr lang="en-US" i="1">
                        <a:latin typeface="Cambria Math"/>
                        <a:ea typeface="Cambria Math"/>
                      </a:rPr>
                      <m:t>±</m:t>
                    </m:r>
                    <m:sSub>
                      <m:sSubPr>
                        <m:ctrlPr>
                          <a:rPr lang="en-US" i="1">
                            <a:latin typeface="Cambria Math" panose="02040503050406030204" pitchFamily="18" charset="0"/>
                          </a:rPr>
                        </m:ctrlPr>
                      </m:sSubPr>
                      <m:e>
                        <m:r>
                          <a:rPr lang="en-US" i="1">
                            <a:latin typeface="Cambria Math" panose="02040503050406030204" pitchFamily="18" charset="0"/>
                          </a:rPr>
                          <m:t>𝑧</m:t>
                        </m:r>
                      </m:e>
                      <m:sub>
                        <m:f>
                          <m:fPr>
                            <m:type m:val="lin"/>
                            <m:ctrlPr>
                              <a:rPr lang="en-US"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𝛼</m:t>
                            </m:r>
                          </m:num>
                          <m:den>
                            <m:r>
                              <a:rPr lang="en-US" i="1">
                                <a:latin typeface="Cambria Math" panose="02040503050406030204" pitchFamily="18" charset="0"/>
                              </a:rPr>
                              <m:t>2</m:t>
                            </m:r>
                          </m:den>
                        </m:f>
                      </m:sub>
                    </m:sSub>
                    <m:f>
                      <m:fPr>
                        <m:ctrlPr>
                          <a:rPr lang="en-US" i="1">
                            <a:latin typeface="Cambria Math" panose="02040503050406030204" pitchFamily="18" charset="0"/>
                            <a:ea typeface="Cambria Math"/>
                          </a:rPr>
                        </m:ctrlPr>
                      </m:fPr>
                      <m:num>
                        <m:r>
                          <a:rPr lang="en-US" i="1">
                            <a:latin typeface="Cambria Math"/>
                            <a:ea typeface="Cambria Math"/>
                          </a:rPr>
                          <m:t>𝜎</m:t>
                        </m:r>
                      </m:num>
                      <m:den>
                        <m:rad>
                          <m:radPr>
                            <m:degHide m:val="on"/>
                            <m:ctrlPr>
                              <a:rPr lang="en-US" i="1">
                                <a:latin typeface="Cambria Math" panose="02040503050406030204" pitchFamily="18" charset="0"/>
                                <a:ea typeface="Cambria Math"/>
                              </a:rPr>
                            </m:ctrlPr>
                          </m:radPr>
                          <m:deg/>
                          <m:e>
                            <m:r>
                              <a:rPr lang="en-US" i="1">
                                <a:latin typeface="Cambria Math"/>
                                <a:ea typeface="Cambria Math"/>
                              </a:rPr>
                              <m:t>𝑛</m:t>
                            </m:r>
                          </m:e>
                        </m:rad>
                      </m:den>
                    </m:f>
                  </m:oMath>
                </a14:m>
                <a:endParaRPr lang="en-US" dirty="0" smtClean="0"/>
              </a:p>
              <a:p>
                <a:pPr marL="0" indent="0">
                  <a:buNone/>
                </a:pPr>
                <a:r>
                  <a:rPr lang="en-US" dirty="0" smtClean="0"/>
                  <a:t>Upper Confidence Bound	</a:t>
                </a:r>
                <a14:m>
                  <m:oMath xmlns:m="http://schemas.openxmlformats.org/officeDocument/2006/math">
                    <m:r>
                      <a:rPr lang="en-US" i="1">
                        <a:latin typeface="Cambria Math" panose="02040503050406030204" pitchFamily="18" charset="0"/>
                        <a:ea typeface="Cambria Math" panose="02040503050406030204" pitchFamily="18" charset="0"/>
                      </a:rPr>
                      <m:t>𝜇</m:t>
                    </m:r>
                    <m:r>
                      <a:rPr lang="en-US" i="1">
                        <a:latin typeface="Cambria Math" panose="02040503050406030204" pitchFamily="18" charset="0"/>
                        <a:ea typeface="Cambria Math" panose="02040503050406030204" pitchFamily="18" charset="0"/>
                      </a:rPr>
                      <m:t>&lt;</m:t>
                    </m:r>
                    <m:acc>
                      <m:accPr>
                        <m:chr m:val="̅"/>
                        <m:ctrlPr>
                          <a:rPr lang="en-US" i="1">
                            <a:latin typeface="Cambria Math" panose="02040503050406030204" pitchFamily="18" charset="0"/>
                            <a:ea typeface="Cambria Math" panose="02040503050406030204" pitchFamily="18" charset="0"/>
                          </a:rPr>
                        </m:ctrlPr>
                      </m:accPr>
                      <m:e>
                        <m:r>
                          <a:rPr lang="en-US" i="1">
                            <a:latin typeface="Cambria Math" panose="02040503050406030204" pitchFamily="18" charset="0"/>
                            <a:ea typeface="Cambria Math" panose="02040503050406030204" pitchFamily="18" charset="0"/>
                          </a:rPr>
                          <m:t>𝑥</m:t>
                        </m:r>
                      </m:e>
                    </m:acc>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𝑧</m:t>
                        </m:r>
                      </m:e>
                      <m:sub>
                        <m:r>
                          <a:rPr lang="en-US" i="1" smtClean="0">
                            <a:latin typeface="Cambria Math" panose="02040503050406030204" pitchFamily="18" charset="0"/>
                            <a:ea typeface="Cambria Math" panose="02040503050406030204" pitchFamily="18" charset="0"/>
                          </a:rPr>
                          <m:t>𝛼</m:t>
                        </m:r>
                      </m:sub>
                    </m:sSub>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𝜎</m:t>
                        </m:r>
                      </m:num>
                      <m:den>
                        <m:rad>
                          <m:radPr>
                            <m:degHide m:val="on"/>
                            <m:ctrlPr>
                              <a:rPr lang="en-US" i="1">
                                <a:latin typeface="Cambria Math" panose="02040503050406030204" pitchFamily="18" charset="0"/>
                                <a:ea typeface="Cambria Math" panose="02040503050406030204" pitchFamily="18" charset="0"/>
                              </a:rPr>
                            </m:ctrlPr>
                          </m:radPr>
                          <m:deg/>
                          <m:e>
                            <m:r>
                              <a:rPr lang="en-US" i="1">
                                <a:latin typeface="Cambria Math" panose="02040503050406030204" pitchFamily="18" charset="0"/>
                                <a:ea typeface="Cambria Math" panose="02040503050406030204" pitchFamily="18" charset="0"/>
                              </a:rPr>
                              <m:t>𝑛</m:t>
                            </m:r>
                          </m:e>
                        </m:rad>
                      </m:den>
                    </m:f>
                  </m:oMath>
                </a14:m>
                <a:endParaRPr lang="en-US" dirty="0" smtClean="0"/>
              </a:p>
              <a:p>
                <a:pPr marL="0" indent="0">
                  <a:buNone/>
                </a:pPr>
                <a:r>
                  <a:rPr lang="en-US" dirty="0" smtClean="0"/>
                  <a:t>Lower Confidence Bound	</a:t>
                </a:r>
                <a14:m>
                  <m:oMath xmlns:m="http://schemas.openxmlformats.org/officeDocument/2006/math">
                    <m:r>
                      <a:rPr lang="en-US" i="1">
                        <a:latin typeface="Cambria Math" panose="02040503050406030204" pitchFamily="18" charset="0"/>
                        <a:ea typeface="Cambria Math" panose="02040503050406030204" pitchFamily="18" charset="0"/>
                      </a:rPr>
                      <m:t>𝜇</m:t>
                    </m:r>
                    <m:r>
                      <a:rPr lang="en-US" i="1">
                        <a:latin typeface="Cambria Math" panose="02040503050406030204" pitchFamily="18" charset="0"/>
                        <a:ea typeface="Cambria Math" panose="02040503050406030204" pitchFamily="18" charset="0"/>
                      </a:rPr>
                      <m:t>&gt;</m:t>
                    </m:r>
                    <m:acc>
                      <m:accPr>
                        <m:chr m:val="̅"/>
                        <m:ctrlPr>
                          <a:rPr lang="en-US" i="1">
                            <a:latin typeface="Cambria Math" panose="02040503050406030204" pitchFamily="18" charset="0"/>
                            <a:ea typeface="Cambria Math" panose="02040503050406030204" pitchFamily="18" charset="0"/>
                          </a:rPr>
                        </m:ctrlPr>
                      </m:accPr>
                      <m:e>
                        <m:r>
                          <a:rPr lang="en-US" i="1">
                            <a:latin typeface="Cambria Math" panose="02040503050406030204" pitchFamily="18" charset="0"/>
                            <a:ea typeface="Cambria Math" panose="02040503050406030204" pitchFamily="18" charset="0"/>
                          </a:rPr>
                          <m:t>𝑥</m:t>
                        </m:r>
                      </m:e>
                    </m:acc>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𝑧</m:t>
                        </m:r>
                      </m:e>
                      <m:sub>
                        <m:r>
                          <a:rPr lang="en-US" i="1" smtClean="0">
                            <a:latin typeface="Cambria Math" panose="02040503050406030204" pitchFamily="18" charset="0"/>
                            <a:ea typeface="Cambria Math" panose="02040503050406030204" pitchFamily="18" charset="0"/>
                          </a:rPr>
                          <m:t>𝛼</m:t>
                        </m:r>
                      </m:sub>
                    </m:sSub>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𝜎</m:t>
                        </m:r>
                      </m:num>
                      <m:den>
                        <m:rad>
                          <m:radPr>
                            <m:degHide m:val="on"/>
                            <m:ctrlPr>
                              <a:rPr lang="en-US" i="1">
                                <a:latin typeface="Cambria Math" panose="02040503050406030204" pitchFamily="18" charset="0"/>
                                <a:ea typeface="Cambria Math" panose="02040503050406030204" pitchFamily="18" charset="0"/>
                              </a:rPr>
                            </m:ctrlPr>
                          </m:radPr>
                          <m:deg/>
                          <m:e>
                            <m:r>
                              <a:rPr lang="en-US" i="1">
                                <a:latin typeface="Cambria Math" panose="02040503050406030204" pitchFamily="18" charset="0"/>
                                <a:ea typeface="Cambria Math" panose="02040503050406030204" pitchFamily="18" charset="0"/>
                              </a:rPr>
                              <m:t>𝑛</m:t>
                            </m:r>
                          </m:e>
                        </m:rad>
                      </m:den>
                    </m:f>
                  </m:oMath>
                </a14:m>
                <a:endParaRPr lang="en-US" dirty="0" smtClean="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852" t="-27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85D01E0-4520-4710-81AB-3D8832D73914}" type="slidenum">
              <a:rPr lang="en-US" smtClean="0"/>
              <a:pPr/>
              <a:t>38</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360177201"/>
              </p:ext>
            </p:extLst>
          </p:nvPr>
        </p:nvGraphicFramePr>
        <p:xfrm>
          <a:off x="457200" y="4388803"/>
          <a:ext cx="8001000" cy="1737360"/>
        </p:xfrm>
        <a:graphic>
          <a:graphicData uri="http://schemas.openxmlformats.org/drawingml/2006/table">
            <a:tbl>
              <a:tblPr>
                <a:tableStyleId>{5C22544A-7EE6-4342-B048-85BDC9FD1C3A}</a:tableStyleId>
              </a:tblPr>
              <a:tblGrid>
                <a:gridCol w="5095893"/>
                <a:gridCol w="1425654"/>
                <a:gridCol w="1479453"/>
              </a:tblGrid>
              <a:tr h="370840">
                <a:tc>
                  <a:txBody>
                    <a:bodyPr/>
                    <a:lstStyle/>
                    <a:p>
                      <a:r>
                        <a:rPr lang="en-US" sz="3200" dirty="0" smtClean="0"/>
                        <a:t>Confidence Level</a:t>
                      </a:r>
                      <a:endParaRPr lang="en-US" sz="3200" dirty="0"/>
                    </a:p>
                  </a:txBody>
                  <a:tcPr>
                    <a:solidFill>
                      <a:schemeClr val="bg1"/>
                    </a:solidFill>
                  </a:tcPr>
                </a:tc>
                <a:tc>
                  <a:txBody>
                    <a:bodyPr/>
                    <a:lstStyle/>
                    <a:p>
                      <a:r>
                        <a:rPr lang="en-US" sz="3200" dirty="0" smtClean="0"/>
                        <a:t>95%</a:t>
                      </a:r>
                      <a:endParaRPr lang="en-US" sz="3200" dirty="0"/>
                    </a:p>
                  </a:txBody>
                  <a:tcPr>
                    <a:solidFill>
                      <a:schemeClr val="bg1"/>
                    </a:solidFill>
                  </a:tcPr>
                </a:tc>
                <a:tc>
                  <a:txBody>
                    <a:bodyPr/>
                    <a:lstStyle/>
                    <a:p>
                      <a:r>
                        <a:rPr lang="en-US" sz="3200" dirty="0" smtClean="0"/>
                        <a:t>99%</a:t>
                      </a:r>
                      <a:endParaRPr lang="en-US" sz="3200" dirty="0"/>
                    </a:p>
                  </a:txBody>
                  <a:tcPr>
                    <a:solidFill>
                      <a:schemeClr val="bg1"/>
                    </a:solidFill>
                  </a:tcPr>
                </a:tc>
              </a:tr>
              <a:tr h="370840">
                <a:tc>
                  <a:txBody>
                    <a:bodyPr/>
                    <a:lstStyle/>
                    <a:p>
                      <a:r>
                        <a:rPr lang="en-US" sz="3200" dirty="0" smtClean="0"/>
                        <a:t>Two</a:t>
                      </a:r>
                      <a:r>
                        <a:rPr lang="en-US" sz="3200" baseline="0" dirty="0" smtClean="0"/>
                        <a:t> – sided z critical value</a:t>
                      </a:r>
                      <a:endParaRPr lang="en-US" sz="3200" dirty="0"/>
                    </a:p>
                  </a:txBody>
                  <a:tcPr>
                    <a:solidFill>
                      <a:schemeClr val="bg1"/>
                    </a:solidFill>
                  </a:tcPr>
                </a:tc>
                <a:tc>
                  <a:txBody>
                    <a:bodyPr/>
                    <a:lstStyle/>
                    <a:p>
                      <a:r>
                        <a:rPr lang="en-US" sz="3200" dirty="0" smtClean="0"/>
                        <a:t>1.96</a:t>
                      </a:r>
                      <a:endParaRPr lang="en-US" sz="3200" dirty="0"/>
                    </a:p>
                  </a:txBody>
                  <a:tcPr>
                    <a:solidFill>
                      <a:schemeClr val="bg1"/>
                    </a:solidFill>
                  </a:tcPr>
                </a:tc>
                <a:tc>
                  <a:txBody>
                    <a:bodyPr/>
                    <a:lstStyle/>
                    <a:p>
                      <a:r>
                        <a:rPr lang="en-US" sz="3200" dirty="0" smtClean="0"/>
                        <a:t>2.5758</a:t>
                      </a:r>
                      <a:endParaRPr lang="en-US" sz="3200" dirty="0"/>
                    </a:p>
                  </a:txBody>
                  <a:tcPr>
                    <a:solidFill>
                      <a:schemeClr val="bg1"/>
                    </a:solidFill>
                  </a:tcPr>
                </a:tc>
              </a:tr>
              <a:tr h="370840">
                <a:tc>
                  <a:txBody>
                    <a:bodyPr/>
                    <a:lstStyle/>
                    <a:p>
                      <a:r>
                        <a:rPr lang="en-US" sz="3200" dirty="0" smtClean="0"/>
                        <a:t>One-sided z</a:t>
                      </a:r>
                      <a:r>
                        <a:rPr lang="en-US" sz="3200" baseline="0" dirty="0" smtClean="0"/>
                        <a:t> critical value</a:t>
                      </a:r>
                      <a:endParaRPr lang="en-US" sz="3200" dirty="0"/>
                    </a:p>
                  </a:txBody>
                  <a:tcPr>
                    <a:solidFill>
                      <a:schemeClr val="bg1"/>
                    </a:solidFill>
                  </a:tcPr>
                </a:tc>
                <a:tc>
                  <a:txBody>
                    <a:bodyPr/>
                    <a:lstStyle/>
                    <a:p>
                      <a:r>
                        <a:rPr lang="en-US" sz="3200" dirty="0" smtClean="0"/>
                        <a:t>1.6449</a:t>
                      </a:r>
                      <a:endParaRPr lang="en-US" sz="3200" dirty="0"/>
                    </a:p>
                  </a:txBody>
                  <a:tcPr>
                    <a:solidFill>
                      <a:schemeClr val="bg1"/>
                    </a:solidFill>
                  </a:tcPr>
                </a:tc>
                <a:tc>
                  <a:txBody>
                    <a:bodyPr/>
                    <a:lstStyle/>
                    <a:p>
                      <a:r>
                        <a:rPr lang="en-US" sz="3200" dirty="0" smtClean="0"/>
                        <a:t>2.3263</a:t>
                      </a:r>
                      <a:endParaRPr lang="en-US" sz="3200" dirty="0"/>
                    </a:p>
                  </a:txBody>
                  <a:tcPr>
                    <a:solidFill>
                      <a:schemeClr val="bg1"/>
                    </a:solidFill>
                  </a:tcPr>
                </a:tc>
              </a:tr>
            </a:tbl>
          </a:graphicData>
        </a:graphic>
      </p:graphicFrame>
    </p:spTree>
    <p:extLst>
      <p:ext uri="{BB962C8B-B14F-4D97-AF65-F5344CB8AC3E}">
        <p14:creationId xmlns:p14="http://schemas.microsoft.com/office/powerpoint/2010/main" val="330697522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Cautions</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The data must be an SRS from the population.</a:t>
            </a:r>
          </a:p>
          <a:p>
            <a:pPr marL="514350" indent="-514350">
              <a:buFont typeface="+mj-lt"/>
              <a:buAutoNum type="arabicPeriod"/>
            </a:pPr>
            <a:r>
              <a:rPr lang="en-US" dirty="0"/>
              <a:t>Be careful about outliers.</a:t>
            </a:r>
          </a:p>
          <a:p>
            <a:pPr marL="514350" indent="-514350">
              <a:buFont typeface="+mj-lt"/>
              <a:buAutoNum type="arabicPeriod"/>
            </a:pPr>
            <a:r>
              <a:rPr lang="en-US" dirty="0" smtClean="0"/>
              <a:t>You need to know the sample size.</a:t>
            </a:r>
          </a:p>
          <a:p>
            <a:pPr marL="514350" indent="-514350">
              <a:buFont typeface="+mj-lt"/>
              <a:buAutoNum type="arabicPeriod"/>
            </a:pPr>
            <a:r>
              <a:rPr lang="en-US" dirty="0" smtClean="0"/>
              <a:t>You are assuming that you know </a:t>
            </a:r>
            <a:r>
              <a:rPr lang="el-GR" dirty="0" smtClean="0"/>
              <a:t>σ</a:t>
            </a:r>
            <a:r>
              <a:rPr lang="en-US" dirty="0" smtClean="0"/>
              <a:t>.</a:t>
            </a:r>
          </a:p>
          <a:p>
            <a:pPr marL="514350" indent="-514350">
              <a:buFont typeface="+mj-lt"/>
              <a:buAutoNum type="arabicPeriod"/>
            </a:pPr>
            <a:r>
              <a:rPr lang="en-US" dirty="0" smtClean="0"/>
              <a:t>The margin of error covers only random sampling errors!</a:t>
            </a:r>
            <a:endParaRPr lang="en-US" dirty="0"/>
          </a:p>
        </p:txBody>
      </p:sp>
      <p:sp>
        <p:nvSpPr>
          <p:cNvPr id="4" name="Slide Number Placeholder 3"/>
          <p:cNvSpPr>
            <a:spLocks noGrp="1"/>
          </p:cNvSpPr>
          <p:nvPr>
            <p:ph type="sldNum" sz="quarter" idx="12"/>
          </p:nvPr>
        </p:nvSpPr>
        <p:spPr/>
        <p:txBody>
          <a:bodyPr/>
          <a:lstStyle/>
          <a:p>
            <a:fld id="{D85D01E0-4520-4710-81AB-3D8832D73914}" type="slidenum">
              <a:rPr lang="en-US" smtClean="0"/>
              <a:pPr/>
              <a:t>39</a:t>
            </a:fld>
            <a:endParaRPr lang="en-US"/>
          </a:p>
        </p:txBody>
      </p:sp>
    </p:spTree>
    <p:extLst>
      <p:ext uri="{BB962C8B-B14F-4D97-AF65-F5344CB8AC3E}">
        <p14:creationId xmlns:p14="http://schemas.microsoft.com/office/powerpoint/2010/main" val="30697062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929"/>
            <a:ext cx="9144000" cy="1143000"/>
          </a:xfrm>
        </p:spPr>
        <p:txBody>
          <a:bodyPr>
            <a:normAutofit/>
          </a:bodyPr>
          <a:lstStyle/>
          <a:p>
            <a:r>
              <a:rPr lang="en-US" dirty="0"/>
              <a:t>8</a:t>
            </a:r>
            <a:r>
              <a:rPr lang="en-US" dirty="0" smtClean="0"/>
              <a:t>.1: Point Estimation - Goals</a:t>
            </a:r>
            <a:endParaRPr lang="en-US" dirty="0"/>
          </a:p>
        </p:txBody>
      </p:sp>
      <p:sp>
        <p:nvSpPr>
          <p:cNvPr id="3" name="Content Placeholder 2"/>
          <p:cNvSpPr>
            <a:spLocks noGrp="1"/>
          </p:cNvSpPr>
          <p:nvPr>
            <p:ph idx="1"/>
          </p:nvPr>
        </p:nvSpPr>
        <p:spPr>
          <a:xfrm>
            <a:off x="0" y="1160929"/>
            <a:ext cx="9144000" cy="5697071"/>
          </a:xfrm>
        </p:spPr>
        <p:txBody>
          <a:bodyPr>
            <a:normAutofit/>
          </a:bodyPr>
          <a:lstStyle/>
          <a:p>
            <a:r>
              <a:rPr lang="en-US" sz="3000" dirty="0" smtClean="0"/>
              <a:t>Be able to differentiate between an estimator and an estimate.</a:t>
            </a:r>
          </a:p>
          <a:p>
            <a:r>
              <a:rPr lang="en-US" sz="3000" dirty="0" smtClean="0"/>
              <a:t>Be able to define what is meant by a unbiased or biased estimator and state which is better in general.</a:t>
            </a:r>
          </a:p>
          <a:p>
            <a:r>
              <a:rPr lang="en-US" sz="3000" dirty="0" smtClean="0"/>
              <a:t>Be able to determine from the pdf of a distribution, which estimator is better.</a:t>
            </a:r>
          </a:p>
          <a:p>
            <a:r>
              <a:rPr lang="en-US" sz="3000" dirty="0" smtClean="0"/>
              <a:t>Be able to define MVUE (minimum-variance unbiased estimator).</a:t>
            </a:r>
          </a:p>
          <a:p>
            <a:r>
              <a:rPr lang="en-US" sz="3000" dirty="0" smtClean="0"/>
              <a:t>Be able to state what estimator we will be using for the rest of the book and why we are using the estimator.</a:t>
            </a:r>
          </a:p>
        </p:txBody>
      </p:sp>
      <p:sp>
        <p:nvSpPr>
          <p:cNvPr id="4" name="Slide Number Placeholder 3"/>
          <p:cNvSpPr>
            <a:spLocks noGrp="1"/>
          </p:cNvSpPr>
          <p:nvPr>
            <p:ph type="sldNum" sz="quarter" idx="12"/>
          </p:nvPr>
        </p:nvSpPr>
        <p:spPr/>
        <p:txBody>
          <a:bodyPr/>
          <a:lstStyle/>
          <a:p>
            <a:fld id="{D85D01E0-4520-4710-81AB-3D8832D73914}" type="slidenum">
              <a:rPr lang="en-US" smtClean="0"/>
              <a:pPr/>
              <a:t>4</a:t>
            </a:fld>
            <a:endParaRPr lang="en-US"/>
          </a:p>
        </p:txBody>
      </p:sp>
    </p:spTree>
    <p:extLst>
      <p:ext uri="{BB962C8B-B14F-4D97-AF65-F5344CB8AC3E}">
        <p14:creationId xmlns:p14="http://schemas.microsoft.com/office/powerpoint/2010/main" val="124309503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Conceptual Question</a:t>
            </a:r>
            <a:endParaRPr lang="en-US" dirty="0"/>
          </a:p>
        </p:txBody>
      </p:sp>
      <p:sp>
        <p:nvSpPr>
          <p:cNvPr id="3" name="Content Placeholder 2"/>
          <p:cNvSpPr>
            <a:spLocks noGrp="1"/>
          </p:cNvSpPr>
          <p:nvPr>
            <p:ph idx="1"/>
          </p:nvPr>
        </p:nvSpPr>
        <p:spPr>
          <a:xfrm>
            <a:off x="457200" y="990600"/>
            <a:ext cx="8229600" cy="5486400"/>
          </a:xfrm>
        </p:spPr>
        <p:txBody>
          <a:bodyPr>
            <a:normAutofit/>
          </a:bodyPr>
          <a:lstStyle/>
          <a:p>
            <a:pPr>
              <a:buNone/>
            </a:pPr>
            <a:r>
              <a:rPr lang="en-US" dirty="0" smtClean="0"/>
              <a:t>One month the actual unemployment rate in the US was 8.7%. If during that month you took an SRS of 250 people and constructed a 95% CI to estimate the unemployment rate, which of the following would be true:</a:t>
            </a:r>
          </a:p>
          <a:p>
            <a:pPr>
              <a:buNone/>
            </a:pPr>
            <a:r>
              <a:rPr lang="en-US" dirty="0" smtClean="0"/>
              <a:t>1) The center of the interval would be 0.087</a:t>
            </a:r>
          </a:p>
          <a:p>
            <a:pPr>
              <a:buNone/>
            </a:pPr>
            <a:r>
              <a:rPr lang="en-US" dirty="0"/>
              <a:t>2</a:t>
            </a:r>
            <a:r>
              <a:rPr lang="en-US" dirty="0" smtClean="0"/>
              <a:t>) A 95% confidence interval estimate contains 0.087.</a:t>
            </a:r>
          </a:p>
          <a:p>
            <a:pPr>
              <a:buNone/>
            </a:pPr>
            <a:r>
              <a:rPr lang="en-US" dirty="0"/>
              <a:t>3</a:t>
            </a:r>
            <a:r>
              <a:rPr lang="en-US" dirty="0" smtClean="0"/>
              <a:t>) If you took 100 SRS of 250 people each, 95% of the intervals would contain 0.087.</a:t>
            </a:r>
            <a:endParaRPr lang="en-US" dirty="0"/>
          </a:p>
        </p:txBody>
      </p:sp>
      <p:sp>
        <p:nvSpPr>
          <p:cNvPr id="4" name="Slide Number Placeholder 3"/>
          <p:cNvSpPr>
            <a:spLocks noGrp="1"/>
          </p:cNvSpPr>
          <p:nvPr>
            <p:ph type="sldNum" sz="quarter" idx="12"/>
          </p:nvPr>
        </p:nvSpPr>
        <p:spPr/>
        <p:txBody>
          <a:bodyPr/>
          <a:lstStyle/>
          <a:p>
            <a:fld id="{D85D01E0-4520-4710-81AB-3D8832D73914}" type="slidenum">
              <a:rPr lang="en-US" smtClean="0"/>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929"/>
            <a:ext cx="9144000" cy="1143000"/>
          </a:xfrm>
        </p:spPr>
        <p:txBody>
          <a:bodyPr>
            <a:normAutofit fontScale="90000"/>
          </a:bodyPr>
          <a:lstStyle/>
          <a:p>
            <a:r>
              <a:rPr lang="en-US" dirty="0" smtClean="0"/>
              <a:t>8.3: Inference for the Mean of a Population - Goals</a:t>
            </a:r>
            <a:endParaRPr lang="en-US" dirty="0"/>
          </a:p>
        </p:txBody>
      </p:sp>
      <p:sp>
        <p:nvSpPr>
          <p:cNvPr id="3" name="Content Placeholder 2"/>
          <p:cNvSpPr>
            <a:spLocks noGrp="1"/>
          </p:cNvSpPr>
          <p:nvPr>
            <p:ph idx="1"/>
          </p:nvPr>
        </p:nvSpPr>
        <p:spPr>
          <a:xfrm>
            <a:off x="0" y="1160929"/>
            <a:ext cx="9144000" cy="5697071"/>
          </a:xfrm>
        </p:spPr>
        <p:txBody>
          <a:bodyPr>
            <a:normAutofit/>
          </a:bodyPr>
          <a:lstStyle/>
          <a:p>
            <a:r>
              <a:rPr lang="en-US" sz="3000" dirty="0" smtClean="0"/>
              <a:t>Be able to construct a level C confidence interval (without knowing </a:t>
            </a:r>
            <a:r>
              <a:rPr lang="en-US" sz="3000" dirty="0" smtClean="0">
                <a:sym typeface="Symbol" panose="05050102010706020507" pitchFamily="18" charset="2"/>
              </a:rPr>
              <a:t>) and interpret the results.</a:t>
            </a:r>
          </a:p>
          <a:p>
            <a:r>
              <a:rPr lang="en-US" sz="3000" dirty="0" smtClean="0">
                <a:sym typeface="Symbol" panose="05050102010706020507" pitchFamily="18" charset="2"/>
              </a:rPr>
              <a:t>Be able to determine when the t procedure is valid.</a:t>
            </a:r>
          </a:p>
        </p:txBody>
      </p:sp>
      <p:sp>
        <p:nvSpPr>
          <p:cNvPr id="4" name="Slide Number Placeholder 3"/>
          <p:cNvSpPr>
            <a:spLocks noGrp="1"/>
          </p:cNvSpPr>
          <p:nvPr>
            <p:ph type="sldNum" sz="quarter" idx="12"/>
          </p:nvPr>
        </p:nvSpPr>
        <p:spPr/>
        <p:txBody>
          <a:bodyPr/>
          <a:lstStyle/>
          <a:p>
            <a:fld id="{D85D01E0-4520-4710-81AB-3D8832D73914}" type="slidenum">
              <a:rPr lang="en-US" smtClean="0"/>
              <a:pPr/>
              <a:t>41</a:t>
            </a:fld>
            <a:endParaRPr lang="en-US"/>
          </a:p>
        </p:txBody>
      </p:sp>
    </p:spTree>
    <p:extLst>
      <p:ext uri="{BB962C8B-B14F-4D97-AF65-F5344CB8AC3E}">
        <p14:creationId xmlns:p14="http://schemas.microsoft.com/office/powerpoint/2010/main" val="1004682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Assumptions for Inference</a:t>
            </a:r>
            <a:endParaRPr lang="en-US" dirty="0"/>
          </a:p>
        </p:txBody>
      </p:sp>
      <p:sp>
        <p:nvSpPr>
          <p:cNvPr id="3" name="Content Placeholder 2"/>
          <p:cNvSpPr>
            <a:spLocks noGrp="1"/>
          </p:cNvSpPr>
          <p:nvPr>
            <p:ph idx="1"/>
          </p:nvPr>
        </p:nvSpPr>
        <p:spPr>
          <a:xfrm>
            <a:off x="457200" y="1600200"/>
            <a:ext cx="8229600" cy="4756150"/>
          </a:xfrm>
        </p:spPr>
        <p:txBody>
          <a:bodyPr>
            <a:normAutofit lnSpcReduction="10000"/>
          </a:bodyPr>
          <a:lstStyle/>
          <a:p>
            <a:pPr marL="514350" indent="-514350">
              <a:buFont typeface="+mj-lt"/>
              <a:buAutoNum type="arabicPeriod"/>
            </a:pPr>
            <a:r>
              <a:rPr lang="en-US" dirty="0"/>
              <a:t>We have an SRS from the population of interest.</a:t>
            </a:r>
          </a:p>
          <a:p>
            <a:pPr marL="514350" indent="-514350">
              <a:buFont typeface="+mj-lt"/>
              <a:buAutoNum type="arabicPeriod"/>
            </a:pPr>
            <a:r>
              <a:rPr lang="en-US" dirty="0" smtClean="0"/>
              <a:t>The variable we measure has a Normal distribution (or approximately normal distribution) with mean </a:t>
            </a:r>
            <a:r>
              <a:rPr lang="en-US" dirty="0" smtClean="0">
                <a:sym typeface="Symbol"/>
              </a:rPr>
              <a:t> and standard deviation </a:t>
            </a:r>
            <a:r>
              <a:rPr lang="el-GR" dirty="0" smtClean="0">
                <a:sym typeface="Symbol"/>
              </a:rPr>
              <a:t>σ</a:t>
            </a:r>
            <a:r>
              <a:rPr lang="en-US" dirty="0" smtClean="0">
                <a:sym typeface="Symbol"/>
              </a:rPr>
              <a:t>.</a:t>
            </a:r>
          </a:p>
          <a:p>
            <a:pPr marL="514350" indent="-514350">
              <a:buFont typeface="+mj-lt"/>
              <a:buAutoNum type="arabicPeriod"/>
            </a:pPr>
            <a:r>
              <a:rPr lang="en-US" dirty="0" smtClean="0">
                <a:sym typeface="Symbol"/>
              </a:rPr>
              <a:t>We </a:t>
            </a:r>
            <a:r>
              <a:rPr lang="en-US" dirty="0">
                <a:sym typeface="Symbol"/>
              </a:rPr>
              <a:t>don’t know </a:t>
            </a:r>
            <a:r>
              <a:rPr lang="en-US" dirty="0" smtClean="0">
                <a:sym typeface="Symbol"/>
              </a:rPr>
              <a:t></a:t>
            </a:r>
            <a:endParaRPr lang="en-US" dirty="0">
              <a:sym typeface="Symbol"/>
            </a:endParaRPr>
          </a:p>
          <a:p>
            <a:pPr marL="914400" lvl="1" indent="-514350">
              <a:buFont typeface="+mj-lt"/>
              <a:buAutoNum type="alphaLcPeriod"/>
            </a:pPr>
            <a:r>
              <a:rPr lang="en-US" sz="3200" dirty="0" smtClean="0">
                <a:solidFill>
                  <a:schemeClr val="bg1">
                    <a:lumMod val="50000"/>
                  </a:schemeClr>
                </a:solidFill>
                <a:sym typeface="Symbol"/>
              </a:rPr>
              <a:t>but </a:t>
            </a:r>
            <a:r>
              <a:rPr lang="en-US" sz="3200" dirty="0">
                <a:solidFill>
                  <a:schemeClr val="bg1">
                    <a:lumMod val="50000"/>
                  </a:schemeClr>
                </a:solidFill>
                <a:sym typeface="Symbol"/>
              </a:rPr>
              <a:t>we do know </a:t>
            </a:r>
            <a:r>
              <a:rPr lang="el-GR" sz="3200" dirty="0" smtClean="0">
                <a:solidFill>
                  <a:schemeClr val="bg1">
                    <a:lumMod val="50000"/>
                  </a:schemeClr>
                </a:solidFill>
                <a:sym typeface="Symbol"/>
              </a:rPr>
              <a:t>σ</a:t>
            </a:r>
            <a:r>
              <a:rPr lang="en-US" sz="3200" dirty="0" smtClean="0">
                <a:solidFill>
                  <a:schemeClr val="bg1">
                    <a:lumMod val="50000"/>
                  </a:schemeClr>
                </a:solidFill>
                <a:sym typeface="Symbol"/>
              </a:rPr>
              <a:t> (Section 8.2)</a:t>
            </a:r>
          </a:p>
          <a:p>
            <a:pPr marL="914400" lvl="1" indent="-514350">
              <a:buFont typeface="+mj-lt"/>
              <a:buAutoNum type="alphaLcPeriod"/>
            </a:pPr>
            <a:r>
              <a:rPr lang="en-US" sz="3200" dirty="0" smtClean="0">
                <a:sym typeface="Symbol"/>
              </a:rPr>
              <a:t>We do not know </a:t>
            </a:r>
            <a:r>
              <a:rPr lang="el-GR" sz="3200" dirty="0" smtClean="0">
                <a:sym typeface="Symbol"/>
              </a:rPr>
              <a:t>σ</a:t>
            </a:r>
            <a:r>
              <a:rPr lang="en-US" sz="3200" dirty="0" smtClean="0">
                <a:sym typeface="Symbol"/>
              </a:rPr>
              <a:t> (Section 8.3)</a:t>
            </a:r>
            <a:endParaRPr lang="en-US" sz="3200" dirty="0">
              <a:sym typeface="Symbol"/>
            </a:endParaRPr>
          </a:p>
        </p:txBody>
      </p:sp>
      <p:sp>
        <p:nvSpPr>
          <p:cNvPr id="4" name="Slide Number Placeholder 3"/>
          <p:cNvSpPr>
            <a:spLocks noGrp="1"/>
          </p:cNvSpPr>
          <p:nvPr>
            <p:ph type="sldNum" sz="quarter" idx="12"/>
          </p:nvPr>
        </p:nvSpPr>
        <p:spPr/>
        <p:txBody>
          <a:bodyPr/>
          <a:lstStyle/>
          <a:p>
            <a:fld id="{D85D01E0-4520-4710-81AB-3D8832D73914}" type="slidenum">
              <a:rPr lang="en-US" smtClean="0"/>
              <a:pPr/>
              <a:t>42</a:t>
            </a:fld>
            <a:endParaRPr lang="en-US"/>
          </a:p>
        </p:txBody>
      </p:sp>
      <p:sp>
        <p:nvSpPr>
          <p:cNvPr id="5" name="Rectangle 4"/>
          <p:cNvSpPr/>
          <p:nvPr/>
        </p:nvSpPr>
        <p:spPr>
          <a:xfrm>
            <a:off x="4417951" y="3244334"/>
            <a:ext cx="308098" cy="369332"/>
          </a:xfrm>
          <a:prstGeom prst="rect">
            <a:avLst/>
          </a:prstGeom>
        </p:spPr>
        <p:txBody>
          <a:bodyPr wrap="none">
            <a:spAutoFit/>
          </a:bodyPr>
          <a:lstStyle/>
          <a:p>
            <a:r>
              <a:rPr lang="el-GR" dirty="0">
                <a:sym typeface="Symbol"/>
              </a:rPr>
              <a:t>σ</a:t>
            </a:r>
            <a:endParaRPr lang="en-US" dirty="0"/>
          </a:p>
        </p:txBody>
      </p:sp>
    </p:spTree>
    <p:extLst>
      <p:ext uri="{BB962C8B-B14F-4D97-AF65-F5344CB8AC3E}">
        <p14:creationId xmlns:p14="http://schemas.microsoft.com/office/powerpoint/2010/main" val="7674887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Shape of t-distribution</a:t>
            </a:r>
            <a:endParaRPr lang="en-US" dirty="0"/>
          </a:p>
        </p:txBody>
      </p:sp>
      <p:sp>
        <p:nvSpPr>
          <p:cNvPr id="8" name="TextBox 7"/>
          <p:cNvSpPr txBox="1"/>
          <p:nvPr/>
        </p:nvSpPr>
        <p:spPr>
          <a:xfrm>
            <a:off x="457200" y="6054090"/>
            <a:ext cx="8439150" cy="646331"/>
          </a:xfrm>
          <a:prstGeom prst="rect">
            <a:avLst/>
          </a:prstGeom>
          <a:noFill/>
        </p:spPr>
        <p:txBody>
          <a:bodyPr wrap="square" rtlCol="0">
            <a:spAutoFit/>
          </a:bodyPr>
          <a:lstStyle/>
          <a:p>
            <a:r>
              <a:rPr lang="en-US" dirty="0"/>
              <a:t>http://upload.wikimedia.org/wikipedia/commons/thumb/4/41/Student_t_pdf.svg/1000px-Student_t_pdf.svg.png</a:t>
            </a:r>
          </a:p>
        </p:txBody>
      </p:sp>
      <p:pic>
        <p:nvPicPr>
          <p:cNvPr id="6150" name="Picture 6" descr="http://upload.wikimedia.org/wikipedia/commons/thumb/4/41/Student_t_pdf.svg/1000px-Student_t_pdf.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914400"/>
            <a:ext cx="6343650" cy="507492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D85D01E0-4520-4710-81AB-3D8832D73914}" type="slidenum">
              <a:rPr lang="en-US" smtClean="0"/>
              <a:pPr/>
              <a:t>43</a:t>
            </a:fld>
            <a:endParaRPr lang="en-US"/>
          </a:p>
        </p:txBody>
      </p:sp>
    </p:spTree>
    <p:extLst>
      <p:ext uri="{BB962C8B-B14F-4D97-AF65-F5344CB8AC3E}">
        <p14:creationId xmlns:p14="http://schemas.microsoft.com/office/powerpoint/2010/main" val="152366664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1447800" y="3001500"/>
            <a:ext cx="6596097" cy="3748088"/>
          </a:xfrm>
          <a:prstGeom prst="rect">
            <a:avLst/>
          </a:prstGeom>
        </p:spPr>
      </p:pic>
      <p:sp>
        <p:nvSpPr>
          <p:cNvPr id="2" name="Title 1"/>
          <p:cNvSpPr>
            <a:spLocks noGrp="1"/>
          </p:cNvSpPr>
          <p:nvPr>
            <p:ph type="title"/>
          </p:nvPr>
        </p:nvSpPr>
        <p:spPr/>
        <p:txBody>
          <a:bodyPr/>
          <a:lstStyle/>
          <a:p>
            <a:r>
              <a:rPr lang="en-US" dirty="0" smtClean="0"/>
              <a:t>t Critical Values</a:t>
            </a:r>
            <a:endParaRPr lang="en-US" dirty="0"/>
          </a:p>
        </p:txBody>
      </p:sp>
      <p:sp>
        <p:nvSpPr>
          <p:cNvPr id="3" name="Content Placeholder 2"/>
          <p:cNvSpPr>
            <a:spLocks noGrp="1"/>
          </p:cNvSpPr>
          <p:nvPr>
            <p:ph idx="1"/>
          </p:nvPr>
        </p:nvSpPr>
        <p:spPr/>
        <p:txBody>
          <a:bodyPr/>
          <a:lstStyle/>
          <a:p>
            <a:pPr marL="287338" indent="-287338">
              <a:buNone/>
              <a:tabLst>
                <a:tab pos="287338" algn="l"/>
              </a:tabLst>
            </a:pPr>
            <a:r>
              <a:rPr lang="en-US" dirty="0" smtClean="0"/>
              <a:t>t</a:t>
            </a:r>
            <a:r>
              <a:rPr lang="en-US" baseline="-25000" dirty="0" smtClean="0">
                <a:sym typeface="Symbol" panose="05050102010706020507" pitchFamily="18" charset="2"/>
              </a:rPr>
              <a:t>,</a:t>
            </a:r>
            <a:r>
              <a:rPr lang="en-US" dirty="0" smtClean="0">
                <a:sym typeface="Symbol" panose="05050102010706020507" pitchFamily="18" charset="2"/>
              </a:rPr>
              <a:t> is a critical value for a t distribution with  degrees of freedom</a:t>
            </a:r>
          </a:p>
          <a:p>
            <a:pPr marL="0" indent="0">
              <a:buNone/>
            </a:pPr>
            <a:r>
              <a:rPr lang="en-US" dirty="0" smtClean="0"/>
              <a:t>P(T ≥ t</a:t>
            </a:r>
            <a:r>
              <a:rPr lang="en-US" baseline="-25000" dirty="0" smtClean="0">
                <a:sym typeface="Symbol" panose="05050102010706020507" pitchFamily="18" charset="2"/>
              </a:rPr>
              <a:t>,</a:t>
            </a:r>
            <a:r>
              <a:rPr lang="en-US" dirty="0" smtClean="0">
                <a:sym typeface="Symbol" panose="05050102010706020507" pitchFamily="18" charset="2"/>
              </a:rPr>
              <a:t>) =</a:t>
            </a:r>
            <a:r>
              <a:rPr lang="en-US" baseline="-25000" dirty="0" smtClean="0">
                <a:sym typeface="Symbol" panose="05050102010706020507" pitchFamily="18" charset="2"/>
              </a:rPr>
              <a:t> </a:t>
            </a:r>
            <a:r>
              <a:rPr lang="en-US" dirty="0" smtClean="0">
                <a:sym typeface="Symbol" panose="05050102010706020507" pitchFamily="18" charset="2"/>
              </a:rPr>
              <a:t></a:t>
            </a:r>
            <a:endParaRPr lang="en-US" dirty="0"/>
          </a:p>
        </p:txBody>
      </p:sp>
      <p:sp>
        <p:nvSpPr>
          <p:cNvPr id="4" name="Slide Number Placeholder 3"/>
          <p:cNvSpPr>
            <a:spLocks noGrp="1"/>
          </p:cNvSpPr>
          <p:nvPr>
            <p:ph type="sldNum" sz="quarter" idx="12"/>
          </p:nvPr>
        </p:nvSpPr>
        <p:spPr/>
        <p:txBody>
          <a:bodyPr/>
          <a:lstStyle/>
          <a:p>
            <a:fld id="{D85D01E0-4520-4710-81AB-3D8832D73914}" type="slidenum">
              <a:rPr lang="en-US" smtClean="0"/>
              <a:pPr/>
              <a:t>44</a:t>
            </a:fld>
            <a:endParaRPr lang="en-US"/>
          </a:p>
        </p:txBody>
      </p:sp>
    </p:spTree>
    <p:extLst>
      <p:ext uri="{BB962C8B-B14F-4D97-AF65-F5344CB8AC3E}">
        <p14:creationId xmlns:p14="http://schemas.microsoft.com/office/powerpoint/2010/main" val="428161514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1981200" cy="1858962"/>
          </a:xfrm>
        </p:spPr>
        <p:txBody>
          <a:bodyPr>
            <a:normAutofit fontScale="90000"/>
          </a:bodyPr>
          <a:lstStyle/>
          <a:p>
            <a:r>
              <a:rPr lang="en-US" dirty="0" smtClean="0"/>
              <a:t>t-Table (Table V)</a:t>
            </a:r>
            <a:endParaRPr lang="en-US" dirty="0"/>
          </a:p>
        </p:txBody>
      </p:sp>
      <p:sp>
        <p:nvSpPr>
          <p:cNvPr id="3" name="Slide Number Placeholder 2"/>
          <p:cNvSpPr>
            <a:spLocks noGrp="1"/>
          </p:cNvSpPr>
          <p:nvPr>
            <p:ph type="sldNum" sz="quarter" idx="12"/>
          </p:nvPr>
        </p:nvSpPr>
        <p:spPr/>
        <p:txBody>
          <a:bodyPr/>
          <a:lstStyle/>
          <a:p>
            <a:fld id="{D85D01E0-4520-4710-81AB-3D8832D73914}" type="slidenum">
              <a:rPr lang="en-US" smtClean="0"/>
              <a:pPr/>
              <a:t>45</a:t>
            </a:fld>
            <a:endParaRPr lang="en-US"/>
          </a:p>
        </p:txBody>
      </p:sp>
      <p:pic>
        <p:nvPicPr>
          <p:cNvPr id="7" name="Picture 6"/>
          <p:cNvPicPr>
            <a:picLocks noChangeAspect="1"/>
          </p:cNvPicPr>
          <p:nvPr/>
        </p:nvPicPr>
        <p:blipFill>
          <a:blip r:embed="rId2"/>
          <a:stretch>
            <a:fillRect/>
          </a:stretch>
        </p:blipFill>
        <p:spPr>
          <a:xfrm>
            <a:off x="2209800" y="36394"/>
            <a:ext cx="6629400" cy="6743700"/>
          </a:xfrm>
          <a:prstGeom prst="rect">
            <a:avLst/>
          </a:prstGeom>
        </p:spPr>
      </p:pic>
    </p:spTree>
    <p:extLst>
      <p:ext uri="{BB962C8B-B14F-4D97-AF65-F5344CB8AC3E}">
        <p14:creationId xmlns:p14="http://schemas.microsoft.com/office/powerpoint/2010/main" val="146572411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III vs. Table V</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852640431"/>
              </p:ext>
            </p:extLst>
          </p:nvPr>
        </p:nvGraphicFramePr>
        <p:xfrm>
          <a:off x="457200" y="1600200"/>
          <a:ext cx="8229600" cy="3383280"/>
        </p:xfrm>
        <a:graphic>
          <a:graphicData uri="http://schemas.openxmlformats.org/drawingml/2006/table">
            <a:tbl>
              <a:tblPr>
                <a:tableStyleId>{5C22544A-7EE6-4342-B048-85BDC9FD1C3A}</a:tableStyleId>
              </a:tblPr>
              <a:tblGrid>
                <a:gridCol w="4114800"/>
                <a:gridCol w="4114800"/>
              </a:tblGrid>
              <a:tr h="370840">
                <a:tc>
                  <a:txBody>
                    <a:bodyPr/>
                    <a:lstStyle/>
                    <a:p>
                      <a:r>
                        <a:rPr lang="en-US" sz="3200" dirty="0" smtClean="0"/>
                        <a:t>Table III</a:t>
                      </a:r>
                      <a:endParaRPr 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3200" dirty="0" smtClean="0"/>
                        <a:t>Table</a:t>
                      </a:r>
                      <a:r>
                        <a:rPr lang="en-US" sz="3200" baseline="0" dirty="0" smtClean="0"/>
                        <a:t> V</a:t>
                      </a:r>
                      <a:endParaRPr 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3200" dirty="0" smtClean="0"/>
                        <a:t>Standard</a:t>
                      </a:r>
                      <a:r>
                        <a:rPr lang="en-US" sz="3200" baseline="0" dirty="0" smtClean="0"/>
                        <a:t> normal (z)</a:t>
                      </a:r>
                      <a:endParaRPr 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3200" dirty="0" smtClean="0"/>
                        <a:t>t-distribution</a:t>
                      </a:r>
                      <a:endParaRPr 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3200" dirty="0" smtClean="0"/>
                        <a:t>P(Z ≤ z)</a:t>
                      </a:r>
                      <a:endParaRPr 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3200" dirty="0" smtClean="0"/>
                        <a:t>P(T &gt; t*)</a:t>
                      </a:r>
                      <a:endParaRPr 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3200" dirty="0" err="1" smtClean="0"/>
                        <a:t>df</a:t>
                      </a:r>
                      <a:r>
                        <a:rPr lang="en-US" sz="3200" baseline="0" dirty="0" smtClean="0"/>
                        <a:t> not required</a:t>
                      </a:r>
                      <a:endParaRPr 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3200" dirty="0" err="1" smtClean="0"/>
                        <a:t>df</a:t>
                      </a:r>
                      <a:r>
                        <a:rPr lang="en-US" sz="3200" dirty="0" smtClean="0"/>
                        <a:t> required</a:t>
                      </a:r>
                      <a:endParaRPr 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3200" dirty="0" smtClean="0"/>
                        <a:t>Require:</a:t>
                      </a:r>
                      <a:r>
                        <a:rPr lang="en-US" sz="3200" baseline="0" dirty="0" smtClean="0"/>
                        <a:t> z</a:t>
                      </a:r>
                      <a:r>
                        <a:rPr lang="en-US" sz="3200" baseline="-25000" dirty="0" smtClean="0">
                          <a:sym typeface="Symbol" panose="05050102010706020507" pitchFamily="18" charset="2"/>
                        </a:rPr>
                        <a:t></a:t>
                      </a:r>
                      <a:endParaRPr lang="en-US" sz="3200" baseline="0" dirty="0" smtClean="0"/>
                    </a:p>
                    <a:p>
                      <a:r>
                        <a:rPr lang="en-US" sz="3200" baseline="0" dirty="0" smtClean="0"/>
                        <a:t>Answer: probability</a:t>
                      </a:r>
                      <a:endParaRPr 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3200" dirty="0" smtClean="0"/>
                        <a:t>Require:</a:t>
                      </a:r>
                      <a:r>
                        <a:rPr lang="en-US" sz="3200" baseline="0" dirty="0" smtClean="0"/>
                        <a:t> probability</a:t>
                      </a:r>
                    </a:p>
                    <a:p>
                      <a:r>
                        <a:rPr lang="en-US" sz="3200" baseline="0" dirty="0" smtClean="0"/>
                        <a:t>Answer: t</a:t>
                      </a:r>
                      <a:r>
                        <a:rPr lang="en-US" sz="3200" baseline="-25000" dirty="0" smtClean="0">
                          <a:sym typeface="Symbol" panose="05050102010706020507" pitchFamily="18" charset="2"/>
                        </a:rPr>
                        <a:t></a:t>
                      </a:r>
                      <a:endParaRPr 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Slide Number Placeholder 3"/>
          <p:cNvSpPr>
            <a:spLocks noGrp="1"/>
          </p:cNvSpPr>
          <p:nvPr>
            <p:ph type="sldNum" sz="quarter" idx="12"/>
          </p:nvPr>
        </p:nvSpPr>
        <p:spPr/>
        <p:txBody>
          <a:bodyPr/>
          <a:lstStyle/>
          <a:p>
            <a:fld id="{D85D01E0-4520-4710-81AB-3D8832D73914}" type="slidenum">
              <a:rPr lang="en-US" smtClean="0"/>
              <a:pPr/>
              <a:t>46</a:t>
            </a:fld>
            <a:endParaRPr lang="en-US"/>
          </a:p>
        </p:txBody>
      </p:sp>
    </p:spTree>
    <p:extLst>
      <p:ext uri="{BB962C8B-B14F-4D97-AF65-F5344CB8AC3E}">
        <p14:creationId xmlns:p14="http://schemas.microsoft.com/office/powerpoint/2010/main" val="49856790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t critical values</a:t>
            </a:r>
            <a:endParaRPr lang="en-US" dirty="0"/>
          </a:p>
        </p:txBody>
      </p:sp>
      <p:sp>
        <p:nvSpPr>
          <p:cNvPr id="3" name="Content Placeholder 2"/>
          <p:cNvSpPr>
            <a:spLocks noGrp="1"/>
          </p:cNvSpPr>
          <p:nvPr>
            <p:ph idx="1"/>
          </p:nvPr>
        </p:nvSpPr>
        <p:spPr/>
        <p:txBody>
          <a:bodyPr/>
          <a:lstStyle/>
          <a:p>
            <a:pPr marL="0" indent="0">
              <a:buNone/>
            </a:pPr>
            <a:r>
              <a:rPr lang="en-US" dirty="0" smtClean="0"/>
              <a:t>What is the t critical value for the following:</a:t>
            </a:r>
          </a:p>
          <a:p>
            <a:pPr marL="514350" indent="-514350">
              <a:buFont typeface="+mj-lt"/>
              <a:buAutoNum type="alphaLcParenR"/>
            </a:pPr>
            <a:r>
              <a:rPr lang="en-US" dirty="0" smtClean="0"/>
              <a:t>Central area = 0.95, </a:t>
            </a:r>
            <a:r>
              <a:rPr lang="en-US" dirty="0" err="1" smtClean="0"/>
              <a:t>df</a:t>
            </a:r>
            <a:r>
              <a:rPr lang="en-US" dirty="0" smtClean="0"/>
              <a:t> = 10</a:t>
            </a:r>
          </a:p>
          <a:p>
            <a:pPr marL="514350" indent="-514350">
              <a:buFont typeface="+mj-lt"/>
              <a:buAutoNum type="alphaLcParenR"/>
            </a:pPr>
            <a:r>
              <a:rPr lang="en-US" dirty="0" smtClean="0"/>
              <a:t>Central area = 0.95, </a:t>
            </a:r>
            <a:r>
              <a:rPr lang="en-US" dirty="0" err="1" smtClean="0"/>
              <a:t>df</a:t>
            </a:r>
            <a:r>
              <a:rPr lang="en-US" dirty="0" smtClean="0"/>
              <a:t> = 60</a:t>
            </a:r>
          </a:p>
          <a:p>
            <a:pPr marL="514350" indent="-514350">
              <a:buFont typeface="+mj-lt"/>
              <a:buAutoNum type="alphaLcParenR"/>
            </a:pPr>
            <a:r>
              <a:rPr lang="en-US" dirty="0" smtClean="0"/>
              <a:t>Central area = 0.95, </a:t>
            </a:r>
            <a:r>
              <a:rPr lang="en-US" dirty="0" err="1" smtClean="0"/>
              <a:t>df</a:t>
            </a:r>
            <a:r>
              <a:rPr lang="en-US" dirty="0" smtClean="0"/>
              <a:t> = 100</a:t>
            </a:r>
          </a:p>
          <a:p>
            <a:pPr marL="514350" indent="-514350">
              <a:buFont typeface="+mj-lt"/>
              <a:buAutoNum type="alphaLcParenR"/>
            </a:pPr>
            <a:r>
              <a:rPr lang="en-US" dirty="0" smtClean="0"/>
              <a:t>Central area = 0.95, z curve</a:t>
            </a:r>
          </a:p>
          <a:p>
            <a:pPr marL="514350" indent="-514350">
              <a:buFont typeface="+mj-lt"/>
              <a:buAutoNum type="alphaLcParenR"/>
            </a:pPr>
            <a:r>
              <a:rPr lang="en-US" dirty="0" smtClean="0"/>
              <a:t>Upper area = 0.99, </a:t>
            </a:r>
            <a:r>
              <a:rPr lang="en-US" dirty="0" err="1" smtClean="0"/>
              <a:t>df</a:t>
            </a:r>
            <a:r>
              <a:rPr lang="en-US" dirty="0" smtClean="0"/>
              <a:t> = 10</a:t>
            </a:r>
          </a:p>
          <a:p>
            <a:pPr marL="514350" indent="-514350">
              <a:buFont typeface="+mj-lt"/>
              <a:buAutoNum type="alphaLcParenR"/>
            </a:pPr>
            <a:r>
              <a:rPr lang="en-US" dirty="0"/>
              <a:t>L</a:t>
            </a:r>
            <a:r>
              <a:rPr lang="en-US" dirty="0" smtClean="0"/>
              <a:t>ower area = 0.99, </a:t>
            </a:r>
            <a:r>
              <a:rPr lang="en-US" dirty="0" err="1" smtClean="0"/>
              <a:t>df</a:t>
            </a:r>
            <a:r>
              <a:rPr lang="en-US" dirty="0" smtClean="0"/>
              <a:t> = 10</a:t>
            </a:r>
            <a:endParaRPr lang="en-US" dirty="0"/>
          </a:p>
        </p:txBody>
      </p:sp>
      <p:sp>
        <p:nvSpPr>
          <p:cNvPr id="4" name="Slide Number Placeholder 3"/>
          <p:cNvSpPr>
            <a:spLocks noGrp="1"/>
          </p:cNvSpPr>
          <p:nvPr>
            <p:ph type="sldNum" sz="quarter" idx="12"/>
          </p:nvPr>
        </p:nvSpPr>
        <p:spPr/>
        <p:txBody>
          <a:bodyPr/>
          <a:lstStyle/>
          <a:p>
            <a:fld id="{D85D01E0-4520-4710-81AB-3D8832D73914}" type="slidenum">
              <a:rPr lang="en-US" smtClean="0"/>
              <a:pPr/>
              <a:t>47</a:t>
            </a:fld>
            <a:endParaRPr lang="en-US"/>
          </a:p>
        </p:txBody>
      </p:sp>
    </p:spTree>
    <p:extLst>
      <p:ext uri="{BB962C8B-B14F-4D97-AF65-F5344CB8AC3E}">
        <p14:creationId xmlns:p14="http://schemas.microsoft.com/office/powerpoint/2010/main" val="102251390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CI – t distribution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dirty="0" smtClean="0"/>
                  <a:t>Confidence Interval		</a:t>
                </a:r>
                <a14:m>
                  <m:oMath xmlns:m="http://schemas.openxmlformats.org/officeDocument/2006/math">
                    <m:acc>
                      <m:accPr>
                        <m:chr m:val="̅"/>
                        <m:ctrlPr>
                          <a:rPr lang="en-US" i="1">
                            <a:latin typeface="Cambria Math" panose="02040503050406030204" pitchFamily="18" charset="0"/>
                          </a:rPr>
                        </m:ctrlPr>
                      </m:accPr>
                      <m:e>
                        <m:r>
                          <a:rPr lang="en-US" i="1">
                            <a:latin typeface="Cambria Math"/>
                          </a:rPr>
                          <m:t>𝑥</m:t>
                        </m:r>
                      </m:e>
                    </m:acc>
                    <m:r>
                      <a:rPr lang="en-US" i="1">
                        <a:latin typeface="Cambria Math"/>
                        <a:ea typeface="Cambria Math"/>
                      </a:rPr>
                      <m:t>±</m:t>
                    </m:r>
                    <m:sSub>
                      <m:sSubPr>
                        <m:ctrlPr>
                          <a:rPr lang="en-US" i="1">
                            <a:latin typeface="Cambria Math" panose="02040503050406030204" pitchFamily="18" charset="0"/>
                          </a:rPr>
                        </m:ctrlPr>
                      </m:sSubPr>
                      <m:e>
                        <m:r>
                          <a:rPr lang="en-US" b="0" i="1" smtClean="0">
                            <a:latin typeface="Cambria Math" panose="02040503050406030204" pitchFamily="18" charset="0"/>
                          </a:rPr>
                          <m:t>𝑡</m:t>
                        </m:r>
                      </m:e>
                      <m:sub>
                        <m:f>
                          <m:fPr>
                            <m:type m:val="lin"/>
                            <m:ctrlPr>
                              <a:rPr lang="en-US"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𝛼</m:t>
                            </m:r>
                          </m:num>
                          <m:den>
                            <m:r>
                              <a:rPr lang="en-US" i="1">
                                <a:latin typeface="Cambria Math" panose="02040503050406030204" pitchFamily="18" charset="0"/>
                              </a:rPr>
                              <m:t>2</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1</m:t>
                            </m:r>
                          </m:den>
                        </m:f>
                      </m:sub>
                    </m:sSub>
                    <m:f>
                      <m:fPr>
                        <m:ctrlPr>
                          <a:rPr lang="en-US" i="1">
                            <a:latin typeface="Cambria Math" panose="02040503050406030204" pitchFamily="18" charset="0"/>
                            <a:ea typeface="Cambria Math"/>
                          </a:rPr>
                        </m:ctrlPr>
                      </m:fPr>
                      <m:num>
                        <m:r>
                          <a:rPr lang="en-US" b="0" i="1" smtClean="0">
                            <a:latin typeface="Cambria Math" panose="02040503050406030204" pitchFamily="18" charset="0"/>
                            <a:ea typeface="Cambria Math"/>
                          </a:rPr>
                          <m:t>𝑠</m:t>
                        </m:r>
                      </m:num>
                      <m:den>
                        <m:rad>
                          <m:radPr>
                            <m:degHide m:val="on"/>
                            <m:ctrlPr>
                              <a:rPr lang="en-US" i="1">
                                <a:latin typeface="Cambria Math" panose="02040503050406030204" pitchFamily="18" charset="0"/>
                                <a:ea typeface="Cambria Math"/>
                              </a:rPr>
                            </m:ctrlPr>
                          </m:radPr>
                          <m:deg/>
                          <m:e>
                            <m:r>
                              <a:rPr lang="en-US" i="1">
                                <a:latin typeface="Cambria Math"/>
                                <a:ea typeface="Cambria Math"/>
                              </a:rPr>
                              <m:t>𝑛</m:t>
                            </m:r>
                          </m:e>
                        </m:rad>
                      </m:den>
                    </m:f>
                  </m:oMath>
                </a14:m>
                <a:endParaRPr lang="en-US" dirty="0" smtClean="0"/>
              </a:p>
              <a:p>
                <a:pPr marL="0" indent="0">
                  <a:buNone/>
                </a:pPr>
                <a:r>
                  <a:rPr lang="en-US" dirty="0" smtClean="0"/>
                  <a:t>Upper Confidence Bound	</a:t>
                </a:r>
                <a14:m>
                  <m:oMath xmlns:m="http://schemas.openxmlformats.org/officeDocument/2006/math">
                    <m:r>
                      <a:rPr lang="en-US" i="1">
                        <a:latin typeface="Cambria Math" panose="02040503050406030204" pitchFamily="18" charset="0"/>
                        <a:ea typeface="Cambria Math" panose="02040503050406030204" pitchFamily="18" charset="0"/>
                      </a:rPr>
                      <m:t>𝜇</m:t>
                    </m:r>
                    <m:r>
                      <a:rPr lang="en-US" i="1">
                        <a:latin typeface="Cambria Math" panose="02040503050406030204" pitchFamily="18" charset="0"/>
                        <a:ea typeface="Cambria Math" panose="02040503050406030204" pitchFamily="18" charset="0"/>
                      </a:rPr>
                      <m:t>&lt;</m:t>
                    </m:r>
                    <m:acc>
                      <m:accPr>
                        <m:chr m:val="̅"/>
                        <m:ctrlPr>
                          <a:rPr lang="en-US" i="1">
                            <a:latin typeface="Cambria Math" panose="02040503050406030204" pitchFamily="18" charset="0"/>
                            <a:ea typeface="Cambria Math" panose="02040503050406030204" pitchFamily="18" charset="0"/>
                          </a:rPr>
                        </m:ctrlPr>
                      </m:accPr>
                      <m:e>
                        <m:r>
                          <a:rPr lang="en-US" i="1">
                            <a:latin typeface="Cambria Math" panose="02040503050406030204" pitchFamily="18" charset="0"/>
                            <a:ea typeface="Cambria Math" panose="02040503050406030204" pitchFamily="18" charset="0"/>
                          </a:rPr>
                          <m:t>𝑥</m:t>
                        </m:r>
                      </m:e>
                    </m:acc>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𝑡</m:t>
                        </m:r>
                      </m:e>
                      <m:sub>
                        <m:r>
                          <a:rPr lang="en-US" i="1" smtClean="0">
                            <a:latin typeface="Cambria Math" panose="02040503050406030204" pitchFamily="18" charset="0"/>
                            <a:ea typeface="Cambria Math" panose="02040503050406030204" pitchFamily="18" charset="0"/>
                          </a:rPr>
                          <m:t>𝛼</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𝑛</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1</m:t>
                        </m:r>
                      </m:sub>
                    </m:sSub>
                    <m:f>
                      <m:fPr>
                        <m:ctrlPr>
                          <a:rPr lang="en-US" i="1">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𝑠</m:t>
                        </m:r>
                      </m:num>
                      <m:den>
                        <m:rad>
                          <m:radPr>
                            <m:degHide m:val="on"/>
                            <m:ctrlPr>
                              <a:rPr lang="en-US" i="1">
                                <a:latin typeface="Cambria Math" panose="02040503050406030204" pitchFamily="18" charset="0"/>
                                <a:ea typeface="Cambria Math" panose="02040503050406030204" pitchFamily="18" charset="0"/>
                              </a:rPr>
                            </m:ctrlPr>
                          </m:radPr>
                          <m:deg/>
                          <m:e>
                            <m:r>
                              <a:rPr lang="en-US" i="1">
                                <a:latin typeface="Cambria Math" panose="02040503050406030204" pitchFamily="18" charset="0"/>
                                <a:ea typeface="Cambria Math" panose="02040503050406030204" pitchFamily="18" charset="0"/>
                              </a:rPr>
                              <m:t>𝑛</m:t>
                            </m:r>
                          </m:e>
                        </m:rad>
                      </m:den>
                    </m:f>
                  </m:oMath>
                </a14:m>
                <a:endParaRPr lang="en-US" dirty="0" smtClean="0"/>
              </a:p>
              <a:p>
                <a:pPr marL="0" indent="0">
                  <a:buNone/>
                </a:pPr>
                <a:r>
                  <a:rPr lang="en-US" dirty="0" smtClean="0"/>
                  <a:t>Lower Confidence Bound	</a:t>
                </a:r>
                <a14:m>
                  <m:oMath xmlns:m="http://schemas.openxmlformats.org/officeDocument/2006/math">
                    <m:r>
                      <a:rPr lang="en-US" i="1">
                        <a:latin typeface="Cambria Math" panose="02040503050406030204" pitchFamily="18" charset="0"/>
                        <a:ea typeface="Cambria Math" panose="02040503050406030204" pitchFamily="18" charset="0"/>
                      </a:rPr>
                      <m:t>𝜇</m:t>
                    </m:r>
                    <m:r>
                      <a:rPr lang="en-US" i="1">
                        <a:latin typeface="Cambria Math" panose="02040503050406030204" pitchFamily="18" charset="0"/>
                        <a:ea typeface="Cambria Math" panose="02040503050406030204" pitchFamily="18" charset="0"/>
                      </a:rPr>
                      <m:t>&gt;</m:t>
                    </m:r>
                    <m:acc>
                      <m:accPr>
                        <m:chr m:val="̅"/>
                        <m:ctrlPr>
                          <a:rPr lang="en-US" i="1">
                            <a:latin typeface="Cambria Math" panose="02040503050406030204" pitchFamily="18" charset="0"/>
                            <a:ea typeface="Cambria Math" panose="02040503050406030204" pitchFamily="18" charset="0"/>
                          </a:rPr>
                        </m:ctrlPr>
                      </m:accPr>
                      <m:e>
                        <m:r>
                          <a:rPr lang="en-US" i="1">
                            <a:latin typeface="Cambria Math" panose="02040503050406030204" pitchFamily="18" charset="0"/>
                            <a:ea typeface="Cambria Math" panose="02040503050406030204" pitchFamily="18" charset="0"/>
                          </a:rPr>
                          <m:t>𝑥</m:t>
                        </m:r>
                      </m:e>
                    </m:acc>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𝑡</m:t>
                        </m:r>
                      </m:e>
                      <m:sub>
                        <m:r>
                          <a:rPr lang="en-US" i="1" smtClean="0">
                            <a:latin typeface="Cambria Math" panose="02040503050406030204" pitchFamily="18" charset="0"/>
                            <a:ea typeface="Cambria Math" panose="02040503050406030204" pitchFamily="18" charset="0"/>
                          </a:rPr>
                          <m:t>𝛼</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𝑛</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1</m:t>
                        </m:r>
                      </m:sub>
                    </m:sSub>
                    <m:f>
                      <m:fPr>
                        <m:ctrlPr>
                          <a:rPr lang="en-US" i="1">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𝑠</m:t>
                        </m:r>
                      </m:num>
                      <m:den>
                        <m:rad>
                          <m:radPr>
                            <m:degHide m:val="on"/>
                            <m:ctrlPr>
                              <a:rPr lang="en-US" i="1">
                                <a:latin typeface="Cambria Math" panose="02040503050406030204" pitchFamily="18" charset="0"/>
                                <a:ea typeface="Cambria Math" panose="02040503050406030204" pitchFamily="18" charset="0"/>
                              </a:rPr>
                            </m:ctrlPr>
                          </m:radPr>
                          <m:deg/>
                          <m:e>
                            <m:r>
                              <a:rPr lang="en-US" i="1">
                                <a:latin typeface="Cambria Math" panose="02040503050406030204" pitchFamily="18" charset="0"/>
                                <a:ea typeface="Cambria Math" panose="02040503050406030204" pitchFamily="18" charset="0"/>
                              </a:rPr>
                              <m:t>𝑛</m:t>
                            </m:r>
                          </m:e>
                        </m:rad>
                      </m:den>
                    </m:f>
                  </m:oMath>
                </a14:m>
                <a:endParaRPr lang="en-US" dirty="0" smtClean="0">
                  <a:ea typeface="Cambria Math" panose="02040503050406030204" pitchFamily="18" charset="0"/>
                </a:endParaRPr>
              </a:p>
              <a:p>
                <a:pPr marL="0" indent="0">
                  <a:buNone/>
                </a:pPr>
                <a:r>
                  <a:rPr lang="en-US" dirty="0" smtClean="0"/>
                  <a:t>Sample size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𝑡</m:t>
                                    </m:r>
                                  </m:e>
                                  <m:sub>
                                    <m:r>
                                      <a:rPr lang="en-US" b="0" i="1" smtClean="0">
                                        <a:latin typeface="Cambria Math" panose="02040503050406030204" pitchFamily="18" charset="0"/>
                                        <a:ea typeface="Cambria Math" panose="02040503050406030204" pitchFamily="18" charset="0"/>
                                      </a:rPr>
                                      <m:t>𝛼</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2</m:t>
                                    </m:r>
                                  </m:sub>
                                  <m:sup>
                                    <m:r>
                                      <a:rPr lang="en-US" b="0" i="1" smtClean="0">
                                        <a:latin typeface="Cambria Math" panose="02040503050406030204" pitchFamily="18" charset="0"/>
                                      </a:rPr>
                                      <m:t>′</m:t>
                                    </m:r>
                                  </m:sup>
                                </m:sSubSup>
                                <m:r>
                                  <a:rPr lang="en-US" b="0" i="1" smtClean="0">
                                    <a:latin typeface="Cambria Math" panose="02040503050406030204" pitchFamily="18" charset="0"/>
                                  </a:rPr>
                                  <m:t>𝑠</m:t>
                                </m:r>
                              </m:num>
                              <m:den>
                                <m:r>
                                  <a:rPr lang="en-US" b="0" i="1" smtClean="0">
                                    <a:latin typeface="Cambria Math" panose="02040503050406030204" pitchFamily="18" charset="0"/>
                                  </a:rPr>
                                  <m:t>𝑀𝐸</m:t>
                                </m:r>
                              </m:den>
                            </m:f>
                          </m:e>
                        </m:d>
                      </m:e>
                      <m:sup>
                        <m:r>
                          <a:rPr lang="en-US" b="0" i="1" smtClean="0">
                            <a:latin typeface="Cambria Math" panose="02040503050406030204" pitchFamily="18" charset="0"/>
                          </a:rPr>
                          <m:t>2</m:t>
                        </m:r>
                      </m:sup>
                    </m:sSup>
                  </m:oMath>
                </a14:m>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852" t="-27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85D01E0-4520-4710-81AB-3D8832D73914}" type="slidenum">
              <a:rPr lang="en-US" smtClean="0"/>
              <a:pPr/>
              <a:t>48</a:t>
            </a:fld>
            <a:endParaRPr lang="en-US"/>
          </a:p>
        </p:txBody>
      </p:sp>
    </p:spTree>
    <p:extLst>
      <p:ext uri="{BB962C8B-B14F-4D97-AF65-F5344CB8AC3E}">
        <p14:creationId xmlns:p14="http://schemas.microsoft.com/office/powerpoint/2010/main" val="167537686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t-distribution</a:t>
            </a:r>
            <a:endParaRPr lang="en-US" dirty="0"/>
          </a:p>
        </p:txBody>
      </p:sp>
      <p:sp>
        <p:nvSpPr>
          <p:cNvPr id="3" name="Content Placeholder 2"/>
          <p:cNvSpPr>
            <a:spLocks noGrp="1"/>
          </p:cNvSpPr>
          <p:nvPr>
            <p:ph idx="1"/>
          </p:nvPr>
        </p:nvSpPr>
        <p:spPr>
          <a:xfrm>
            <a:off x="457200" y="1417638"/>
            <a:ext cx="8229600" cy="5287962"/>
          </a:xfrm>
        </p:spPr>
        <p:txBody>
          <a:bodyPr>
            <a:normAutofit/>
          </a:bodyPr>
          <a:lstStyle/>
          <a:p>
            <a:pPr marL="0" indent="0">
              <a:buNone/>
            </a:pPr>
            <a:r>
              <a:rPr lang="en-US" dirty="0" smtClean="0"/>
              <a:t>We were curious about what the average time (hours per month) that students spent watching videos on cell phones month U.S. College students. We took an SRS of size 41 and determined a sample mean of 7.16 and a sample standard deviation of 3.56.</a:t>
            </a:r>
          </a:p>
          <a:p>
            <a:pPr marL="396875" indent="-396875">
              <a:buNone/>
            </a:pPr>
            <a:r>
              <a:rPr lang="en-US" dirty="0" smtClean="0"/>
              <a:t>a) Determine the 95% CI.</a:t>
            </a:r>
          </a:p>
          <a:p>
            <a:pPr marL="396875" indent="-396875">
              <a:buNone/>
            </a:pPr>
            <a:r>
              <a:rPr lang="en-US" dirty="0" smtClean="0"/>
              <a:t>b) What sample size is required to obtain a half width of 0.9 hours/month at a 95% confidence level?</a:t>
            </a:r>
          </a:p>
        </p:txBody>
      </p:sp>
      <p:sp>
        <p:nvSpPr>
          <p:cNvPr id="5" name="Slide Number Placeholder 4"/>
          <p:cNvSpPr>
            <a:spLocks noGrp="1"/>
          </p:cNvSpPr>
          <p:nvPr>
            <p:ph type="sldNum" sz="quarter" idx="12"/>
          </p:nvPr>
        </p:nvSpPr>
        <p:spPr/>
        <p:txBody>
          <a:bodyPr/>
          <a:lstStyle/>
          <a:p>
            <a:fld id="{D85D01E0-4520-4710-81AB-3D8832D73914}" type="slidenum">
              <a:rPr lang="en-US" smtClean="0"/>
              <a:pPr/>
              <a:t>49</a:t>
            </a:fld>
            <a:endParaRPr lang="en-US"/>
          </a:p>
        </p:txBody>
      </p:sp>
    </p:spTree>
    <p:extLst>
      <p:ext uri="{BB962C8B-B14F-4D97-AF65-F5344CB8AC3E}">
        <p14:creationId xmlns:p14="http://schemas.microsoft.com/office/powerpoint/2010/main" val="26521779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 </a:t>
            </a:r>
            <a:r>
              <a:rPr lang="en-US" dirty="0"/>
              <a:t>Point </a:t>
            </a:r>
            <a:r>
              <a:rPr lang="en-US" dirty="0" smtClean="0"/>
              <a:t>Estimate</a:t>
            </a:r>
            <a:endParaRPr lang="en-US" dirty="0"/>
          </a:p>
        </p:txBody>
      </p:sp>
      <p:sp>
        <p:nvSpPr>
          <p:cNvPr id="3" name="Content Placeholder 2"/>
          <p:cNvSpPr>
            <a:spLocks noGrp="1"/>
          </p:cNvSpPr>
          <p:nvPr>
            <p:ph idx="1"/>
          </p:nvPr>
        </p:nvSpPr>
        <p:spPr/>
        <p:txBody>
          <a:bodyPr>
            <a:normAutofit/>
          </a:bodyPr>
          <a:lstStyle/>
          <a:p>
            <a:pPr>
              <a:buNone/>
            </a:pPr>
            <a:r>
              <a:rPr lang="en-US" altLang="en-US" dirty="0"/>
              <a:t>A </a:t>
            </a:r>
            <a:r>
              <a:rPr lang="en-US" altLang="en-US" b="1" dirty="0">
                <a:solidFill>
                  <a:srgbClr val="C00000"/>
                </a:solidFill>
              </a:rPr>
              <a:t>point estimate </a:t>
            </a:r>
            <a:r>
              <a:rPr lang="en-US" altLang="en-US" dirty="0"/>
              <a:t>of a population </a:t>
            </a:r>
            <a:r>
              <a:rPr lang="en-US" altLang="en-US" dirty="0" smtClean="0"/>
              <a:t>parameter, </a:t>
            </a:r>
            <a:r>
              <a:rPr lang="el-GR" altLang="en-US" dirty="0" smtClean="0"/>
              <a:t>θ</a:t>
            </a:r>
            <a:r>
              <a:rPr lang="en-US" altLang="en-US" dirty="0" smtClean="0"/>
              <a:t>, </a:t>
            </a:r>
            <a:r>
              <a:rPr lang="en-US" altLang="en-US" dirty="0"/>
              <a:t>is a single number computed from a sample, which serves as a best guess for the parameter</a:t>
            </a:r>
            <a:r>
              <a:rPr lang="en-US" altLang="en-US" dirty="0" smtClean="0"/>
              <a:t>.</a:t>
            </a:r>
          </a:p>
        </p:txBody>
      </p:sp>
    </p:spTree>
    <p:extLst>
      <p:ext uri="{BB962C8B-B14F-4D97-AF65-F5344CB8AC3E}">
        <p14:creationId xmlns:p14="http://schemas.microsoft.com/office/powerpoint/2010/main" val="30838800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Robustness of the t-procedure</a:t>
            </a:r>
            <a:endParaRPr lang="en-US" dirty="0"/>
          </a:p>
        </p:txBody>
      </p:sp>
      <p:sp>
        <p:nvSpPr>
          <p:cNvPr id="3" name="Content Placeholder 2"/>
          <p:cNvSpPr>
            <a:spLocks noGrp="1"/>
          </p:cNvSpPr>
          <p:nvPr>
            <p:ph idx="1"/>
          </p:nvPr>
        </p:nvSpPr>
        <p:spPr>
          <a:xfrm>
            <a:off x="457200" y="1600200"/>
            <a:ext cx="8229600" cy="4800600"/>
          </a:xfrm>
        </p:spPr>
        <p:txBody>
          <a:bodyPr/>
          <a:lstStyle/>
          <a:p>
            <a:r>
              <a:rPr lang="en-US" dirty="0"/>
              <a:t>A</a:t>
            </a:r>
            <a:r>
              <a:rPr lang="en-US" dirty="0" smtClean="0"/>
              <a:t> </a:t>
            </a:r>
            <a:r>
              <a:rPr lang="en-US" dirty="0"/>
              <a:t>statistical value or procedure is </a:t>
            </a:r>
            <a:r>
              <a:rPr lang="en-US" dirty="0">
                <a:solidFill>
                  <a:srgbClr val="C00000"/>
                </a:solidFill>
              </a:rPr>
              <a:t>robust</a:t>
            </a:r>
            <a:r>
              <a:rPr lang="en-US" dirty="0"/>
              <a:t> if the calculations required are insensitive to violations of the </a:t>
            </a:r>
            <a:r>
              <a:rPr lang="en-US" dirty="0" smtClean="0"/>
              <a:t>condition.</a:t>
            </a:r>
          </a:p>
          <a:p>
            <a:r>
              <a:rPr lang="en-US" dirty="0" smtClean="0"/>
              <a:t>The t-procedure is robust against normality.</a:t>
            </a:r>
          </a:p>
          <a:p>
            <a:pPr lvl="1"/>
            <a:r>
              <a:rPr lang="en-US" sz="3200" dirty="0"/>
              <a:t>n</a:t>
            </a:r>
            <a:r>
              <a:rPr lang="en-US" sz="3200" dirty="0" smtClean="0"/>
              <a:t> &lt; 15 : population distribution should be close to normal.</a:t>
            </a:r>
          </a:p>
          <a:p>
            <a:pPr lvl="1"/>
            <a:r>
              <a:rPr lang="en-US" sz="3200" dirty="0" smtClean="0"/>
              <a:t>15 &lt; n &lt; 40: mild skewedness is acceptable</a:t>
            </a:r>
          </a:p>
          <a:p>
            <a:pPr lvl="1"/>
            <a:r>
              <a:rPr lang="en-US" sz="3200" dirty="0" smtClean="0"/>
              <a:t>n &gt; 40: procedure is usually valid.</a:t>
            </a:r>
            <a:endParaRPr lang="en-US" sz="3200" dirty="0"/>
          </a:p>
        </p:txBody>
      </p:sp>
      <p:sp>
        <p:nvSpPr>
          <p:cNvPr id="4" name="Slide Number Placeholder 3"/>
          <p:cNvSpPr>
            <a:spLocks noGrp="1"/>
          </p:cNvSpPr>
          <p:nvPr>
            <p:ph type="sldNum" sz="quarter" idx="12"/>
          </p:nvPr>
        </p:nvSpPr>
        <p:spPr/>
        <p:txBody>
          <a:bodyPr/>
          <a:lstStyle/>
          <a:p>
            <a:fld id="{D85D01E0-4520-4710-81AB-3D8832D73914}" type="slidenum">
              <a:rPr lang="en-US" smtClean="0"/>
              <a:pPr/>
              <a:t>50</a:t>
            </a:fld>
            <a:endParaRPr lang="en-US"/>
          </a:p>
        </p:txBody>
      </p:sp>
    </p:spTree>
    <p:extLst>
      <p:ext uri="{BB962C8B-B14F-4D97-AF65-F5344CB8AC3E}">
        <p14:creationId xmlns:p14="http://schemas.microsoft.com/office/powerpoint/2010/main" val="1325642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 Estimator and Estimate</a:t>
            </a:r>
            <a:endParaRPr lang="en-US" dirty="0"/>
          </a:p>
        </p:txBody>
      </p:sp>
      <p:sp>
        <p:nvSpPr>
          <p:cNvPr id="3" name="Content Placeholder 2"/>
          <p:cNvSpPr>
            <a:spLocks noGrp="1"/>
          </p:cNvSpPr>
          <p:nvPr>
            <p:ph idx="1"/>
          </p:nvPr>
        </p:nvSpPr>
        <p:spPr/>
        <p:txBody>
          <a:bodyPr>
            <a:normAutofit/>
          </a:bodyPr>
          <a:lstStyle/>
          <a:p>
            <a:pPr marL="514350" indent="-514350">
              <a:buSzPct val="100000"/>
              <a:buFont typeface="+mj-lt"/>
              <a:buAutoNum type="arabicPeriod"/>
              <a:defRPr/>
            </a:pPr>
            <a:r>
              <a:rPr lang="en-US" altLang="en-US" dirty="0" smtClean="0"/>
              <a:t>An </a:t>
            </a:r>
            <a:r>
              <a:rPr lang="en-US" altLang="en-US" b="1" dirty="0">
                <a:solidFill>
                  <a:srgbClr val="C00000"/>
                </a:solidFill>
              </a:rPr>
              <a:t>estimator</a:t>
            </a:r>
            <a:r>
              <a:rPr lang="en-US" altLang="en-US" dirty="0">
                <a:solidFill>
                  <a:srgbClr val="C00000"/>
                </a:solidFill>
              </a:rPr>
              <a:t> </a:t>
            </a:r>
            <a:r>
              <a:rPr lang="en-US" altLang="en-US" dirty="0"/>
              <a:t>is a statistic of interest, and is therefore a random variable. An estimator has a distribution, a mean, a variance, and a standard deviation.</a:t>
            </a:r>
          </a:p>
          <a:p>
            <a:pPr marL="514350" indent="-514350">
              <a:buSzPct val="100000"/>
              <a:buFont typeface="+mj-lt"/>
              <a:buAutoNum type="arabicPeriod"/>
              <a:defRPr/>
            </a:pPr>
            <a:r>
              <a:rPr lang="en-US" altLang="en-US" dirty="0"/>
              <a:t>An </a:t>
            </a:r>
            <a:r>
              <a:rPr lang="en-US" altLang="en-US" b="1" dirty="0">
                <a:solidFill>
                  <a:srgbClr val="C00000"/>
                </a:solidFill>
              </a:rPr>
              <a:t>estimate</a:t>
            </a:r>
            <a:r>
              <a:rPr lang="en-US" altLang="en-US" dirty="0">
                <a:solidFill>
                  <a:srgbClr val="C00000"/>
                </a:solidFill>
              </a:rPr>
              <a:t> </a:t>
            </a:r>
            <a:r>
              <a:rPr lang="en-US" altLang="en-US" dirty="0"/>
              <a:t>is a specific value of an estimator</a:t>
            </a:r>
            <a:r>
              <a:rPr lang="en-US" altLang="en-US" dirty="0" smtClean="0"/>
              <a:t>.</a:t>
            </a:r>
            <a:endParaRPr lang="en-US" altLang="en-US" dirty="0"/>
          </a:p>
        </p:txBody>
      </p:sp>
    </p:spTree>
    <p:extLst>
      <p:ext uri="{BB962C8B-B14F-4D97-AF65-F5344CB8AC3E}">
        <p14:creationId xmlns:p14="http://schemas.microsoft.com/office/powerpoint/2010/main" val="15423016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Statistic to Use?</a:t>
            </a:r>
            <a:endParaRPr lang="en-US" dirty="0"/>
          </a:p>
        </p:txBody>
      </p:sp>
      <p:sp>
        <p:nvSpPr>
          <p:cNvPr id="4" name="Slide Number Placeholder 3"/>
          <p:cNvSpPr>
            <a:spLocks noGrp="1"/>
          </p:cNvSpPr>
          <p:nvPr>
            <p:ph type="sldNum" sz="quarter" idx="12"/>
          </p:nvPr>
        </p:nvSpPr>
        <p:spPr/>
        <p:txBody>
          <a:bodyPr/>
          <a:lstStyle/>
          <a:p>
            <a:fld id="{D85D01E0-4520-4710-81AB-3D8832D73914}" type="slidenum">
              <a:rPr lang="en-US" smtClean="0"/>
              <a:pPr/>
              <a:t>7</a:t>
            </a:fld>
            <a:endParaRPr lang="en-US"/>
          </a:p>
        </p:txBody>
      </p:sp>
      <p:pic>
        <p:nvPicPr>
          <p:cNvPr id="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3939" y="1676400"/>
            <a:ext cx="8547591"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3783013" y="3884096"/>
            <a:ext cx="1380506" cy="584775"/>
          </a:xfrm>
          <a:prstGeom prst="rect">
            <a:avLst/>
          </a:prstGeom>
          <a:noFill/>
        </p:spPr>
        <p:txBody>
          <a:bodyPr wrap="none" rtlCol="0">
            <a:spAutoFit/>
          </a:bodyPr>
          <a:lstStyle/>
          <a:p>
            <a:r>
              <a:rPr lang="en-US" sz="3200" dirty="0" smtClean="0"/>
              <a:t>Fig. 8.1</a:t>
            </a:r>
            <a:endParaRPr lang="en-US" sz="3200" dirty="0"/>
          </a:p>
        </p:txBody>
      </p:sp>
    </p:spTree>
    <p:extLst>
      <p:ext uri="{BB962C8B-B14F-4D97-AF65-F5344CB8AC3E}">
        <p14:creationId xmlns:p14="http://schemas.microsoft.com/office/powerpoint/2010/main" val="35060053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Biased/Unbiased Estimator</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A statistic </a:t>
                </a:r>
                <a14:m>
                  <m:oMath xmlns:m="http://schemas.openxmlformats.org/officeDocument/2006/math">
                    <m:acc>
                      <m:accPr>
                        <m:chr m:val="̂"/>
                        <m:ctrlPr>
                          <a:rPr lang="en-US" i="1" smtClean="0">
                            <a:latin typeface="Cambria Math" panose="02040503050406030204" pitchFamily="18" charset="0"/>
                          </a:rPr>
                        </m:ctrlPr>
                      </m:accPr>
                      <m:e>
                        <m:r>
                          <a:rPr lang="en-US" i="1" smtClean="0">
                            <a:latin typeface="Cambria Math" panose="02040503050406030204" pitchFamily="18" charset="0"/>
                            <a:ea typeface="Cambria Math" panose="02040503050406030204" pitchFamily="18" charset="0"/>
                          </a:rPr>
                          <m:t>𝜃</m:t>
                        </m:r>
                      </m:e>
                    </m:acc>
                  </m:oMath>
                </a14:m>
                <a:r>
                  <a:rPr lang="en-US" dirty="0" smtClean="0"/>
                  <a:t> is an </a:t>
                </a:r>
                <a:r>
                  <a:rPr lang="en-US" dirty="0" smtClean="0">
                    <a:solidFill>
                      <a:srgbClr val="C00000"/>
                    </a:solidFill>
                  </a:rPr>
                  <a:t>unbiased estimator </a:t>
                </a:r>
                <a:r>
                  <a:rPr lang="en-US" dirty="0" smtClean="0"/>
                  <a:t>of a population parameter </a:t>
                </a:r>
                <a:r>
                  <a:rPr lang="el-GR" dirty="0" smtClean="0"/>
                  <a:t>θ</a:t>
                </a:r>
                <a:r>
                  <a:rPr lang="en-US" dirty="0" smtClean="0"/>
                  <a:t> if </a:t>
                </a:r>
                <a14:m>
                  <m:oMath xmlns:m="http://schemas.openxmlformats.org/officeDocument/2006/math">
                    <m:r>
                      <m:rPr>
                        <m:sty m:val="p"/>
                      </m:rPr>
                      <a:rPr lang="en-US" b="0" i="0" smtClean="0">
                        <a:latin typeface="Cambria Math" panose="02040503050406030204" pitchFamily="18" charset="0"/>
                      </a:rPr>
                      <m:t>E</m:t>
                    </m:r>
                    <m:d>
                      <m:dPr>
                        <m:ctrlPr>
                          <a:rPr lang="en-US" b="0" i="1" smtClean="0">
                            <a:latin typeface="Cambria Math" panose="02040503050406030204" pitchFamily="18" charset="0"/>
                          </a:rPr>
                        </m:ctrlPr>
                      </m:dPr>
                      <m:e>
                        <m:acc>
                          <m:accPr>
                            <m:chr m:val="̂"/>
                            <m:ctrlPr>
                              <a:rPr lang="en-US" i="1">
                                <a:latin typeface="Cambria Math" panose="02040503050406030204" pitchFamily="18" charset="0"/>
                              </a:rPr>
                            </m:ctrlPr>
                          </m:accPr>
                          <m:e>
                            <m:r>
                              <a:rPr lang="en-US" i="1">
                                <a:latin typeface="Cambria Math" panose="02040503050406030204" pitchFamily="18" charset="0"/>
                                <a:ea typeface="Cambria Math" panose="02040503050406030204" pitchFamily="18" charset="0"/>
                              </a:rPr>
                              <m:t>𝜃</m:t>
                            </m:r>
                          </m:e>
                        </m:acc>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𝜃</m:t>
                    </m:r>
                  </m:oMath>
                </a14:m>
                <a:r>
                  <a:rPr lang="en-US" dirty="0" smtClean="0"/>
                  <a:t>.</a:t>
                </a:r>
              </a:p>
              <a:p>
                <a:r>
                  <a:rPr lang="en-US" dirty="0" smtClean="0"/>
                  <a:t>If </a:t>
                </a:r>
                <a14:m>
                  <m:oMath xmlns:m="http://schemas.openxmlformats.org/officeDocument/2006/math">
                    <m:r>
                      <m:rPr>
                        <m:sty m:val="p"/>
                      </m:rPr>
                      <a:rPr lang="en-US">
                        <a:latin typeface="Cambria Math" panose="02040503050406030204" pitchFamily="18" charset="0"/>
                      </a:rPr>
                      <m:t>E</m:t>
                    </m:r>
                    <m:d>
                      <m:dPr>
                        <m:ctrlPr>
                          <a:rPr lang="en-US" i="1">
                            <a:latin typeface="Cambria Math" panose="02040503050406030204" pitchFamily="18" charset="0"/>
                          </a:rPr>
                        </m:ctrlPr>
                      </m:dPr>
                      <m:e>
                        <m:acc>
                          <m:accPr>
                            <m:chr m:val="̂"/>
                            <m:ctrlPr>
                              <a:rPr lang="en-US" i="1">
                                <a:latin typeface="Cambria Math" panose="02040503050406030204" pitchFamily="18" charset="0"/>
                              </a:rPr>
                            </m:ctrlPr>
                          </m:accPr>
                          <m:e>
                            <m:r>
                              <a:rPr lang="en-US" i="1">
                                <a:latin typeface="Cambria Math" panose="02040503050406030204" pitchFamily="18" charset="0"/>
                                <a:ea typeface="Cambria Math" panose="02040503050406030204" pitchFamily="18" charset="0"/>
                              </a:rPr>
                              <m:t>𝜃</m:t>
                            </m:r>
                          </m:e>
                        </m:acc>
                      </m:e>
                    </m:d>
                    <m:r>
                      <a:rPr lang="en-US"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𝜃</m:t>
                    </m:r>
                  </m:oMath>
                </a14:m>
                <a:r>
                  <a:rPr lang="en-US" dirty="0" smtClean="0"/>
                  <a:t>, the then statistic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ea typeface="Cambria Math" panose="02040503050406030204" pitchFamily="18" charset="0"/>
                          </a:rPr>
                          <m:t>𝜃</m:t>
                        </m:r>
                      </m:e>
                    </m:acc>
                  </m:oMath>
                </a14:m>
                <a:r>
                  <a:rPr lang="en-US" dirty="0" smtClean="0"/>
                  <a:t> is a </a:t>
                </a:r>
                <a:r>
                  <a:rPr lang="en-US" dirty="0" smtClean="0">
                    <a:solidFill>
                      <a:srgbClr val="C00000"/>
                    </a:solidFill>
                  </a:rPr>
                  <a:t>biased  estimator</a:t>
                </a:r>
                <a:r>
                  <a:rPr lang="en-US" dirty="0" smtClean="0"/>
                  <a:t>.</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704" t="-1213"/>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85D01E0-4520-4710-81AB-3D8832D73914}" type="slidenum">
              <a:rPr lang="en-US" smtClean="0"/>
              <a:pPr/>
              <a:t>8</a:t>
            </a:fld>
            <a:endParaRPr lang="en-US"/>
          </a:p>
        </p:txBody>
      </p:sp>
    </p:spTree>
    <p:extLst>
      <p:ext uri="{BB962C8B-B14F-4D97-AF65-F5344CB8AC3E}">
        <p14:creationId xmlns:p14="http://schemas.microsoft.com/office/powerpoint/2010/main" val="20970759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Unbiased Estimators</a:t>
            </a:r>
            <a:endParaRPr lang="en-US" dirty="0"/>
          </a:p>
        </p:txBody>
      </p:sp>
      <p:sp>
        <p:nvSpPr>
          <p:cNvPr id="3" name="Content Placeholder 2"/>
          <p:cNvSpPr>
            <a:spLocks noGrp="1"/>
          </p:cNvSpPr>
          <p:nvPr>
            <p:ph idx="1"/>
          </p:nvPr>
        </p:nvSpPr>
        <p:spPr/>
        <p:txBody>
          <a:bodyPr/>
          <a:lstStyle/>
          <a:p>
            <a:pPr>
              <a:buNone/>
            </a:pPr>
            <a:endParaRPr lang="en-US" dirty="0" smtClean="0"/>
          </a:p>
          <a:p>
            <a:pPr>
              <a:buNone/>
            </a:pPr>
            <a:endParaRPr lang="en-US" dirty="0"/>
          </a:p>
        </p:txBody>
      </p:sp>
      <p:pic>
        <p:nvPicPr>
          <p:cNvPr id="4" name="Picture 3" descr="Figure"/>
          <p:cNvPicPr/>
          <p:nvPr/>
        </p:nvPicPr>
        <p:blipFill>
          <a:blip r:embed="rId2" cstate="print">
            <a:clrChange>
              <a:clrFrom>
                <a:srgbClr val="FFFFFF"/>
              </a:clrFrom>
              <a:clrTo>
                <a:srgbClr val="FFFFFF">
                  <a:alpha val="0"/>
                </a:srgbClr>
              </a:clrTo>
            </a:clrChange>
          </a:blip>
          <a:srcRect/>
          <a:stretch>
            <a:fillRect/>
          </a:stretch>
        </p:blipFill>
        <p:spPr bwMode="auto">
          <a:xfrm>
            <a:off x="1219200" y="1143000"/>
            <a:ext cx="6781800" cy="4876800"/>
          </a:xfrm>
          <a:prstGeom prst="rect">
            <a:avLst/>
          </a:prstGeom>
          <a:noFill/>
          <a:ln w="9525">
            <a:noFill/>
            <a:miter lim="800000"/>
            <a:headEnd/>
            <a:tailEnd/>
          </a:ln>
        </p:spPr>
      </p:pic>
      <p:sp>
        <p:nvSpPr>
          <p:cNvPr id="5" name="TextBox 4"/>
          <p:cNvSpPr txBox="1"/>
          <p:nvPr/>
        </p:nvSpPr>
        <p:spPr>
          <a:xfrm>
            <a:off x="838200" y="6248400"/>
            <a:ext cx="7107843" cy="369332"/>
          </a:xfrm>
          <a:prstGeom prst="rect">
            <a:avLst/>
          </a:prstGeom>
          <a:noFill/>
        </p:spPr>
        <p:txBody>
          <a:bodyPr wrap="none" rtlCol="0">
            <a:spAutoFit/>
          </a:bodyPr>
          <a:lstStyle/>
          <a:p>
            <a:r>
              <a:rPr lang="en-US" dirty="0" smtClean="0"/>
              <a:t>http://www.weibull.com/DOEWeb/unbiased_and_biased_estimators.htm</a:t>
            </a:r>
            <a:endParaRPr lang="en-US" dirty="0"/>
          </a:p>
        </p:txBody>
      </p:sp>
    </p:spTree>
    <p:extLst>
      <p:ext uri="{BB962C8B-B14F-4D97-AF65-F5344CB8AC3E}">
        <p14:creationId xmlns:p14="http://schemas.microsoft.com/office/powerpoint/2010/main" val="422165644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11831</TotalTime>
  <Words>1758</Words>
  <Application>Microsoft Office PowerPoint</Application>
  <PresentationFormat>On-screen Show (4:3)</PresentationFormat>
  <Paragraphs>276</Paragraphs>
  <Slides>50</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 Unicode MS</vt:lpstr>
      <vt:lpstr>ＭＳ Ｐゴシック</vt:lpstr>
      <vt:lpstr>Arial</vt:lpstr>
      <vt:lpstr>Calibri</vt:lpstr>
      <vt:lpstr>Cambria Math</vt:lpstr>
      <vt:lpstr>Symbol</vt:lpstr>
      <vt:lpstr>Tahoma</vt:lpstr>
      <vt:lpstr>Times New Roman</vt:lpstr>
      <vt:lpstr>Wingdings</vt:lpstr>
      <vt:lpstr>Office Theme</vt:lpstr>
      <vt:lpstr>Chapter 8: Confidence Intervals based on a Single Sample</vt:lpstr>
      <vt:lpstr>Statistical Inference</vt:lpstr>
      <vt:lpstr>Sampling Variability</vt:lpstr>
      <vt:lpstr>8.1: Point Estimation - Goals</vt:lpstr>
      <vt:lpstr>Definition: Point Estimate</vt:lpstr>
      <vt:lpstr>Definition: Estimator and Estimate</vt:lpstr>
      <vt:lpstr>What Statistic to Use?</vt:lpstr>
      <vt:lpstr>Biased/Unbiased Estimator</vt:lpstr>
      <vt:lpstr>Unbiased Estimators</vt:lpstr>
      <vt:lpstr>Estimators with Minimum Variance</vt:lpstr>
      <vt:lpstr>Minimum Variance Unbiased Estimator</vt:lpstr>
      <vt:lpstr>Estimators with Minimum Variance</vt:lpstr>
      <vt:lpstr>8.2: A confidence interval (CI) for a population mean when  is known- Goals</vt:lpstr>
      <vt:lpstr>Assumptions for Inference</vt:lpstr>
      <vt:lpstr>Definition of CI</vt:lpstr>
      <vt:lpstr>zα/2</vt:lpstr>
      <vt:lpstr>Confidence Interval: Definition</vt:lpstr>
      <vt:lpstr>Example: Confidence Interval 1</vt:lpstr>
      <vt:lpstr>Confidence Interval: Definition</vt:lpstr>
      <vt:lpstr>Confidence Interval</vt:lpstr>
      <vt:lpstr>Confidence Interval</vt:lpstr>
      <vt:lpstr>Interpretation of CI</vt:lpstr>
      <vt:lpstr>Interpretation of CI</vt:lpstr>
      <vt:lpstr>Interpretation of CI</vt:lpstr>
      <vt:lpstr>CI conclusion</vt:lpstr>
      <vt:lpstr>Table III (end of table)</vt:lpstr>
      <vt:lpstr>Confidence Interval: Definition</vt:lpstr>
      <vt:lpstr>Table III (end of table)</vt:lpstr>
      <vt:lpstr>Example: Confidence Interval 2</vt:lpstr>
      <vt:lpstr>Example: Confidence Interval 2 (cont)</vt:lpstr>
      <vt:lpstr>How Confidence Intervals Behave </vt:lpstr>
      <vt:lpstr>Example: Confidence Level &amp; Precision</vt:lpstr>
      <vt:lpstr>Impact of Sample Size</vt:lpstr>
      <vt:lpstr>Example: Confidence Interval 2 (cont.)</vt:lpstr>
      <vt:lpstr>Practical Procedure</vt:lpstr>
      <vt:lpstr>Confidence Bound</vt:lpstr>
      <vt:lpstr>Example: Confidence Bound</vt:lpstr>
      <vt:lpstr>Summary CI</vt:lpstr>
      <vt:lpstr>Cautions</vt:lpstr>
      <vt:lpstr>Conceptual Question</vt:lpstr>
      <vt:lpstr>8.3: Inference for the Mean of a Population - Goals</vt:lpstr>
      <vt:lpstr>Assumptions for Inference</vt:lpstr>
      <vt:lpstr>Shape of t-distribution</vt:lpstr>
      <vt:lpstr>t Critical Values</vt:lpstr>
      <vt:lpstr>t-Table (Table V)</vt:lpstr>
      <vt:lpstr>Table III vs. Table V</vt:lpstr>
      <vt:lpstr>Example: t critical values</vt:lpstr>
      <vt:lpstr>Summary CI – t distribution</vt:lpstr>
      <vt:lpstr>Example: t-distribution</vt:lpstr>
      <vt:lpstr>Robustness of the t-procedure</vt:lpstr>
    </vt:vector>
  </TitlesOfParts>
  <Company>Purdue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Proposition 1.1 De Moargan’s Laws</dc:title>
  <dc:creator>lfindsen</dc:creator>
  <cp:lastModifiedBy>Leonore Anne Findsen</cp:lastModifiedBy>
  <cp:revision>522</cp:revision>
  <dcterms:created xsi:type="dcterms:W3CDTF">2010-01-11T21:36:57Z</dcterms:created>
  <dcterms:modified xsi:type="dcterms:W3CDTF">2015-10-07T12:20:43Z</dcterms:modified>
</cp:coreProperties>
</file>