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94" r:id="rId4"/>
    <p:sldId id="334" r:id="rId5"/>
    <p:sldId id="331" r:id="rId6"/>
    <p:sldId id="335" r:id="rId7"/>
    <p:sldId id="332" r:id="rId8"/>
    <p:sldId id="333" r:id="rId9"/>
    <p:sldId id="295" r:id="rId10"/>
    <p:sldId id="336" r:id="rId11"/>
    <p:sldId id="288" r:id="rId12"/>
    <p:sldId id="289" r:id="rId13"/>
    <p:sldId id="296" r:id="rId14"/>
    <p:sldId id="290" r:id="rId15"/>
    <p:sldId id="297" r:id="rId16"/>
    <p:sldId id="298" r:id="rId17"/>
    <p:sldId id="337" r:id="rId18"/>
    <p:sldId id="33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0" autoAdjust="0"/>
    <p:restoredTop sz="94454" autoAdjust="0"/>
  </p:normalViewPr>
  <p:slideViewPr>
    <p:cSldViewPr>
      <p:cViewPr varScale="1">
        <p:scale>
          <a:sx n="47" d="100"/>
          <a:sy n="47" d="100"/>
        </p:scale>
        <p:origin x="6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1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C022-4D68-4111-869E-6E4161566739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7953-2C57-4FF3-A68F-4CFB9912DC5B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B88C-BBAF-4A2D-9965-3F96F508FAC8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FD06-EE81-449A-9AE8-EE726D0CDA70}" type="datetime1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E36-F144-4C5D-81F7-5A585F7B2F02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26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BCC3-F140-47DC-AD54-9E32033281AE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8454-3705-48F1-A260-70185C520099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4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8C06-4460-469D-949F-CD36B3433C87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2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F888-3481-4464-8667-094A84A6F873}" type="datetime1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65D1-9131-405C-9BC6-E6EC85D46B8C}" type="datetime1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B24B-4763-4BF5-873A-1D6BAC2AE110}" type="datetime1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B2DA-4417-46FF-B2F0-2DB688CDCA65}" type="datetime1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8D58-D850-4F7D-A848-7354DC2CDB52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BAED-21A9-4402-9FC0-7A82FDDA33B7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1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3DE7-734C-45D3-AEBA-1A766FC0BD63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8B60-950E-4483-BA4A-C2EC7E198EEB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7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5E6A-0DB6-46EB-9051-9C6FD3090E1F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F34F-495F-4DA1-A01E-BB802E4CD10A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C6E6-45B5-4BB9-9E8F-952567724AA5}" type="datetime1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1609-85B6-4514-B6BF-BBDECD0A5483}" type="datetime1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0A36-D4D3-4FD9-BB71-A2499EDBE9B7}" type="datetime1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514-58B1-48E1-955E-5C0BA67E8E0F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E992-12A2-4A58-9CD7-851430034F7B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E946-EA24-44F5-86AB-8F6AC51F8559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BF3CD-6BC8-456D-BC03-EBF56D702DE4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928E-EA0E-4D1D-A173-939777D46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tif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26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7: </a:t>
            </a:r>
            <a:r>
              <a:rPr lang="en-US" dirty="0" smtClean="0"/>
              <a:t>Sampling </a:t>
            </a:r>
            <a:r>
              <a:rPr lang="en-US" dirty="0" smtClean="0"/>
              <a:t>Distributions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2629" y="6226730"/>
            <a:ext cx="556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http://www.socialresearchmethods.net/kb/sampstat.php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146" name="Picture 2" descr="http://www.socialresearchmethods.net/kb/Assets/images/sampst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49" y="1580374"/>
            <a:ext cx="6559748" cy="459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10"/>
            <a:ext cx="8229600" cy="1143000"/>
          </a:xfrm>
        </p:spPr>
        <p:txBody>
          <a:bodyPr/>
          <a:lstStyle/>
          <a:p>
            <a:r>
              <a:rPr lang="en-US" dirty="0" smtClean="0"/>
              <a:t>Spread as a function of n</a:t>
            </a:r>
            <a:endParaRPr lang="en-US" dirty="0"/>
          </a:p>
        </p:txBody>
      </p:sp>
      <p:pic>
        <p:nvPicPr>
          <p:cNvPr id="5" name="Content Placeholder 4" descr="Fig. 5.14.t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53" t="24379" r="5356" b="56226"/>
          <a:stretch>
            <a:fillRect/>
          </a:stretch>
        </p:blipFill>
        <p:spPr>
          <a:xfrm rot="21540000">
            <a:off x="265179" y="1065471"/>
            <a:ext cx="8617199" cy="4266885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55261"/>
              </p:ext>
            </p:extLst>
          </p:nvPr>
        </p:nvGraphicFramePr>
        <p:xfrm>
          <a:off x="5486400" y="2133600"/>
          <a:ext cx="1028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4" imgW="1028700" imgH="660400" progId="Equation.DSMT4">
                  <p:embed/>
                </p:oleObj>
              </mc:Choice>
              <mc:Fallback>
                <p:oleObj name="Equation" r:id="rId4" imgW="10287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133600"/>
                        <a:ext cx="1028700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41729"/>
              </p:ext>
            </p:extLst>
          </p:nvPr>
        </p:nvGraphicFramePr>
        <p:xfrm>
          <a:off x="7848600" y="2971800"/>
          <a:ext cx="927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6" imgW="927100" imgH="647700" progId="Equation.DSMT4">
                  <p:embed/>
                </p:oleObj>
              </mc:Choice>
              <mc:Fallback>
                <p:oleObj name="Equation" r:id="rId6" imgW="9271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971800"/>
                        <a:ext cx="927100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105460"/>
              </p:ext>
            </p:extLst>
          </p:nvPr>
        </p:nvGraphicFramePr>
        <p:xfrm>
          <a:off x="7620000" y="4419600"/>
          <a:ext cx="889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8" imgW="889000" imgH="647700" progId="Equation.DSMT4">
                  <p:embed/>
                </p:oleObj>
              </mc:Choice>
              <mc:Fallback>
                <p:oleObj name="Equation" r:id="rId8" imgW="889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419600"/>
                        <a:ext cx="889000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1" y="5410200"/>
            <a:ext cx="8033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Therefore, sample means are less variable than</a:t>
            </a:r>
          </a:p>
          <a:p>
            <a:r>
              <a:rPr lang="en-US" sz="3200" dirty="0" smtClean="0"/>
              <a:t> individual observations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34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mean and SD of Sampling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time that it takes a randomly selected rat of a certain subspecies to find its way through a maze has a normal distribution with μ = 1.5 min and σ = 0.35 min. Suppose five rats are randomly selected.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What is the mean of the average time?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What is the standard deviation of the average time?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Sampling 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/>
                  <a:t>If a population X ~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(</a:t>
                </a:r>
                <a:r>
                  <a:rPr lang="en-US" dirty="0" smtClean="0">
                    <a:sym typeface="Symbol" panose="05050102010706020507" pitchFamily="18" charset="2"/>
                  </a:rPr>
                  <a:t>, </a:t>
                </a:r>
                <a:r>
                  <a:rPr lang="el-GR" dirty="0" smtClean="0">
                    <a:sym typeface="Symbol" panose="05050102010706020507" pitchFamily="18" charset="2"/>
                  </a:rPr>
                  <a:t>σ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) </a:t>
                </a:r>
                <a:r>
                  <a:rPr lang="en-US" dirty="0" smtClean="0">
                    <a:sym typeface="Symbol" panose="05050102010706020507" pitchFamily="18" charset="2"/>
                  </a:rPr>
                  <a:t>then the sample distribution of X̄ ~ </a:t>
                </a:r>
                <a:r>
                  <a:rPr lang="en-US" i="1" dirty="0" smtClean="0">
                    <a:sym typeface="Symbol" panose="05050102010706020507" pitchFamily="18" charset="2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Let X̄ be the mean of observations in a random sample of size n drawn from a population with mean </a:t>
                </a:r>
                <a:r>
                  <a:rPr lang="el-GR" dirty="0">
                    <a:solidFill>
                      <a:schemeClr val="bg1">
                        <a:lumMod val="50000"/>
                      </a:schemeClr>
                    </a:solidFill>
                  </a:rPr>
                  <a:t>μ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finite variance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</a:t>
                </a:r>
                <a:r>
                  <a:rPr lang="en-US" baseline="30000" dirty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. As the sample size n is large enough, then  X̄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~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2022" r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– Sampling Distribution: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time that it takes a randomly selected rat of a certain subspecies to find its way through a maze has a normal distribution with μ = 1.5 min and σ = 0.35 min. Suppose five rats are randomly selected. </a:t>
            </a:r>
          </a:p>
          <a:p>
            <a:pPr marL="514350" indent="-514350">
              <a:buFont typeface="+mj-lt"/>
              <a:buAutoNum type="alphaLcParenR" startAt="3"/>
            </a:pPr>
            <a:r>
              <a:rPr lang="en-US" dirty="0" smtClean="0"/>
              <a:t>What is the probability that the average time is at most 2.0 minutes?</a:t>
            </a:r>
          </a:p>
          <a:p>
            <a:pPr marL="514350" indent="-514350">
              <a:buAutoNum type="alphaLcParenR" startAt="3"/>
            </a:pPr>
            <a:r>
              <a:rPr lang="en-US" dirty="0" smtClean="0"/>
              <a:t>What is the probability that the average time will be within 0.3 minutes of the mean?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Sampling Distributions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If a population X ~ </a:t>
                </a:r>
                <a:r>
                  <a:rPr lang="en-US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N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, </a:t>
                </a:r>
                <a:r>
                  <a:rPr lang="el-GR" dirty="0" smtClean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σ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) then the sample distribution of X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̄ ~ </a:t>
                </a:r>
                <a:r>
                  <a:rPr lang="en-US" i="1" dirty="0" smtClean="0">
                    <a:solidFill>
                      <a:schemeClr val="bg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/>
                  <a:t>Let X̄ be the mean of observations in a random sample of size n drawn from a population with mean </a:t>
                </a:r>
                <a:r>
                  <a:rPr lang="el-GR" dirty="0" smtClean="0"/>
                  <a:t>μ</a:t>
                </a:r>
                <a:r>
                  <a:rPr lang="en-US" dirty="0" smtClean="0"/>
                  <a:t> and finite variance </a:t>
                </a: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. As the sample size n is large enough, then  X</a:t>
                </a:r>
                <a:r>
                  <a:rPr lang="en-US" dirty="0" smtClean="0">
                    <a:sym typeface="Symbol" panose="05050102010706020507" pitchFamily="18" charset="2"/>
                  </a:rPr>
                  <a:t>̄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~</m:t>
                        </m:r>
                      </m:e>
                    </m:acc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2022" r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5" y="80796"/>
            <a:ext cx="8229600" cy="1143000"/>
          </a:xfrm>
        </p:spPr>
        <p:txBody>
          <a:bodyPr/>
          <a:lstStyle/>
          <a:p>
            <a:r>
              <a:rPr lang="en-US" dirty="0" smtClean="0"/>
              <a:t>A Few More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867400" cy="5661763"/>
          </a:xfrm>
        </p:spPr>
        <p:txBody>
          <a:bodyPr>
            <a:normAutofit/>
          </a:bodyPr>
          <a:lstStyle/>
          <a:p>
            <a:r>
              <a:rPr lang="en-US" dirty="0" smtClean="0"/>
              <a:t>Any linear combination of independent Normal random variables is also Normal.</a:t>
            </a:r>
          </a:p>
          <a:p>
            <a:r>
              <a:rPr lang="en-US" dirty="0" smtClean="0"/>
              <a:t>More generally, the distribution of a sum or average of many small random quantities is close to Normal whether independent or not.</a:t>
            </a:r>
          </a:p>
          <a:p>
            <a:r>
              <a:rPr lang="en-US" dirty="0" smtClean="0"/>
              <a:t>CLT also applies to discrete random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4" descr="Screen shot 2010-11-04 at 6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 b="48953"/>
          <a:stretch>
            <a:fillRect/>
          </a:stretch>
        </p:blipFill>
        <p:spPr bwMode="auto">
          <a:xfrm>
            <a:off x="6356424" y="2347063"/>
            <a:ext cx="27765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creen shot 2010-11-04 at 6.58.2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12" y="1291375"/>
            <a:ext cx="25447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creen shot 2010-11-04 at 6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 b="49814"/>
          <a:stretch>
            <a:fillRect/>
          </a:stretch>
        </p:blipFill>
        <p:spPr bwMode="auto">
          <a:xfrm>
            <a:off x="6351662" y="3410688"/>
            <a:ext cx="28067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creen shot 2010-11-04 at 6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2" r="49834"/>
          <a:stretch>
            <a:fillRect/>
          </a:stretch>
        </p:blipFill>
        <p:spPr bwMode="auto">
          <a:xfrm>
            <a:off x="6340549" y="4517175"/>
            <a:ext cx="281781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Screen shot 2010-11-04 at 6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6" t="51247"/>
          <a:stretch>
            <a:fillRect/>
          </a:stretch>
        </p:blipFill>
        <p:spPr bwMode="auto">
          <a:xfrm>
            <a:off x="6345312" y="5639538"/>
            <a:ext cx="281463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3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4771"/>
            <a:ext cx="2133600" cy="2145029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CLT</a:t>
            </a:r>
            <a:br>
              <a:rPr lang="en-US" sz="4200" dirty="0" smtClean="0"/>
            </a:br>
            <a:r>
              <a:rPr lang="en-US" sz="4200" dirty="0" smtClean="0"/>
              <a:t>(Fig. 7.5)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514"/>
            <a:ext cx="5867400" cy="61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3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Binomial distributions</a:t>
            </a:r>
            <a:endParaRPr lang="en-US" dirty="0"/>
          </a:p>
        </p:txBody>
      </p:sp>
      <p:pic>
        <p:nvPicPr>
          <p:cNvPr id="8" name="Content Placeholder 7" descr="Weiss fig 11.2.BMP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5" t="6145" r="17765" b="30360"/>
          <a:stretch>
            <a:fillRect/>
          </a:stretch>
        </p:blipFill>
        <p:spPr>
          <a:xfrm>
            <a:off x="1828800" y="1066800"/>
            <a:ext cx="5275006" cy="5638800"/>
          </a:xfrm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CLT: Example 1 (in 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electronics company manufactures resistors that have a mean resistance of 100 ohms and a standard deviation of 10 ohms. Assume that the distribution of resistance is normal. </a:t>
            </a:r>
          </a:p>
          <a:p>
            <a:pPr>
              <a:buNone/>
            </a:pPr>
            <a:r>
              <a:rPr lang="en-US" dirty="0" smtClean="0"/>
              <a:t>a) Find the probability that one resistor will have a resistance less than 95 ohms. (0.3085)</a:t>
            </a:r>
          </a:p>
          <a:p>
            <a:pPr>
              <a:buNone/>
            </a:pPr>
            <a:r>
              <a:rPr lang="en-US" dirty="0" smtClean="0"/>
              <a:t>b) Find the probability that a random sample of 25 resistors will have an average resistance less than 95 ohms. (0.0062)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CLT: Example 2 (in 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Without checking the city bus web site, a student walks at random times to the </a:t>
            </a:r>
            <a:r>
              <a:rPr lang="en-US" dirty="0" err="1" smtClean="0"/>
              <a:t>Beering</a:t>
            </a:r>
            <a:r>
              <a:rPr lang="en-US" dirty="0" smtClean="0"/>
              <a:t> Hall bus stop to wait for the Ross Ade bus which is supposed to arrive every 10 minutes. This will be a Uniform distribution with 0 ≤ x ≤ 10. 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) If one student walks to the bus stop to catch this bus, what is the probability that the wait time will be more than 6 minutes? (0.4)</a:t>
            </a:r>
          </a:p>
          <a:p>
            <a:pPr>
              <a:buNone/>
            </a:pPr>
            <a:r>
              <a:rPr lang="en-US" dirty="0" smtClean="0"/>
              <a:t>b) If 40 students walk to the bus stop to catch this bus, what is the probability that the average wait time will be more than 6 minutes? (0.0143)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dirty="0" smtClean="0"/>
              <a:t>.1/7.2: Statistics, Parameters, Sampling </a:t>
            </a:r>
            <a:r>
              <a:rPr lang="en-US" dirty="0" smtClean="0"/>
              <a:t>Distribution of a Sample Mean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able to differentiate between parameters and statistics.</a:t>
            </a:r>
          </a:p>
          <a:p>
            <a:r>
              <a:rPr lang="en-US" dirty="0" smtClean="0"/>
              <a:t>Explain </a:t>
            </a:r>
            <a:r>
              <a:rPr lang="en-US" dirty="0" smtClean="0"/>
              <a:t>the difference between the sampling distribution of x̄ and the population distribution of </a:t>
            </a:r>
            <a:r>
              <a:rPr lang="en-US" dirty="0" smtClean="0">
                <a:sym typeface="Symbol" panose="05050102010706020507" pitchFamily="18" charset="2"/>
              </a:rPr>
              <a:t>.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Determine the mean and standard deviation of x̄ for an SRS of size n from a population with mean  and standard deviation .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Use the central limit theorem (CLT) to approximate the shape of the sampling distribution of x̄ and use it to perform probability calculations.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vs.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5" descr="kokos_01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4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and statistic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C00000"/>
                </a:solidFill>
              </a:rPr>
              <a:t>parameter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is a numerical descriptive measure of a population.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C00000"/>
                </a:solidFill>
              </a:rPr>
              <a:t>statistic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is any quantity computed from values in a sample.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5" descr="kokos_01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4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would happen if we took many samples?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11460" y="2285310"/>
            <a:ext cx="8351540" cy="3734490"/>
            <a:chOff x="1081087" y="1984709"/>
            <a:chExt cx="6981825" cy="28885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1081087" y="1984709"/>
              <a:ext cx="4076700" cy="2687637"/>
            </a:xfrm>
            <a:prstGeom prst="roundRect">
              <a:avLst>
                <a:gd name="adj" fmla="val 16667"/>
              </a:avLst>
            </a:prstGeom>
            <a:solidFill>
              <a:srgbClr val="D2DA7A"/>
            </a:solidFill>
            <a:ln w="47625" cmpd="dbl">
              <a:solidFill>
                <a:schemeClr val="bg1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/>
                  <a:ea typeface="+mn-ea"/>
                  <a:cs typeface="Arial"/>
                </a:rPr>
                <a:t>Population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613024" y="2648284"/>
              <a:ext cx="1455738" cy="576262"/>
            </a:xfrm>
            <a:prstGeom prst="ellipse">
              <a:avLst/>
            </a:prstGeom>
            <a:solidFill>
              <a:srgbClr val="B88472"/>
            </a:solidFill>
            <a:ln w="10000">
              <a:solidFill>
                <a:srgbClr val="B88472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FFFFFF"/>
                  </a:solidFill>
                  <a:cs typeface="Arial" charset="0"/>
                </a:rPr>
                <a:t>Sample</a:t>
              </a:r>
              <a:endParaRPr lang="en-US" altLang="en-US" sz="2000" b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581399" y="2937209"/>
              <a:ext cx="1455738" cy="576262"/>
            </a:xfrm>
            <a:prstGeom prst="ellipse">
              <a:avLst/>
            </a:prstGeom>
            <a:solidFill>
              <a:srgbClr val="B88472"/>
            </a:solidFill>
            <a:ln w="10000">
              <a:solidFill>
                <a:srgbClr val="B88472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FFFFFF"/>
                  </a:solidFill>
                  <a:cs typeface="Arial" charset="0"/>
                </a:rPr>
                <a:t>Sample</a:t>
              </a:r>
              <a:endParaRPr lang="en-US" altLang="en-US" sz="2000" b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494087" y="3926221"/>
              <a:ext cx="1454150" cy="576263"/>
            </a:xfrm>
            <a:prstGeom prst="ellipse">
              <a:avLst/>
            </a:prstGeom>
            <a:solidFill>
              <a:srgbClr val="B88472"/>
            </a:solidFill>
            <a:ln w="10000">
              <a:solidFill>
                <a:srgbClr val="B88472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FFFFFF"/>
                  </a:solidFill>
                  <a:cs typeface="Arial" charset="0"/>
                </a:rPr>
                <a:t>Sample</a:t>
              </a:r>
              <a:endParaRPr lang="en-US" altLang="en-US" sz="2000" b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494087" y="2143459"/>
              <a:ext cx="1454150" cy="577850"/>
            </a:xfrm>
            <a:prstGeom prst="ellipse">
              <a:avLst/>
            </a:prstGeom>
            <a:solidFill>
              <a:srgbClr val="B88472"/>
            </a:solidFill>
            <a:ln w="10000">
              <a:solidFill>
                <a:srgbClr val="B88472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FFFFFF"/>
                  </a:solidFill>
                  <a:cs typeface="Arial" charset="0"/>
                </a:rPr>
                <a:t>Sample</a:t>
              </a:r>
              <a:endParaRPr lang="en-US" altLang="en-US" sz="2000" b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811462" y="3421396"/>
              <a:ext cx="1455737" cy="576263"/>
            </a:xfrm>
            <a:prstGeom prst="ellipse">
              <a:avLst/>
            </a:prstGeom>
            <a:solidFill>
              <a:srgbClr val="B88472"/>
            </a:solidFill>
            <a:ln w="10000">
              <a:solidFill>
                <a:srgbClr val="B88472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FFFFFF"/>
                  </a:solidFill>
                  <a:cs typeface="Arial" charset="0"/>
                </a:rPr>
                <a:t>Sample</a:t>
              </a:r>
              <a:endParaRPr lang="en-US" altLang="en-US" sz="2000" b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95449" y="3165809"/>
              <a:ext cx="1455738" cy="576262"/>
            </a:xfrm>
            <a:prstGeom prst="ellipse">
              <a:avLst/>
            </a:prstGeom>
            <a:solidFill>
              <a:srgbClr val="B88472"/>
            </a:solidFill>
            <a:ln w="10000">
              <a:solidFill>
                <a:srgbClr val="B88472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FFFFFF"/>
                  </a:solidFill>
                  <a:cs typeface="Arial" charset="0"/>
                </a:rPr>
                <a:t>Sample</a:t>
              </a:r>
              <a:endParaRPr lang="en-US" altLang="en-US" sz="2000" b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514474" y="3926221"/>
              <a:ext cx="1455738" cy="576263"/>
            </a:xfrm>
            <a:prstGeom prst="ellipse">
              <a:avLst/>
            </a:prstGeom>
            <a:solidFill>
              <a:srgbClr val="B88472"/>
            </a:solidFill>
            <a:ln w="10000">
              <a:solidFill>
                <a:srgbClr val="B88472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FFFFFF"/>
                  </a:solidFill>
                  <a:cs typeface="Arial" charset="0"/>
                </a:rPr>
                <a:t>Sample</a:t>
              </a:r>
              <a:endParaRPr lang="en-US" altLang="en-US" sz="2000" b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357312" y="2648284"/>
              <a:ext cx="1454150" cy="576262"/>
            </a:xfrm>
            <a:prstGeom prst="ellipse">
              <a:avLst/>
            </a:prstGeom>
            <a:solidFill>
              <a:srgbClr val="B88472"/>
            </a:solidFill>
            <a:ln w="10000">
              <a:solidFill>
                <a:srgbClr val="B88472"/>
              </a:solidFill>
              <a:round/>
              <a:headEnd/>
              <a:tailEnd/>
            </a:ln>
            <a:effectLst>
              <a:outerShdw blurRad="38100" dist="30000" dir="5400000" rotWithShape="0">
                <a:srgbClr val="808080">
                  <a:alpha val="4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pitchFamily="-65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 smtClean="0">
                  <a:solidFill>
                    <a:srgbClr val="FFFFFF"/>
                  </a:solidFill>
                  <a:cs typeface="Arial" charset="0"/>
                </a:rPr>
                <a:t>Sample</a:t>
              </a:r>
              <a:endParaRPr lang="en-US" altLang="en-US" sz="2000" b="1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Curved Down Arrow 13"/>
            <p:cNvSpPr/>
            <p:nvPr/>
          </p:nvSpPr>
          <p:spPr>
            <a:xfrm rot="21385562">
              <a:off x="3754086" y="2353049"/>
              <a:ext cx="3440856" cy="499372"/>
            </a:xfrm>
            <a:prstGeom prst="curved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5" name="Curved Down Arrow 14"/>
            <p:cNvSpPr/>
            <p:nvPr/>
          </p:nvSpPr>
          <p:spPr>
            <a:xfrm rot="214438" flipV="1">
              <a:off x="3995043" y="3744917"/>
              <a:ext cx="3217667" cy="517879"/>
            </a:xfrm>
            <a:prstGeom prst="curved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 rot="21385562">
              <a:off x="2780645" y="2857980"/>
              <a:ext cx="4430296" cy="619150"/>
            </a:xfrm>
            <a:prstGeom prst="curved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rot="21385562">
              <a:off x="2559288" y="2127135"/>
              <a:ext cx="4587242" cy="768566"/>
            </a:xfrm>
            <a:prstGeom prst="curved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 flipV="1">
              <a:off x="2679466" y="4254141"/>
              <a:ext cx="4716314" cy="619150"/>
            </a:xfrm>
            <a:prstGeom prst="curved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19" name="Curved Down Arrow 18"/>
            <p:cNvSpPr/>
            <p:nvPr/>
          </p:nvSpPr>
          <p:spPr>
            <a:xfrm rot="21385562">
              <a:off x="4747439" y="2470505"/>
              <a:ext cx="2461046" cy="619150"/>
            </a:xfrm>
            <a:prstGeom prst="curved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cs typeface="Arial"/>
              </a:endParaRPr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7126237" y="2573255"/>
              <a:ext cx="936675" cy="15696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9600" b="1" dirty="0">
                  <a:solidFill>
                    <a:schemeClr val="tx1"/>
                  </a:solidFill>
                  <a:cs typeface="Arial"/>
                </a:rPr>
                <a:t>?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40647" y="6072938"/>
            <a:ext cx="5353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statistic is a random variable.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74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C00000"/>
                </a:solidFill>
              </a:rPr>
              <a:t>sampling distribution </a:t>
            </a:r>
            <a:r>
              <a:rPr lang="en-US" altLang="en-US" dirty="0"/>
              <a:t>of a statistic is the probability distribution of the statistic.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The </a:t>
            </a:r>
            <a:r>
              <a:rPr lang="en-US" altLang="en-US" b="1" dirty="0">
                <a:solidFill>
                  <a:srgbClr val="800000"/>
                </a:solidFill>
              </a:rPr>
              <a:t>sampling distribution </a:t>
            </a:r>
            <a:r>
              <a:rPr lang="en-US" altLang="en-US" dirty="0">
                <a:solidFill>
                  <a:srgbClr val="000000"/>
                </a:solidFill>
              </a:rPr>
              <a:t>of a statistic is the distribution of values taken by the statistic in all possible samples of the same size from the same population.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The </a:t>
            </a:r>
            <a:r>
              <a:rPr lang="en-US" altLang="en-US" b="1" dirty="0">
                <a:solidFill>
                  <a:srgbClr val="800000"/>
                </a:solidFill>
              </a:rPr>
              <a:t>population distribution</a:t>
            </a:r>
            <a:r>
              <a:rPr lang="en-US" altLang="en-US" dirty="0">
                <a:solidFill>
                  <a:srgbClr val="8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of a variable is the distribution of values of the variable among all individuals in the population.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Standard Deviation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6184</TotalTime>
  <Words>725</Words>
  <Application>Microsoft Office PowerPoint</Application>
  <PresentationFormat>On-screen Show (4:3)</PresentationFormat>
  <Paragraphs>85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Cambria Math</vt:lpstr>
      <vt:lpstr>Symbol</vt:lpstr>
      <vt:lpstr>Office Theme</vt:lpstr>
      <vt:lpstr>Custom Design</vt:lpstr>
      <vt:lpstr>Equation</vt:lpstr>
      <vt:lpstr>Chapter 7: Sampling Distributions</vt:lpstr>
      <vt:lpstr>7.1/7.2: Statistics, Parameters, Sampling Distribution of a Sample Mean - Goals</vt:lpstr>
      <vt:lpstr>Probability vs. Statistics</vt:lpstr>
      <vt:lpstr>Parameter and statistic</vt:lpstr>
      <vt:lpstr>Statistics</vt:lpstr>
      <vt:lpstr>Sampling Variability</vt:lpstr>
      <vt:lpstr>Sampling Distribution</vt:lpstr>
      <vt:lpstr>Sampling Distributions</vt:lpstr>
      <vt:lpstr>Mean and Standard Deviation</vt:lpstr>
      <vt:lpstr>Spread as a function of n</vt:lpstr>
      <vt:lpstr>Example: mean and SD of Sampling Distribution</vt:lpstr>
      <vt:lpstr>Shape of Sampling Distributions</vt:lpstr>
      <vt:lpstr>Example – Sampling Distribution: Normal</vt:lpstr>
      <vt:lpstr>Shape of Sampling Distributions</vt:lpstr>
      <vt:lpstr>A Few More Facts</vt:lpstr>
      <vt:lpstr>CLT (Fig. 7.5)</vt:lpstr>
      <vt:lpstr>9 Binomial distributions</vt:lpstr>
      <vt:lpstr>CLT: Example 1 (in class)</vt:lpstr>
      <vt:lpstr>CLT: Example 2 (in class)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411</cp:revision>
  <dcterms:created xsi:type="dcterms:W3CDTF">2010-01-11T21:36:57Z</dcterms:created>
  <dcterms:modified xsi:type="dcterms:W3CDTF">2015-09-24T13:22:46Z</dcterms:modified>
</cp:coreProperties>
</file>