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1"/>
  </p:notesMasterIdLst>
  <p:sldIdLst>
    <p:sldId id="358" r:id="rId3"/>
    <p:sldId id="331" r:id="rId4"/>
    <p:sldId id="349" r:id="rId5"/>
    <p:sldId id="377" r:id="rId6"/>
    <p:sldId id="343" r:id="rId7"/>
    <p:sldId id="373" r:id="rId8"/>
    <p:sldId id="348" r:id="rId9"/>
    <p:sldId id="375" r:id="rId10"/>
    <p:sldId id="338" r:id="rId11"/>
    <p:sldId id="342" r:id="rId12"/>
    <p:sldId id="334" r:id="rId13"/>
    <p:sldId id="376" r:id="rId14"/>
    <p:sldId id="347" r:id="rId15"/>
    <p:sldId id="374" r:id="rId16"/>
    <p:sldId id="378" r:id="rId17"/>
    <p:sldId id="382" r:id="rId18"/>
    <p:sldId id="359" r:id="rId19"/>
    <p:sldId id="360" r:id="rId20"/>
    <p:sldId id="379" r:id="rId21"/>
    <p:sldId id="380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81" r:id="rId33"/>
    <p:sldId id="311" r:id="rId34"/>
    <p:sldId id="312" r:id="rId35"/>
    <p:sldId id="313" r:id="rId36"/>
    <p:sldId id="314" r:id="rId37"/>
    <p:sldId id="383" r:id="rId38"/>
    <p:sldId id="384" r:id="rId39"/>
    <p:sldId id="372" r:id="rId40"/>
    <p:sldId id="385" r:id="rId41"/>
    <p:sldId id="386" r:id="rId42"/>
    <p:sldId id="323" r:id="rId43"/>
    <p:sldId id="324" r:id="rId44"/>
    <p:sldId id="387" r:id="rId45"/>
    <p:sldId id="325" r:id="rId46"/>
    <p:sldId id="326" r:id="rId47"/>
    <p:sldId id="327" r:id="rId48"/>
    <p:sldId id="328" r:id="rId49"/>
    <p:sldId id="32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0"/>
    <a:srgbClr val="E9EE12"/>
    <a:srgbClr val="F9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7" autoAdjust="0"/>
    <p:restoredTop sz="94454" autoAdjust="0"/>
  </p:normalViewPr>
  <p:slideViewPr>
    <p:cSldViewPr>
      <p:cViewPr varScale="1">
        <p:scale>
          <a:sx n="80" d="100"/>
          <a:sy n="80" d="100"/>
        </p:scale>
        <p:origin x="5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9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6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91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4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C022-4D68-4111-869E-6E4161566739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7953-2C57-4FF3-A68F-4CFB9912DC5B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B88C-BBAF-4A2D-9965-3F96F508FAC8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FD06-EE81-449A-9AE8-EE726D0CDA70}" type="datetime1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4E36-F144-4C5D-81F7-5A585F7B2F02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26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BCC3-F140-47DC-AD54-9E32033281AE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2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454-3705-48F1-A260-70185C520099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4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8C06-4460-469D-949F-CD36B3433C87}" type="datetime1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2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F888-3481-4464-8667-094A84A6F873}" type="datetime1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35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65D1-9131-405C-9BC6-E6EC85D46B8C}" type="datetime1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7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B24B-4763-4BF5-873A-1D6BAC2AE110}" type="datetime1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8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B2DA-4417-46FF-B2F0-2DB688CDCA65}" type="datetime1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8D58-D850-4F7D-A848-7354DC2CDB52}" type="datetime1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BAED-21A9-4402-9FC0-7A82FDDA33B7}" type="datetime1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31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3DE7-734C-45D3-AEBA-1A766FC0BD63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85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8B60-950E-4483-BA4A-C2EC7E198EEB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7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5E6A-0DB6-46EB-9051-9C6FD3090E1F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F34F-495F-4DA1-A01E-BB802E4CD10A}" type="datetime1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C6E6-45B5-4BB9-9E8F-952567724AA5}" type="datetime1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1609-85B6-4514-B6BF-BBDECD0A5483}" type="datetime1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0A36-D4D3-4FD9-BB71-A2499EDBE9B7}" type="datetime1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4514-58B1-48E1-955E-5C0BA67E8E0F}" type="datetime1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E992-12A2-4A58-9CD7-851430034F7B}" type="datetime1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4E946-EA24-44F5-86AB-8F6AC51F8559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BF3CD-6BC8-456D-BC03-EBF56D702DE4}" type="datetime1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5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iki.axlesoft.com/index.php?title=File:Shifted-binomial-to-4.pn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6: Continuous Probability Distributions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870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http://stats.stackexchange.com/questions/423/what-is-your-favorite-data-analysis-cartoon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24098" y="991076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6321" name="Picture 1" descr="Normal Versus Paranormal 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857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1231066"/>
            <a:ext cx="43113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 visual comparison of </a:t>
            </a:r>
            <a:endParaRPr lang="en-US" sz="3200" b="1" dirty="0" smtClean="0"/>
          </a:p>
          <a:p>
            <a:r>
              <a:rPr lang="en-US" sz="3200" b="1" dirty="0" smtClean="0"/>
              <a:t>normal </a:t>
            </a:r>
            <a:r>
              <a:rPr lang="en-US" sz="3200" b="1" dirty="0"/>
              <a:t>and paranormal </a:t>
            </a:r>
            <a:endParaRPr lang="en-US" sz="3200" b="1" dirty="0" smtClean="0"/>
          </a:p>
          <a:p>
            <a:r>
              <a:rPr lang="en-US" sz="3200" b="1" dirty="0" smtClean="0"/>
              <a:t>distribution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257926"/>
            <a:ext cx="522591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Lower caption says </a:t>
            </a:r>
            <a:endParaRPr lang="en-US" sz="3200" dirty="0" smtClean="0"/>
          </a:p>
          <a:p>
            <a:r>
              <a:rPr lang="en-US" sz="3200" dirty="0" smtClean="0"/>
              <a:t>'Paranormal </a:t>
            </a:r>
            <a:r>
              <a:rPr lang="en-US" sz="3200" dirty="0"/>
              <a:t>Distribution' - no </a:t>
            </a:r>
            <a:endParaRPr lang="en-US" sz="3200" dirty="0" smtClean="0"/>
          </a:p>
          <a:p>
            <a:r>
              <a:rPr lang="en-US" sz="3200" dirty="0" smtClean="0"/>
              <a:t>idea </a:t>
            </a:r>
            <a:r>
              <a:rPr lang="en-US" sz="3200" dirty="0"/>
              <a:t>why the graphical </a:t>
            </a:r>
            <a:r>
              <a:rPr lang="en-US" sz="3200" dirty="0" smtClean="0"/>
              <a:t>artifact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is </a:t>
            </a:r>
            <a:r>
              <a:rPr lang="en-US" sz="3200" dirty="0" smtClean="0"/>
              <a:t>occurring.</a:t>
            </a: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of a Random Variable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Var</m:t>
                      </m:r>
                      <m:r>
                        <a:rPr lang="en-US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X</m:t>
                      </m:r>
                      <m:r>
                        <a:rPr lang="en-US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X</m:t>
                                  </m:r>
                                  <m:r>
                                    <a:rPr lang="en-US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cs typeface="Times New Roman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effectLst/>
                          <a:latin typeface="Cambria Math"/>
                          <a:cs typeface="Times New Roman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/>
                                      <a:ea typeface="Times New Roman"/>
                                      <a:cs typeface="Times New Roman"/>
                                      <a:sym typeface="Symbol"/>
                                    </a:rPr>
                                    <m:t>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X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Times New Roman"/>
                              <a:cs typeface="Times New Roman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  <a:sym typeface="Symbol"/>
                                    </a:rPr>
                                    <m:t>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X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𝑓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effectLst/>
                  <a:latin typeface="Arial"/>
                  <a:ea typeface="Times New Roman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ffectLst/>
                    <a:latin typeface="Arial"/>
                    <a:ea typeface="Times New Roman"/>
                    <a:cs typeface="Times New Roman"/>
                  </a:rPr>
                  <a:t>	= E(X</a:t>
                </a:r>
                <a:r>
                  <a:rPr lang="en-US" baseline="30000" dirty="0" smtClean="0">
                    <a:latin typeface="Arial"/>
                    <a:ea typeface="Times New Roman"/>
                    <a:cs typeface="Times New Roman"/>
                  </a:rPr>
                  <a:t>2</a:t>
                </a:r>
                <a:r>
                  <a:rPr lang="en-US" dirty="0" smtClean="0">
                    <a:latin typeface="Arial"/>
                    <a:ea typeface="Times New Roman"/>
                    <a:cs typeface="Times New Roman"/>
                  </a:rPr>
                  <a:t>) – (E(X))</a:t>
                </a:r>
                <a:r>
                  <a:rPr lang="en-US" baseline="30000" dirty="0" smtClean="0">
                    <a:latin typeface="Arial"/>
                    <a:ea typeface="Times New Roman"/>
                    <a:cs typeface="Times New Roman"/>
                  </a:rPr>
                  <a:t>2</a:t>
                </a:r>
              </a:p>
              <a:p>
                <a:pPr marL="0" indent="0">
                  <a:buNone/>
                </a:pPr>
                <a:endParaRPr lang="en-US" baseline="30000" dirty="0" smtClean="0">
                  <a:latin typeface="Arial"/>
                  <a:ea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effectLst/>
                          <a:latin typeface="Cambria Math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𝑉𝑎𝑟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(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𝑋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cs typeface="Times New Roman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dirty="0">
                  <a:effectLst/>
                  <a:latin typeface="Arial"/>
                  <a:ea typeface="Times New Roman"/>
                  <a:cs typeface="Times New Roman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5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Continuous Random Variable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71353"/>
                <a:ext cx="8229600" cy="5534247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The distribution of the grade of a particular road in a particular 2 mile region is a continuous </a:t>
                </a:r>
                <a:r>
                  <a:rPr lang="en-US" dirty="0" err="1" smtClean="0"/>
                  <a:t>r.v</a:t>
                </a:r>
                <a:r>
                  <a:rPr lang="en-US" dirty="0" smtClean="0"/>
                  <a:t>. X with density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514350" indent="-514350">
                  <a:buFont typeface="+mj-lt"/>
                  <a:buAutoNum type="alphaLcParenR" startAt="3"/>
                </a:pPr>
                <a:r>
                  <a:rPr lang="en-US" dirty="0" smtClean="0"/>
                  <a:t>What </a:t>
                </a:r>
                <a:r>
                  <a:rPr lang="en-US" dirty="0"/>
                  <a:t>is the expected value?</a:t>
                </a:r>
              </a:p>
              <a:p>
                <a:pPr marL="514350" indent="-514350">
                  <a:buFont typeface="Arial" pitchFamily="34" charset="0"/>
                  <a:buAutoNum type="alphaLcParenR" startAt="3"/>
                </a:pPr>
                <a:r>
                  <a:rPr lang="en-US" dirty="0"/>
                  <a:t>Calculate E(X</a:t>
                </a:r>
                <a:r>
                  <a:rPr lang="en-US" baseline="30000" dirty="0"/>
                  <a:t>2</a:t>
                </a:r>
                <a:r>
                  <a:rPr lang="en-US" dirty="0"/>
                  <a:t>).</a:t>
                </a:r>
              </a:p>
              <a:p>
                <a:pPr marL="514350" indent="-514350">
                  <a:buAutoNum type="alphaLcParenR" startAt="3"/>
                </a:pPr>
                <a:r>
                  <a:rPr lang="en-US" dirty="0"/>
                  <a:t>Calculate the standard deviation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71353"/>
                <a:ext cx="8229600" cy="5534247"/>
              </a:xfrm>
              <a:blipFill rotWithShape="0">
                <a:blip r:embed="rId2"/>
                <a:stretch>
                  <a:fillRect l="-1926" t="-143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2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42253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Cumulative Distribution Function (</a:t>
            </a:r>
            <a:r>
              <a:rPr lang="en-US" dirty="0" err="1" smtClean="0"/>
              <a:t>cdf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F(x) = P(X ≤ x)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7" descr="kokos_06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9" y="2819400"/>
            <a:ext cx="840516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5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pdf – Percentiles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62200"/>
                <a:ext cx="8229600" cy="42671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Percentiles</a:t>
                </a:r>
              </a:p>
              <a:p>
                <a:pPr lvl="1"/>
                <a:r>
                  <a:rPr lang="en-US" sz="3200" dirty="0" smtClean="0"/>
                  <a:t>Let p be a number between 0 and 1. The 100p</a:t>
                </a:r>
                <a:r>
                  <a:rPr lang="en-US" sz="3200" baseline="30000" dirty="0" smtClean="0"/>
                  <a:t>th</a:t>
                </a:r>
                <a:r>
                  <a:rPr lang="en-US" sz="3200" dirty="0" smtClean="0"/>
                  <a:t> percentile is defined by</a:t>
                </a:r>
              </a:p>
              <a:p>
                <a:pPr marL="396875" indent="0">
                  <a:buNone/>
                  <a:tabLst>
                    <a:tab pos="6254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The median of a pdf is the equal – areas point.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=0.5=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62200"/>
                <a:ext cx="8229600" cy="4267199"/>
              </a:xfrm>
              <a:blipFill rotWithShape="0">
                <a:blip r:embed="rId2"/>
                <a:stretch>
                  <a:fillRect l="-1704" t="-3004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Quartile Diagram.tif"/>
          <p:cNvPicPr>
            <a:picLocks noChangeAspect="1"/>
          </p:cNvPicPr>
          <p:nvPr/>
        </p:nvPicPr>
        <p:blipFill rotWithShape="1">
          <a:blip r:embed="rId3" cstate="print"/>
          <a:srcRect l="41380" t="33333" r="21264" b="56297"/>
          <a:stretch/>
        </p:blipFill>
        <p:spPr>
          <a:xfrm>
            <a:off x="4305300" y="1295400"/>
            <a:ext cx="4495800" cy="16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5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Continuous Random Variable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71353"/>
                <a:ext cx="8229600" cy="5534247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The distribution of the grade of a particular road in a particular 2 mile region is a continuous </a:t>
                </a:r>
                <a:r>
                  <a:rPr lang="en-US" dirty="0" err="1" smtClean="0"/>
                  <a:t>r.v</a:t>
                </a:r>
                <a:r>
                  <a:rPr lang="en-US" dirty="0" smtClean="0"/>
                  <a:t>. X with density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514350" indent="-514350">
                  <a:buFont typeface="+mj-lt"/>
                  <a:buAutoNum type="alphaLcParenR" startAt="6"/>
                </a:pPr>
                <a:r>
                  <a:rPr lang="en-US" dirty="0" smtClean="0"/>
                  <a:t>Calculate the </a:t>
                </a:r>
                <a:r>
                  <a:rPr lang="en-US" dirty="0" err="1" smtClean="0"/>
                  <a:t>cdf</a:t>
                </a:r>
                <a:r>
                  <a:rPr lang="en-US" dirty="0" smtClean="0"/>
                  <a:t>.</a:t>
                </a:r>
              </a:p>
              <a:p>
                <a:pPr marL="514350" indent="-514350">
                  <a:buAutoNum type="alphaLcParenR" startAt="6"/>
                </a:pPr>
                <a:r>
                  <a:rPr lang="en-US" dirty="0" smtClean="0"/>
                  <a:t>What is the median of this distribution?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71353"/>
                <a:ext cx="8229600" cy="5534247"/>
              </a:xfrm>
              <a:blipFill rotWithShape="0">
                <a:blip r:embed="rId2"/>
                <a:stretch>
                  <a:fillRect l="-1926" t="-143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3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6.2 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 descr="http://www.ethandparker.com/wp-content/uploads/2010/04/bell-curve-480x3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370012"/>
            <a:ext cx="62103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6146576"/>
            <a:ext cx="250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http://delfe.tumblr.com/</a:t>
            </a:r>
          </a:p>
        </p:txBody>
      </p:sp>
    </p:spTree>
    <p:extLst>
      <p:ext uri="{BB962C8B-B14F-4D97-AF65-F5344CB8AC3E}">
        <p14:creationId xmlns:p14="http://schemas.microsoft.com/office/powerpoint/2010/main" val="97492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8"/>
            <a:ext cx="9144000" cy="1810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6.2/6.5: The Normal Distribution</a:t>
            </a:r>
            <a:br>
              <a:rPr lang="en-US" dirty="0" smtClean="0"/>
            </a:br>
            <a:r>
              <a:rPr lang="en-US" dirty="0" smtClean="0"/>
              <a:t>The Normal Approximation to the Binomial Distribution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en-US" dirty="0"/>
              <a:t>Be able to sketch the normal distribution.</a:t>
            </a:r>
          </a:p>
          <a:p>
            <a:r>
              <a:rPr lang="en-US" dirty="0" smtClean="0"/>
              <a:t>Be </a:t>
            </a:r>
            <a:r>
              <a:rPr lang="en-US" dirty="0"/>
              <a:t>able to standardize a </a:t>
            </a:r>
            <a:r>
              <a:rPr lang="en-US" dirty="0" smtClean="0"/>
              <a:t>value.</a:t>
            </a:r>
            <a:endParaRPr lang="en-US" dirty="0"/>
          </a:p>
          <a:p>
            <a:r>
              <a:rPr lang="en-US" dirty="0"/>
              <a:t>Be able to use the </a:t>
            </a:r>
            <a:r>
              <a:rPr lang="en-US" dirty="0" smtClean="0"/>
              <a:t>Z-table.</a:t>
            </a:r>
            <a:endParaRPr lang="en-US" dirty="0"/>
          </a:p>
          <a:p>
            <a:r>
              <a:rPr lang="en-US" dirty="0"/>
              <a:t>Be able to calculate </a:t>
            </a:r>
            <a:r>
              <a:rPr lang="en-US" dirty="0" smtClean="0"/>
              <a:t>probabilities.</a:t>
            </a:r>
            <a:endParaRPr lang="en-US" dirty="0"/>
          </a:p>
          <a:p>
            <a:r>
              <a:rPr lang="en-US" dirty="0"/>
              <a:t>Be able to calculate percentiles (Inverse calculations</a:t>
            </a:r>
            <a:r>
              <a:rPr lang="en-US" dirty="0" smtClean="0"/>
              <a:t>).</a:t>
            </a:r>
          </a:p>
          <a:p>
            <a:r>
              <a:rPr lang="en-US" dirty="0">
                <a:sym typeface="Symbol" panose="05050102010706020507" pitchFamily="18" charset="2"/>
              </a:rPr>
              <a:t>Determine when you can use the normal approximation to the binomial and perform calculations using this approximation.</a:t>
            </a:r>
          </a:p>
          <a:p>
            <a:pPr marL="0" indent="0">
              <a:buNone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-∞ &lt; </a:t>
                </a:r>
                <a:r>
                  <a:rPr lang="en-US" dirty="0" smtClean="0">
                    <a:sym typeface="Symbol" panose="05050102010706020507" pitchFamily="18" charset="2"/>
                  </a:rPr>
                  <a:t> &lt; </a:t>
                </a:r>
                <a:r>
                  <a:rPr lang="en-US" dirty="0" smtClean="0"/>
                  <a:t>∞, </a:t>
                </a:r>
                <a:r>
                  <a:rPr lang="el-GR" dirty="0" smtClean="0"/>
                  <a:t>σ</a:t>
                </a:r>
                <a:r>
                  <a:rPr lang="en-US" dirty="0" smtClean="0"/>
                  <a:t> &gt; 0</a:t>
                </a:r>
              </a:p>
              <a:p>
                <a:pPr marL="0" indent="0">
                  <a:buNone/>
                </a:pPr>
                <a:r>
                  <a:rPr lang="en-US" dirty="0" smtClean="0"/>
                  <a:t>X ~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(</a:t>
                </a:r>
                <a:r>
                  <a:rPr lang="en-US" dirty="0" smtClean="0">
                    <a:sym typeface="Symbol" panose="05050102010706020507" pitchFamily="18" charset="2"/>
                  </a:rPr>
                  <a:t>,</a:t>
                </a:r>
                <a:r>
                  <a:rPr lang="el-GR" dirty="0" smtClean="0">
                    <a:sym typeface="Symbol" panose="05050102010706020507" pitchFamily="18" charset="2"/>
                  </a:rPr>
                  <a:t>σ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2</a:t>
                </a:r>
                <a:r>
                  <a:rPr lang="en-US" dirty="0" smtClean="0">
                    <a:sym typeface="Symbol" panose="05050102010706020507" pitchFamily="18" charset="2"/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 of Normal Density Curve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73960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5934670"/>
            <a:ext cx="8065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http://resources.esri.com/help/9.3/arcgisdesktop/com/gp_toolref</a:t>
            </a:r>
          </a:p>
          <a:p>
            <a:r>
              <a:rPr lang="en-US" dirty="0" smtClean="0"/>
              <a:t>/process_simulations_sensitivity_analysis_and_error_analysis_modeling</a:t>
            </a:r>
          </a:p>
          <a:p>
            <a:r>
              <a:rPr lang="en-US" dirty="0" smtClean="0"/>
              <a:t>/distributions_for_assigning_random_values.htm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 Normal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5" descr="kokos_06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79" y="1600200"/>
            <a:ext cx="672024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5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8"/>
            <a:ext cx="9144000" cy="1810871"/>
          </a:xfrm>
        </p:spPr>
        <p:txBody>
          <a:bodyPr>
            <a:normAutofit/>
          </a:bodyPr>
          <a:lstStyle/>
          <a:p>
            <a:r>
              <a:rPr lang="en-US" dirty="0" smtClean="0"/>
              <a:t>6.1: Probability Distributions for a Continuous Random Variable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Describe the basis of </a:t>
            </a:r>
            <a:r>
              <a:rPr lang="en-US" dirty="0"/>
              <a:t>the probability density function (pdf</a:t>
            </a:r>
            <a:r>
              <a:rPr lang="en-US" dirty="0" smtClean="0"/>
              <a:t>).</a:t>
            </a:r>
          </a:p>
          <a:p>
            <a:r>
              <a:rPr lang="en-US" dirty="0" smtClean="0"/>
              <a:t>Use the probability density function (pdf) and cumulative distribution function (</a:t>
            </a:r>
            <a:r>
              <a:rPr lang="en-US" dirty="0" err="1" smtClean="0"/>
              <a:t>cdf</a:t>
            </a:r>
            <a:r>
              <a:rPr lang="en-US" dirty="0" smtClean="0"/>
              <a:t>) of </a:t>
            </a:r>
            <a:r>
              <a:rPr lang="en-US" dirty="0"/>
              <a:t>a </a:t>
            </a:r>
            <a:r>
              <a:rPr lang="en-US" dirty="0" smtClean="0"/>
              <a:t>continuous random </a:t>
            </a:r>
            <a:r>
              <a:rPr lang="en-US" dirty="0"/>
              <a:t>variable to calculate </a:t>
            </a:r>
            <a:r>
              <a:rPr lang="en-US" dirty="0" smtClean="0"/>
              <a:t>probabilities and percentiles (median) </a:t>
            </a:r>
            <a:r>
              <a:rPr lang="en-US" dirty="0"/>
              <a:t>of events.</a:t>
            </a:r>
          </a:p>
          <a:p>
            <a:r>
              <a:rPr lang="en-US" dirty="0"/>
              <a:t>Be able to use a </a:t>
            </a:r>
            <a:r>
              <a:rPr lang="en-US" dirty="0" smtClean="0"/>
              <a:t>pdf to </a:t>
            </a:r>
            <a:r>
              <a:rPr lang="en-US" dirty="0"/>
              <a:t>find the mean of a </a:t>
            </a:r>
            <a:r>
              <a:rPr lang="en-US" dirty="0" smtClean="0"/>
              <a:t>continuous </a:t>
            </a:r>
            <a:r>
              <a:rPr lang="en-US" dirty="0"/>
              <a:t>random variable.</a:t>
            </a:r>
          </a:p>
          <a:p>
            <a:r>
              <a:rPr lang="en-US" dirty="0" smtClean="0"/>
              <a:t>Be </a:t>
            </a:r>
            <a:r>
              <a:rPr lang="en-US" dirty="0"/>
              <a:t>able to use a </a:t>
            </a:r>
            <a:r>
              <a:rPr lang="en-US" dirty="0" smtClean="0"/>
              <a:t>pdf to </a:t>
            </a:r>
            <a:r>
              <a:rPr lang="en-US" dirty="0"/>
              <a:t>find the variance of a </a:t>
            </a:r>
            <a:r>
              <a:rPr lang="en-US" dirty="0" smtClean="0"/>
              <a:t>continuous </a:t>
            </a:r>
            <a:r>
              <a:rPr lang="en-US" dirty="0"/>
              <a:t>random variable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-∞ &lt; </a:t>
                </a:r>
                <a:r>
                  <a:rPr lang="en-US" dirty="0" smtClean="0">
                    <a:sym typeface="Symbol" panose="05050102010706020507" pitchFamily="18" charset="2"/>
                  </a:rPr>
                  <a:t> &lt; </a:t>
                </a:r>
                <a:r>
                  <a:rPr lang="en-US" dirty="0" smtClean="0"/>
                  <a:t>∞, </a:t>
                </a:r>
                <a:r>
                  <a:rPr lang="el-GR" dirty="0" smtClean="0"/>
                  <a:t>σ</a:t>
                </a:r>
                <a:r>
                  <a:rPr lang="en-US" dirty="0" smtClean="0"/>
                  <a:t> &gt; 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Normal or z curve</a:t>
            </a:r>
            <a:endParaRPr lang="en-US" dirty="0"/>
          </a:p>
        </p:txBody>
      </p:sp>
      <p:pic>
        <p:nvPicPr>
          <p:cNvPr id="4" name="Content Placeholder 6" descr="Normal-different parameter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39" t="63136" r="41285" b="14135"/>
          <a:stretch>
            <a:fillRect/>
          </a:stretch>
        </p:blipFill>
        <p:spPr>
          <a:xfrm>
            <a:off x="1981200" y="2660142"/>
            <a:ext cx="6096000" cy="411482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47238" y="1342870"/>
                <a:ext cx="3288272" cy="1197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238" y="1342870"/>
                <a:ext cx="3288272" cy="11974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9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Cumulative z curve area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5" descr="kokos_06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06116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0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302"/>
            <a:ext cx="1981200" cy="2316162"/>
          </a:xfrm>
        </p:spPr>
        <p:txBody>
          <a:bodyPr/>
          <a:lstStyle/>
          <a:p>
            <a:r>
              <a:rPr lang="en-US" dirty="0" smtClean="0"/>
              <a:t>Z-table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88355" y="6443569"/>
            <a:ext cx="2133600" cy="365125"/>
          </a:xfrm>
        </p:spPr>
        <p:txBody>
          <a:bodyPr/>
          <a:lstStyle/>
          <a:p>
            <a:fld id="{D85D01E0-4520-4710-81AB-3D8832D7391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746"/>
          <a:stretch/>
        </p:blipFill>
        <p:spPr>
          <a:xfrm>
            <a:off x="2286000" y="127634"/>
            <a:ext cx="6477000" cy="668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Z table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25382" y="1371600"/>
            <a:ext cx="7953375" cy="2286000"/>
            <a:chOff x="625382" y="1371600"/>
            <a:chExt cx="7953375" cy="2286000"/>
          </a:xfrm>
        </p:grpSpPr>
        <p:pic>
          <p:nvPicPr>
            <p:cNvPr id="9" name="Picture 8" descr="moore01-unf03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7"/>
            <a:stretch/>
          </p:blipFill>
          <p:spPr bwMode="auto">
            <a:xfrm>
              <a:off x="625382" y="1371600"/>
              <a:ext cx="7953375" cy="179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53983" y="3200400"/>
              <a:ext cx="7654205" cy="457200"/>
            </a:xfrm>
            <a:prstGeom prst="rect">
              <a:avLst/>
            </a:prstGeom>
            <a:solidFill>
              <a:srgbClr val="E7EFF9"/>
            </a:solidFill>
            <a:ln>
              <a:noFill/>
            </a:ln>
            <a:effectLst/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20000"/>
                </a:spcBef>
                <a:buClr>
                  <a:srgbClr val="333399"/>
                </a:buClr>
                <a:buSzPct val="65000"/>
                <a:buFont typeface="Wingdings" pitchFamily="2" charset="2"/>
                <a:buNone/>
              </a:pPr>
              <a:r>
                <a:rPr lang="en-US" sz="2000" dirty="0"/>
                <a:t>  area right of </a:t>
              </a:r>
              <a:r>
                <a:rPr lang="en-US" sz="2000" i="1" dirty="0"/>
                <a:t>z</a:t>
              </a:r>
              <a:r>
                <a:rPr lang="en-US" sz="2000" dirty="0"/>
                <a:t>  </a:t>
              </a:r>
              <a:r>
                <a:rPr lang="en-US" sz="2000" dirty="0" smtClean="0"/>
                <a:t>     </a:t>
              </a:r>
              <a:r>
                <a:rPr lang="en-US" sz="2000" dirty="0"/>
                <a:t>=             </a:t>
              </a:r>
              <a:r>
                <a:rPr lang="en-US" sz="2000" dirty="0" smtClean="0"/>
                <a:t>     </a:t>
              </a:r>
              <a:r>
                <a:rPr lang="en-US" sz="2000" dirty="0"/>
                <a:t>1              </a:t>
              </a:r>
              <a:r>
                <a:rPr lang="en-US" sz="2000" dirty="0" smtClean="0"/>
                <a:t>    </a:t>
              </a:r>
              <a:r>
                <a:rPr lang="en-US" sz="2000" dirty="0">
                  <a:sym typeface="Symbol" pitchFamily="18" charset="2"/>
                </a:rPr>
                <a:t></a:t>
              </a:r>
              <a:r>
                <a:rPr lang="en-US" sz="2000" dirty="0"/>
                <a:t>     </a:t>
              </a:r>
              <a:r>
                <a:rPr lang="en-US" sz="2000" dirty="0" smtClean="0"/>
                <a:t>     </a:t>
              </a:r>
              <a:r>
                <a:rPr lang="en-US" sz="2000" dirty="0"/>
                <a:t>area left of </a:t>
              </a:r>
              <a:r>
                <a:rPr lang="en-US" sz="2000" i="1" dirty="0"/>
                <a:t>z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1138" y="3912513"/>
            <a:ext cx="8321862" cy="2259687"/>
            <a:chOff x="441138" y="3912513"/>
            <a:chExt cx="8321862" cy="2259687"/>
          </a:xfrm>
        </p:grpSpPr>
        <p:pic>
          <p:nvPicPr>
            <p:cNvPr id="8" name="Picture 7" descr="moore01-unf04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04"/>
            <a:stretch/>
          </p:blipFill>
          <p:spPr bwMode="auto">
            <a:xfrm>
              <a:off x="618938" y="3912513"/>
              <a:ext cx="7953375" cy="178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41138" y="5741313"/>
              <a:ext cx="8321862" cy="430887"/>
            </a:xfrm>
            <a:prstGeom prst="rect">
              <a:avLst/>
            </a:prstGeom>
            <a:solidFill>
              <a:srgbClr val="E7EFF9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ct val="20000"/>
                </a:spcBef>
                <a:buClr>
                  <a:srgbClr val="333399"/>
                </a:buClr>
                <a:buSzPct val="65000"/>
                <a:buFont typeface="Wingdings" pitchFamily="2" charset="2"/>
                <a:buNone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area between 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z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and 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z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=      area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left of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z</a:t>
              </a:r>
              <a:r>
                <a:rPr lang="en-US" sz="2000" baseline="-25000" dirty="0" smtClean="0">
                  <a:latin typeface="Arial" pitchFamily="34" charset="0"/>
                  <a:cs typeface="Arial" pitchFamily="34" charset="0"/>
                </a:rPr>
                <a:t>1           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    area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left of 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z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9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Procedure for Normal Distribution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89267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Sketch the situation and shade the area to be found. Optional but extremely useful.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Standardize X to state the problem in terms of Z.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Table III to find the area to the left of z.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the final answer.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your conclusion in the context of the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Normal Distribution: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particular rash has shown up in an elementary school. It has been determined that the length of time that the rash will last is normally distributed with mean 6 days and standard deviation 1.5 days. </a:t>
            </a:r>
          </a:p>
          <a:p>
            <a:pPr marL="514350" indent="-514350">
              <a:buAutoNum type="alphaLcParenR"/>
            </a:pPr>
            <a:r>
              <a:rPr lang="en-US" dirty="0" smtClean="0"/>
              <a:t>What is the percentage of students that have the rash for longer than 8 days?</a:t>
            </a:r>
          </a:p>
          <a:p>
            <a:pPr marL="514350" indent="-514350">
              <a:buAutoNum type="alphaLcParenR"/>
            </a:pPr>
            <a:r>
              <a:rPr lang="en-US" dirty="0" smtClean="0"/>
              <a:t>What is the percentage of students that the rash will last between 3.7 and 8 days?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Percentiles</a:t>
            </a:r>
            <a:endParaRPr lang="en-US" dirty="0"/>
          </a:p>
        </p:txBody>
      </p:sp>
      <p:pic>
        <p:nvPicPr>
          <p:cNvPr id="4" name="Picture 3" descr="moore01-f2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447800"/>
            <a:ext cx="695642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Normal Distribution: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particular rash has shown up in an elementary school. It has been determined that the length of time that the rash will last is normally distributed with mean 6 days and standard deviation 1.5 days. </a:t>
            </a:r>
          </a:p>
          <a:p>
            <a:pPr marL="514350" indent="-514350">
              <a:buFont typeface="+mj-lt"/>
              <a:buAutoNum type="alphaLcParenR" startAt="3"/>
            </a:pPr>
            <a:r>
              <a:rPr lang="en-US" dirty="0" smtClean="0"/>
              <a:t>How long would the student’s rash have to have lasted to be in the top 10% of the number of days that the students have the rash?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arenR" startAt="3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Symmetrically Located Areas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4625"/>
            <a:ext cx="82296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Curve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92603" y="1798647"/>
            <a:ext cx="8317997" cy="2214265"/>
            <a:chOff x="413001" y="2321867"/>
            <a:chExt cx="8317997" cy="221426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95"/>
            <a:stretch>
              <a:fillRect/>
            </a:stretch>
          </p:blipFill>
          <p:spPr bwMode="auto">
            <a:xfrm>
              <a:off x="413001" y="2321867"/>
              <a:ext cx="2962275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02"/>
            <a:stretch>
              <a:fillRect/>
            </a:stretch>
          </p:blipFill>
          <p:spPr bwMode="auto">
            <a:xfrm>
              <a:off x="3341869" y="2398067"/>
              <a:ext cx="2843212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306"/>
            <a:stretch>
              <a:fillRect/>
            </a:stretch>
          </p:blipFill>
          <p:spPr bwMode="auto">
            <a:xfrm>
              <a:off x="6198936" y="2450455"/>
              <a:ext cx="2532062" cy="1700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2"/>
            <p:cNvSpPr txBox="1"/>
            <p:nvPr/>
          </p:nvSpPr>
          <p:spPr>
            <a:xfrm>
              <a:off x="1605307" y="4074467"/>
              <a:ext cx="518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/>
                <a:t>(a)</a:t>
              </a:r>
              <a:endParaRPr lang="en-US" sz="2400" dirty="0"/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4467560" y="4012912"/>
              <a:ext cx="5918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/>
                <a:t>(b)</a:t>
              </a:r>
              <a:endParaRPr lang="en-US" sz="2800" dirty="0"/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7214738" y="4074467"/>
              <a:ext cx="5004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/>
                <a:t>(c)</a:t>
              </a:r>
              <a:endParaRPr lang="en-US" sz="24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Normal Distribution: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particular rash has shown up in an elementary school. It has been determined that the length of time that the rash will last is normally distributed with mean 6 days and standard deviation 1.5 days. </a:t>
            </a:r>
          </a:p>
          <a:p>
            <a:pPr marL="514350" indent="-514350">
              <a:buFont typeface="+mj-lt"/>
              <a:buAutoNum type="alphaLcParenR" startAt="4"/>
            </a:pPr>
            <a:r>
              <a:rPr lang="en-US" dirty="0" smtClean="0"/>
              <a:t>What interval symmetrically placed about the mean will capture 95% of the times for the student’s rashes to have lasted.</a:t>
            </a:r>
          </a:p>
          <a:p>
            <a:pPr marL="514350" indent="-514350">
              <a:buFont typeface="+mj-lt"/>
              <a:buAutoNum type="alphaLcParenR" startAt="4"/>
            </a:pPr>
            <a:endParaRPr lang="en-US" dirty="0" smtClean="0"/>
          </a:p>
          <a:p>
            <a:pPr marL="514350" indent="-514350">
              <a:buAutoNum type="alphaLcParenR" startAt="4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Approximate the Binomial Distribution?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Computation (n large)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3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Difficulties with the Normal Approximation to the Binomial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Skewedness of the Binomial Distribution.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Binomial Distribution is discrete.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Correction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5955268"/>
            <a:ext cx="611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http://wiki.axlesoft.com/index.php?title=Continuity_correction</a:t>
            </a:r>
          </a:p>
        </p:txBody>
      </p:sp>
      <p:pic>
        <p:nvPicPr>
          <p:cNvPr id="6149" name="Picture 5" descr="file:shifted-binomial-to-4.png">
            <a:hlinkClick r:id="rId2" tooltip="file:shifted-binomial-to-4.p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8" y="1295400"/>
            <a:ext cx="749299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5D01E0-4520-4710-81AB-3D8832D7391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Correction – Extra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1524000"/>
          <a:ext cx="6019800" cy="34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Actual</a:t>
                      </a:r>
                      <a:r>
                        <a:rPr lang="en-US" sz="3200" baseline="0" dirty="0" smtClean="0"/>
                        <a:t> Value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Approximate Value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 = a)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P(a – 0.5 &lt;</a:t>
                      </a:r>
                      <a:r>
                        <a:rPr lang="en-US" sz="3200" baseline="0" dirty="0" smtClean="0"/>
                        <a:t> X &lt; a +0.5)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P(a</a:t>
                      </a:r>
                      <a:r>
                        <a:rPr lang="en-US" sz="3200" baseline="0" dirty="0" smtClean="0"/>
                        <a:t> &lt; X)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P(a</a:t>
                      </a:r>
                      <a:r>
                        <a:rPr lang="en-US" sz="3200" baseline="0" dirty="0" smtClean="0"/>
                        <a:t> + 0.5 &lt; X)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P(a ≤ X)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P(a</a:t>
                      </a:r>
                      <a:r>
                        <a:rPr lang="en-US" sz="3200" baseline="0" dirty="0" smtClean="0"/>
                        <a:t> – 0.5 &lt; X)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 &lt; b)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 &lt; b – 0.5)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</a:t>
                      </a:r>
                      <a:r>
                        <a:rPr lang="en-US" sz="3200" baseline="0" dirty="0" smtClean="0"/>
                        <a:t> ≤ b)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P(X &lt; b + 0.5)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5D01E0-4520-4710-81AB-3D8832D7391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Normal Approximation to the Binomial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en-US" sz="3200" dirty="0"/>
              <a:t>The ideal size of a first-year class at a particular college is 150 students. The college, knowing from past experience that on the average only 30 percent of </a:t>
            </a:r>
            <a:r>
              <a:rPr lang="en-US" sz="3200" dirty="0" smtClean="0"/>
              <a:t>those </a:t>
            </a:r>
            <a:r>
              <a:rPr lang="en-US" sz="3200" dirty="0"/>
              <a:t>accepted for admission will actually attend, uses a policy of approving the applications of 450 students. </a:t>
            </a:r>
            <a:endParaRPr lang="en-US" sz="3200" dirty="0" smtClean="0"/>
          </a:p>
          <a:p>
            <a:pPr marL="0" lvl="3" indent="0">
              <a:buNone/>
            </a:pPr>
            <a:endParaRPr lang="en-US" sz="3200" dirty="0"/>
          </a:p>
          <a:p>
            <a:pPr marL="0" lvl="4" indent="0">
              <a:buNone/>
            </a:pPr>
            <a:r>
              <a:rPr lang="en-US" sz="3200" dirty="0"/>
              <a:t>Compute the probability that more than 150 students attend this college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506072"/>
          </a:xfrm>
        </p:spPr>
        <p:txBody>
          <a:bodyPr>
            <a:normAutofit/>
          </a:bodyPr>
          <a:lstStyle/>
          <a:p>
            <a:r>
              <a:rPr lang="en-US" dirty="0" smtClean="0"/>
              <a:t>6.3: Checking the Normality Assumption-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Be able to state why it is important to be able to check to see whether a data set is normal or not.</a:t>
            </a:r>
          </a:p>
          <a:p>
            <a:r>
              <a:rPr lang="en-US" dirty="0" smtClean="0"/>
              <a:t>Be </a:t>
            </a:r>
            <a:r>
              <a:rPr lang="en-US" dirty="0"/>
              <a:t>able to determine if a distribution is normal (normal quantile plots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Checking Normality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Graphs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Backward Empirical Rule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IQR/s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Normal Probability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36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Procedure: Normal </a:t>
            </a:r>
            <a:r>
              <a:rPr lang="en-US" dirty="0" err="1" smtClean="0"/>
              <a:t>Quantile</a:t>
            </a:r>
            <a:r>
              <a:rPr lang="en-US" dirty="0" smtClean="0"/>
              <a:t>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Arrange the data from smallest to largest.</a:t>
            </a:r>
          </a:p>
          <a:p>
            <a:pPr marL="514350" indent="-514350">
              <a:buAutoNum type="arabicParenR"/>
            </a:pPr>
            <a:r>
              <a:rPr lang="en-US" dirty="0" smtClean="0"/>
              <a:t>Record the corresponding percentiles (</a:t>
            </a:r>
            <a:r>
              <a:rPr lang="en-US" dirty="0" err="1" smtClean="0"/>
              <a:t>quantiles</a:t>
            </a:r>
            <a:r>
              <a:rPr lang="en-US" dirty="0" smtClean="0"/>
              <a:t>).</a:t>
            </a:r>
          </a:p>
          <a:p>
            <a:pPr marL="514350" indent="-514350">
              <a:buAutoNum type="arabicParenR"/>
            </a:pPr>
            <a:r>
              <a:rPr lang="en-US" dirty="0" smtClean="0"/>
              <a:t>Find the z value corresponding to the </a:t>
            </a:r>
            <a:r>
              <a:rPr lang="en-US" dirty="0" err="1" smtClean="0"/>
              <a:t>quantile</a:t>
            </a:r>
            <a:r>
              <a:rPr lang="en-US" dirty="0" smtClean="0"/>
              <a:t> calculated in part 2.</a:t>
            </a:r>
          </a:p>
          <a:p>
            <a:pPr marL="514350" indent="-514350">
              <a:buAutoNum type="arabicParenR"/>
            </a:pPr>
            <a:r>
              <a:rPr lang="en-US" dirty="0" smtClean="0"/>
              <a:t>Plot the original data points (from 1) vs. the z values (from 3).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506072"/>
          </a:xfrm>
        </p:spPr>
        <p:txBody>
          <a:bodyPr>
            <a:normAutofit/>
          </a:bodyPr>
          <a:lstStyle/>
          <a:p>
            <a:r>
              <a:rPr lang="en-US" dirty="0" smtClean="0"/>
              <a:t>6.4: The Exponential Distribution (and Uniform Distribution)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Be able to recognize situations that may be described by uniform or exponential distributions.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Be able to recognize the sketches of the pdfs for  uniform and exponential distribution.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Calculate </a:t>
            </a:r>
            <a:r>
              <a:rPr lang="en-US" dirty="0">
                <a:sym typeface="Symbol" panose="05050102010706020507" pitchFamily="18" charset="2"/>
              </a:rPr>
              <a:t>the probability, mean and standard deviation when X has a </a:t>
            </a:r>
            <a:r>
              <a:rPr lang="en-US" dirty="0" smtClean="0">
                <a:sym typeface="Symbol" panose="05050102010706020507" pitchFamily="18" charset="2"/>
              </a:rPr>
              <a:t>uniform </a:t>
            </a:r>
            <a:r>
              <a:rPr lang="en-US" dirty="0">
                <a:sym typeface="Symbol" panose="05050102010706020507" pitchFamily="18" charset="2"/>
              </a:rPr>
              <a:t>or </a:t>
            </a:r>
            <a:r>
              <a:rPr lang="en-US" dirty="0" smtClean="0">
                <a:sym typeface="Symbol" panose="05050102010706020507" pitchFamily="18" charset="2"/>
              </a:rPr>
              <a:t>exponential </a:t>
            </a:r>
            <a:r>
              <a:rPr lang="en-US" dirty="0">
                <a:sym typeface="Symbol" panose="05050102010706020507" pitchFamily="18" charset="2"/>
              </a:rPr>
              <a:t>distribution.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Distribution for Continuous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80"/>
            </a:solidFill>
          </a:ln>
        </p:spPr>
        <p:txBody>
          <a:bodyPr/>
          <a:lstStyle/>
          <a:p>
            <a:r>
              <a:rPr lang="en-US" dirty="0" smtClean="0"/>
              <a:t>A probability distribution for a continuous random variable X </a:t>
            </a:r>
            <a:r>
              <a:rPr lang="en-US" dirty="0" smtClean="0">
                <a:solidFill>
                  <a:srgbClr val="000000"/>
                </a:solidFill>
              </a:rPr>
              <a:t>is given by a smooth curve called a </a:t>
            </a:r>
            <a:r>
              <a:rPr lang="en-US" dirty="0" smtClean="0">
                <a:solidFill>
                  <a:srgbClr val="C00000"/>
                </a:solidFill>
              </a:rPr>
              <a:t>density curve</a:t>
            </a:r>
            <a:r>
              <a:rPr lang="en-US" dirty="0" smtClean="0">
                <a:solidFill>
                  <a:srgbClr val="000000"/>
                </a:solidFill>
              </a:rPr>
              <a:t>, or </a:t>
            </a:r>
            <a:r>
              <a:rPr lang="en-US" dirty="0" smtClean="0">
                <a:solidFill>
                  <a:srgbClr val="C00000"/>
                </a:solidFill>
              </a:rPr>
              <a:t>probability density function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smtClean="0">
                <a:solidFill>
                  <a:srgbClr val="C00000"/>
                </a:solidFill>
              </a:rPr>
              <a:t>pdf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00"/>
          <a:stretch>
            <a:fillRect/>
          </a:stretch>
        </p:blipFill>
        <p:spPr bwMode="auto">
          <a:xfrm>
            <a:off x="762001" y="4010818"/>
            <a:ext cx="4953000" cy="252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400801" y="4648200"/>
          <a:ext cx="2070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4" imgW="2070100" imgH="774700" progId="Equation.DSMT4">
                  <p:embed/>
                </p:oleObj>
              </mc:Choice>
              <mc:Fallback>
                <p:oleObj name="Equation" r:id="rId4" imgW="2070100" imgH="774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4648200"/>
                        <a:ext cx="20701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172201" y="4419600"/>
            <a:ext cx="2819400" cy="1371600"/>
          </a:xfrm>
          <a:prstGeom prst="ellipse">
            <a:avLst/>
          </a:prstGeom>
          <a:noFill/>
          <a:ln w="38100" cmpd="sng">
            <a:solidFill>
              <a:srgbClr val="F9D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4619440" y="4724400"/>
            <a:ext cx="124796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89927" y="4630288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 = f(x)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971800" y="5422900"/>
            <a:ext cx="1618127" cy="520700"/>
          </a:xfrm>
          <a:prstGeom prst="rect">
            <a:avLst/>
          </a:prstGeom>
          <a:solidFill>
            <a:srgbClr val="FFFF80"/>
          </a:solidFill>
          <a:ln>
            <a:solidFill>
              <a:srgbClr val="FFF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19401" y="5329152"/>
            <a:ext cx="1559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Area =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08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/>
      <p:bldP spid="5" grpId="0" animBg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(continuous) uniform distribution, the probability density is distributed </a:t>
            </a:r>
            <a:r>
              <a:rPr lang="en-US" dirty="0" smtClean="0">
                <a:solidFill>
                  <a:srgbClr val="C00000"/>
                </a:solidFill>
              </a:rPr>
              <a:t>evenly </a:t>
            </a:r>
            <a:r>
              <a:rPr lang="en-US" dirty="0" smtClean="0"/>
              <a:t>between two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8" descr="kokos_06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335493"/>
            <a:ext cx="4953000" cy="30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Uniform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90600"/>
                <a:ext cx="8686800" cy="5204162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The density function of the uniform distribution over the interval [</a:t>
                </a:r>
                <a:r>
                  <a:rPr lang="en-US" dirty="0" err="1" smtClean="0"/>
                  <a:t>a,b</a:t>
                </a:r>
                <a:r>
                  <a:rPr lang="en-US" dirty="0" smtClean="0"/>
                  <a:t>] is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686800" cy="5204162"/>
              </a:xfrm>
              <a:blipFill rotWithShape="0">
                <a:blip r:embed="rId2"/>
                <a:stretch>
                  <a:fillRect l="-1825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Uniform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packaging line constantly packages 200 cartons per hour. After weighing every package variation  the distribution of the weights was found to be uniform with weights ranging from 18.2 lbs. – 20.4 lbs., measured to the nearest tenths. The customer requires less than 20.0 lbs. for ergonomic reasons. </a:t>
            </a:r>
          </a:p>
          <a:p>
            <a:pPr marL="514350" indent="-514350">
              <a:buAutoNum type="alphaLcParenR"/>
            </a:pPr>
            <a:r>
              <a:rPr lang="en-US" dirty="0" smtClean="0"/>
              <a:t>What is the probability that the package weights less than 20 lbs.?</a:t>
            </a:r>
          </a:p>
          <a:p>
            <a:pPr marL="514350" indent="-514350">
              <a:buAutoNum type="alphaLcParenR"/>
            </a:pPr>
            <a:r>
              <a:rPr lang="en-US" dirty="0" smtClean="0"/>
              <a:t>What are the mean and the standard deviation of the package weights?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kokos_06_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355974"/>
            <a:ext cx="49530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33"/>
            <a:ext cx="8229600" cy="1143000"/>
          </a:xfrm>
        </p:spPr>
        <p:txBody>
          <a:bodyPr/>
          <a:lstStyle/>
          <a:p>
            <a:r>
              <a:rPr lang="en-US" dirty="0" smtClean="0"/>
              <a:t>Exponential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59934"/>
                <a:ext cx="8229600" cy="556154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Uses: amount of time until some specific event occurs (the amount of time between successive events)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𝑒𝑙𝑠𝑒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59934"/>
                <a:ext cx="8229600" cy="5561542"/>
              </a:xfrm>
              <a:blipFill rotWithShape="0">
                <a:blip r:embed="rId3"/>
                <a:stretch>
                  <a:fillRect l="-1704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4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33"/>
            <a:ext cx="8229600" cy="1143000"/>
          </a:xfrm>
        </p:spPr>
        <p:txBody>
          <a:bodyPr/>
          <a:lstStyle/>
          <a:p>
            <a:r>
              <a:rPr lang="en-US" dirty="0" smtClean="0"/>
              <a:t>Exponential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59934"/>
                <a:ext cx="8229600" cy="556154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err="1" smtClean="0"/>
                  <a:t>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59934"/>
                <a:ext cx="8229600" cy="5561542"/>
              </a:xfrm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Exponential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time that it takes to repair a machine takes on average 2 hours. Assume that that the repair time has an exponential distribution. 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What is the probability that the repair time will take at most 1 hour?</a:t>
            </a:r>
          </a:p>
          <a:p>
            <a:pPr marL="514350" indent="-514350">
              <a:buAutoNum type="alphaLcParenR"/>
            </a:pPr>
            <a:r>
              <a:rPr lang="en-US" dirty="0" smtClean="0"/>
              <a:t>What is the probability that the repair time will be more than 1.5 hours?</a:t>
            </a:r>
          </a:p>
          <a:p>
            <a:pPr marL="514350" indent="-514350">
              <a:buAutoNum type="alphaLcParenR"/>
            </a:pPr>
            <a:r>
              <a:rPr lang="en-US" dirty="0" smtClean="0"/>
              <a:t>What is the standard deviation of the distribution of these bacteria?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Generalization of the exponential function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sz="3200" dirty="0" smtClean="0"/>
              <a:t>probability theory</a:t>
            </a:r>
          </a:p>
          <a:p>
            <a:pPr lvl="1"/>
            <a:r>
              <a:rPr lang="en-US" sz="3200" dirty="0" smtClean="0"/>
              <a:t>theoretical statistics</a:t>
            </a:r>
          </a:p>
          <a:p>
            <a:pPr lvl="1"/>
            <a:r>
              <a:rPr lang="en-US" sz="3200" dirty="0" smtClean="0"/>
              <a:t>actuarial science</a:t>
            </a:r>
          </a:p>
          <a:p>
            <a:pPr lvl="1"/>
            <a:r>
              <a:rPr lang="en-US" sz="3200" dirty="0" smtClean="0"/>
              <a:t>operations research</a:t>
            </a:r>
          </a:p>
          <a:p>
            <a:pPr lvl="1"/>
            <a:r>
              <a:rPr lang="en-US" sz="3200" dirty="0" smtClean="0"/>
              <a:t>engineering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en-US" dirty="0" smtClean="0"/>
              <a:t>This distribution is only defined on an interval</a:t>
            </a:r>
          </a:p>
          <a:p>
            <a:pPr lvl="1"/>
            <a:r>
              <a:rPr lang="en-US" sz="3200" dirty="0" smtClean="0"/>
              <a:t>standard beta is on the interval [0,1]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sz="3200" dirty="0" smtClean="0"/>
              <a:t>modeling proportions</a:t>
            </a:r>
          </a:p>
          <a:p>
            <a:pPr lvl="1"/>
            <a:r>
              <a:rPr lang="en-US" sz="3200" dirty="0" smtClean="0"/>
              <a:t>percentages</a:t>
            </a:r>
          </a:p>
          <a:p>
            <a:pPr lvl="1"/>
            <a:r>
              <a:rPr lang="en-US" sz="3200" dirty="0" smtClean="0"/>
              <a:t>Probabilities</a:t>
            </a:r>
          </a:p>
          <a:p>
            <a:r>
              <a:rPr lang="en-US" dirty="0" smtClean="0"/>
              <a:t>Uniform distribution is a member of this family.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Continuous 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Weibull</a:t>
            </a:r>
            <a:endParaRPr lang="en-US" dirty="0" smtClean="0"/>
          </a:p>
          <a:p>
            <a:pPr lvl="1"/>
            <a:r>
              <a:rPr lang="en-US" sz="3200" dirty="0" smtClean="0"/>
              <a:t>exponential is a member of family</a:t>
            </a:r>
          </a:p>
          <a:p>
            <a:pPr lvl="1"/>
            <a:r>
              <a:rPr lang="en-US" sz="3200" dirty="0" smtClean="0"/>
              <a:t>uses: lifetimes</a:t>
            </a:r>
          </a:p>
          <a:p>
            <a:r>
              <a:rPr lang="en-US" dirty="0" smtClean="0"/>
              <a:t>lognormal</a:t>
            </a:r>
          </a:p>
          <a:p>
            <a:pPr lvl="1"/>
            <a:r>
              <a:rPr lang="en-US" sz="3200" dirty="0" smtClean="0"/>
              <a:t>log of the normal distribution</a:t>
            </a:r>
          </a:p>
          <a:p>
            <a:pPr lvl="1"/>
            <a:r>
              <a:rPr lang="en-US" sz="3200" dirty="0" smtClean="0"/>
              <a:t>uses: products of distributions</a:t>
            </a:r>
          </a:p>
          <a:p>
            <a:r>
              <a:rPr lang="en-US" dirty="0" smtClean="0"/>
              <a:t>Cauchy</a:t>
            </a:r>
          </a:p>
          <a:p>
            <a:pPr lvl="1"/>
            <a:r>
              <a:rPr lang="en-US" sz="3200" dirty="0" smtClean="0"/>
              <a:t>symmetrical, </a:t>
            </a:r>
            <a:r>
              <a:rPr lang="en-US" sz="3200" smtClean="0"/>
              <a:t>long straggly tails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Probabilities Continuous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curve is defined so that the probability that X takes on a value between a and b         (a &lt; b) is the area under the curve between a and 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29" t="31013"/>
          <a:stretch>
            <a:fillRect/>
          </a:stretch>
        </p:blipFill>
        <p:spPr bwMode="auto">
          <a:xfrm>
            <a:off x="31652" y="3764917"/>
            <a:ext cx="5167313" cy="271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832252" y="3581400"/>
            <a:ext cx="4343400" cy="1676400"/>
          </a:xfrm>
          <a:prstGeom prst="ellipse">
            <a:avLst/>
          </a:prstGeom>
          <a:noFill/>
          <a:ln w="31750">
            <a:solidFill>
              <a:srgbClr val="1E2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620389"/>
              </p:ext>
            </p:extLst>
          </p:nvPr>
        </p:nvGraphicFramePr>
        <p:xfrm>
          <a:off x="5385035" y="4025900"/>
          <a:ext cx="3352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4" imgW="3352680" imgH="774360" progId="Equation.DSMT4">
                  <p:embed/>
                </p:oleObj>
              </mc:Choice>
              <mc:Fallback>
                <p:oleObj name="Equation" r:id="rId4" imgW="33526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5035" y="4025900"/>
                        <a:ext cx="3352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7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pdf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f(x) ≥ 0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5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Continuous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353"/>
            <a:ext cx="8229600" cy="55342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We know that the distribution of the grade of a particular road in a particular 2 mile region is a continuous </a:t>
            </a:r>
            <a:r>
              <a:rPr lang="en-US" dirty="0" err="1" smtClean="0"/>
              <a:t>r.v</a:t>
            </a:r>
            <a:r>
              <a:rPr lang="en-US" dirty="0" smtClean="0"/>
              <a:t>. X with a functional form which is proportional to x</a:t>
            </a:r>
            <a:r>
              <a:rPr lang="en-US" baseline="30000" dirty="0" smtClean="0"/>
              <a:t>2</a:t>
            </a:r>
            <a:r>
              <a:rPr lang="en-US" dirty="0" smtClean="0"/>
              <a:t>. What is f(x)?</a:t>
            </a:r>
          </a:p>
        </p:txBody>
      </p:sp>
    </p:spTree>
    <p:extLst>
      <p:ext uri="{BB962C8B-B14F-4D97-AF65-F5344CB8AC3E}">
        <p14:creationId xmlns:p14="http://schemas.microsoft.com/office/powerpoint/2010/main" val="19805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5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Continuous Random Variable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71353"/>
                <a:ext cx="8229600" cy="5534247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The distribution of the grade of a particular road in a particular 2 mile region is a continuous </a:t>
                </a:r>
                <a:r>
                  <a:rPr lang="en-US" dirty="0" err="1" smtClean="0"/>
                  <a:t>r.v</a:t>
                </a:r>
                <a:r>
                  <a:rPr lang="en-US" dirty="0" smtClean="0"/>
                  <a:t>. X with density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e/>
                                </m:eqAr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514350" indent="-514350">
                  <a:buAutoNum type="alphaLcParenR"/>
                </a:pPr>
                <a:r>
                  <a:rPr lang="en-US" dirty="0" smtClean="0"/>
                  <a:t>Is this a valid density curve?</a:t>
                </a:r>
              </a:p>
              <a:p>
                <a:pPr marL="514350" indent="-514350">
                  <a:buAutoNum type="alphaLcParenR"/>
                </a:pPr>
                <a:r>
                  <a:rPr lang="en-US" dirty="0" smtClean="0"/>
                  <a:t>What is the probability that the grade is in the last quarter mile of the region?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71353"/>
                <a:ext cx="8229600" cy="5534247"/>
              </a:xfrm>
              <a:blipFill rotWithShape="0">
                <a:blip r:embed="rId2"/>
                <a:stretch>
                  <a:fillRect l="-1926" t="-143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7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Formulas for the Mean of a Random Variable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52596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3800" dirty="0" smtClean="0"/>
                  <a:t>Discrete – Mean	        Discrete – Rule 3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3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33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3300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en-US" sz="33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𝑥𝑝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33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33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3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3300" dirty="0" smtClean="0"/>
              </a:p>
              <a:p>
                <a:r>
                  <a:rPr lang="en-US" sz="3800" dirty="0" smtClean="0"/>
                  <a:t>Continuous		        Continuous – Rule 3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33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3300" i="1"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en-US" sz="33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3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3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3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33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3300" b="0" i="1" smtClean="0">
                              <a:latin typeface="Cambria Math"/>
                            </a:rPr>
                            <m:t>𝑥𝑓</m:t>
                          </m:r>
                          <m:d>
                            <m:d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3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3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3300" i="1">
                          <a:latin typeface="Cambria Math"/>
                        </a:rPr>
                        <m:t>𝐸</m:t>
                      </m:r>
                      <m:r>
                        <a:rPr lang="en-US" sz="3300" i="1">
                          <a:latin typeface="Cambria Math"/>
                        </a:rPr>
                        <m:t>(</m:t>
                      </m:r>
                      <m:r>
                        <a:rPr lang="en-US" sz="3300" i="1">
                          <a:latin typeface="Cambria Math"/>
                        </a:rPr>
                        <m:t>𝑔</m:t>
                      </m:r>
                      <m:r>
                        <a:rPr lang="en-US" sz="3300" i="1">
                          <a:latin typeface="Cambria Math"/>
                        </a:rPr>
                        <m:t>(</m:t>
                      </m:r>
                      <m:r>
                        <a:rPr lang="en-US" sz="3300" i="1">
                          <a:latin typeface="Cambria Math"/>
                        </a:rPr>
                        <m:t>𝑋</m:t>
                      </m:r>
                      <m:r>
                        <a:rPr lang="en-US" sz="3300" i="1">
                          <a:latin typeface="Cambria Math"/>
                        </a:rPr>
                        <m:t>))=</m:t>
                      </m:r>
                      <m:nary>
                        <m:naryPr>
                          <m:limLoc m:val="subSup"/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300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US" sz="33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3300" i="1">
                              <a:latin typeface="Cambria Math"/>
                            </a:rPr>
                            <m:t>𝑔</m:t>
                          </m:r>
                          <m:r>
                            <a:rPr lang="en-US" sz="3300" i="1">
                              <a:latin typeface="Cambria Math"/>
                            </a:rPr>
                            <m:t>(</m:t>
                          </m:r>
                          <m:r>
                            <a:rPr lang="en-US" sz="3300" i="1">
                              <a:latin typeface="Cambria Math"/>
                            </a:rPr>
                            <m:t>𝑥</m:t>
                          </m:r>
                          <m:r>
                            <a:rPr lang="en-US" sz="3300" i="1">
                              <a:latin typeface="Cambria Math"/>
                            </a:rPr>
                            <m:t>)</m:t>
                          </m:r>
                          <m:r>
                            <a:rPr lang="en-US" sz="3300" i="1">
                              <a:latin typeface="Cambria Math"/>
                            </a:rPr>
                            <m:t>𝑓</m:t>
                          </m:r>
                          <m:r>
                            <a:rPr lang="en-US" sz="3300" i="1">
                              <a:latin typeface="Cambria Math"/>
                            </a:rPr>
                            <m:t>(</m:t>
                          </m:r>
                          <m:r>
                            <a:rPr lang="en-US" sz="3300" i="1">
                              <a:latin typeface="Cambria Math"/>
                            </a:rPr>
                            <m:t>𝑥</m:t>
                          </m:r>
                          <m:r>
                            <a:rPr lang="en-US" sz="3300" i="1">
                              <a:latin typeface="Cambria Math"/>
                            </a:rPr>
                            <m:t>)</m:t>
                          </m:r>
                          <m:r>
                            <a:rPr lang="en-US" sz="33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3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525963"/>
              </a:xfrm>
              <a:blipFill rotWithShape="0">
                <a:blip r:embed="rId2"/>
                <a:stretch>
                  <a:fillRect l="-1586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6514</TotalTime>
  <Words>1487</Words>
  <Application>Microsoft Office PowerPoint</Application>
  <PresentationFormat>On-screen Show (4:3)</PresentationFormat>
  <Paragraphs>250</Paragraphs>
  <Slides>48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Custom Design</vt:lpstr>
      <vt:lpstr>Equation</vt:lpstr>
      <vt:lpstr>Chapter 6: Continuous Probability Distributions</vt:lpstr>
      <vt:lpstr>6.1: Probability Distributions for a Continuous Random Variable - Goals</vt:lpstr>
      <vt:lpstr>Density Curve</vt:lpstr>
      <vt:lpstr>Probability Distribution for Continuous Random Variable</vt:lpstr>
      <vt:lpstr>Probabilities Continuous Random Variable</vt:lpstr>
      <vt:lpstr>Properties of pdf</vt:lpstr>
      <vt:lpstr>Example: Continuous Random Variable</vt:lpstr>
      <vt:lpstr>Example: Continuous Random Variable</vt:lpstr>
      <vt:lpstr>Formulas for the Mean of a Random Variable</vt:lpstr>
      <vt:lpstr>Variance of a Random Variable</vt:lpstr>
      <vt:lpstr>Example: Continuous Random Variable</vt:lpstr>
      <vt:lpstr>Cumulative Distribution Function (cdf)</vt:lpstr>
      <vt:lpstr>pdf – Percentiles</vt:lpstr>
      <vt:lpstr>Example: Continuous Random Variable</vt:lpstr>
      <vt:lpstr>6.2 Normal Distribution</vt:lpstr>
      <vt:lpstr>6.2/6.5: The Normal Distribution The Normal Approximation to the Binomial Distribution - Goals</vt:lpstr>
      <vt:lpstr>Normal Distribution</vt:lpstr>
      <vt:lpstr>Shapes of Normal Density Curve</vt:lpstr>
      <vt:lpstr>Graph of Normal Distribution</vt:lpstr>
      <vt:lpstr>Normal Distribution</vt:lpstr>
      <vt:lpstr>Standard Normal or z curve</vt:lpstr>
      <vt:lpstr>Cumulative z curve area</vt:lpstr>
      <vt:lpstr>Z-table</vt:lpstr>
      <vt:lpstr>Using the Z table</vt:lpstr>
      <vt:lpstr>Procedure for Normal Distribution Problems</vt:lpstr>
      <vt:lpstr>Normal Distribution: Example</vt:lpstr>
      <vt:lpstr>Percentiles</vt:lpstr>
      <vt:lpstr>Normal Distribution: Example</vt:lpstr>
      <vt:lpstr>Symmetrically Located Areas</vt:lpstr>
      <vt:lpstr>Normal Distribution: Example</vt:lpstr>
      <vt:lpstr>Why Approximate the Binomial Distribution?</vt:lpstr>
      <vt:lpstr>Difficulties with the Normal Approximation to the Binomial</vt:lpstr>
      <vt:lpstr>Continuity Correction</vt:lpstr>
      <vt:lpstr>Continuity Correction – Extra</vt:lpstr>
      <vt:lpstr>Example: Normal Approximation to the Binomial</vt:lpstr>
      <vt:lpstr>6.3: Checking the Normality Assumption- Goals</vt:lpstr>
      <vt:lpstr>Methods for Checking Normality</vt:lpstr>
      <vt:lpstr>Procedure: Normal Quantile Plot</vt:lpstr>
      <vt:lpstr>6.4: The Exponential Distribution (and Uniform Distribution) - Goals</vt:lpstr>
      <vt:lpstr>Uniform Distribution</vt:lpstr>
      <vt:lpstr>Uniform Distribution</vt:lpstr>
      <vt:lpstr>Example: Uniform</vt:lpstr>
      <vt:lpstr>Exponential Distribution</vt:lpstr>
      <vt:lpstr>Exponential Distribution</vt:lpstr>
      <vt:lpstr>Example: Exponential</vt:lpstr>
      <vt:lpstr>Gamma Distribution</vt:lpstr>
      <vt:lpstr>Beta Distribution</vt:lpstr>
      <vt:lpstr>Other Continuous Random Variables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Anne Findsen</cp:lastModifiedBy>
  <cp:revision>437</cp:revision>
  <dcterms:created xsi:type="dcterms:W3CDTF">2010-01-11T21:36:57Z</dcterms:created>
  <dcterms:modified xsi:type="dcterms:W3CDTF">2016-02-03T12:49:09Z</dcterms:modified>
</cp:coreProperties>
</file>