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48" r:id="rId2"/>
    <p:sldId id="349" r:id="rId3"/>
    <p:sldId id="327" r:id="rId4"/>
    <p:sldId id="350" r:id="rId5"/>
    <p:sldId id="328" r:id="rId6"/>
    <p:sldId id="352" r:id="rId7"/>
    <p:sldId id="281" r:id="rId8"/>
    <p:sldId id="351" r:id="rId9"/>
    <p:sldId id="329" r:id="rId10"/>
    <p:sldId id="330" r:id="rId11"/>
    <p:sldId id="353" r:id="rId12"/>
    <p:sldId id="336" r:id="rId13"/>
    <p:sldId id="337" r:id="rId14"/>
    <p:sldId id="282" r:id="rId15"/>
    <p:sldId id="340" r:id="rId16"/>
    <p:sldId id="285" r:id="rId17"/>
    <p:sldId id="286" r:id="rId18"/>
    <p:sldId id="287" r:id="rId19"/>
    <p:sldId id="341" r:id="rId20"/>
    <p:sldId id="288" r:id="rId21"/>
    <p:sldId id="342" r:id="rId22"/>
    <p:sldId id="291" r:id="rId23"/>
    <p:sldId id="292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73" r:id="rId34"/>
    <p:sldId id="363" r:id="rId35"/>
    <p:sldId id="364" r:id="rId36"/>
    <p:sldId id="369" r:id="rId37"/>
    <p:sldId id="370" r:id="rId38"/>
    <p:sldId id="371" r:id="rId39"/>
    <p:sldId id="37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E1"/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785" autoAdjust="0"/>
  </p:normalViewPr>
  <p:slideViewPr>
    <p:cSldViewPr>
      <p:cViewPr varScale="1">
        <p:scale>
          <a:sx n="57" d="100"/>
          <a:sy n="57" d="100"/>
        </p:scale>
        <p:origin x="3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1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50\Figures%20for%20class%20no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50\Figures%20for%20Class%20Notes%20Kokosd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50\Figures%20for%20class%20no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50\Figures%20for%20Class%20Notes%20Kokosd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OSETTA.ICS.PURDUE.EDU\lfindsen\My%20Documents\Stat%20350\Figures%20for%20class%20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#1</a:t>
            </a:r>
          </a:p>
        </c:rich>
      </c:tx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'Moore ch.4 prob histograms'!$B$2:$B$5</c:f>
              <c:numCache>
                <c:formatCode>General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013056"/>
        <c:axId val="207013616"/>
      </c:barChart>
      <c:catAx>
        <c:axId val="207013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Outcomes</a:t>
                </a:r>
              </a:p>
            </c:rich>
          </c:tx>
          <c:layout>
            <c:manualLayout>
              <c:xMode val="edge"/>
              <c:yMode val="edge"/>
              <c:x val="0.47742561493972563"/>
              <c:y val="0.79486943939699861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7013616"/>
        <c:crosses val="autoZero"/>
        <c:auto val="1"/>
        <c:lblAlgn val="ctr"/>
        <c:lblOffset val="100"/>
        <c:noMultiLvlLbl val="0"/>
      </c:catAx>
      <c:valAx>
        <c:axId val="207013616"/>
        <c:scaling>
          <c:orientation val="minMax"/>
          <c:max val="0.60000000000000009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Probability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7013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#1</a:t>
            </a:r>
          </a:p>
        </c:rich>
      </c:tx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1</c:v>
          </c:tx>
          <c:spPr>
            <a:ln w="41275">
              <a:solidFill>
                <a:schemeClr val="accent1">
                  <a:lumMod val="75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graphis'!$A$7:$A$8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'5.2 graphis'!$B$7:$B$8</c:f>
              <c:numCache>
                <c:formatCode>General</c:formatCode>
                <c:ptCount val="2"/>
                <c:pt idx="0">
                  <c:v>0</c:v>
                </c:pt>
                <c:pt idx="1">
                  <c:v>0.25</c:v>
                </c:pt>
              </c:numCache>
            </c:numRef>
          </c:yVal>
          <c:smooth val="0"/>
        </c:ser>
        <c:ser>
          <c:idx val="1"/>
          <c:order val="1"/>
          <c:tx>
            <c:v>2</c:v>
          </c:tx>
          <c:spPr>
            <a:ln w="41275">
              <a:solidFill>
                <a:schemeClr val="accent1">
                  <a:lumMod val="75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graphis'!$A$9:$A$10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'5.2 graphis'!$B$9:$B$10</c:f>
              <c:numCache>
                <c:formatCode>General</c:formatCode>
                <c:ptCount val="2"/>
                <c:pt idx="0">
                  <c:v>0</c:v>
                </c:pt>
                <c:pt idx="1">
                  <c:v>0.25</c:v>
                </c:pt>
              </c:numCache>
            </c:numRef>
          </c:yVal>
          <c:smooth val="0"/>
        </c:ser>
        <c:ser>
          <c:idx val="2"/>
          <c:order val="2"/>
          <c:tx>
            <c:v>3</c:v>
          </c:tx>
          <c:spPr>
            <a:ln w="41275">
              <a:solidFill>
                <a:schemeClr val="accent1">
                  <a:lumMod val="75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graphis'!$A$11:$A$12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'5.2 graphis'!$B$11:$B$12</c:f>
              <c:numCache>
                <c:formatCode>General</c:formatCode>
                <c:ptCount val="2"/>
                <c:pt idx="0">
                  <c:v>0</c:v>
                </c:pt>
                <c:pt idx="1">
                  <c:v>0.25</c:v>
                </c:pt>
              </c:numCache>
            </c:numRef>
          </c:yVal>
          <c:smooth val="0"/>
        </c:ser>
        <c:ser>
          <c:idx val="3"/>
          <c:order val="3"/>
          <c:tx>
            <c:v>4</c:v>
          </c:tx>
          <c:spPr>
            <a:ln w="41275">
              <a:solidFill>
                <a:schemeClr val="accent1">
                  <a:lumMod val="75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graphis'!$A$13:$A$14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'5.2 graphis'!$B$13:$B$14</c:f>
              <c:numCache>
                <c:formatCode>General</c:formatCode>
                <c:ptCount val="2"/>
                <c:pt idx="0">
                  <c:v>0</c:v>
                </c:pt>
                <c:pt idx="1">
                  <c:v>0.25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587088"/>
        <c:axId val="208587648"/>
      </c:scatterChart>
      <c:valAx>
        <c:axId val="208587088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Outcomes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87648"/>
        <c:crosses val="autoZero"/>
        <c:crossBetween val="midCat"/>
      </c:valAx>
      <c:valAx>
        <c:axId val="208587648"/>
        <c:scaling>
          <c:orientation val="minMax"/>
          <c:max val="0.60000000000000009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Probability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87088"/>
        <c:crosses val="autoZero"/>
        <c:crossBetween val="midCat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/>
              <a:t>#2</a:t>
            </a:r>
          </a:p>
        </c:rich>
      </c:tx>
      <c:layout>
        <c:manualLayout>
          <c:xMode val="edge"/>
          <c:yMode val="edge"/>
          <c:x val="0.29955128205128212"/>
          <c:y val="3.030303030303031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prstClr val="black"/>
              </a:solidFill>
            </a:ln>
          </c:spPr>
          <c:invertIfNegative val="0"/>
          <c:val>
            <c:numRef>
              <c:f>'Moore ch.4 prob histograms'!$C$2:$C$5</c:f>
              <c:numCache>
                <c:formatCode>General</c:formatCode>
                <c:ptCount val="4"/>
                <c:pt idx="0">
                  <c:v>0</c:v>
                </c:pt>
                <c:pt idx="1">
                  <c:v>0.1</c:v>
                </c:pt>
                <c:pt idx="2">
                  <c:v>0.5</c:v>
                </c:pt>
                <c:pt idx="3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8589888"/>
        <c:axId val="208590448"/>
      </c:barChart>
      <c:catAx>
        <c:axId val="208589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Outcomes</a:t>
                </a:r>
              </a:p>
            </c:rich>
          </c:tx>
          <c:layout>
            <c:manualLayout>
              <c:xMode val="edge"/>
              <c:yMode val="edge"/>
              <c:x val="0.47788725733607645"/>
              <c:y val="0.70587820103568166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90448"/>
        <c:crosses val="autoZero"/>
        <c:auto val="1"/>
        <c:lblAlgn val="ctr"/>
        <c:lblOffset val="100"/>
        <c:noMultiLvlLbl val="0"/>
      </c:catAx>
      <c:valAx>
        <c:axId val="2085904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Probability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8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#2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4578188881609316"/>
          <c:y val="7.9664260717410326E-2"/>
          <c:w val="0.82972226425257944"/>
          <c:h val="0.54113772236803737"/>
        </c:manualLayout>
      </c:layout>
      <c:scatterChart>
        <c:scatterStyle val="lineMarker"/>
        <c:varyColors val="0"/>
        <c:ser>
          <c:idx val="0"/>
          <c:order val="0"/>
          <c:tx>
            <c:v>1</c:v>
          </c:tx>
          <c:marker>
            <c:spPr>
              <a:noFill/>
              <a:ln>
                <a:noFill/>
              </a:ln>
            </c:spPr>
          </c:marker>
          <c:xVal>
            <c:numRef>
              <c:f>'5.2 graphis'!$A$7:$A$8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'5.2 graphis'!$B$18:$B$19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2</c:v>
          </c:tx>
          <c:spPr>
            <a:ln w="41275">
              <a:solidFill>
                <a:schemeClr val="accent2">
                  <a:lumMod val="60000"/>
                  <a:lumOff val="40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graphis'!$A$9:$A$10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'5.2 graphis'!$B$20:$B$21</c:f>
              <c:numCache>
                <c:formatCode>General</c:formatCode>
                <c:ptCount val="2"/>
                <c:pt idx="0">
                  <c:v>0</c:v>
                </c:pt>
                <c:pt idx="1">
                  <c:v>0.1</c:v>
                </c:pt>
              </c:numCache>
            </c:numRef>
          </c:yVal>
          <c:smooth val="0"/>
        </c:ser>
        <c:ser>
          <c:idx val="2"/>
          <c:order val="2"/>
          <c:tx>
            <c:v>3</c:v>
          </c:tx>
          <c:spPr>
            <a:ln w="41275">
              <a:solidFill>
                <a:schemeClr val="accent2">
                  <a:lumMod val="60000"/>
                  <a:lumOff val="40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graphis'!$A$11:$A$12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'5.2 graphis'!$B$22:$B$23</c:f>
              <c:numCache>
                <c:formatCode>General</c:formatCode>
                <c:ptCount val="2"/>
                <c:pt idx="0">
                  <c:v>0</c:v>
                </c:pt>
                <c:pt idx="1">
                  <c:v>0.5</c:v>
                </c:pt>
              </c:numCache>
            </c:numRef>
          </c:yVal>
          <c:smooth val="0"/>
        </c:ser>
        <c:ser>
          <c:idx val="3"/>
          <c:order val="3"/>
          <c:tx>
            <c:v>4</c:v>
          </c:tx>
          <c:spPr>
            <a:ln w="41275">
              <a:solidFill>
                <a:schemeClr val="accent2">
                  <a:lumMod val="60000"/>
                  <a:lumOff val="40000"/>
                </a:schemeClr>
              </a:solidFill>
              <a:tailEnd type="oval"/>
            </a:ln>
          </c:spPr>
          <c:marker>
            <c:spPr>
              <a:noFill/>
              <a:ln>
                <a:noFill/>
              </a:ln>
            </c:spPr>
          </c:marker>
          <c:xVal>
            <c:numRef>
              <c:f>'5.2 graphis'!$A$13:$A$14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'5.2 graphis'!$B$24:$B$25</c:f>
              <c:numCache>
                <c:formatCode>General</c:formatCode>
                <c:ptCount val="2"/>
                <c:pt idx="0">
                  <c:v>0</c:v>
                </c:pt>
                <c:pt idx="1">
                  <c:v>0.4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594368"/>
        <c:axId val="208594928"/>
      </c:scatterChart>
      <c:valAx>
        <c:axId val="208594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Outcomes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94928"/>
        <c:crosses val="autoZero"/>
        <c:crossBetween val="midCat"/>
      </c:valAx>
      <c:valAx>
        <c:axId val="208594928"/>
        <c:scaling>
          <c:orientation val="minMax"/>
          <c:max val="0.60000000000000009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Probability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08594368"/>
        <c:crosses val="autoZero"/>
        <c:crossBetween val="midCat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Spades</a:t>
            </a:r>
            <a:r>
              <a:rPr lang="en-US" sz="3200" baseline="0"/>
              <a:t> Example</a:t>
            </a:r>
            <a:endParaRPr lang="en-US" sz="3200"/>
          </a:p>
        </c:rich>
      </c:tx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Cards</c:v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accent1"/>
              </a:solidFill>
            </a:ln>
          </c:spPr>
          <c:invertIfNegative val="0"/>
          <c:cat>
            <c:numRef>
              <c:f>'Moore ch.4 prob histograms'!$A$7:$A$10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'Moore ch.4 prob histograms'!$D$2:$D$5</c:f>
              <c:numCache>
                <c:formatCode>General</c:formatCode>
                <c:ptCount val="4"/>
                <c:pt idx="0">
                  <c:v>0.42187500000000006</c:v>
                </c:pt>
                <c:pt idx="1">
                  <c:v>0.42187500000000006</c:v>
                </c:pt>
                <c:pt idx="2">
                  <c:v>0.14062500000000006</c:v>
                </c:pt>
                <c:pt idx="3">
                  <c:v>1.5625000000000007E-2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810288"/>
        <c:axId val="209810848"/>
      </c:barChart>
      <c:catAx>
        <c:axId val="209810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Number of Spades</a:t>
                </a:r>
              </a:p>
            </c:rich>
          </c:tx>
          <c:layout>
            <c:manualLayout>
              <c:xMode val="edge"/>
              <c:yMode val="edge"/>
              <c:x val="0.4893484251968504"/>
              <c:y val="0.887939632545931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9810848"/>
        <c:crosses val="autoZero"/>
        <c:auto val="1"/>
        <c:lblAlgn val="ctr"/>
        <c:lblOffset val="100"/>
        <c:noMultiLvlLbl val="0"/>
      </c:catAx>
      <c:valAx>
        <c:axId val="209810848"/>
        <c:scaling>
          <c:orientation val="minMax"/>
          <c:max val="0.60000000000000009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Probability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9810288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47481564804386"/>
          <c:y val="3.3441735878905587E-2"/>
          <c:w val="0.79365216847894016"/>
          <c:h val="0.713729191385323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'Ch.1 Binomial'!$A$5:$A$20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'Ch.1 Binomial'!$B$5:$B$20</c:f>
              <c:numCache>
                <c:formatCode>General</c:formatCode>
                <c:ptCount val="16"/>
                <c:pt idx="0">
                  <c:v>3.5184372088832051E-2</c:v>
                </c:pt>
                <c:pt idx="1">
                  <c:v>0.13194139533312027</c:v>
                </c:pt>
                <c:pt idx="2">
                  <c:v>0.23089744183296049</c:v>
                </c:pt>
                <c:pt idx="3">
                  <c:v>0.25013889531904065</c:v>
                </c:pt>
                <c:pt idx="4">
                  <c:v>0.18760417148928021</c:v>
                </c:pt>
                <c:pt idx="5">
                  <c:v>0.10318229431910407</c:v>
                </c:pt>
                <c:pt idx="6">
                  <c:v>4.2992622632960109E-2</c:v>
                </c:pt>
                <c:pt idx="7">
                  <c:v>1.3819057274880003E-2</c:v>
                </c:pt>
                <c:pt idx="8">
                  <c:v>3.454764318720006E-3</c:v>
                </c:pt>
                <c:pt idx="9">
                  <c:v>6.7175972864000127E-4</c:v>
                </c:pt>
                <c:pt idx="10">
                  <c:v>1.0076395929600006E-4</c:v>
                </c:pt>
                <c:pt idx="11">
                  <c:v>1.1450449920000027E-5</c:v>
                </c:pt>
                <c:pt idx="12">
                  <c:v>9.5420416000000313E-7</c:v>
                </c:pt>
                <c:pt idx="13">
                  <c:v>5.5050240000000255E-8</c:v>
                </c:pt>
                <c:pt idx="14">
                  <c:v>1.9660800000000049E-9</c:v>
                </c:pt>
                <c:pt idx="15">
                  <c:v>3.2768000000000093E-11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8597168"/>
        <c:axId val="208597728"/>
      </c:barChart>
      <c:catAx>
        <c:axId val="208597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# of defective textbooks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597728"/>
        <c:crosses val="autoZero"/>
        <c:auto val="1"/>
        <c:lblAlgn val="ctr"/>
        <c:lblOffset val="100"/>
        <c:noMultiLvlLbl val="0"/>
      </c:catAx>
      <c:valAx>
        <c:axId val="2085977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Proportion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59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0.7619</cdr:x>
      <cdr:y>0.06849</cdr:y>
    </cdr:from>
    <cdr:to>
      <cdr:x>0.93333</cdr:x>
      <cdr:y>0.27397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0" y="381000"/>
          <a:ext cx="13716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 smtClean="0"/>
            <a:t>n=15</a:t>
          </a:r>
        </a:p>
        <a:p xmlns:a="http://schemas.openxmlformats.org/drawingml/2006/main">
          <a:r>
            <a:rPr lang="en-US" sz="3200" dirty="0">
              <a:sym typeface="Symbol"/>
            </a:rPr>
            <a:t>p</a:t>
          </a:r>
          <a:r>
            <a:rPr lang="en-US" sz="3200" dirty="0" smtClean="0">
              <a:sym typeface="Symbol"/>
            </a:rPr>
            <a:t>=0.2</a:t>
          </a:r>
          <a:endParaRPr lang="en-US" sz="3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84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98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7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14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79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27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0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8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03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00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86AC-E2F2-4ECE-8E00-0FE98E558313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0412-9BD4-469D-9C30-8CE3AC2092FA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D077-5149-4DBA-8EB7-51162ACF60F2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DDCB-C178-4EFA-88D3-1A75FDBD0ADE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5059-622E-41B6-9DC6-D832AE02E450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F019-C9C1-4C23-9535-D2BE4B7E3454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EC59-B4EB-48AE-9850-1EF8A6E06538}" type="datetime1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552D-65A3-41F5-97EC-8C509714D2E3}" type="datetime1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9452-5FB6-4163-A6A9-383A2BDD0D71}" type="datetime1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0A33-CDBE-4C4A-9244-4261B570E6D2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56D4-4334-47AB-8A44-BC067DA9515F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D43B-910B-4E7B-9539-EDC15F27E243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nders.co.uk/wp-content/uploads/2014/10/Random_Sheep_Landers_Cartoon.jp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5: Random Variables and Discrete Probability Distributions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8370" name="Picture 2" descr="statistic carto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35964"/>
            <a:ext cx="2667000" cy="442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44958" y="6234047"/>
            <a:ext cx="447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http://www.landers.co.uk/statistics-cartoons/</a:t>
            </a:r>
          </a:p>
        </p:txBody>
      </p:sp>
    </p:spTree>
    <p:extLst>
      <p:ext uri="{BB962C8B-B14F-4D97-AF65-F5344CB8AC3E}">
        <p14:creationId xmlns:p14="http://schemas.microsoft.com/office/powerpoint/2010/main" val="30712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Example: Discrete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075146"/>
              </p:ext>
            </p:extLst>
          </p:nvPr>
        </p:nvGraphicFramePr>
        <p:xfrm>
          <a:off x="1600200" y="1295400"/>
          <a:ext cx="6019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3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Discrete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a standard deck of cards, we want to know the probability of drawing a certain number of spades when we draw 3 cards. Let X be the number of spades that we draw.</a:t>
            </a:r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What is the distribution?</a:t>
            </a:r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Is this a valid distribution?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you draw at least 1 spade?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you draw at least 2 spades?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5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5.3: Mean, Variance, and Standard Deviation for a Discrete Variable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use a probability distribution to find the mean of a discrete random variable.</a:t>
            </a:r>
          </a:p>
          <a:p>
            <a:r>
              <a:rPr lang="en-US" dirty="0" smtClean="0"/>
              <a:t>Calculate means using the rules for means (not in the book)</a:t>
            </a:r>
          </a:p>
          <a:p>
            <a:r>
              <a:rPr lang="en-US" dirty="0"/>
              <a:t>Be able to use a probability distribution to find the </a:t>
            </a:r>
            <a:r>
              <a:rPr lang="en-US" dirty="0" smtClean="0"/>
              <a:t>variance and standard deviation of </a:t>
            </a:r>
            <a:r>
              <a:rPr lang="en-US" dirty="0"/>
              <a:t>a </a:t>
            </a:r>
            <a:r>
              <a:rPr lang="en-US" dirty="0" smtClean="0"/>
              <a:t>discrete </a:t>
            </a:r>
            <a:r>
              <a:rPr lang="en-US" dirty="0"/>
              <a:t>random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Calculate variances (standard deviations) using the rules for variances for both correlated and uncorrelated random variables (not in the book)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Formula for the Mean of a Random Variable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3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What is the expected value of the following:</a:t>
            </a:r>
          </a:p>
          <a:p>
            <a:pPr marL="514350" indent="-514350">
              <a:buNone/>
            </a:pPr>
            <a:r>
              <a:rPr lang="en-US" dirty="0" smtClean="0"/>
              <a:t>a) A fair 4-sided die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914400" lvl="1" indent="-51435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870131"/>
              </p:ext>
            </p:extLst>
          </p:nvPr>
        </p:nvGraphicFramePr>
        <p:xfrm>
          <a:off x="1066800" y="2827179"/>
          <a:ext cx="5867400" cy="120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200"/>
                <a:gridCol w="914400"/>
                <a:gridCol w="964255"/>
                <a:gridCol w="1016945"/>
                <a:gridCol w="990600"/>
              </a:tblGrid>
              <a:tr h="624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Probability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Rules for Means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686800" cy="5791200"/>
              </a:xfrm>
            </p:spPr>
            <p:txBody>
              <a:bodyPr>
                <a:normAutofit/>
              </a:bodyPr>
              <a:lstStyle/>
              <a:p>
                <a:pPr marL="239713" indent="-239713">
                  <a:spcBef>
                    <a:spcPts val="0"/>
                  </a:spcBef>
                  <a:buNone/>
                  <a:defRPr/>
                </a:pPr>
                <a:r>
                  <a:rPr lang="en-US" b="1" dirty="0" smtClean="0">
                    <a:solidFill>
                      <a:srgbClr val="000000"/>
                    </a:solidFill>
                  </a:rPr>
                  <a:t>Rule 1: </a:t>
                </a:r>
                <a:r>
                  <a:rPr lang="en-US" dirty="0">
                    <a:solidFill>
                      <a:srgbClr val="000000"/>
                    </a:solidFill>
                  </a:rPr>
                  <a:t>If </a:t>
                </a:r>
                <a:r>
                  <a:rPr lang="en-US" i="1" dirty="0">
                    <a:solidFill>
                      <a:srgbClr val="000000"/>
                    </a:solidFill>
                  </a:rPr>
                  <a:t>X</a:t>
                </a:r>
                <a:r>
                  <a:rPr lang="en-US" dirty="0">
                    <a:solidFill>
                      <a:srgbClr val="000000"/>
                    </a:solidFill>
                  </a:rPr>
                  <a:t> is a random variable and </a:t>
                </a:r>
                <a:r>
                  <a:rPr lang="en-US" i="1" dirty="0">
                    <a:solidFill>
                      <a:srgbClr val="000000"/>
                    </a:solidFill>
                  </a:rPr>
                  <a:t>a </a:t>
                </a:r>
                <a:r>
                  <a:rPr lang="en-US" dirty="0">
                    <a:solidFill>
                      <a:srgbClr val="000000"/>
                    </a:solidFill>
                  </a:rPr>
                  <a:t>and </a:t>
                </a:r>
                <a:r>
                  <a:rPr lang="en-US" i="1" dirty="0">
                    <a:solidFill>
                      <a:srgbClr val="000000"/>
                    </a:solidFill>
                  </a:rPr>
                  <a:t>b</a:t>
                </a:r>
                <a:r>
                  <a:rPr lang="en-US" dirty="0">
                    <a:solidFill>
                      <a:srgbClr val="000000"/>
                    </a:solidFill>
                  </a:rPr>
                  <a:t> are fixed numbers, then:</a:t>
                </a:r>
                <a:endParaRPr lang="en-US" b="1" i="1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2286000" lvl="5" indent="-1481138" defTabSz="457200">
                  <a:spcBef>
                    <a:spcPts val="0"/>
                  </a:spcBef>
                  <a:buNone/>
                  <a:defRPr/>
                </a:pP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 err="1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a+bX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= a + </a:t>
                </a:r>
                <a:r>
                  <a:rPr lang="en-US" sz="3200" dirty="0" err="1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bµ</a:t>
                </a:r>
                <a:r>
                  <a:rPr lang="en-US" sz="3200" baseline="-25000" dirty="0" err="1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endParaRPr lang="en-US" sz="3200" baseline="-25000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  <a:defRPr/>
                </a:pPr>
                <a:endParaRPr lang="en-US" b="1" dirty="0" smtClean="0">
                  <a:solidFill>
                    <a:srgbClr val="000000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  <a:defRPr/>
                </a:pPr>
                <a:r>
                  <a:rPr lang="en-US" b="1" dirty="0" smtClean="0">
                    <a:solidFill>
                      <a:srgbClr val="000000"/>
                    </a:solidFill>
                  </a:rPr>
                  <a:t>Rule </a:t>
                </a:r>
                <a:r>
                  <a:rPr lang="en-US" b="1" dirty="0">
                    <a:solidFill>
                      <a:srgbClr val="000000"/>
                    </a:solidFill>
                  </a:rPr>
                  <a:t>2: </a:t>
                </a:r>
                <a:r>
                  <a:rPr lang="en-US" dirty="0">
                    <a:solidFill>
                      <a:srgbClr val="000000"/>
                    </a:solidFill>
                  </a:rPr>
                  <a:t>If </a:t>
                </a:r>
                <a:r>
                  <a:rPr lang="en-US" i="1" dirty="0">
                    <a:solidFill>
                      <a:srgbClr val="000000"/>
                    </a:solidFill>
                  </a:rPr>
                  <a:t>X</a:t>
                </a:r>
                <a:r>
                  <a:rPr lang="en-US" dirty="0">
                    <a:solidFill>
                      <a:srgbClr val="000000"/>
                    </a:solidFill>
                  </a:rPr>
                  <a:t> and </a:t>
                </a:r>
                <a:r>
                  <a:rPr lang="en-US" i="1" dirty="0">
                    <a:solidFill>
                      <a:srgbClr val="000000"/>
                    </a:solidFill>
                  </a:rPr>
                  <a:t>Y </a:t>
                </a:r>
                <a:r>
                  <a:rPr lang="en-US" dirty="0">
                    <a:solidFill>
                      <a:srgbClr val="000000"/>
                    </a:solidFill>
                  </a:rPr>
                  <a:t>are random variables, then:</a:t>
                </a:r>
                <a:endParaRPr lang="en-US" b="1" i="1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2286000" lvl="5" indent="-1546225" defTabSz="457200">
                  <a:spcBef>
                    <a:spcPts val="0"/>
                  </a:spcBef>
                  <a:buNone/>
                  <a:defRPr/>
                </a:pP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= µ</a:t>
                </a:r>
                <a:r>
                  <a:rPr lang="en-US" sz="3200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 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endParaRPr lang="en-US" sz="3200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b="1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b="1" dirty="0" smtClean="0"/>
                  <a:t>Rule 3</a:t>
                </a:r>
                <a:r>
                  <a:rPr lang="en-US" dirty="0" smtClean="0"/>
                  <a:t>: If X is a random variable and g is a function of X, then:</a:t>
                </a:r>
              </a:p>
              <a:p>
                <a:pPr marL="739775" indent="-42863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739775" indent="-42863">
                  <a:spcBef>
                    <a:spcPts val="0"/>
                  </a:spcBef>
                  <a:buNone/>
                </a:pPr>
                <a:endParaRPr lang="en-US" dirty="0" smtClean="0"/>
              </a:p>
              <a:p>
                <a:pPr marL="739775" indent="-42863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686800" cy="5791200"/>
              </a:xfrm>
              <a:blipFill rotWithShape="1">
                <a:blip r:embed="rId2"/>
                <a:stretch>
                  <a:fillRect l="-1754" t="-1368" r="-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 individual who has automobile insurance form a certain company is randomly selected. Let X be the number of moving violations for which the individual was cited during the last 3 years. The distribution of X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a) Verify that E(X) = 0.60. </a:t>
            </a:r>
          </a:p>
          <a:p>
            <a:pPr>
              <a:buNone/>
            </a:pPr>
            <a:r>
              <a:rPr lang="en-US" dirty="0"/>
              <a:t>b</a:t>
            </a:r>
            <a:r>
              <a:rPr lang="en-US" dirty="0" smtClean="0"/>
              <a:t>) If the cost of insurance depends on the following function of accidents, g(x) = 400 + (100x -15), what is the expected value of the cost of the insurance?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194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Five individuals who have automobile insurance from a certain company are randomly selected. Let X and Y be two different accident profiles in this insurance company: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E(X) = 0.60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E(Y) = 0.95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</a:t>
            </a:r>
          </a:p>
          <a:p>
            <a:pPr>
              <a:buNone/>
            </a:pPr>
            <a:r>
              <a:rPr lang="en-US" dirty="0"/>
              <a:t>c</a:t>
            </a:r>
            <a:r>
              <a:rPr lang="en-US" dirty="0" smtClean="0"/>
              <a:t>) What is the expected value the total number of accidents of the people if 2 of them have the distribution in X and 3 have the distribution in Y?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6670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39624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/>
                        <a:t>0.40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Expected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individual who has automobile insurance form a certain company is randomly selected. Let X be the number of moving violations for which the individual was cited during the last 3 years. The distribution of X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d) Calculate E(X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pPr marL="914400" lvl="1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8221"/>
              </p:ext>
            </p:extLst>
          </p:nvPr>
        </p:nvGraphicFramePr>
        <p:xfrm>
          <a:off x="1143000" y="38100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of a Random Variable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Var</m:t>
                      </m:r>
                      <m:d>
                        <m:d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X</m:t>
                          </m:r>
                        </m:e>
                      </m:d>
                      <m:r>
                        <a:rPr lang="en-US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𝜎</m:t>
                          </m:r>
                        </m:e>
                        <m:sup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cs typeface="Times New Roman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  <m:t>𝑋</m:t>
                          </m:r>
                        </m:sub>
                        <m:sup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 smtClean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Var</m:t>
                      </m:r>
                      <m: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X</m:t>
                      </m:r>
                      <m: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)=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cs typeface="Times New Roman"/>
                                        </a:rPr>
                                        <m:t>𝑋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/>
                          <a:cs typeface="Times New Roman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  <a:sym typeface="Symbol"/>
                                    </a:rPr>
                                    <m:t>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effectLst/>
                    <a:latin typeface="Arial"/>
                    <a:ea typeface="Times New Roman"/>
                    <a:cs typeface="Times New Roman"/>
                  </a:rPr>
                  <a:t>	= E(X</a:t>
                </a:r>
                <a:r>
                  <a:rPr lang="en-US" baseline="30000" dirty="0" smtClean="0">
                    <a:latin typeface="Arial"/>
                    <a:ea typeface="Times New Roman"/>
                    <a:cs typeface="Times New Roman"/>
                  </a:rPr>
                  <a:t>2</a:t>
                </a:r>
                <a:r>
                  <a:rPr lang="en-US" dirty="0" smtClean="0">
                    <a:latin typeface="Arial"/>
                    <a:ea typeface="Times New Roman"/>
                    <a:cs typeface="Times New Roman"/>
                  </a:rPr>
                  <a:t>) – (E(X))</a:t>
                </a:r>
                <a:r>
                  <a:rPr lang="en-US" baseline="30000" dirty="0" smtClean="0">
                    <a:latin typeface="Arial"/>
                    <a:ea typeface="Times New Roman"/>
                    <a:cs typeface="Times New Roman"/>
                  </a:rPr>
                  <a:t>2</a:t>
                </a:r>
              </a:p>
              <a:p>
                <a:pPr marL="0" indent="0">
                  <a:buNone/>
                </a:pPr>
                <a:endParaRPr lang="en-US" baseline="30000" dirty="0" smtClean="0"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i="1" smtClean="0">
                              <a:effectLst/>
                              <a:latin typeface="Cambria Math"/>
                              <a:ea typeface="Cambria Math"/>
                              <a:cs typeface="Times New Roman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effectLst/>
                          <a:latin typeface="Cambria Math"/>
                          <a:cs typeface="Times New Roman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𝑉𝑎𝑟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𝑋</m:t>
                          </m:r>
                          <m:r>
                            <a:rPr lang="en-US" b="0" i="1" smtClean="0">
                              <a:effectLst/>
                              <a:latin typeface="Cambria Math"/>
                              <a:cs typeface="Times New Roman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5.1-5.2: Random Variables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define what a random variable is.</a:t>
            </a:r>
          </a:p>
          <a:p>
            <a:r>
              <a:rPr lang="en-US" dirty="0" smtClean="0"/>
              <a:t>Be able to differentiate between discrete and continuous random variables.</a:t>
            </a:r>
          </a:p>
          <a:p>
            <a:r>
              <a:rPr lang="en-US" dirty="0" smtClean="0"/>
              <a:t>Describe the probability distribution of a discrete random variable.</a:t>
            </a:r>
          </a:p>
          <a:p>
            <a:r>
              <a:rPr lang="en-US" dirty="0" smtClean="0"/>
              <a:t>Use the distribution and properties of a discrete random variable to calculate the probability of an event.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6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individual who has automobile insurance form a certain company is randomly selected. Let X be the number of moving violations for which the individual was cited during the last 3 years. The distribution of X is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e) Calculate </a:t>
            </a:r>
            <a:r>
              <a:rPr lang="en-US" dirty="0" err="1" smtClean="0"/>
              <a:t>Var</a:t>
            </a:r>
            <a:r>
              <a:rPr lang="en-US" dirty="0" smtClean="0"/>
              <a:t>(X).</a:t>
            </a:r>
          </a:p>
          <a:p>
            <a:pPr marL="914400" lvl="1" indent="-514350">
              <a:buNone/>
            </a:pPr>
            <a:endParaRPr lang="en-US" dirty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09390"/>
              </p:ext>
            </p:extLst>
          </p:nvPr>
        </p:nvGraphicFramePr>
        <p:xfrm>
          <a:off x="533400" y="42672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Rules for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791200"/>
          </a:xfrm>
        </p:spPr>
        <p:txBody>
          <a:bodyPr>
            <a:normAutofit/>
          </a:bodyPr>
          <a:lstStyle/>
          <a:p>
            <a:pPr marL="239713" indent="-239713">
              <a:spcBef>
                <a:spcPts val="0"/>
              </a:spcBef>
              <a:buNone/>
              <a:defRPr/>
            </a:pPr>
            <a:r>
              <a:rPr lang="en-US" b="1" dirty="0" smtClean="0">
                <a:solidFill>
                  <a:srgbClr val="000000"/>
                </a:solidFill>
              </a:rPr>
              <a:t>Rule 1: </a:t>
            </a:r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is a random variable and </a:t>
            </a:r>
            <a:r>
              <a:rPr lang="en-US" i="1" dirty="0">
                <a:solidFill>
                  <a:srgbClr val="000000"/>
                </a:solidFill>
              </a:rPr>
              <a:t>a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i="1" dirty="0">
                <a:solidFill>
                  <a:srgbClr val="000000"/>
                </a:solidFill>
              </a:rPr>
              <a:t>b</a:t>
            </a:r>
            <a:r>
              <a:rPr lang="en-US" dirty="0">
                <a:solidFill>
                  <a:srgbClr val="000000"/>
                </a:solidFill>
              </a:rPr>
              <a:t> are fixed numbers, then:</a:t>
            </a:r>
            <a:endParaRPr lang="en-US" b="1" i="1" dirty="0">
              <a:solidFill>
                <a:srgbClr val="00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marL="2286000" lvl="5" indent="0" defTabSz="457200">
              <a:spcAft>
                <a:spcPts val="1200"/>
              </a:spcAft>
              <a:buNone/>
              <a:defRPr/>
            </a:pP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a+bX</a:t>
            </a:r>
            <a:r>
              <a:rPr lang="en-US" sz="32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 = 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b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b="1" dirty="0" smtClean="0">
                <a:solidFill>
                  <a:srgbClr val="000000"/>
                </a:solidFill>
              </a:rPr>
              <a:t>Rule </a:t>
            </a:r>
            <a:r>
              <a:rPr lang="en-US" b="1" dirty="0">
                <a:solidFill>
                  <a:srgbClr val="000000"/>
                </a:solidFill>
              </a:rPr>
              <a:t>2: </a:t>
            </a:r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i="1" dirty="0">
                <a:solidFill>
                  <a:srgbClr val="000000"/>
                </a:solidFill>
              </a:rPr>
              <a:t>Y </a:t>
            </a:r>
            <a:r>
              <a:rPr lang="en-US" dirty="0">
                <a:solidFill>
                  <a:srgbClr val="000000"/>
                </a:solidFill>
              </a:rPr>
              <a:t>are </a:t>
            </a:r>
            <a:r>
              <a:rPr lang="en-US" i="1" dirty="0">
                <a:solidFill>
                  <a:srgbClr val="000000"/>
                </a:solidFill>
              </a:rPr>
              <a:t>independent</a:t>
            </a:r>
            <a:r>
              <a:rPr lang="en-US" dirty="0">
                <a:solidFill>
                  <a:srgbClr val="000000"/>
                </a:solidFill>
              </a:rPr>
              <a:t> random variables, then:</a:t>
            </a:r>
            <a:endParaRPr lang="en-US" b="1" i="1" dirty="0">
              <a:solidFill>
                <a:srgbClr val="00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marL="2286000" lvl="5" indent="0" defTabSz="457200">
              <a:spcAft>
                <a:spcPts val="1200"/>
              </a:spcAft>
              <a:buNone/>
              <a:defRPr/>
            </a:pPr>
            <a:r>
              <a:rPr lang="en-US" sz="3200" i="1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  <a:sym typeface="Symbol"/>
              </a:rPr>
              <a:t>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Y</a:t>
            </a:r>
            <a:r>
              <a:rPr lang="en-US" sz="32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= 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sz="3200" i="1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+ 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Y</a:t>
            </a:r>
          </a:p>
          <a:p>
            <a:pPr marL="0" indent="0">
              <a:spcAft>
                <a:spcPts val="1200"/>
              </a:spcAft>
              <a:buNone/>
              <a:defRPr/>
            </a:pPr>
            <a:r>
              <a:rPr lang="en-US" b="1" dirty="0" smtClean="0"/>
              <a:t>Rule 3</a:t>
            </a:r>
            <a:r>
              <a:rPr lang="en-US" dirty="0" smtClean="0"/>
              <a:t>: </a:t>
            </a:r>
            <a:r>
              <a:rPr lang="en-US" dirty="0">
                <a:solidFill>
                  <a:srgbClr val="000000"/>
                </a:solidFill>
              </a:rPr>
              <a:t>If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i="1" dirty="0">
                <a:solidFill>
                  <a:srgbClr val="000000"/>
                </a:solidFill>
              </a:rPr>
              <a:t>Y </a:t>
            </a:r>
            <a:r>
              <a:rPr lang="en-US" dirty="0">
                <a:solidFill>
                  <a:srgbClr val="000000"/>
                </a:solidFill>
              </a:rPr>
              <a:t>have correlation </a:t>
            </a:r>
            <a:r>
              <a:rPr lang="en-US" i="1" dirty="0">
                <a:solidFill>
                  <a:srgbClr val="000000"/>
                </a:solidFill>
              </a:rPr>
              <a:t>ρ</a:t>
            </a:r>
            <a:r>
              <a:rPr lang="en-US" dirty="0">
                <a:solidFill>
                  <a:srgbClr val="000000"/>
                </a:solidFill>
              </a:rPr>
              <a:t>, then:</a:t>
            </a:r>
            <a:endParaRPr lang="en-US" b="1" i="1" dirty="0">
              <a:solidFill>
                <a:srgbClr val="000000"/>
              </a:solidFill>
              <a:ea typeface="ＭＳ Ｐゴシック" pitchFamily="-111" charset="-128"/>
              <a:cs typeface="ＭＳ Ｐゴシック" pitchFamily="-111" charset="-128"/>
            </a:endParaRPr>
          </a:p>
          <a:p>
            <a:pPr marL="2628900" lvl="5" indent="-342900" defTabSz="45720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3200" i="1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  <a:sym typeface="Symbol"/>
              </a:rPr>
              <a:t></a:t>
            </a:r>
            <a:r>
              <a:rPr lang="en-US" sz="3200" i="1" baseline="-250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Y</a:t>
            </a:r>
            <a:r>
              <a:rPr lang="en-US" sz="32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= 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 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 + σ</a:t>
            </a:r>
            <a:r>
              <a:rPr lang="en-US" sz="3200" i="1" baseline="30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Y  </a:t>
            </a:r>
            <a:r>
              <a:rPr lang="en-US" sz="32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  <a:sym typeface="Symbol"/>
              </a:rPr>
              <a:t></a:t>
            </a:r>
            <a:r>
              <a:rPr lang="en-US" sz="3200" dirty="0" smtClean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2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ρσ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X</a:t>
            </a:r>
            <a:r>
              <a:rPr lang="en-US" sz="3200" i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σ</a:t>
            </a:r>
            <a:r>
              <a:rPr lang="en-US" sz="3200" i="1" baseline="-25000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Y </a:t>
            </a:r>
          </a:p>
          <a:p>
            <a:pPr marL="739775" indent="-42863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An individual who has automobile insurance form a certain company is randomly selected. Let X be the number of moving violations for which the individual was cited during the last 3 years. The distribution of X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Calculate the variance of this distribution. </a:t>
            </a:r>
          </a:p>
          <a:p>
            <a:pPr marL="514350" indent="-514350">
              <a:buAutoNum type="alphaLcParenR"/>
            </a:pPr>
            <a:r>
              <a:rPr lang="en-US" dirty="0" smtClean="0"/>
              <a:t>If the cost of insurance depends on the following function of accidents, g(x) = 400 + (100x -15), what is the standard deviation of the cost of the insurance?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194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 individuals who have automobile insurance from a certain company are randomly selected. Let X and Y be two different independent accident profiles in this insurance company: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</a:t>
            </a:r>
            <a:r>
              <a:rPr lang="en-US" dirty="0" err="1" smtClean="0"/>
              <a:t>Var</a:t>
            </a:r>
            <a:r>
              <a:rPr lang="en-US" dirty="0" smtClean="0"/>
              <a:t>(X) = 0.74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</a:t>
            </a:r>
            <a:r>
              <a:rPr lang="en-US" dirty="0" err="1" smtClean="0"/>
              <a:t>Var</a:t>
            </a:r>
            <a:r>
              <a:rPr lang="en-US" dirty="0" smtClean="0"/>
              <a:t>(Y) = 0.95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What is the standard deviation of the (2X – 3Y)?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83913"/>
              </p:ext>
            </p:extLst>
          </p:nvPr>
        </p:nvGraphicFramePr>
        <p:xfrm>
          <a:off x="457200" y="3086735"/>
          <a:ext cx="6096000" cy="123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0.60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36890"/>
              </p:ext>
            </p:extLst>
          </p:nvPr>
        </p:nvGraphicFramePr>
        <p:xfrm>
          <a:off x="481781" y="4457700"/>
          <a:ext cx="6096000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95400"/>
                <a:gridCol w="1143000"/>
                <a:gridCol w="1219200"/>
                <a:gridCol w="12192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/>
                        <a:t>0.40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0.10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5.4/5.5: Binomial and Poisson Distributions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Determine when the random variable X can be modeled using the binomial or Poisson Distributions.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Calculate the probability, mean and standard deviation when X has a binomial or Poisson 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a Binomial Experiment - </a:t>
            </a:r>
            <a:r>
              <a:rPr lang="en-US" dirty="0" err="1" smtClean="0"/>
              <a:t>BInS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inary: There are only two possible outcomes for each trial. 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ndependent: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outcomes of the trials are </a:t>
            </a:r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independent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experiment consists of </a:t>
            </a:r>
            <a:r>
              <a:rPr lang="en-US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identical trials where n is fixed..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uccess:  For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each trial, the probability </a:t>
            </a:r>
            <a:r>
              <a:rPr lang="en-US" i="1" dirty="0">
                <a:solidFill>
                  <a:srgbClr val="000000"/>
                </a:solidFill>
                <a:cs typeface="Arial" pitchFamily="34" charset="0"/>
              </a:rPr>
              <a:t>p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of success must be the same.</a:t>
            </a: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Binomial Setting: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5000"/>
          </a:xfrm>
        </p:spPr>
        <p:txBody>
          <a:bodyPr>
            <a:normAutofit/>
          </a:bodyPr>
          <a:lstStyle/>
          <a:p>
            <a:pPr marL="514350" indent="-514350">
              <a:lnSpc>
                <a:spcPts val="3600"/>
              </a:lnSpc>
              <a:spcBef>
                <a:spcPts val="0"/>
              </a:spcBef>
              <a:buNone/>
            </a:pPr>
            <a:r>
              <a:rPr lang="en-US" dirty="0" smtClean="0"/>
              <a:t>Do the following use the Binomial Setting?</a:t>
            </a:r>
          </a:p>
          <a:p>
            <a:pPr marL="514350" indent="-514350">
              <a:lnSpc>
                <a:spcPts val="8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lnSpc>
                <a:spcPts val="8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lnSpc>
                <a:spcPts val="36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Rolling a fair 4-sided die five times and observing whether the number showing is a 1 or not</a:t>
            </a:r>
          </a:p>
          <a:p>
            <a:pPr marL="514350" indent="-514350">
              <a:lnSpc>
                <a:spcPts val="8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lnSpc>
                <a:spcPts val="36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en-US" dirty="0" smtClean="0"/>
              <a:t>In a drug trial, 20 patients with the same condition are given a drug and some are given a placebo to see if the drug is effective or not.</a:t>
            </a:r>
          </a:p>
          <a:p>
            <a:pPr marL="514350" indent="-514350">
              <a:lnSpc>
                <a:spcPts val="8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lnSpc>
                <a:spcPts val="36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en-US" dirty="0" smtClean="0"/>
              <a:t>In quality control we want to see if a particular product is ‘not acceptable’. We take 20 random samples from an assembly line that uses different machines to produce the product.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binomial random variable </a:t>
            </a:r>
            <a:r>
              <a:rPr lang="en-US" altLang="en-US" dirty="0"/>
              <a:t>maps each outcome in a binomial experiment to a real number, and is defined to be the </a:t>
            </a:r>
            <a:r>
              <a:rPr lang="en-US" altLang="en-US" i="1" dirty="0"/>
              <a:t>number of successes </a:t>
            </a:r>
            <a:r>
              <a:rPr lang="en-US" altLang="en-US" dirty="0"/>
              <a:t>in </a:t>
            </a:r>
            <a:r>
              <a:rPr lang="en-US" altLang="en-US" i="1" dirty="0"/>
              <a:t>n</a:t>
            </a:r>
            <a:r>
              <a:rPr lang="en-US" altLang="en-US" dirty="0"/>
              <a:t> trials.</a:t>
            </a:r>
          </a:p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X ~ B(</a:t>
            </a:r>
            <a:r>
              <a:rPr lang="en-US" altLang="en-US" dirty="0" err="1" smtClean="0">
                <a:solidFill>
                  <a:srgbClr val="000000"/>
                </a:solidFill>
              </a:rPr>
              <a:t>n,p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3700" lvl="1" indent="-393700">
              <a:spcAft>
                <a:spcPct val="30000"/>
              </a:spcAft>
              <a:buFont typeface="+mj-lt"/>
              <a:buAutoNum type="arabicPeriod"/>
            </a:pPr>
            <a:r>
              <a:rPr lang="en-US" sz="3200" dirty="0"/>
              <a:t>In a clinical trial, a patient’s condition may improve or not. We study the number of patients who </a:t>
            </a:r>
            <a:r>
              <a:rPr lang="en-US" sz="3200" dirty="0" smtClean="0"/>
              <a:t>improved.</a:t>
            </a:r>
            <a:endParaRPr lang="en-US" sz="3200" dirty="0"/>
          </a:p>
          <a:p>
            <a:pPr marL="393700" lvl="1" indent="-393700">
              <a:spcAft>
                <a:spcPct val="30000"/>
              </a:spcAft>
              <a:buFont typeface="+mj-lt"/>
              <a:buAutoNum type="arabicPeriod"/>
            </a:pPr>
            <a:r>
              <a:rPr lang="en-US" sz="3200" dirty="0"/>
              <a:t>Was a sales transaction considered pleasant? The binomial distribution describes the number of pleasant </a:t>
            </a:r>
            <a:r>
              <a:rPr lang="en-US" sz="3200" dirty="0" smtClean="0"/>
              <a:t>transactions. </a:t>
            </a:r>
            <a:endParaRPr lang="en-US" sz="3200" dirty="0"/>
          </a:p>
          <a:p>
            <a:pPr marL="393700" lvl="1" indent="-393700">
              <a:spcAft>
                <a:spcPct val="30000"/>
              </a:spcAft>
              <a:buFont typeface="+mj-lt"/>
              <a:buAutoNum type="arabicPeriod"/>
            </a:pPr>
            <a:r>
              <a:rPr lang="en-US" sz="3200" dirty="0"/>
              <a:t>In quality control we assess the number of defective items in a lot of </a:t>
            </a:r>
            <a:r>
              <a:rPr lang="en-US" sz="3200" dirty="0" smtClean="0"/>
              <a:t>goods.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Probabilities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en-US" altLang="en-US" dirty="0" smtClean="0"/>
                  <a:t>Suppose </a:t>
                </a:r>
                <a:r>
                  <a:rPr lang="en-US" altLang="en-US" i="1" dirty="0"/>
                  <a:t>X</a:t>
                </a:r>
                <a:r>
                  <a:rPr lang="en-US" altLang="en-US" dirty="0"/>
                  <a:t> is a binomial random variable with </a:t>
                </a:r>
                <a:r>
                  <a:rPr lang="en-US" altLang="en-US" i="1" dirty="0"/>
                  <a:t>n</a:t>
                </a:r>
                <a:r>
                  <a:rPr lang="en-US" altLang="en-US" dirty="0"/>
                  <a:t> trials and probability of a success </a:t>
                </a:r>
                <a:r>
                  <a:rPr lang="en-US" altLang="en-US" i="1" dirty="0"/>
                  <a:t>p</a:t>
                </a:r>
                <a:r>
                  <a:rPr lang="en-US" altLang="en-US" dirty="0"/>
                  <a:t>. 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=0,1,2,…,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</a:rPr>
              <a:t>A </a:t>
            </a:r>
            <a:r>
              <a:rPr lang="en-US" altLang="en-US" b="1" dirty="0">
                <a:solidFill>
                  <a:srgbClr val="800000"/>
                </a:solidFill>
              </a:rPr>
              <a:t>random variable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/>
              <a:t>is a function that assigns a unique numerical value to each outcome in a sample space</a:t>
            </a:r>
            <a:r>
              <a:rPr lang="en-US" altLang="en-US" dirty="0" smtClean="0"/>
              <a:t>.</a:t>
            </a:r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rule for a random variable may be given by a formula, a </a:t>
            </a:r>
            <a:r>
              <a:rPr lang="en-US" dirty="0" smtClean="0"/>
              <a:t>table, or words.</a:t>
            </a:r>
          </a:p>
          <a:p>
            <a:pPr>
              <a:buNone/>
            </a:pPr>
            <a:r>
              <a:rPr lang="en-US" altLang="en-US" dirty="0"/>
              <a:t>Random variables can either be </a:t>
            </a:r>
            <a:r>
              <a:rPr lang="en-US" altLang="en-US" dirty="0">
                <a:solidFill>
                  <a:srgbClr val="C00000"/>
                </a:solidFill>
              </a:rPr>
              <a:t>discrete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rgbClr val="C00000"/>
                </a:solidFill>
              </a:rPr>
              <a:t>continuous</a:t>
            </a:r>
            <a:r>
              <a:rPr lang="en-US" alt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5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Binomial </a:t>
            </a:r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Suppose 20% of all copies of a particular textbook fail a certain binding strength test. Let's check a batch of 15 such textbooks.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Is this a binomial distribution?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What is the chance that there are no defective textbooks?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What is the chance that we get less than 3 defective textbooks?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What is the chance that we get more than 2 defective textbooks?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Binomial Distribution </a:t>
            </a:r>
            <a:r>
              <a:rPr lang="en-US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609600" y="12954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Histograms of Binomial Distributions</a:t>
            </a:r>
            <a:endParaRPr lang="en-US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/>
          </p:nvPr>
        </p:nvGraphicFramePr>
        <p:xfrm>
          <a:off x="-1" y="1219200"/>
          <a:ext cx="456079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Chart" r:id="rId3" imgW="3667049" imgH="2343302" progId="Excel.Chart.8">
                  <p:embed/>
                </p:oleObj>
              </mc:Choice>
              <mc:Fallback>
                <p:oleObj name="Chart" r:id="rId3" imgW="3667049" imgH="23433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1219200"/>
                        <a:ext cx="4560795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/>
          </p:nvPr>
        </p:nvGraphicFramePr>
        <p:xfrm>
          <a:off x="4517571" y="1146888"/>
          <a:ext cx="4431240" cy="273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hart" r:id="rId5" imgW="3667049" imgH="2267102" progId="Excel.Chart.8">
                  <p:embed/>
                </p:oleObj>
              </mc:Choice>
              <mc:Fallback>
                <p:oleObj name="Chart" r:id="rId5" imgW="3667049" imgH="22671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571" y="1146888"/>
                        <a:ext cx="4431240" cy="273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186325" y="4038600"/>
          <a:ext cx="4468597" cy="2762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hart" r:id="rId7" imgW="3667049" imgH="2267102" progId="Excel.Chart.8">
                  <p:embed/>
                </p:oleObj>
              </mc:Choice>
              <mc:Fallback>
                <p:oleObj name="Chart" r:id="rId7" imgW="3667049" imgH="226710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25" y="4038600"/>
                        <a:ext cx="4468597" cy="27624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17171" y="4108036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0.75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1036092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0.5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917371" y="144438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 = 10</a:t>
            </a:r>
          </a:p>
          <a:p>
            <a:r>
              <a:rPr lang="en-US" sz="3200" dirty="0" smtClean="0"/>
              <a:t>p = 0.25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Probabilities (CDF)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Cumulative 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robability </a:t>
            </a:r>
            <a:r>
              <a:rPr lang="en-US" dirty="0">
                <a:solidFill>
                  <a:srgbClr val="C00000"/>
                </a:solidFill>
              </a:rPr>
              <a:t>F</a:t>
            </a:r>
            <a:r>
              <a:rPr lang="en-US" dirty="0" smtClean="0">
                <a:solidFill>
                  <a:srgbClr val="C00000"/>
                </a:solidFill>
              </a:rPr>
              <a:t>unction </a:t>
            </a:r>
            <a:r>
              <a:rPr lang="en-US" dirty="0" smtClean="0"/>
              <a:t>is defined as the following probability: P(X ≤ 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445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Binomial Distribution: Mean and 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X ~ B(</a:t>
                </a:r>
                <a:r>
                  <a:rPr lang="en-US" dirty="0" err="1" smtClean="0"/>
                  <a:t>n,p</a:t>
                </a:r>
                <a:r>
                  <a:rPr lang="en-US" dirty="0" smtClean="0"/>
                  <a:t>) then</a:t>
                </a:r>
              </a:p>
              <a:p>
                <a:pPr indent="0">
                  <a:buNone/>
                </a:pPr>
                <a:r>
                  <a:rPr lang="en-US" dirty="0" smtClean="0"/>
                  <a:t>E(X) = </a:t>
                </a:r>
                <a:r>
                  <a:rPr lang="en-US" dirty="0" smtClean="0">
                    <a:sym typeface="Symbol"/>
                  </a:rPr>
                  <a:t></a:t>
                </a:r>
                <a:r>
                  <a:rPr lang="en-US" baseline="-25000" dirty="0" smtClean="0">
                    <a:sym typeface="Symbol"/>
                  </a:rPr>
                  <a:t>X</a:t>
                </a:r>
                <a:r>
                  <a:rPr lang="en-US" dirty="0" smtClean="0">
                    <a:sym typeface="Symbol"/>
                  </a:rPr>
                  <a:t> = np</a:t>
                </a:r>
              </a:p>
              <a:p>
                <a:pPr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𝑛𝑝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Binomial </a:t>
            </a:r>
            <a:r>
              <a:rPr lang="en-US" dirty="0" smtClean="0"/>
              <a:t>Distribution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Suppose 20% of all copies of a particular textbook fail a certain binding strength test. Let's check a batch of 15 such textbooks.</a:t>
            </a:r>
          </a:p>
          <a:p>
            <a:pPr marL="514350" indent="-514350">
              <a:buFont typeface="+mj-lt"/>
              <a:buAutoNum type="alphaLcParenR" startAt="5"/>
            </a:pPr>
            <a:r>
              <a:rPr lang="en-US" dirty="0" smtClean="0"/>
              <a:t>What are the mean and standard deviation of the number of textbooks that will fail the binding test?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67"/>
            <a:ext cx="8229600" cy="1143000"/>
          </a:xfrm>
        </p:spPr>
        <p:txBody>
          <a:bodyPr/>
          <a:lstStyle/>
          <a:p>
            <a:r>
              <a:rPr lang="en-US" dirty="0" smtClean="0"/>
              <a:t>Poisson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Poisson random variable </a:t>
            </a:r>
            <a:r>
              <a:rPr lang="en-US" dirty="0" smtClean="0"/>
              <a:t>is a count of the number of times the specific event occurs during a given interval.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3200" dirty="0" smtClean="0"/>
              <a:t>The number of people who enter the Union from noon to 1 pm.</a:t>
            </a:r>
          </a:p>
          <a:p>
            <a:pPr lvl="1"/>
            <a:r>
              <a:rPr lang="en-US" sz="3200" dirty="0" smtClean="0"/>
              <a:t>The number of </a:t>
            </a:r>
            <a:r>
              <a:rPr lang="el-GR" sz="3200" dirty="0" smtClean="0"/>
              <a:t>α</a:t>
            </a:r>
            <a:r>
              <a:rPr lang="en-US" sz="3200" dirty="0" smtClean="0"/>
              <a:t>-particles emitted from Uranium-238 in 1 minute.</a:t>
            </a:r>
          </a:p>
          <a:p>
            <a:pPr lvl="1"/>
            <a:r>
              <a:rPr lang="en-US" sz="3200" dirty="0" smtClean="0"/>
              <a:t>The number of DNA fragments found from a sequencing experiment.</a:t>
            </a:r>
          </a:p>
          <a:p>
            <a:pPr lvl="1"/>
            <a:r>
              <a:rPr lang="en-US" sz="3200" dirty="0" smtClean="0"/>
              <a:t>The number of dead trees in a square mile of forest.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4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cs typeface="Arial" pitchFamily="34" charset="0"/>
              </a:rPr>
              <a:t>The probability that a </a:t>
            </a:r>
            <a:r>
              <a:rPr lang="en-US" dirty="0" smtClean="0">
                <a:cs typeface="Arial" pitchFamily="34" charset="0"/>
              </a:rPr>
              <a:t>particular event </a:t>
            </a:r>
            <a:r>
              <a:rPr lang="en-US" dirty="0">
                <a:cs typeface="Arial" pitchFamily="34" charset="0"/>
              </a:rPr>
              <a:t>will occur in a </a:t>
            </a:r>
            <a:r>
              <a:rPr lang="en-US" dirty="0" smtClean="0">
                <a:cs typeface="Arial" pitchFamily="34" charset="0"/>
              </a:rPr>
              <a:t>given interval (of time, length, volume, etc.) is </a:t>
            </a:r>
            <a:r>
              <a:rPr lang="en-US" dirty="0">
                <a:cs typeface="Arial" pitchFamily="34" charset="0"/>
              </a:rPr>
              <a:t>the same for all units of equal size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and is proportional to the size of the unit.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number of events that occur in any interval is </a:t>
            </a:r>
            <a:r>
              <a:rPr lang="en-US" dirty="0" smtClean="0">
                <a:solidFill>
                  <a:srgbClr val="C00000"/>
                </a:solidFill>
                <a:cs typeface="Arial" pitchFamily="34" charset="0"/>
              </a:rPr>
              <a:t>independent</a:t>
            </a:r>
            <a:r>
              <a:rPr lang="en-US" dirty="0" smtClean="0">
                <a:cs typeface="Arial" pitchFamily="34" charset="0"/>
              </a:rPr>
              <a:t> of the number that occur in any other </a:t>
            </a: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non-overlapping</a:t>
            </a:r>
            <a:r>
              <a:rPr lang="en-US" dirty="0" smtClean="0">
                <a:cs typeface="Arial" pitchFamily="34" charset="0"/>
              </a:rPr>
              <a:t> interval.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The probability that more than one event occurs in a unit of measure is negligible for very small-sized units.</a:t>
            </a:r>
            <a:endParaRPr lang="en-US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83771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X</m:t>
                      </m:r>
                      <m:r>
                        <m:rPr>
                          <m:nor/>
                        </m:rPr>
                        <a:rPr lang="en-US" dirty="0" smtClean="0"/>
                        <m:t> ~ </m:t>
                      </m:r>
                      <m:r>
                        <m:rPr>
                          <m:nor/>
                        </m:rPr>
                        <a:rPr lang="en-US" dirty="0" smtClean="0"/>
                        <m:t>Poisson</m:t>
                      </m:r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</m:t>
                      </m:r>
                      <m:r>
                        <m:rPr>
                          <m:nor/>
                        </m:rPr>
                        <a:rPr lang="en-US" dirty="0" smtClean="0"/>
                        <m:t>)</m:t>
                      </m:r>
                    </m:oMath>
                  </m:oMathPara>
                </a14:m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 1, 2, …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>
                    <a:ea typeface="Cambria Math" panose="02040503050406030204" pitchFamily="18" charset="0"/>
                  </a:rPr>
                  <a:t>       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</a:t>
                </a:r>
                <a:r>
                  <a:rPr lang="en-US" baseline="-25000" dirty="0" smtClean="0">
                    <a:sym typeface="Symbol" panose="05050102010706020507" pitchFamily="18" charset="2"/>
                  </a:rPr>
                  <a:t>X</a:t>
                </a:r>
                <a:r>
                  <a:rPr lang="en-US" dirty="0" smtClean="0">
                    <a:sym typeface="Symbol" panose="05050102010706020507" pitchFamily="18" charset="2"/>
                  </a:rPr>
                  <a:t> = </a:t>
                </a:r>
                <a:r>
                  <a:rPr lang="en-US" baseline="30000" dirty="0" smtClean="0">
                    <a:sym typeface="Symbol" panose="05050102010706020507" pitchFamily="18" charset="2"/>
                  </a:rPr>
                  <a:t>2</a:t>
                </a:r>
                <a:r>
                  <a:rPr lang="en-US" dirty="0" smtClean="0">
                    <a:sym typeface="Symbol" panose="05050102010706020507" pitchFamily="18" charset="2"/>
                  </a:rPr>
                  <a:t> = 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83771"/>
                <a:ext cx="8229600" cy="4525963"/>
              </a:xfrm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An IT consultant receives an average of 3 calls per hour. Let X be the number of calls the consultant receives. Assume X follows a Poisson distribution. </a:t>
            </a:r>
          </a:p>
          <a:p>
            <a:pPr>
              <a:buNone/>
            </a:pPr>
            <a:r>
              <a:rPr lang="en-US" dirty="0" smtClean="0"/>
              <a:t>a) What is the chance that the consultant receives exactly one call during the next hour?</a:t>
            </a:r>
          </a:p>
          <a:p>
            <a:pPr>
              <a:buNone/>
            </a:pPr>
            <a:r>
              <a:rPr lang="en-US" dirty="0" smtClean="0"/>
              <a:t>b) What is the chance that the consultant receives more than one call during the next hour?</a:t>
            </a:r>
          </a:p>
          <a:p>
            <a:pPr>
              <a:buNone/>
            </a:pPr>
            <a:r>
              <a:rPr lang="en-US" dirty="0" smtClean="0"/>
              <a:t>c) What is the chance that the consultant receives exactly 5 calls during the next two hours?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Distribution of a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800000"/>
                </a:solidFill>
              </a:rPr>
              <a:t>probability distribution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of a random variable gives </a:t>
            </a:r>
            <a:r>
              <a:rPr lang="en-US" altLang="en-US" dirty="0" smtClean="0">
                <a:solidFill>
                  <a:srgbClr val="000000"/>
                </a:solidFill>
              </a:rPr>
              <a:t>all of its </a:t>
            </a:r>
            <a:r>
              <a:rPr lang="en-US" altLang="en-US" dirty="0">
                <a:solidFill>
                  <a:srgbClr val="000000"/>
                </a:solidFill>
              </a:rPr>
              <a:t>possible values and </a:t>
            </a:r>
            <a:r>
              <a:rPr lang="en-US" altLang="en-US" dirty="0" smtClean="0">
                <a:solidFill>
                  <a:srgbClr val="000000"/>
                </a:solidFill>
              </a:rPr>
              <a:t>the probabilities for each of them.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Probability Distribution of a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tabLst>
                <a:tab pos="461963" algn="l"/>
              </a:tabLst>
              <a:defRPr/>
            </a:pPr>
            <a:r>
              <a:rPr lang="en-US" altLang="en-US" sz="3800" dirty="0">
                <a:solidFill>
                  <a:srgbClr val="C00000"/>
                </a:solidFill>
              </a:rPr>
              <a:t>Probability mass function (</a:t>
            </a:r>
            <a:r>
              <a:rPr lang="en-US" altLang="en-US" sz="3800" dirty="0" err="1">
                <a:solidFill>
                  <a:srgbClr val="C00000"/>
                </a:solidFill>
              </a:rPr>
              <a:t>pmf</a:t>
            </a:r>
            <a:r>
              <a:rPr lang="en-US" altLang="en-US" sz="3800" dirty="0"/>
              <a:t>) </a:t>
            </a:r>
            <a:r>
              <a:rPr lang="en-US" altLang="en-US" sz="3800" dirty="0" smtClean="0"/>
              <a:t>is </a:t>
            </a:r>
            <a:r>
              <a:rPr lang="en-US" altLang="en-US" sz="3800" dirty="0"/>
              <a:t>the </a:t>
            </a:r>
            <a:r>
              <a:rPr lang="en-US" altLang="en-US" sz="3800" dirty="0" smtClean="0"/>
              <a:t>probability </a:t>
            </a:r>
            <a:r>
              <a:rPr lang="en-US" altLang="en-US" sz="3800" dirty="0"/>
              <a:t>that a discrete random </a:t>
            </a:r>
            <a:r>
              <a:rPr lang="en-US" altLang="en-US" sz="3800" dirty="0" smtClean="0"/>
              <a:t>variable </a:t>
            </a:r>
            <a:r>
              <a:rPr lang="en-US" altLang="en-US" sz="3800" dirty="0"/>
              <a:t>is equal to some specific </a:t>
            </a:r>
            <a:r>
              <a:rPr lang="en-US" altLang="en-US" sz="3800" dirty="0" smtClean="0"/>
              <a:t>value</a:t>
            </a:r>
            <a:r>
              <a:rPr lang="en-US" altLang="en-US" sz="3800" dirty="0"/>
              <a:t>.</a:t>
            </a:r>
          </a:p>
          <a:p>
            <a:pPr marL="822960" indent="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altLang="en-US" sz="3800" dirty="0"/>
              <a:t> </a:t>
            </a:r>
          </a:p>
          <a:p>
            <a:pPr marL="822960" indent="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altLang="en-US" sz="3800" dirty="0"/>
              <a:t>In symbols, </a:t>
            </a:r>
            <a:r>
              <a:rPr lang="en-US" altLang="en-US" sz="3800" i="1" dirty="0"/>
              <a:t>p(x)</a:t>
            </a:r>
            <a:r>
              <a:rPr lang="en-US" altLang="en-US" sz="3800" dirty="0"/>
              <a:t> = </a:t>
            </a:r>
            <a:r>
              <a:rPr lang="en-US" altLang="en-US" sz="3800" i="1" dirty="0"/>
              <a:t>P(X</a:t>
            </a:r>
            <a:r>
              <a:rPr lang="en-US" altLang="en-US" sz="3800" dirty="0"/>
              <a:t> = </a:t>
            </a:r>
            <a:r>
              <a:rPr lang="en-US" altLang="en-US" sz="3800" i="1" dirty="0"/>
              <a:t>x</a:t>
            </a:r>
            <a:r>
              <a:rPr lang="en-US" altLang="en-US" sz="3800" i="1" dirty="0" smtClean="0"/>
              <a:t>)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22364"/>
              </p:ext>
            </p:extLst>
          </p:nvPr>
        </p:nvGraphicFramePr>
        <p:xfrm>
          <a:off x="1612489" y="5167789"/>
          <a:ext cx="6019801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0011"/>
                <a:gridCol w="1362506"/>
                <a:gridCol w="1238642"/>
                <a:gridCol w="1238642"/>
              </a:tblGrid>
              <a:tr h="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 smtClean="0">
                          <a:ln>
                            <a:noFill/>
                          </a:ln>
                          <a:effectLst/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>
                          <a:ln>
                            <a:noFill/>
                          </a:ln>
                          <a:effectLst/>
                        </a:rPr>
                        <a:t>x</a:t>
                      </a:r>
                      <a:r>
                        <a:rPr lang="en-US" sz="3200" baseline="-2500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>
                          <a:ln>
                            <a:noFill/>
                          </a:ln>
                          <a:effectLst/>
                        </a:rPr>
                        <a:t>x</a:t>
                      </a:r>
                      <a:r>
                        <a:rPr lang="en-US" sz="3200" baseline="-2500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lang="en-US" sz="32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>
                          <a:ln>
                            <a:noFill/>
                          </a:ln>
                          <a:effectLst/>
                        </a:rPr>
                        <a:t>probability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>
                          <a:ln>
                            <a:noFill/>
                          </a:ln>
                          <a:effectLst/>
                        </a:rPr>
                        <a:t>p</a:t>
                      </a:r>
                      <a:r>
                        <a:rPr lang="en-US" sz="3200" baseline="-2500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r>
                        <a:rPr lang="en-US" sz="3200" baseline="-25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63040" algn="l"/>
                          <a:tab pos="3810000" algn="ctr"/>
                          <a:tab pos="6172200" algn="r"/>
                          <a:tab pos="3810000" algn="ctr"/>
                          <a:tab pos="6172200" algn="r"/>
                        </a:tabLst>
                      </a:pPr>
                      <a:r>
                        <a:rPr lang="en-US" sz="320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320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29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Probability Histograms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19131559"/>
              </p:ext>
            </p:extLst>
          </p:nvPr>
        </p:nvGraphicFramePr>
        <p:xfrm>
          <a:off x="304800" y="1219200"/>
          <a:ext cx="8458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176001"/>
              </p:ext>
            </p:extLst>
          </p:nvPr>
        </p:nvGraphicFramePr>
        <p:xfrm>
          <a:off x="914400" y="3978275"/>
          <a:ext cx="777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35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Probability Histograms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8636856"/>
              </p:ext>
            </p:extLst>
          </p:nvPr>
        </p:nvGraphicFramePr>
        <p:xfrm>
          <a:off x="342900" y="1420266"/>
          <a:ext cx="8458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979832"/>
              </p:ext>
            </p:extLst>
          </p:nvPr>
        </p:nvGraphicFramePr>
        <p:xfrm>
          <a:off x="457200" y="3810000"/>
          <a:ext cx="83439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276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a Valid Probability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/>
              </a:bodyPr>
              <a:lstStyle/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 smtClean="0">
                    <a:solidFill>
                      <a:srgbClr val="000000"/>
                    </a:solidFill>
                  </a:rPr>
                  <a:t>0 ≤ p</a:t>
                </a:r>
                <a:r>
                  <a:rPr lang="en-US" sz="3200" baseline="-25000" dirty="0" smtClean="0">
                    <a:solidFill>
                      <a:srgbClr val="000000"/>
                    </a:solidFill>
                  </a:rPr>
                  <a:t>i</a:t>
                </a:r>
                <a:r>
                  <a:rPr lang="en-US" sz="3200" dirty="0" smtClean="0">
                    <a:solidFill>
                      <a:srgbClr val="000000"/>
                    </a:solidFill>
                  </a:rPr>
                  <a:t> ≤ 1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2. 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200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0">
                <a:blip r:embed="rId2"/>
                <a:stretch>
                  <a:fillRect t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8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Discrete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a standard deck of cards, we want to know the probability of drawing a certain number of spades when we draw 3 cards with replacement. Let X be the number of spades that we draw.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distribution?</a:t>
            </a:r>
          </a:p>
          <a:p>
            <a:pPr marL="514350" indent="-514350">
              <a:buAutoNum type="alphaLcParenR"/>
            </a:pPr>
            <a:r>
              <a:rPr lang="en-US" dirty="0" smtClean="0"/>
              <a:t>Is this a valid distribution?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you draw at least 1 spade?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you draw at least 2 spades?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5961</TotalTime>
  <Words>1963</Words>
  <Application>Microsoft Office PowerPoint</Application>
  <PresentationFormat>On-screen Show (4:3)</PresentationFormat>
  <Paragraphs>357</Paragraphs>
  <Slides>39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ＭＳ Ｐゴシック</vt:lpstr>
      <vt:lpstr>Arial</vt:lpstr>
      <vt:lpstr>Calibri</vt:lpstr>
      <vt:lpstr>Cambria Math</vt:lpstr>
      <vt:lpstr>Symbol</vt:lpstr>
      <vt:lpstr>Times New Roman</vt:lpstr>
      <vt:lpstr>Office Theme</vt:lpstr>
      <vt:lpstr>Chart</vt:lpstr>
      <vt:lpstr>Chapter 5: Random Variables and Discrete Probability Distributions</vt:lpstr>
      <vt:lpstr>5.1-5.2: Random Variables - Goals</vt:lpstr>
      <vt:lpstr>Random Variables</vt:lpstr>
      <vt:lpstr>Probability Distribution of a Random Variables</vt:lpstr>
      <vt:lpstr>Probability Distribution of a Random Variables</vt:lpstr>
      <vt:lpstr>Examples: Probability Histograms</vt:lpstr>
      <vt:lpstr>Examples: Probability Histograms</vt:lpstr>
      <vt:lpstr>Properties of a Valid Probability Distribution</vt:lpstr>
      <vt:lpstr>Example: Discrete Random Variable</vt:lpstr>
      <vt:lpstr>Example: Discrete (cont.)</vt:lpstr>
      <vt:lpstr>Example: Discrete Random Variable</vt:lpstr>
      <vt:lpstr>5.3: Mean, Variance, and Standard Deviation for a Discrete Variable - Goals</vt:lpstr>
      <vt:lpstr>Formula for the Mean of a Random Variable</vt:lpstr>
      <vt:lpstr>Example: Expected value</vt:lpstr>
      <vt:lpstr>Rules for Means</vt:lpstr>
      <vt:lpstr>Example: Expected Value</vt:lpstr>
      <vt:lpstr>Example: Expected Value</vt:lpstr>
      <vt:lpstr>Example: Expected value</vt:lpstr>
      <vt:lpstr>Variance of a Random Variable</vt:lpstr>
      <vt:lpstr>Example: Variance</vt:lpstr>
      <vt:lpstr>Rules for Variance</vt:lpstr>
      <vt:lpstr>Example: Variance</vt:lpstr>
      <vt:lpstr>Example: Variance</vt:lpstr>
      <vt:lpstr>5.4/5.5: Binomial and Poisson Distributions - Goals</vt:lpstr>
      <vt:lpstr>Properties of a Binomial Experiment - BInS</vt:lpstr>
      <vt:lpstr>Binomial Setting: Example</vt:lpstr>
      <vt:lpstr>Binomial Distribution</vt:lpstr>
      <vt:lpstr>Examples of Binomial Distribution</vt:lpstr>
      <vt:lpstr>Binomial Probabilities</vt:lpstr>
      <vt:lpstr>Example: Binomial Distribution</vt:lpstr>
      <vt:lpstr>Example: Binomial Distribution (cont)</vt:lpstr>
      <vt:lpstr>Histograms of Binomial Distributions</vt:lpstr>
      <vt:lpstr>Cumulative Probabilities (CDF)</vt:lpstr>
      <vt:lpstr>Binomial Distribution: Mean and Standard Deviation</vt:lpstr>
      <vt:lpstr>Example: Binomial Distribution (cont)</vt:lpstr>
      <vt:lpstr>Poisson Random Variable</vt:lpstr>
      <vt:lpstr>Poisson Experiment</vt:lpstr>
      <vt:lpstr>Poisson Distribution</vt:lpstr>
      <vt:lpstr>Example: Poisson Distribution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380</cp:revision>
  <dcterms:created xsi:type="dcterms:W3CDTF">2010-01-11T21:36:57Z</dcterms:created>
  <dcterms:modified xsi:type="dcterms:W3CDTF">2015-09-16T12:03:00Z</dcterms:modified>
</cp:coreProperties>
</file>