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306" r:id="rId3"/>
    <p:sldId id="348" r:id="rId4"/>
    <p:sldId id="308" r:id="rId5"/>
    <p:sldId id="349" r:id="rId6"/>
    <p:sldId id="350" r:id="rId7"/>
    <p:sldId id="352" r:id="rId8"/>
    <p:sldId id="354" r:id="rId9"/>
    <p:sldId id="353" r:id="rId10"/>
    <p:sldId id="277" r:id="rId11"/>
    <p:sldId id="355" r:id="rId12"/>
    <p:sldId id="356" r:id="rId13"/>
    <p:sldId id="311" r:id="rId14"/>
    <p:sldId id="357" r:id="rId15"/>
    <p:sldId id="309" r:id="rId16"/>
    <p:sldId id="276" r:id="rId17"/>
    <p:sldId id="358" r:id="rId18"/>
    <p:sldId id="313" r:id="rId19"/>
    <p:sldId id="359" r:id="rId20"/>
    <p:sldId id="315" r:id="rId21"/>
    <p:sldId id="280" r:id="rId22"/>
    <p:sldId id="360" r:id="rId23"/>
    <p:sldId id="300" r:id="rId24"/>
    <p:sldId id="301" r:id="rId25"/>
    <p:sldId id="343" r:id="rId26"/>
    <p:sldId id="302" r:id="rId27"/>
    <p:sldId id="303" r:id="rId28"/>
    <p:sldId id="304" r:id="rId29"/>
    <p:sldId id="305" r:id="rId30"/>
    <p:sldId id="347" r:id="rId31"/>
    <p:sldId id="346" r:id="rId32"/>
    <p:sldId id="361" r:id="rId33"/>
    <p:sldId id="362" r:id="rId34"/>
    <p:sldId id="316" r:id="rId35"/>
    <p:sldId id="345" r:id="rId36"/>
    <p:sldId id="317" r:id="rId37"/>
    <p:sldId id="296" r:id="rId38"/>
    <p:sldId id="319" r:id="rId39"/>
    <p:sldId id="320"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1E1"/>
    <a:srgbClr val="800000"/>
    <a:srgbClr val="F9D6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8" autoAdjust="0"/>
    <p:restoredTop sz="94785" autoAdjust="0"/>
  </p:normalViewPr>
  <p:slideViewPr>
    <p:cSldViewPr>
      <p:cViewPr varScale="1">
        <p:scale>
          <a:sx n="65" d="100"/>
          <a:sy n="65" d="100"/>
        </p:scale>
        <p:origin x="66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68"/>
    </p:cViewPr>
  </p:sorterViewPr>
  <p:notesViewPr>
    <p:cSldViewPr>
      <p:cViewPr varScale="1">
        <p:scale>
          <a:sx n="53" d="100"/>
          <a:sy n="53" d="100"/>
        </p:scale>
        <p:origin x="1902"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9/4/2015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extLst>
      <p:ext uri="{BB962C8B-B14F-4D97-AF65-F5344CB8AC3E}">
        <p14:creationId xmlns:p14="http://schemas.microsoft.com/office/powerpoint/2010/main" val="2605072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3</a:t>
            </a:fld>
            <a:endParaRPr lang="en-US"/>
          </a:p>
        </p:txBody>
      </p:sp>
    </p:spTree>
    <p:extLst>
      <p:ext uri="{BB962C8B-B14F-4D97-AF65-F5344CB8AC3E}">
        <p14:creationId xmlns:p14="http://schemas.microsoft.com/office/powerpoint/2010/main" val="2210794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13</a:t>
            </a:fld>
            <a:endParaRPr lang="en-US"/>
          </a:p>
        </p:txBody>
      </p:sp>
    </p:spTree>
    <p:extLst>
      <p:ext uri="{BB962C8B-B14F-4D97-AF65-F5344CB8AC3E}">
        <p14:creationId xmlns:p14="http://schemas.microsoft.com/office/powerpoint/2010/main" val="1204301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19</a:t>
            </a:fld>
            <a:endParaRPr lang="en-US"/>
          </a:p>
        </p:txBody>
      </p:sp>
    </p:spTree>
    <p:extLst>
      <p:ext uri="{BB962C8B-B14F-4D97-AF65-F5344CB8AC3E}">
        <p14:creationId xmlns:p14="http://schemas.microsoft.com/office/powerpoint/2010/main" val="2142198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25</a:t>
            </a:fld>
            <a:endParaRPr lang="en-US"/>
          </a:p>
        </p:txBody>
      </p:sp>
    </p:spTree>
    <p:extLst>
      <p:ext uri="{BB962C8B-B14F-4D97-AF65-F5344CB8AC3E}">
        <p14:creationId xmlns:p14="http://schemas.microsoft.com/office/powerpoint/2010/main" val="330261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29</a:t>
            </a:fld>
            <a:endParaRPr lang="en-US"/>
          </a:p>
        </p:txBody>
      </p:sp>
    </p:spTree>
    <p:extLst>
      <p:ext uri="{BB962C8B-B14F-4D97-AF65-F5344CB8AC3E}">
        <p14:creationId xmlns:p14="http://schemas.microsoft.com/office/powerpoint/2010/main" val="1692679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5786AC-E2F2-4ECE-8E00-0FE98E558313}" type="datetime1">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2F0412-9BD4-469D-9C30-8CE3AC2092FA}" type="datetime1">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8D077-5149-4DBA-8EB7-51162ACF60F2}" type="datetime1">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54DDCB-C178-4EFA-88D3-1A75FDBD0ADE}" type="datetime1">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A45059-622E-41B6-9DC6-D832AE02E450}" type="datetime1">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A4F019-C9C1-4C23-9535-D2BE4B7E3454}" type="datetime1">
              <a:rPr lang="en-US" smtClean="0"/>
              <a:t>9/4/2015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52EC59-B4EB-48AE-9850-1EF8A6E06538}" type="datetime1">
              <a:rPr lang="en-US" smtClean="0"/>
              <a:t>9/4/2015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2B552D-65A3-41F5-97EC-8C509714D2E3}" type="datetime1">
              <a:rPr lang="en-US" smtClean="0"/>
              <a:t>9/4/2015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999452-5FB6-4163-A6A9-383A2BDD0D71}" type="datetime1">
              <a:rPr lang="en-US" smtClean="0"/>
              <a:t>9/4/2015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C60A33-CDBE-4C4A-9244-4261B570E6D2}" type="datetime1">
              <a:rPr lang="en-US" smtClean="0"/>
              <a:t>9/4/2015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2D56D4-4334-47AB-8A44-BC067DA9515F}" type="datetime1">
              <a:rPr lang="en-US" smtClean="0"/>
              <a:t>9/4/2015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5D43B-910B-4E7B-9539-EDC15F27E243}" type="datetime1">
              <a:rPr lang="en-US" smtClean="0"/>
              <a:t>9/4/2015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Chapter 4. Probability</a:t>
            </a:r>
            <a:endParaRPr lang="en-US" dirty="0"/>
          </a:p>
        </p:txBody>
      </p:sp>
      <p:sp>
        <p:nvSpPr>
          <p:cNvPr id="5" name="TextBox 4"/>
          <p:cNvSpPr txBox="1"/>
          <p:nvPr/>
        </p:nvSpPr>
        <p:spPr>
          <a:xfrm>
            <a:off x="1524000" y="6260068"/>
            <a:ext cx="5616153" cy="369332"/>
          </a:xfrm>
          <a:prstGeom prst="rect">
            <a:avLst/>
          </a:prstGeom>
          <a:noFill/>
        </p:spPr>
        <p:txBody>
          <a:bodyPr wrap="none" rtlCol="0">
            <a:spAutoFit/>
          </a:bodyPr>
          <a:lstStyle/>
          <a:p>
            <a:r>
              <a:rPr lang="en-US" dirty="0" smtClean="0"/>
              <a:t>http://mikeess-trip.blogspot.com/2011/06/gambling.html</a:t>
            </a:r>
            <a:endParaRPr lang="en-US" dirty="0"/>
          </a:p>
        </p:txBody>
      </p:sp>
      <p:pic>
        <p:nvPicPr>
          <p:cNvPr id="6" name="Picture 2"/>
          <p:cNvPicPr>
            <a:picLocks noChangeAspect="1" noChangeArrowheads="1"/>
          </p:cNvPicPr>
          <p:nvPr/>
        </p:nvPicPr>
        <p:blipFill>
          <a:blip r:embed="rId2" cstate="print"/>
          <a:srcRect/>
          <a:stretch>
            <a:fillRect/>
          </a:stretch>
        </p:blipFill>
        <p:spPr bwMode="auto">
          <a:xfrm rot="60000">
            <a:off x="2482294" y="1110664"/>
            <a:ext cx="3733800" cy="506278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D85D01E0-4520-4710-81AB-3D8832D7391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lstStyle/>
          <a:p>
            <a:r>
              <a:rPr lang="en-US" dirty="0" smtClean="0"/>
              <a:t>Sample Space, Event: Example</a:t>
            </a:r>
            <a:endParaRPr lang="en-US" dirty="0"/>
          </a:p>
        </p:txBody>
      </p:sp>
      <p:sp>
        <p:nvSpPr>
          <p:cNvPr id="5" name="Content Placeholder 4"/>
          <p:cNvSpPr>
            <a:spLocks noGrp="1"/>
          </p:cNvSpPr>
          <p:nvPr>
            <p:ph idx="1"/>
          </p:nvPr>
        </p:nvSpPr>
        <p:spPr>
          <a:xfrm>
            <a:off x="228600" y="914400"/>
            <a:ext cx="8915400" cy="5943600"/>
          </a:xfrm>
        </p:spPr>
        <p:txBody>
          <a:bodyPr>
            <a:normAutofit/>
          </a:bodyPr>
          <a:lstStyle/>
          <a:p>
            <a:pPr>
              <a:buNone/>
            </a:pPr>
            <a:r>
              <a:rPr lang="en-US" dirty="0" smtClean="0"/>
              <a:t>What is the sample space in the following situations? What are the outcomes in the listed event? Is the event simple?</a:t>
            </a:r>
          </a:p>
          <a:p>
            <a:pPr marL="514350" indent="-514350">
              <a:buAutoNum type="alphaLcParenR"/>
            </a:pPr>
            <a:r>
              <a:rPr lang="en-US" dirty="0" smtClean="0"/>
              <a:t>I roll one 4-sided die. A = {roll is even}</a:t>
            </a:r>
          </a:p>
          <a:p>
            <a:pPr marL="514350" indent="-514350">
              <a:buAutoNum type="alphaLcParenR"/>
            </a:pPr>
            <a:r>
              <a:rPr lang="en-US" dirty="0" smtClean="0"/>
              <a:t>I roll two 4-sided dice. A = {sum is even}</a:t>
            </a:r>
          </a:p>
          <a:p>
            <a:pPr marL="514350" indent="-514350">
              <a:buAutoNum type="alphaLcParenR"/>
            </a:pPr>
            <a:r>
              <a:rPr lang="en-US" dirty="0" smtClean="0"/>
              <a:t>I toss a coin until the first head appears. A = {it takes 3 rolls}</a:t>
            </a:r>
          </a:p>
        </p:txBody>
      </p:sp>
      <p:sp>
        <p:nvSpPr>
          <p:cNvPr id="2" name="Slide Number Placeholder 1"/>
          <p:cNvSpPr>
            <a:spLocks noGrp="1"/>
          </p:cNvSpPr>
          <p:nvPr>
            <p:ph type="sldNum" sz="quarter" idx="12"/>
          </p:nvPr>
        </p:nvSpPr>
        <p:spPr/>
        <p:txBody>
          <a:bodyPr/>
          <a:lstStyle/>
          <a:p>
            <a:fld id="{D85D01E0-4520-4710-81AB-3D8832D73914}"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Theory Terms</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altLang="en-US" dirty="0"/>
              <a:t>The event </a:t>
            </a:r>
            <a:r>
              <a:rPr lang="en-US" altLang="en-US" i="1" dirty="0"/>
              <a:t>A</a:t>
            </a:r>
            <a:r>
              <a:rPr lang="en-US" altLang="en-US" dirty="0"/>
              <a:t> </a:t>
            </a:r>
            <a:r>
              <a:rPr lang="en-US" altLang="en-US" dirty="0">
                <a:solidFill>
                  <a:srgbClr val="C00000"/>
                </a:solidFill>
              </a:rPr>
              <a:t>complement</a:t>
            </a:r>
            <a:r>
              <a:rPr lang="en-US" altLang="en-US" dirty="0"/>
              <a:t>, denoted </a:t>
            </a:r>
            <a:r>
              <a:rPr lang="en-US" altLang="en-US" i="1" dirty="0"/>
              <a:t>A</a:t>
            </a:r>
            <a:r>
              <a:rPr lang="en-US" altLang="en-US" dirty="0"/>
              <a:t>’, consists of all outcomes in the sample space </a:t>
            </a:r>
            <a:r>
              <a:rPr lang="en-US" altLang="en-US" i="1" dirty="0"/>
              <a:t>S,</a:t>
            </a:r>
            <a:r>
              <a:rPr lang="en-US" altLang="en-US" dirty="0"/>
              <a:t> not in </a:t>
            </a:r>
            <a:r>
              <a:rPr lang="en-US" altLang="en-US" i="1" dirty="0"/>
              <a:t>A</a:t>
            </a:r>
            <a:r>
              <a:rPr lang="en-US" altLang="en-US" dirty="0"/>
              <a:t>.</a:t>
            </a:r>
          </a:p>
          <a:p>
            <a:r>
              <a:rPr lang="en-US" altLang="en-US" dirty="0"/>
              <a:t>The event </a:t>
            </a:r>
            <a:r>
              <a:rPr lang="en-US" altLang="en-US" i="1" dirty="0">
                <a:solidFill>
                  <a:srgbClr val="C00000"/>
                </a:solidFill>
              </a:rPr>
              <a:t>A</a:t>
            </a:r>
            <a:r>
              <a:rPr lang="en-US" altLang="en-US" dirty="0">
                <a:solidFill>
                  <a:srgbClr val="C00000"/>
                </a:solidFill>
              </a:rPr>
              <a:t> union </a:t>
            </a:r>
            <a:r>
              <a:rPr lang="en-US" altLang="en-US" i="1" dirty="0">
                <a:solidFill>
                  <a:srgbClr val="C00000"/>
                </a:solidFill>
              </a:rPr>
              <a:t>B</a:t>
            </a:r>
            <a:r>
              <a:rPr lang="en-US" altLang="en-US" dirty="0"/>
              <a:t>, denoted </a:t>
            </a:r>
            <a:r>
              <a:rPr lang="en-US" altLang="en-US" i="1" dirty="0"/>
              <a:t>A </a:t>
            </a:r>
            <a:r>
              <a:rPr lang="en-US" altLang="en-US" dirty="0">
                <a:cs typeface="Tahoma" panose="020B0604030504040204" pitchFamily="34" charset="0"/>
                <a:sym typeface="Symbol" panose="05050102010706020507" pitchFamily="18" charset="2"/>
              </a:rPr>
              <a:t> </a:t>
            </a:r>
            <a:r>
              <a:rPr lang="en-US" altLang="en-US" i="1" dirty="0"/>
              <a:t>B</a:t>
            </a:r>
            <a:r>
              <a:rPr lang="en-US" altLang="en-US" dirty="0"/>
              <a:t>, consists of all outcomes in </a:t>
            </a:r>
            <a:r>
              <a:rPr lang="en-US" altLang="en-US" i="1" dirty="0"/>
              <a:t>A</a:t>
            </a:r>
            <a:r>
              <a:rPr lang="en-US" altLang="en-US" dirty="0"/>
              <a:t> </a:t>
            </a:r>
            <a:r>
              <a:rPr lang="en-US" altLang="en-US" dirty="0">
                <a:solidFill>
                  <a:srgbClr val="C00000"/>
                </a:solidFill>
              </a:rPr>
              <a:t>or</a:t>
            </a:r>
            <a:r>
              <a:rPr lang="en-US" altLang="en-US" dirty="0"/>
              <a:t> </a:t>
            </a:r>
            <a:r>
              <a:rPr lang="en-US" altLang="en-US" i="1" dirty="0"/>
              <a:t>B</a:t>
            </a:r>
            <a:r>
              <a:rPr lang="en-US" altLang="en-US" dirty="0"/>
              <a:t> or both.</a:t>
            </a:r>
          </a:p>
          <a:p>
            <a:r>
              <a:rPr lang="en-US" altLang="en-US" dirty="0"/>
              <a:t>The event </a:t>
            </a:r>
            <a:r>
              <a:rPr lang="en-US" altLang="en-US" i="1" dirty="0"/>
              <a:t>A</a:t>
            </a:r>
            <a:r>
              <a:rPr lang="en-US" altLang="en-US" dirty="0"/>
              <a:t> </a:t>
            </a:r>
            <a:r>
              <a:rPr lang="en-US" altLang="en-US" dirty="0">
                <a:solidFill>
                  <a:srgbClr val="C00000"/>
                </a:solidFill>
              </a:rPr>
              <a:t>intersection</a:t>
            </a:r>
            <a:r>
              <a:rPr lang="en-US" altLang="en-US" dirty="0"/>
              <a:t> </a:t>
            </a:r>
            <a:r>
              <a:rPr lang="en-US" altLang="en-US" i="1" dirty="0"/>
              <a:t>B</a:t>
            </a:r>
            <a:r>
              <a:rPr lang="en-US" altLang="en-US" dirty="0"/>
              <a:t>, denoted by </a:t>
            </a:r>
            <a:r>
              <a:rPr lang="en-US" altLang="en-US" i="1" dirty="0"/>
              <a:t>A </a:t>
            </a:r>
            <a:r>
              <a:rPr lang="en-US" altLang="en-US" dirty="0">
                <a:sym typeface="Symbol" panose="05050102010706020507" pitchFamily="18" charset="2"/>
              </a:rPr>
              <a:t> </a:t>
            </a:r>
            <a:r>
              <a:rPr lang="en-US" altLang="en-US" i="1" dirty="0">
                <a:sym typeface="Symbol" panose="05050102010706020507" pitchFamily="18" charset="2"/>
              </a:rPr>
              <a:t>B</a:t>
            </a:r>
            <a:r>
              <a:rPr lang="en-US" altLang="en-US" dirty="0">
                <a:sym typeface="Symbol" panose="05050102010706020507" pitchFamily="18" charset="2"/>
              </a:rPr>
              <a:t>,</a:t>
            </a:r>
            <a:r>
              <a:rPr lang="en-US" altLang="en-US" dirty="0"/>
              <a:t> consists of all outcomes in both </a:t>
            </a:r>
            <a:r>
              <a:rPr lang="en-US" altLang="en-US" i="1" dirty="0"/>
              <a:t>A</a:t>
            </a:r>
            <a:r>
              <a:rPr lang="en-US" altLang="en-US" dirty="0"/>
              <a:t> </a:t>
            </a:r>
            <a:r>
              <a:rPr lang="en-US" altLang="en-US" dirty="0">
                <a:solidFill>
                  <a:srgbClr val="C00000"/>
                </a:solidFill>
              </a:rPr>
              <a:t>and</a:t>
            </a:r>
            <a:r>
              <a:rPr lang="en-US" altLang="en-US" dirty="0"/>
              <a:t> </a:t>
            </a:r>
            <a:r>
              <a:rPr lang="en-US" altLang="en-US" i="1" dirty="0"/>
              <a:t>B</a:t>
            </a:r>
            <a:r>
              <a:rPr lang="en-US" altLang="en-US" dirty="0"/>
              <a:t>.</a:t>
            </a:r>
          </a:p>
          <a:p>
            <a:r>
              <a:rPr lang="en-US" altLang="en-US" dirty="0"/>
              <a:t>If </a:t>
            </a:r>
            <a:r>
              <a:rPr lang="en-US" altLang="en-US" i="1" dirty="0"/>
              <a:t>A</a:t>
            </a:r>
            <a:r>
              <a:rPr lang="en-US" altLang="en-US" dirty="0"/>
              <a:t> and </a:t>
            </a:r>
            <a:r>
              <a:rPr lang="en-US" altLang="en-US" i="1" dirty="0"/>
              <a:t>B</a:t>
            </a:r>
            <a:r>
              <a:rPr lang="en-US" altLang="en-US" dirty="0"/>
              <a:t> have no elements in common, they are </a:t>
            </a:r>
            <a:r>
              <a:rPr lang="en-US" altLang="en-US" dirty="0">
                <a:solidFill>
                  <a:srgbClr val="C00000"/>
                </a:solidFill>
              </a:rPr>
              <a:t>disjoint</a:t>
            </a:r>
            <a:r>
              <a:rPr lang="en-US" altLang="en-US" dirty="0"/>
              <a:t> or </a:t>
            </a:r>
            <a:r>
              <a:rPr lang="en-US" altLang="en-US" dirty="0">
                <a:solidFill>
                  <a:srgbClr val="C00000"/>
                </a:solidFill>
              </a:rPr>
              <a:t>mutually exclusive events</a:t>
            </a:r>
            <a:r>
              <a:rPr lang="en-US" altLang="en-US" dirty="0"/>
              <a:t>, written </a:t>
            </a:r>
            <a:r>
              <a:rPr lang="en-US" altLang="en-US" i="1" dirty="0"/>
              <a:t>A </a:t>
            </a:r>
            <a:r>
              <a:rPr lang="en-US" altLang="en-US" dirty="0">
                <a:sym typeface="Symbol" panose="05050102010706020507" pitchFamily="18" charset="2"/>
              </a:rPr>
              <a:t> </a:t>
            </a:r>
            <a:r>
              <a:rPr lang="en-US" altLang="en-US" i="1" dirty="0">
                <a:sym typeface="Symbol" panose="05050102010706020507" pitchFamily="18" charset="2"/>
              </a:rPr>
              <a:t>B</a:t>
            </a:r>
            <a:r>
              <a:rPr lang="en-US" altLang="en-US" dirty="0">
                <a:sym typeface="Symbol" panose="05050102010706020507" pitchFamily="18" charset="2"/>
              </a:rPr>
              <a:t> =</a:t>
            </a:r>
            <a:r>
              <a:rPr lang="en-US" altLang="en-US" dirty="0"/>
              <a:t> </a:t>
            </a:r>
            <a:r>
              <a:rPr lang="en-US" altLang="en-US" dirty="0">
                <a:cs typeface="Tahoma" panose="020B0604030504040204" pitchFamily="34" charset="0"/>
              </a:rPr>
              <a:t>{ </a:t>
            </a:r>
            <a:r>
              <a:rPr lang="en-US" altLang="en-US" dirty="0" smtClean="0">
                <a:cs typeface="Tahoma" panose="020B0604030504040204" pitchFamily="34" charset="0"/>
              </a:rPr>
              <a:t>}.</a:t>
            </a:r>
            <a:endParaRPr lang="en-US" altLang="en-US" dirty="0">
              <a:cs typeface="Tahoma" panose="020B0604030504040204" pitchFamily="34" charset="0"/>
            </a:endParaRPr>
          </a:p>
        </p:txBody>
      </p:sp>
      <p:sp>
        <p:nvSpPr>
          <p:cNvPr id="4" name="Slide Number Placeholder 3"/>
          <p:cNvSpPr>
            <a:spLocks noGrp="1"/>
          </p:cNvSpPr>
          <p:nvPr>
            <p:ph type="sldNum" sz="quarter" idx="12"/>
          </p:nvPr>
        </p:nvSpPr>
        <p:spPr/>
        <p:txBody>
          <a:bodyPr/>
          <a:lstStyle/>
          <a:p>
            <a:fld id="{D85D01E0-4520-4710-81AB-3D8832D73914}" type="slidenum">
              <a:rPr lang="en-US" smtClean="0"/>
              <a:pPr/>
              <a:t>11</a:t>
            </a:fld>
            <a:endParaRPr lang="en-US"/>
          </a:p>
        </p:txBody>
      </p:sp>
    </p:spTree>
    <p:extLst>
      <p:ext uri="{BB962C8B-B14F-4D97-AF65-F5344CB8AC3E}">
        <p14:creationId xmlns:p14="http://schemas.microsoft.com/office/powerpoint/2010/main" val="1473122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Theory Visualization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12</a:t>
            </a:fld>
            <a:endParaRPr lang="en-US"/>
          </a:p>
        </p:txBody>
      </p:sp>
      <p:pic>
        <p:nvPicPr>
          <p:cNvPr id="5" name="Picture 5" descr="kokos_04_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001" y="1119187"/>
            <a:ext cx="5884763" cy="548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9953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4000" cy="1143000"/>
          </a:xfrm>
        </p:spPr>
        <p:txBody>
          <a:bodyPr>
            <a:normAutofit fontScale="90000"/>
          </a:bodyPr>
          <a:lstStyle/>
          <a:p>
            <a:r>
              <a:rPr lang="en-US" dirty="0" smtClean="0"/>
              <a:t>4.2: An Introduction to Probability - Goals</a:t>
            </a:r>
            <a:endParaRPr lang="en-US" dirty="0"/>
          </a:p>
        </p:txBody>
      </p:sp>
      <p:sp>
        <p:nvSpPr>
          <p:cNvPr id="3" name="Content Placeholder 2"/>
          <p:cNvSpPr>
            <a:spLocks noGrp="1"/>
          </p:cNvSpPr>
          <p:nvPr>
            <p:ph idx="1"/>
          </p:nvPr>
        </p:nvSpPr>
        <p:spPr>
          <a:xfrm>
            <a:off x="0" y="1160929"/>
            <a:ext cx="9144000" cy="5697071"/>
          </a:xfrm>
        </p:spPr>
        <p:txBody>
          <a:bodyPr>
            <a:normAutofit/>
          </a:bodyPr>
          <a:lstStyle/>
          <a:p>
            <a:r>
              <a:rPr lang="en-US" dirty="0" smtClean="0"/>
              <a:t>Be able to state what probability is in layman’s terms.</a:t>
            </a:r>
          </a:p>
          <a:p>
            <a:r>
              <a:rPr lang="en-US" dirty="0" smtClean="0"/>
              <a:t>Be able to state and apply the properties and rules of probability.</a:t>
            </a:r>
          </a:p>
          <a:p>
            <a:r>
              <a:rPr lang="en-US" dirty="0" smtClean="0"/>
              <a:t>Be able to determine what type of probability is given in a certain situation.</a:t>
            </a:r>
          </a:p>
          <a:p>
            <a:r>
              <a:rPr lang="en-US" dirty="0" smtClean="0"/>
              <a:t>Be able to assign probabilities assuming an equally likelihood assumption.</a:t>
            </a:r>
          </a:p>
        </p:txBody>
      </p:sp>
      <p:sp>
        <p:nvSpPr>
          <p:cNvPr id="4" name="Slide Number Placeholder 3"/>
          <p:cNvSpPr>
            <a:spLocks noGrp="1"/>
          </p:cNvSpPr>
          <p:nvPr>
            <p:ph type="sldNum" sz="quarter" idx="12"/>
          </p:nvPr>
        </p:nvSpPr>
        <p:spPr/>
        <p:txBody>
          <a:bodyPr/>
          <a:lstStyle/>
          <a:p>
            <a:fld id="{D85D01E0-4520-4710-81AB-3D8832D73914}" type="slidenum">
              <a:rPr lang="en-US" smtClean="0"/>
              <a:pPr/>
              <a:t>13</a:t>
            </a:fld>
            <a:endParaRPr lang="en-US"/>
          </a:p>
        </p:txBody>
      </p:sp>
    </p:spTree>
    <p:extLst>
      <p:ext uri="{BB962C8B-B14F-4D97-AF65-F5344CB8AC3E}">
        <p14:creationId xmlns:p14="http://schemas.microsoft.com/office/powerpoint/2010/main" val="41711977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Probability</a:t>
            </a:r>
            <a:endParaRPr lang="en-US" dirty="0"/>
          </a:p>
        </p:txBody>
      </p:sp>
      <p:sp>
        <p:nvSpPr>
          <p:cNvPr id="3" name="Content Placeholder 2"/>
          <p:cNvSpPr>
            <a:spLocks noGrp="1"/>
          </p:cNvSpPr>
          <p:nvPr>
            <p:ph idx="1"/>
          </p:nvPr>
        </p:nvSpPr>
        <p:spPr/>
        <p:txBody>
          <a:bodyPr>
            <a:normAutofit/>
          </a:bodyPr>
          <a:lstStyle/>
          <a:p>
            <a:r>
              <a:rPr lang="en-US" altLang="en-US" dirty="0" smtClean="0"/>
              <a:t>Given an experiment, some events are more likely to occur than others.</a:t>
            </a:r>
          </a:p>
          <a:p>
            <a:r>
              <a:rPr lang="en-US" altLang="en-US" dirty="0"/>
              <a:t>For an event </a:t>
            </a:r>
            <a:r>
              <a:rPr lang="en-US" altLang="en-US" i="1" dirty="0"/>
              <a:t>A</a:t>
            </a:r>
            <a:r>
              <a:rPr lang="en-US" altLang="en-US" dirty="0"/>
              <a:t>, assign a number that conveys the </a:t>
            </a:r>
            <a:r>
              <a:rPr lang="en-US" altLang="en-US" i="1" dirty="0"/>
              <a:t>likelihood of occurrence</a:t>
            </a:r>
            <a:r>
              <a:rPr lang="en-US" altLang="en-US" dirty="0" smtClean="0"/>
              <a:t>. This is called the </a:t>
            </a:r>
            <a:r>
              <a:rPr lang="en-US" altLang="en-US" dirty="0" smtClean="0">
                <a:solidFill>
                  <a:srgbClr val="C00000"/>
                </a:solidFill>
              </a:rPr>
              <a:t>probability of A </a:t>
            </a:r>
            <a:r>
              <a:rPr lang="en-US" altLang="en-US" dirty="0" smtClean="0"/>
              <a:t>or P(A)</a:t>
            </a:r>
            <a:endParaRPr lang="en-US" altLang="en-US" dirty="0"/>
          </a:p>
          <a:p>
            <a:r>
              <a:rPr lang="en-US" altLang="en-US" dirty="0" smtClean="0"/>
              <a:t>When </a:t>
            </a:r>
            <a:r>
              <a:rPr lang="en-US" altLang="en-US" dirty="0"/>
              <a:t>an experiment is conducted, only one outcome can </a:t>
            </a:r>
            <a:r>
              <a:rPr lang="en-US" altLang="en-US" dirty="0" smtClean="0"/>
              <a:t>occur.</a:t>
            </a:r>
          </a:p>
          <a:p>
            <a:pPr marL="0" indent="0">
              <a:buNone/>
            </a:pPr>
            <a:endParaRPr lang="en-US" alt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14</a:t>
            </a:fld>
            <a:endParaRPr lang="en-US"/>
          </a:p>
        </p:txBody>
      </p:sp>
      <p:sp>
        <p:nvSpPr>
          <p:cNvPr id="5" name="TextBox 4"/>
          <p:cNvSpPr txBox="1"/>
          <p:nvPr/>
        </p:nvSpPr>
        <p:spPr>
          <a:xfrm>
            <a:off x="4114800" y="2968052"/>
            <a:ext cx="65" cy="276999"/>
          </a:xfrm>
          <a:prstGeom prst="rect">
            <a:avLst/>
          </a:prstGeom>
          <a:noFill/>
        </p:spPr>
        <p:txBody>
          <a:bodyPr wrap="none" lIns="0" tIns="0" rIns="0" bIns="0" rtlCol="0">
            <a:spAutoFit/>
          </a:bodyPr>
          <a:lstStyle/>
          <a:p>
            <a:endParaRPr lang="en-US" dirty="0"/>
          </a:p>
        </p:txBody>
      </p:sp>
    </p:spTree>
    <p:extLst>
      <p:ext uri="{BB962C8B-B14F-4D97-AF65-F5344CB8AC3E}">
        <p14:creationId xmlns:p14="http://schemas.microsoft.com/office/powerpoint/2010/main" val="3599802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Probability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solidFill>
                      <a:srgbClr val="000000"/>
                    </a:solidFill>
                  </a:rPr>
                  <a:t>The </a:t>
                </a:r>
                <a:r>
                  <a:rPr lang="en-US" b="1" dirty="0">
                    <a:solidFill>
                      <a:srgbClr val="800000"/>
                    </a:solidFill>
                  </a:rPr>
                  <a:t>probability</a:t>
                </a:r>
                <a:r>
                  <a:rPr lang="en-US" dirty="0">
                    <a:solidFill>
                      <a:srgbClr val="800000"/>
                    </a:solidFill>
                  </a:rPr>
                  <a:t> </a:t>
                </a:r>
                <a:r>
                  <a:rPr lang="en-US" dirty="0">
                    <a:solidFill>
                      <a:srgbClr val="000000"/>
                    </a:solidFill>
                  </a:rPr>
                  <a:t>of any outcome of a chance process is the proportion of times the outcome would occur in a very long series of repetitions</a:t>
                </a:r>
                <a:r>
                  <a:rPr lang="en-US" dirty="0" smtClean="0">
                    <a:solidFill>
                      <a:srgbClr val="000000"/>
                    </a:solidFill>
                  </a:rPr>
                  <a:t>.</a:t>
                </a:r>
              </a:p>
              <a:p>
                <a:r>
                  <a:rPr lang="en-US" dirty="0" smtClean="0">
                    <a:solidFill>
                      <a:srgbClr val="000000"/>
                    </a:solidFill>
                  </a:rPr>
                  <a:t>This can be written as (frequentist interpretation)</a:t>
                </a:r>
              </a:p>
              <a:p>
                <a:pPr marL="0" indent="0">
                  <a:buNone/>
                </a:pPr>
                <a14:m>
                  <m:oMathPara xmlns:m="http://schemas.openxmlformats.org/officeDocument/2006/math">
                    <m:oMathParaPr>
                      <m:jc m:val="centerGroup"/>
                    </m:oMathParaPr>
                    <m:oMath xmlns:m="http://schemas.openxmlformats.org/officeDocument/2006/math">
                      <m:r>
                        <a:rPr lang="en-US" altLang="en-US" b="0" i="1" smtClean="0">
                          <a:latin typeface="Cambria Math" panose="02040503050406030204" pitchFamily="18" charset="0"/>
                        </a:rPr>
                        <m:t>𝑃</m:t>
                      </m:r>
                      <m:d>
                        <m:dPr>
                          <m:ctrlPr>
                            <a:rPr lang="en-US" altLang="en-US" b="0" i="1" smtClean="0">
                              <a:latin typeface="Cambria Math" panose="02040503050406030204" pitchFamily="18" charset="0"/>
                            </a:rPr>
                          </m:ctrlPr>
                        </m:dPr>
                        <m:e>
                          <m:r>
                            <a:rPr lang="en-US" altLang="en-US" b="0" i="1" smtClean="0">
                              <a:latin typeface="Cambria Math" panose="02040503050406030204" pitchFamily="18" charset="0"/>
                            </a:rPr>
                            <m:t>𝐴</m:t>
                          </m:r>
                        </m:e>
                      </m:d>
                      <m:r>
                        <a:rPr lang="en-US" altLang="en-US" b="0" i="1" smtClean="0">
                          <a:latin typeface="Cambria Math" panose="02040503050406030204" pitchFamily="18" charset="0"/>
                          <a:ea typeface="Cambria Math" panose="02040503050406030204" pitchFamily="18" charset="0"/>
                        </a:rPr>
                        <m:t>≈</m:t>
                      </m:r>
                      <m:func>
                        <m:funcPr>
                          <m:ctrlPr>
                            <a:rPr lang="en-US" altLang="en-US" i="1">
                              <a:latin typeface="Cambria Math" panose="02040503050406030204" pitchFamily="18" charset="0"/>
                            </a:rPr>
                          </m:ctrlPr>
                        </m:funcPr>
                        <m:fName>
                          <m:limLow>
                            <m:limLowPr>
                              <m:ctrlPr>
                                <a:rPr lang="en-US" altLang="en-US" i="1">
                                  <a:latin typeface="Cambria Math" panose="02040503050406030204" pitchFamily="18" charset="0"/>
                                </a:rPr>
                              </m:ctrlPr>
                            </m:limLowPr>
                            <m:e>
                              <m:r>
                                <m:rPr>
                                  <m:sty m:val="p"/>
                                </m:rPr>
                                <a:rPr lang="en-US" altLang="en-US">
                                  <a:latin typeface="Cambria Math" panose="02040503050406030204" pitchFamily="18" charset="0"/>
                                </a:rPr>
                                <m:t>lim</m:t>
                              </m:r>
                            </m:e>
                            <m:lim>
                              <m:r>
                                <a:rPr lang="en-US" altLang="en-US" i="1">
                                  <a:latin typeface="Cambria Math" panose="02040503050406030204" pitchFamily="18" charset="0"/>
                                </a:rPr>
                                <m:t>𝑁</m:t>
                              </m:r>
                              <m:r>
                                <a:rPr lang="en-US" altLang="en-US" i="1">
                                  <a:latin typeface="Cambria Math" panose="02040503050406030204" pitchFamily="18" charset="0"/>
                                  <a:ea typeface="Cambria Math" panose="02040503050406030204" pitchFamily="18" charset="0"/>
                                </a:rPr>
                                <m:t>→∞</m:t>
                              </m:r>
                            </m:lim>
                          </m:limLow>
                        </m:fName>
                        <m:e>
                          <m:f>
                            <m:fPr>
                              <m:ctrlPr>
                                <a:rPr lang="en-US" altLang="en-US" i="1">
                                  <a:latin typeface="Cambria Math" panose="02040503050406030204" pitchFamily="18" charset="0"/>
                                </a:rPr>
                              </m:ctrlPr>
                            </m:fPr>
                            <m:num>
                              <m:r>
                                <a:rPr lang="en-US" altLang="en-US" i="1">
                                  <a:latin typeface="Cambria Math" panose="02040503050406030204" pitchFamily="18" charset="0"/>
                                </a:rPr>
                                <m:t>𝑛</m:t>
                              </m:r>
                            </m:num>
                            <m:den>
                              <m:r>
                                <a:rPr lang="en-US" altLang="en-US" i="1">
                                  <a:latin typeface="Cambria Math" panose="02040503050406030204" pitchFamily="18" charset="0"/>
                                </a:rPr>
                                <m:t>𝑁</m:t>
                              </m:r>
                            </m:den>
                          </m:f>
                        </m:e>
                      </m:func>
                    </m:oMath>
                  </m:oMathPara>
                </a14:m>
                <a:endParaRPr lang="en-US" dirty="0">
                  <a:solidFill>
                    <a:srgbClr val="000000"/>
                  </a:solidFill>
                </a:endParaRP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704" t="-1752"/>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15</a:t>
            </a:fld>
            <a:endParaRPr lang="en-US"/>
          </a:p>
        </p:txBody>
      </p:sp>
    </p:spTree>
    <p:extLst>
      <p:ext uri="{BB962C8B-B14F-4D97-AF65-F5344CB8AC3E}">
        <p14:creationId xmlns:p14="http://schemas.microsoft.com/office/powerpoint/2010/main" val="30510273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Frequentist Interpretation</a:t>
            </a:r>
            <a:endParaRPr lang="en-US" dirty="0"/>
          </a:p>
        </p:txBody>
      </p:sp>
      <p:pic>
        <p:nvPicPr>
          <p:cNvPr id="4" name="Picture 3" descr="figure-09-01"/>
          <p:cNvPicPr>
            <a:picLocks noChangeAspect="1" noChangeArrowheads="1"/>
          </p:cNvPicPr>
          <p:nvPr/>
        </p:nvPicPr>
        <p:blipFill>
          <a:blip r:embed="rId2" cstate="print"/>
          <a:srcRect/>
          <a:stretch>
            <a:fillRect/>
          </a:stretch>
        </p:blipFill>
        <p:spPr bwMode="auto">
          <a:xfrm>
            <a:off x="1371600" y="1393825"/>
            <a:ext cx="6500812" cy="5464175"/>
          </a:xfrm>
          <a:prstGeom prst="rect">
            <a:avLst/>
          </a:prstGeom>
          <a:noFill/>
        </p:spPr>
      </p:pic>
      <p:sp>
        <p:nvSpPr>
          <p:cNvPr id="3" name="Slide Number Placeholder 2"/>
          <p:cNvSpPr>
            <a:spLocks noGrp="1"/>
          </p:cNvSpPr>
          <p:nvPr>
            <p:ph type="sldNum" sz="quarter" idx="12"/>
          </p:nvPr>
        </p:nvSpPr>
        <p:spPr/>
        <p:txBody>
          <a:bodyPr/>
          <a:lstStyle/>
          <a:p>
            <a:fld id="{D85D01E0-4520-4710-81AB-3D8832D73914}"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Bayesian Statistics</a:t>
            </a:r>
            <a:endParaRPr lang="en-US" dirty="0"/>
          </a:p>
        </p:txBody>
      </p:sp>
      <p:sp>
        <p:nvSpPr>
          <p:cNvPr id="3" name="Content Placeholder 2"/>
          <p:cNvSpPr>
            <a:spLocks noGrp="1"/>
          </p:cNvSpPr>
          <p:nvPr>
            <p:ph idx="1"/>
          </p:nvPr>
        </p:nvSpPr>
        <p:spPr/>
        <p:txBody>
          <a:bodyPr/>
          <a:lstStyle/>
          <a:p>
            <a:pPr marL="0" indent="0">
              <a:buNone/>
            </a:pPr>
            <a:r>
              <a:rPr lang="en-US" dirty="0"/>
              <a:t>Bayesian probability belongs to the category of evidential probabilities; to evaluate the probability of a hypothesis, the Bayesian </a:t>
            </a:r>
            <a:r>
              <a:rPr lang="en-US" dirty="0" err="1"/>
              <a:t>probabilist</a:t>
            </a:r>
            <a:r>
              <a:rPr lang="en-US" dirty="0"/>
              <a:t> specifies some </a:t>
            </a:r>
            <a:r>
              <a:rPr lang="en-US" dirty="0">
                <a:solidFill>
                  <a:srgbClr val="C00000"/>
                </a:solidFill>
              </a:rPr>
              <a:t>prior probability</a:t>
            </a:r>
            <a:r>
              <a:rPr lang="en-US" dirty="0"/>
              <a:t>, which is then updated in </a:t>
            </a:r>
            <a:r>
              <a:rPr lang="en-US" dirty="0" smtClean="0"/>
              <a:t>the </a:t>
            </a:r>
            <a:r>
              <a:rPr lang="en-US" dirty="0"/>
              <a:t>light of new, </a:t>
            </a:r>
            <a:r>
              <a:rPr lang="en-US" dirty="0">
                <a:solidFill>
                  <a:srgbClr val="C00000"/>
                </a:solidFill>
              </a:rPr>
              <a:t>relevant data</a:t>
            </a:r>
            <a:r>
              <a:rPr lang="en-US" dirty="0"/>
              <a:t> (</a:t>
            </a:r>
            <a:r>
              <a:rPr lang="en-US" dirty="0" smtClean="0"/>
              <a:t>evidence).</a:t>
            </a:r>
            <a:r>
              <a:rPr lang="en-US" baseline="30000" dirty="0"/>
              <a:t> </a:t>
            </a:r>
            <a:r>
              <a:rPr lang="en-US" baseline="30000" dirty="0" smtClean="0"/>
              <a:t>–</a:t>
            </a:r>
            <a:r>
              <a:rPr lang="en-US" dirty="0" smtClean="0"/>
              <a:t> Wikipedia</a:t>
            </a:r>
          </a:p>
          <a:p>
            <a:pPr marL="0" indent="0">
              <a:buNone/>
            </a:pPr>
            <a:r>
              <a:rPr lang="en-US" dirty="0"/>
              <a:t>https://en.wikipedia.org/wiki/Bayesian_probability#Bayesian_methodology</a:t>
            </a:r>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17</a:t>
            </a:fld>
            <a:endParaRPr lang="en-US"/>
          </a:p>
        </p:txBody>
      </p:sp>
    </p:spTree>
    <p:extLst>
      <p:ext uri="{BB962C8B-B14F-4D97-AF65-F5344CB8AC3E}">
        <p14:creationId xmlns:p14="http://schemas.microsoft.com/office/powerpoint/2010/main" val="2151482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Probability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229600" cy="5121275"/>
              </a:xfrm>
            </p:spPr>
            <p:txBody>
              <a:bodyPr>
                <a:normAutofit/>
              </a:bodyPr>
              <a:lstStyle/>
              <a:p>
                <a:pPr marL="404813" indent="-404813">
                  <a:buNone/>
                </a:pPr>
                <a:r>
                  <a:rPr lang="en-US" altLang="en-US" b="1" dirty="0" smtClean="0"/>
                  <a:t>1</a:t>
                </a:r>
                <a:r>
                  <a:rPr lang="en-US" altLang="en-US" b="1" dirty="0"/>
                  <a:t>.</a:t>
                </a:r>
                <a:r>
                  <a:rPr lang="en-US" altLang="en-US" dirty="0"/>
                  <a:t> </a:t>
                </a:r>
                <a:r>
                  <a:rPr lang="en-US" altLang="en-US" dirty="0" smtClean="0"/>
                  <a:t>For any event A, 0 </a:t>
                </a:r>
                <a:r>
                  <a:rPr lang="en-US" altLang="en-US" dirty="0"/>
                  <a:t>≤ </a:t>
                </a:r>
                <a:r>
                  <a:rPr lang="en-US" altLang="en-US" i="1" dirty="0"/>
                  <a:t>P</a:t>
                </a:r>
                <a:r>
                  <a:rPr lang="en-US" altLang="en-US" dirty="0"/>
                  <a:t>(</a:t>
                </a:r>
                <a:r>
                  <a:rPr lang="en-US" altLang="en-US" i="1" dirty="0"/>
                  <a:t>A</a:t>
                </a:r>
                <a:r>
                  <a:rPr lang="en-US" altLang="en-US" dirty="0"/>
                  <a:t>) ≤ 1.</a:t>
                </a:r>
              </a:p>
              <a:p>
                <a:pPr marL="404813" indent="-404813">
                  <a:buNone/>
                </a:pPr>
                <a:r>
                  <a:rPr lang="en-US" altLang="en-US" b="1" dirty="0"/>
                  <a:t>2</a:t>
                </a:r>
                <a:r>
                  <a:rPr lang="en-US" altLang="en-US" b="1" dirty="0" smtClean="0"/>
                  <a:t>. </a:t>
                </a:r>
                <a:r>
                  <a:rPr lang="en-US" altLang="en-US" dirty="0" smtClean="0"/>
                  <a:t>If </a:t>
                </a:r>
                <a:r>
                  <a:rPr lang="en-US" altLang="en-US" dirty="0" smtClean="0">
                    <a:sym typeface="Symbol" panose="05050102010706020507" pitchFamily="18" charset="2"/>
                  </a:rPr>
                  <a:t> is an outcome in event A, then</a:t>
                </a:r>
              </a:p>
              <a:p>
                <a:pPr marL="404813" indent="-404813">
                  <a:buNone/>
                </a:pPr>
                <a14:m>
                  <m:oMathPara xmlns:m="http://schemas.openxmlformats.org/officeDocument/2006/math">
                    <m:oMathParaPr>
                      <m:jc m:val="left"/>
                    </m:oMathParaPr>
                    <m:oMath xmlns:m="http://schemas.openxmlformats.org/officeDocument/2006/math">
                      <m:r>
                        <a:rPr lang="en-US" altLang="en-US" b="0" i="1" smtClean="0">
                          <a:latin typeface="Cambria Math" panose="02040503050406030204" pitchFamily="18" charset="0"/>
                          <a:sym typeface="Symbol" panose="05050102010706020507" pitchFamily="18" charset="2"/>
                        </a:rPr>
                        <m:t>𝑃</m:t>
                      </m:r>
                      <m:d>
                        <m:dPr>
                          <m:ctrlPr>
                            <a:rPr lang="en-US" altLang="en-US" b="0" i="1" smtClean="0">
                              <a:latin typeface="Cambria Math" panose="02040503050406030204" pitchFamily="18" charset="0"/>
                              <a:sym typeface="Symbol" panose="05050102010706020507" pitchFamily="18" charset="2"/>
                            </a:rPr>
                          </m:ctrlPr>
                        </m:dPr>
                        <m:e>
                          <m:r>
                            <a:rPr lang="en-US" altLang="en-US" b="0" i="1" smtClean="0">
                              <a:latin typeface="Cambria Math" panose="02040503050406030204" pitchFamily="18" charset="0"/>
                              <a:sym typeface="Symbol" panose="05050102010706020507" pitchFamily="18" charset="2"/>
                            </a:rPr>
                            <m:t>𝐴</m:t>
                          </m:r>
                        </m:e>
                      </m:d>
                      <m:r>
                        <a:rPr lang="en-US" altLang="en-US" b="0" i="1" smtClean="0">
                          <a:latin typeface="Cambria Math" panose="02040503050406030204" pitchFamily="18" charset="0"/>
                          <a:sym typeface="Symbol" panose="05050102010706020507" pitchFamily="18" charset="2"/>
                        </a:rPr>
                        <m:t>=</m:t>
                      </m:r>
                      <m:nary>
                        <m:naryPr>
                          <m:chr m:val="∑"/>
                          <m:supHide m:val="on"/>
                          <m:ctrlPr>
                            <a:rPr lang="en-US" altLang="en-US" b="0" i="1" smtClean="0">
                              <a:latin typeface="Cambria Math" panose="02040503050406030204" pitchFamily="18" charset="0"/>
                              <a:sym typeface="Symbol" panose="05050102010706020507" pitchFamily="18" charset="2"/>
                            </a:rPr>
                          </m:ctrlPr>
                        </m:naryPr>
                        <m:sub>
                          <m:r>
                            <m:rPr>
                              <m:brk m:alnAt="7"/>
                            </m:rPr>
                            <a:rPr lang="en-US" altLang="en-US" b="0" i="1" smtClean="0">
                              <a:latin typeface="Cambria Math" panose="02040503050406030204" pitchFamily="18" charset="0"/>
                              <a:sym typeface="Symbol" panose="05050102010706020507" pitchFamily="18" charset="2"/>
                            </a:rPr>
                            <m:t>𝑖</m:t>
                          </m:r>
                        </m:sub>
                        <m:sup/>
                        <m:e>
                          <m:sSub>
                            <m:sSubPr>
                              <m:ctrlPr>
                                <a:rPr lang="en-US" altLang="en-US" b="0" i="1" smtClean="0">
                                  <a:latin typeface="Cambria Math" panose="02040503050406030204" pitchFamily="18" charset="0"/>
                                  <a:sym typeface="Symbol" panose="05050102010706020507" pitchFamily="18" charset="2"/>
                                </a:rPr>
                              </m:ctrlPr>
                            </m:sSubPr>
                            <m:e>
                              <m:r>
                                <a:rPr lang="en-US" altLang="en-US" b="0" i="1" smtClean="0">
                                  <a:latin typeface="Cambria Math" panose="02040503050406030204" pitchFamily="18" charset="0"/>
                                  <a:ea typeface="Cambria Math" panose="02040503050406030204" pitchFamily="18" charset="0"/>
                                  <a:sym typeface="Symbol" panose="05050102010706020507" pitchFamily="18" charset="2"/>
                                </a:rPr>
                                <m:t>𝜔</m:t>
                              </m:r>
                            </m:e>
                            <m:sub>
                              <m:r>
                                <a:rPr lang="en-US" altLang="en-US" b="0" i="1" smtClean="0">
                                  <a:latin typeface="Cambria Math" panose="02040503050406030204" pitchFamily="18" charset="0"/>
                                  <a:sym typeface="Symbol" panose="05050102010706020507" pitchFamily="18" charset="2"/>
                                </a:rPr>
                                <m:t>𝑖</m:t>
                              </m:r>
                            </m:sub>
                          </m:sSub>
                        </m:e>
                      </m:nary>
                    </m:oMath>
                  </m:oMathPara>
                </a14:m>
                <a:endParaRPr lang="en-US" altLang="en-US" b="1" dirty="0" smtClean="0"/>
              </a:p>
              <a:p>
                <a:pPr marL="404813" indent="-404813">
                  <a:buNone/>
                </a:pPr>
                <a:r>
                  <a:rPr lang="en-US" altLang="en-US" b="1" dirty="0" smtClean="0"/>
                  <a:t>3.</a:t>
                </a:r>
                <a:r>
                  <a:rPr lang="en-US" altLang="en-US" dirty="0" smtClean="0"/>
                  <a:t> </a:t>
                </a:r>
                <a:r>
                  <a:rPr lang="en-US" altLang="en-US" i="1" dirty="0" smtClean="0"/>
                  <a:t>P</a:t>
                </a:r>
                <a:r>
                  <a:rPr lang="en-US" altLang="en-US" dirty="0" smtClean="0"/>
                  <a:t>(</a:t>
                </a:r>
                <a:r>
                  <a:rPr lang="en-US" altLang="en-US" i="1" dirty="0" smtClean="0"/>
                  <a:t>S</a:t>
                </a:r>
                <a:r>
                  <a:rPr lang="en-US" altLang="en-US" dirty="0"/>
                  <a:t>) = 1.</a:t>
                </a:r>
              </a:p>
              <a:p>
                <a:pPr marL="404813" indent="-404813">
                  <a:buNone/>
                </a:pPr>
                <a:r>
                  <a:rPr lang="en-US" altLang="en-US" b="1" dirty="0" smtClean="0"/>
                  <a:t>4</a:t>
                </a:r>
                <a:r>
                  <a:rPr lang="en-US" altLang="en-US" b="1" dirty="0"/>
                  <a:t>:</a:t>
                </a:r>
                <a:r>
                  <a:rPr lang="en-US" altLang="en-US" b="1" i="1" dirty="0"/>
                  <a:t> </a:t>
                </a:r>
                <a:r>
                  <a:rPr lang="en-US" altLang="en-US" dirty="0" smtClean="0"/>
                  <a:t>P({}) = 0</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5121275"/>
              </a:xfrm>
              <a:blipFill rotWithShape="0">
                <a:blip r:embed="rId2"/>
                <a:stretch>
                  <a:fillRect l="-1852" t="-1548"/>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18</a:t>
            </a:fld>
            <a:endParaRPr lang="en-US"/>
          </a:p>
        </p:txBody>
      </p:sp>
    </p:spTree>
    <p:extLst>
      <p:ext uri="{BB962C8B-B14F-4D97-AF65-F5344CB8AC3E}">
        <p14:creationId xmlns:p14="http://schemas.microsoft.com/office/powerpoint/2010/main" val="14583149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t>Example: </a:t>
            </a:r>
            <a:r>
              <a:rPr lang="en-US" dirty="0"/>
              <a:t>Examples: Properties of Probability</a:t>
            </a:r>
          </a:p>
        </p:txBody>
      </p:sp>
      <p:sp>
        <p:nvSpPr>
          <p:cNvPr id="3" name="Content Placeholder 2"/>
          <p:cNvSpPr>
            <a:spLocks noGrp="1"/>
          </p:cNvSpPr>
          <p:nvPr>
            <p:ph idx="1"/>
          </p:nvPr>
        </p:nvSpPr>
        <p:spPr>
          <a:xfrm>
            <a:off x="0" y="1143000"/>
            <a:ext cx="9144000" cy="5486400"/>
          </a:xfrm>
        </p:spPr>
        <p:txBody>
          <a:bodyPr>
            <a:normAutofit fontScale="92500" lnSpcReduction="10000"/>
          </a:bodyPr>
          <a:lstStyle/>
          <a:p>
            <a:pPr marL="0" indent="0">
              <a:buNone/>
            </a:pPr>
            <a:r>
              <a:rPr lang="en-US" dirty="0" smtClean="0"/>
              <a:t>An individual who has automobile insurance from a certain company is randomly selected. The following table shows the probability number of moving violations for which the individual was cited during the last 3 years. </a:t>
            </a:r>
          </a:p>
          <a:p>
            <a:pPr>
              <a:buNone/>
            </a:pPr>
            <a:endParaRPr lang="en-US" dirty="0" smtClean="0"/>
          </a:p>
          <a:p>
            <a:pPr>
              <a:buNone/>
            </a:pPr>
            <a:endParaRPr lang="en-US" dirty="0"/>
          </a:p>
          <a:p>
            <a:pPr>
              <a:buNone/>
            </a:pPr>
            <a:endParaRPr lang="en-US" dirty="0" smtClean="0"/>
          </a:p>
          <a:p>
            <a:pPr>
              <a:buNone/>
            </a:pPr>
            <a:r>
              <a:rPr lang="en-US" dirty="0" smtClean="0"/>
              <a:t>Consider the following events: A = {0}, B = {0,1}, C = {3}, </a:t>
            </a:r>
          </a:p>
          <a:p>
            <a:pPr>
              <a:buNone/>
            </a:pPr>
            <a:r>
              <a:rPr lang="en-US" dirty="0"/>
              <a:t>	</a:t>
            </a:r>
            <a:r>
              <a:rPr lang="en-US" dirty="0" smtClean="0"/>
              <a:t>D = {0,1,2,3}</a:t>
            </a:r>
          </a:p>
          <a:p>
            <a:pPr>
              <a:buNone/>
            </a:pPr>
            <a:r>
              <a:rPr lang="en-US" dirty="0" smtClean="0"/>
              <a:t>Calculate the following:</a:t>
            </a:r>
          </a:p>
          <a:p>
            <a:pPr marL="514350" indent="-514350">
              <a:buFont typeface="Arial" pitchFamily="34" charset="0"/>
              <a:buAutoNum type="alphaLcParenR"/>
            </a:pPr>
            <a:r>
              <a:rPr lang="en-US" dirty="0" smtClean="0"/>
              <a:t>P(A’)</a:t>
            </a:r>
            <a:r>
              <a:rPr lang="en-US" dirty="0"/>
              <a:t>	 b) P(B) </a:t>
            </a:r>
            <a:r>
              <a:rPr lang="en-US" dirty="0" smtClean="0"/>
              <a:t>	c) P(A ∩ </a:t>
            </a:r>
            <a:r>
              <a:rPr lang="en-US" dirty="0"/>
              <a:t>C)	d) </a:t>
            </a:r>
            <a:r>
              <a:rPr lang="en-US" dirty="0" smtClean="0"/>
              <a:t>P(D)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73798127"/>
              </p:ext>
            </p:extLst>
          </p:nvPr>
        </p:nvGraphicFramePr>
        <p:xfrm>
          <a:off x="533400" y="2971800"/>
          <a:ext cx="7696200" cy="1158240"/>
        </p:xfrm>
        <a:graphic>
          <a:graphicData uri="http://schemas.openxmlformats.org/drawingml/2006/table">
            <a:tbl>
              <a:tblPr>
                <a:tableStyleId>{5C22544A-7EE6-4342-B048-85BDC9FD1C3A}</a:tableStyleId>
              </a:tblPr>
              <a:tblGrid>
                <a:gridCol w="2438400"/>
                <a:gridCol w="990600"/>
                <a:gridCol w="1188720"/>
                <a:gridCol w="1539240"/>
                <a:gridCol w="1539240"/>
              </a:tblGrid>
              <a:tr h="370840">
                <a:tc>
                  <a:txBody>
                    <a:bodyPr/>
                    <a:lstStyle/>
                    <a:p>
                      <a:pPr algn="ctr"/>
                      <a:r>
                        <a:rPr lang="en-US" sz="3200" dirty="0" smtClean="0"/>
                        <a:t>Simple</a:t>
                      </a:r>
                      <a:r>
                        <a:rPr lang="en-US" sz="3200" baseline="0" dirty="0" smtClean="0"/>
                        <a:t> event</a:t>
                      </a:r>
                      <a:endParaRPr lang="en-US" sz="3200" dirty="0"/>
                    </a:p>
                  </a:txBody>
                  <a:tcPr anchor="ctr"/>
                </a:tc>
                <a:tc>
                  <a:txBody>
                    <a:bodyPr/>
                    <a:lstStyle/>
                    <a:p>
                      <a:pPr algn="ctr"/>
                      <a:r>
                        <a:rPr lang="en-US" sz="3200" dirty="0" smtClean="0"/>
                        <a:t>0</a:t>
                      </a:r>
                      <a:endParaRPr lang="en-US" sz="3200" dirty="0"/>
                    </a:p>
                  </a:txBody>
                  <a:tcPr anchor="ctr"/>
                </a:tc>
                <a:tc>
                  <a:txBody>
                    <a:bodyPr/>
                    <a:lstStyle/>
                    <a:p>
                      <a:pPr algn="ctr"/>
                      <a:r>
                        <a:rPr lang="en-US" sz="3200" dirty="0" smtClean="0"/>
                        <a:t>1</a:t>
                      </a:r>
                      <a:endParaRPr lang="en-US" sz="3200" dirty="0"/>
                    </a:p>
                  </a:txBody>
                  <a:tcPr anchor="ctr"/>
                </a:tc>
                <a:tc>
                  <a:txBody>
                    <a:bodyPr/>
                    <a:lstStyle/>
                    <a:p>
                      <a:pPr algn="ctr"/>
                      <a:r>
                        <a:rPr lang="en-US" sz="3200" dirty="0" smtClean="0"/>
                        <a:t>2</a:t>
                      </a:r>
                      <a:endParaRPr lang="en-US" sz="3200" dirty="0"/>
                    </a:p>
                  </a:txBody>
                  <a:tcPr anchor="ctr"/>
                </a:tc>
                <a:tc>
                  <a:txBody>
                    <a:bodyPr/>
                    <a:lstStyle/>
                    <a:p>
                      <a:pPr algn="ctr"/>
                      <a:r>
                        <a:rPr lang="en-US" sz="3200" dirty="0" smtClean="0"/>
                        <a:t>3</a:t>
                      </a:r>
                      <a:endParaRPr lang="en-US" sz="3200" dirty="0"/>
                    </a:p>
                  </a:txBody>
                  <a:tcPr anchor="ctr"/>
                </a:tc>
              </a:tr>
              <a:tr h="370840">
                <a:tc>
                  <a:txBody>
                    <a:bodyPr/>
                    <a:lstStyle/>
                    <a:p>
                      <a:pPr algn="ctr"/>
                      <a:r>
                        <a:rPr lang="en-US" sz="3200" dirty="0" smtClean="0"/>
                        <a:t>probability</a:t>
                      </a:r>
                      <a:endParaRPr lang="en-US" sz="3200" dirty="0"/>
                    </a:p>
                  </a:txBody>
                  <a:tcPr anchor="ctr"/>
                </a:tc>
                <a:tc>
                  <a:txBody>
                    <a:bodyPr/>
                    <a:lstStyle/>
                    <a:p>
                      <a:pPr algn="ctr"/>
                      <a:r>
                        <a:rPr lang="en-US" sz="3200" dirty="0" smtClean="0"/>
                        <a:t>0.60</a:t>
                      </a:r>
                      <a:endParaRPr lang="en-US" sz="3200" dirty="0"/>
                    </a:p>
                  </a:txBody>
                  <a:tcPr anchor="ctr"/>
                </a:tc>
                <a:tc>
                  <a:txBody>
                    <a:bodyPr/>
                    <a:lstStyle/>
                    <a:p>
                      <a:pPr algn="ctr"/>
                      <a:r>
                        <a:rPr lang="en-US" sz="3200" dirty="0" smtClean="0"/>
                        <a:t>0.25</a:t>
                      </a:r>
                      <a:endParaRPr lang="en-US" sz="3200" dirty="0"/>
                    </a:p>
                  </a:txBody>
                  <a:tcPr anchor="ctr"/>
                </a:tc>
                <a:tc>
                  <a:txBody>
                    <a:bodyPr/>
                    <a:lstStyle/>
                    <a:p>
                      <a:pPr algn="ctr"/>
                      <a:r>
                        <a:rPr lang="en-US" sz="3200" dirty="0" smtClean="0"/>
                        <a:t>0.10</a:t>
                      </a:r>
                      <a:endParaRPr lang="en-US" sz="3200" dirty="0"/>
                    </a:p>
                  </a:txBody>
                  <a:tcPr anchor="ctr"/>
                </a:tc>
                <a:tc>
                  <a:txBody>
                    <a:bodyPr/>
                    <a:lstStyle/>
                    <a:p>
                      <a:pPr algn="ctr"/>
                      <a:r>
                        <a:rPr lang="en-US" sz="3200" dirty="0" smtClean="0"/>
                        <a:t>0.05</a:t>
                      </a:r>
                      <a:endParaRPr lang="en-US" sz="3200" dirty="0"/>
                    </a:p>
                  </a:txBody>
                  <a:tcPr anchor="ctr"/>
                </a:tc>
              </a:tr>
            </a:tbl>
          </a:graphicData>
        </a:graphic>
      </p:graphicFrame>
      <p:sp>
        <p:nvSpPr>
          <p:cNvPr id="6" name="Slide Number Placeholder 5"/>
          <p:cNvSpPr>
            <a:spLocks noGrp="1"/>
          </p:cNvSpPr>
          <p:nvPr>
            <p:ph type="sldNum" sz="quarter" idx="12"/>
          </p:nvPr>
        </p:nvSpPr>
        <p:spPr/>
        <p:txBody>
          <a:bodyPr/>
          <a:lstStyle/>
          <a:p>
            <a:fld id="{D85D01E0-4520-4710-81AB-3D8832D73914}" type="slidenum">
              <a:rPr lang="en-US" smtClean="0"/>
              <a:pPr/>
              <a:t>19</a:t>
            </a:fld>
            <a:endParaRPr lang="en-US"/>
          </a:p>
        </p:txBody>
      </p:sp>
    </p:spTree>
    <p:extLst>
      <p:ext uri="{BB962C8B-B14F-4D97-AF65-F5344CB8AC3E}">
        <p14:creationId xmlns:p14="http://schemas.microsoft.com/office/powerpoint/2010/main" val="3098971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214"/>
            <a:ext cx="8229600" cy="1143000"/>
          </a:xfrm>
        </p:spPr>
        <p:txBody>
          <a:bodyPr/>
          <a:lstStyle/>
          <a:p>
            <a:r>
              <a:rPr lang="en-US" dirty="0" smtClean="0"/>
              <a:t>Uses of Probability</a:t>
            </a:r>
            <a:endParaRPr lang="en-US" dirty="0"/>
          </a:p>
        </p:txBody>
      </p:sp>
      <p:sp>
        <p:nvSpPr>
          <p:cNvPr id="3" name="Content Placeholder 2"/>
          <p:cNvSpPr>
            <a:spLocks noGrp="1"/>
          </p:cNvSpPr>
          <p:nvPr>
            <p:ph idx="1"/>
          </p:nvPr>
        </p:nvSpPr>
        <p:spPr>
          <a:xfrm>
            <a:off x="457200" y="1180214"/>
            <a:ext cx="8229600" cy="5541261"/>
          </a:xfrm>
        </p:spPr>
        <p:txBody>
          <a:bodyPr>
            <a:noAutofit/>
          </a:bodyPr>
          <a:lstStyle/>
          <a:p>
            <a:pPr>
              <a:spcBef>
                <a:spcPts val="0"/>
              </a:spcBef>
            </a:pPr>
            <a:r>
              <a:rPr lang="en-US" dirty="0" smtClean="0"/>
              <a:t>Gambling</a:t>
            </a:r>
          </a:p>
          <a:p>
            <a:pPr>
              <a:spcBef>
                <a:spcPts val="0"/>
              </a:spcBef>
            </a:pPr>
            <a:r>
              <a:rPr lang="en-US" dirty="0" smtClean="0"/>
              <a:t>Business</a:t>
            </a:r>
          </a:p>
          <a:p>
            <a:pPr lvl="1">
              <a:spcBef>
                <a:spcPts val="0"/>
              </a:spcBef>
            </a:pPr>
            <a:r>
              <a:rPr lang="en-US" sz="3200" dirty="0" smtClean="0"/>
              <a:t>Product preferences of consumers</a:t>
            </a:r>
          </a:p>
          <a:p>
            <a:pPr lvl="1">
              <a:spcBef>
                <a:spcPts val="0"/>
              </a:spcBef>
            </a:pPr>
            <a:r>
              <a:rPr lang="en-US" sz="3200" dirty="0" smtClean="0"/>
              <a:t>Rate of returns on investments</a:t>
            </a:r>
          </a:p>
          <a:p>
            <a:pPr>
              <a:spcBef>
                <a:spcPts val="0"/>
              </a:spcBef>
            </a:pPr>
            <a:r>
              <a:rPr lang="en-US" dirty="0" smtClean="0"/>
              <a:t>Engineering</a:t>
            </a:r>
          </a:p>
          <a:p>
            <a:pPr lvl="1">
              <a:spcBef>
                <a:spcPts val="0"/>
              </a:spcBef>
            </a:pPr>
            <a:r>
              <a:rPr lang="en-US" sz="3200" dirty="0" smtClean="0"/>
              <a:t>Defective parts</a:t>
            </a:r>
          </a:p>
          <a:p>
            <a:pPr>
              <a:spcBef>
                <a:spcPts val="0"/>
              </a:spcBef>
            </a:pPr>
            <a:r>
              <a:rPr lang="en-US" dirty="0" smtClean="0"/>
              <a:t>Physical Sciences</a:t>
            </a:r>
          </a:p>
          <a:p>
            <a:pPr lvl="1">
              <a:spcBef>
                <a:spcPts val="0"/>
              </a:spcBef>
            </a:pPr>
            <a:r>
              <a:rPr lang="en-US" sz="3200" dirty="0" smtClean="0"/>
              <a:t>Locations of electrons in an atom</a:t>
            </a:r>
          </a:p>
          <a:p>
            <a:pPr>
              <a:spcBef>
                <a:spcPts val="0"/>
              </a:spcBef>
            </a:pPr>
            <a:r>
              <a:rPr lang="en-US" dirty="0" smtClean="0"/>
              <a:t>Computer Science</a:t>
            </a:r>
          </a:p>
          <a:p>
            <a:pPr lvl="1">
              <a:spcBef>
                <a:spcPts val="0"/>
              </a:spcBef>
            </a:pPr>
            <a:r>
              <a:rPr lang="en-US" sz="3200" dirty="0" smtClean="0"/>
              <a:t>Flow of traffic or communications</a:t>
            </a:r>
            <a:endParaRPr lang="en-US" sz="3200"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2</a:t>
            </a:fld>
            <a:endParaRPr lang="en-US"/>
          </a:p>
        </p:txBody>
      </p:sp>
    </p:spTree>
    <p:extLst>
      <p:ext uri="{BB962C8B-B14F-4D97-AF65-F5344CB8AC3E}">
        <p14:creationId xmlns:p14="http://schemas.microsoft.com/office/powerpoint/2010/main" val="34553572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Probabilities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Subjective</a:t>
                </a:r>
              </a:p>
              <a:p>
                <a:r>
                  <a:rPr lang="en-US" dirty="0" smtClean="0"/>
                  <a:t>Empirical</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𝐴</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𝑛𝑢𝑚𝑏𝑒𝑟</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𝑡𝑖𝑚𝑒𝑠</m:t>
                          </m:r>
                          <m:r>
                            <a:rPr lang="en-US" b="0" i="1" smtClean="0">
                              <a:latin typeface="Cambria Math" panose="02040503050406030204" pitchFamily="18" charset="0"/>
                            </a:rPr>
                            <m:t> </m:t>
                          </m:r>
                          <m:r>
                            <a:rPr lang="en-US" b="0" i="1" smtClean="0">
                              <a:latin typeface="Cambria Math" panose="02040503050406030204" pitchFamily="18" charset="0"/>
                            </a:rPr>
                            <m:t>𝑡h𝑎𝑡</m:t>
                          </m:r>
                          <m:r>
                            <a:rPr lang="en-US" b="0" i="1" smtClean="0">
                              <a:latin typeface="Cambria Math" panose="02040503050406030204" pitchFamily="18" charset="0"/>
                            </a:rPr>
                            <m:t> </m:t>
                          </m:r>
                          <m:r>
                            <a:rPr lang="en-US" b="0" i="1" smtClean="0">
                              <a:latin typeface="Cambria Math" panose="02040503050406030204" pitchFamily="18" charset="0"/>
                            </a:rPr>
                            <m:t>𝐴</m:t>
                          </m:r>
                          <m:r>
                            <a:rPr lang="en-US" b="0" i="1" smtClean="0">
                              <a:latin typeface="Cambria Math" panose="02040503050406030204" pitchFamily="18" charset="0"/>
                            </a:rPr>
                            <m:t> </m:t>
                          </m:r>
                          <m:r>
                            <a:rPr lang="en-US" b="0" i="1" smtClean="0">
                              <a:latin typeface="Cambria Math" panose="02040503050406030204" pitchFamily="18" charset="0"/>
                            </a:rPr>
                            <m:t>𝑜𝑐𝑐𝑢𝑟𝑠</m:t>
                          </m:r>
                        </m:num>
                        <m:den>
                          <m:r>
                            <a:rPr lang="en-US" b="0" i="1" smtClean="0">
                              <a:latin typeface="Cambria Math" panose="02040503050406030204" pitchFamily="18" charset="0"/>
                            </a:rPr>
                            <m:t>𝑡𝑜𝑡𝑎𝑙</m:t>
                          </m:r>
                          <m:r>
                            <a:rPr lang="en-US" b="0" i="1" smtClean="0">
                              <a:latin typeface="Cambria Math" panose="02040503050406030204" pitchFamily="18" charset="0"/>
                            </a:rPr>
                            <m:t> </m:t>
                          </m:r>
                          <m:r>
                            <a:rPr lang="en-US" b="0" i="1" smtClean="0">
                              <a:latin typeface="Cambria Math" panose="02040503050406030204" pitchFamily="18" charset="0"/>
                            </a:rPr>
                            <m:t>𝑛𝑢𝑚𝑏𝑒𝑟</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𝑡𝑖𝑚𝑒𝑠</m:t>
                          </m:r>
                        </m:den>
                      </m:f>
                    </m:oMath>
                  </m:oMathPara>
                </a14:m>
                <a:endParaRPr lang="en-US" dirty="0" smtClean="0"/>
              </a:p>
              <a:p>
                <a:r>
                  <a:rPr lang="en-US" dirty="0" smtClean="0"/>
                  <a:t>Theoretical (equally likely)</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𝐴</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𝑛𝑢𝑚𝑏𝑒𝑟</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𝑜𝑢𝑡𝑐𝑜𝑚𝑒𝑠</m:t>
                          </m:r>
                          <m:r>
                            <a:rPr lang="en-US" b="0" i="1" smtClean="0">
                              <a:latin typeface="Cambria Math" panose="02040503050406030204" pitchFamily="18" charset="0"/>
                            </a:rPr>
                            <m:t> </m:t>
                          </m:r>
                          <m:r>
                            <a:rPr lang="en-US" b="0" i="1" smtClean="0">
                              <a:latin typeface="Cambria Math" panose="02040503050406030204" pitchFamily="18" charset="0"/>
                            </a:rPr>
                            <m:t>𝑖𝑛</m:t>
                          </m:r>
                          <m:r>
                            <a:rPr lang="en-US" b="0" i="1" smtClean="0">
                              <a:latin typeface="Cambria Math" panose="02040503050406030204" pitchFamily="18" charset="0"/>
                            </a:rPr>
                            <m:t> </m:t>
                          </m:r>
                          <m:r>
                            <a:rPr lang="en-US" b="0" i="1" smtClean="0">
                              <a:latin typeface="Cambria Math" panose="02040503050406030204" pitchFamily="18" charset="0"/>
                            </a:rPr>
                            <m:t>𝐴</m:t>
                          </m:r>
                        </m:num>
                        <m:den>
                          <m:r>
                            <a:rPr lang="en-US" b="0" i="1" smtClean="0">
                              <a:latin typeface="Cambria Math" panose="02040503050406030204" pitchFamily="18" charset="0"/>
                            </a:rPr>
                            <m:t>𝑛𝑢𝑚𝑏𝑒𝑟</m:t>
                          </m:r>
                          <m:r>
                            <a:rPr lang="en-US" b="0" i="1" smtClean="0">
                              <a:latin typeface="Cambria Math" panose="02040503050406030204" pitchFamily="18" charset="0"/>
                            </a:rPr>
                            <m:t> </m:t>
                          </m:r>
                          <m:r>
                            <a:rPr lang="en-US" b="0" i="1" smtClean="0">
                              <a:latin typeface="Cambria Math" panose="02040503050406030204" pitchFamily="18" charset="0"/>
                            </a:rPr>
                            <m:t>𝑜𝑓𝑜𝑢𝑡𝑐𝑜𝑚𝑒𝑠</m:t>
                          </m:r>
                          <m:r>
                            <a:rPr lang="en-US" b="0" i="1" smtClean="0">
                              <a:latin typeface="Cambria Math" panose="02040503050406030204" pitchFamily="18" charset="0"/>
                            </a:rPr>
                            <m:t> </m:t>
                          </m:r>
                          <m:r>
                            <a:rPr lang="en-US" b="0" i="1" smtClean="0">
                              <a:latin typeface="Cambria Math" panose="02040503050406030204" pitchFamily="18" charset="0"/>
                            </a:rPr>
                            <m:t>𝑖𝑛</m:t>
                          </m:r>
                          <m:r>
                            <a:rPr lang="en-US" b="0" i="1" smtClean="0">
                              <a:latin typeface="Cambria Math" panose="02040503050406030204" pitchFamily="18" charset="0"/>
                            </a:rPr>
                            <m:t> </m:t>
                          </m:r>
                          <m:r>
                            <a:rPr lang="en-US" b="0" i="1" smtClean="0">
                              <a:latin typeface="Cambria Math" panose="02040503050406030204" pitchFamily="18" charset="0"/>
                            </a:rPr>
                            <m:t>𝑆</m:t>
                          </m:r>
                        </m:den>
                      </m:f>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704" t="-1752"/>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20</a:t>
            </a:fld>
            <a:endParaRPr lang="en-US"/>
          </a:p>
        </p:txBody>
      </p:sp>
    </p:spTree>
    <p:extLst>
      <p:ext uri="{BB962C8B-B14F-4D97-AF65-F5344CB8AC3E}">
        <p14:creationId xmlns:p14="http://schemas.microsoft.com/office/powerpoint/2010/main" val="18482118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149"/>
            <a:ext cx="8229600" cy="746051"/>
          </a:xfrm>
        </p:spPr>
        <p:txBody>
          <a:bodyPr>
            <a:normAutofit fontScale="90000"/>
          </a:bodyPr>
          <a:lstStyle/>
          <a:p>
            <a:r>
              <a:rPr lang="en-US" dirty="0" smtClean="0"/>
              <a:t>Example: Types of Probabilities</a:t>
            </a:r>
            <a:endParaRPr lang="en-US" dirty="0"/>
          </a:p>
        </p:txBody>
      </p:sp>
      <p:sp>
        <p:nvSpPr>
          <p:cNvPr id="3" name="Content Placeholder 2"/>
          <p:cNvSpPr>
            <a:spLocks noGrp="1"/>
          </p:cNvSpPr>
          <p:nvPr>
            <p:ph idx="1"/>
          </p:nvPr>
        </p:nvSpPr>
        <p:spPr>
          <a:xfrm>
            <a:off x="457200" y="838200"/>
            <a:ext cx="8229600" cy="6019800"/>
          </a:xfrm>
        </p:spPr>
        <p:txBody>
          <a:bodyPr>
            <a:normAutofit/>
          </a:bodyPr>
          <a:lstStyle/>
          <a:p>
            <a:pPr marL="0" indent="0">
              <a:buNone/>
            </a:pPr>
            <a:r>
              <a:rPr lang="en-US" dirty="0" smtClean="0"/>
              <a:t>For each of the following, determine the type of probability and then answer the question.</a:t>
            </a:r>
          </a:p>
          <a:p>
            <a:pPr marL="514350" indent="-514350">
              <a:buAutoNum type="arabicParenR"/>
            </a:pPr>
            <a:r>
              <a:rPr lang="en-US" dirty="0" smtClean="0"/>
              <a:t>What is the probability of rolling a 2 on a fair 4-sided die?</a:t>
            </a:r>
          </a:p>
          <a:p>
            <a:pPr marL="514350" indent="-514350">
              <a:buAutoNum type="arabicParenR"/>
            </a:pPr>
            <a:r>
              <a:rPr lang="en-US" dirty="0" smtClean="0"/>
              <a:t>What is the probability of having a girl in the following community?</a:t>
            </a:r>
          </a:p>
          <a:p>
            <a:pPr marL="514350" indent="-514350">
              <a:buAutoNum type="arabicParenR"/>
            </a:pPr>
            <a:endParaRPr lang="en-US" dirty="0"/>
          </a:p>
          <a:p>
            <a:pPr marL="0" indent="0">
              <a:buNone/>
            </a:pPr>
            <a:endParaRPr lang="en-US" dirty="0" smtClean="0"/>
          </a:p>
          <a:p>
            <a:pPr marL="514350" indent="-514350">
              <a:buFont typeface="+mj-lt"/>
              <a:buAutoNum type="arabicParenR" startAt="3"/>
            </a:pPr>
            <a:r>
              <a:rPr lang="en-US" dirty="0" smtClean="0"/>
              <a:t>What is the probability that Purdue Men’s football team will it’s season opener?</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84872317"/>
              </p:ext>
            </p:extLst>
          </p:nvPr>
        </p:nvGraphicFramePr>
        <p:xfrm>
          <a:off x="1295400" y="4114800"/>
          <a:ext cx="2057400" cy="1158240"/>
        </p:xfrm>
        <a:graphic>
          <a:graphicData uri="http://schemas.openxmlformats.org/drawingml/2006/table">
            <a:tbl>
              <a:tblPr>
                <a:tableStyleId>{5C22544A-7EE6-4342-B048-85BDC9FD1C3A}</a:tableStyleId>
              </a:tblPr>
              <a:tblGrid>
                <a:gridCol w="1066800"/>
                <a:gridCol w="990600"/>
              </a:tblGrid>
              <a:tr h="370840">
                <a:tc>
                  <a:txBody>
                    <a:bodyPr/>
                    <a:lstStyle/>
                    <a:p>
                      <a:r>
                        <a:rPr lang="en-US" sz="3200" dirty="0" smtClean="0"/>
                        <a:t>Girl</a:t>
                      </a:r>
                      <a:endParaRPr lang="en-US" sz="3200" dirty="0"/>
                    </a:p>
                  </a:txBody>
                  <a:tcPr/>
                </a:tc>
                <a:tc>
                  <a:txBody>
                    <a:bodyPr/>
                    <a:lstStyle/>
                    <a:p>
                      <a:r>
                        <a:rPr lang="en-US" sz="3200" dirty="0" smtClean="0"/>
                        <a:t>0.52</a:t>
                      </a:r>
                      <a:endParaRPr lang="en-US" sz="3200" dirty="0"/>
                    </a:p>
                  </a:txBody>
                  <a:tcPr/>
                </a:tc>
              </a:tr>
              <a:tr h="370840">
                <a:tc>
                  <a:txBody>
                    <a:bodyPr/>
                    <a:lstStyle/>
                    <a:p>
                      <a:r>
                        <a:rPr lang="en-US" sz="3200" dirty="0" smtClean="0"/>
                        <a:t>Boy</a:t>
                      </a:r>
                      <a:endParaRPr lang="en-US" sz="3200" dirty="0"/>
                    </a:p>
                  </a:txBody>
                  <a:tcPr/>
                </a:tc>
                <a:tc>
                  <a:txBody>
                    <a:bodyPr/>
                    <a:lstStyle/>
                    <a:p>
                      <a:r>
                        <a:rPr lang="en-US" sz="3200" dirty="0" smtClean="0"/>
                        <a:t>0.48</a:t>
                      </a:r>
                      <a:endParaRPr lang="en-US" sz="3200" dirty="0"/>
                    </a:p>
                  </a:txBody>
                  <a:tcPr/>
                </a:tc>
              </a:tr>
            </a:tbl>
          </a:graphicData>
        </a:graphic>
      </p:graphicFrame>
      <p:sp>
        <p:nvSpPr>
          <p:cNvPr id="6" name="Slide Number Placeholder 5"/>
          <p:cNvSpPr>
            <a:spLocks noGrp="1"/>
          </p:cNvSpPr>
          <p:nvPr>
            <p:ph type="sldNum" sz="quarter" idx="12"/>
          </p:nvPr>
        </p:nvSpPr>
        <p:spPr/>
        <p:txBody>
          <a:bodyPr/>
          <a:lstStyle/>
          <a:p>
            <a:fld id="{D85D01E0-4520-4710-81AB-3D8832D73914}" type="slidenum">
              <a:rPr lang="en-US" smtClean="0"/>
              <a:pPr/>
              <a:t>21</a:t>
            </a:fld>
            <a:endParaRPr lang="en-US"/>
          </a:p>
        </p:txBody>
      </p:sp>
    </p:spTree>
    <p:extLst>
      <p:ext uri="{BB962C8B-B14F-4D97-AF65-F5344CB8AC3E}">
        <p14:creationId xmlns:p14="http://schemas.microsoft.com/office/powerpoint/2010/main" val="1211332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Probability Rules</a:t>
            </a:r>
            <a:endParaRPr lang="en-US" dirty="0"/>
          </a:p>
        </p:txBody>
      </p:sp>
      <p:sp>
        <p:nvSpPr>
          <p:cNvPr id="3" name="Content Placeholder 2"/>
          <p:cNvSpPr>
            <a:spLocks noGrp="1"/>
          </p:cNvSpPr>
          <p:nvPr>
            <p:ph idx="1"/>
          </p:nvPr>
        </p:nvSpPr>
        <p:spPr/>
        <p:txBody>
          <a:bodyPr>
            <a:noAutofit/>
          </a:bodyPr>
          <a:lstStyle/>
          <a:p>
            <a:r>
              <a:rPr lang="en-US" dirty="0" smtClean="0"/>
              <a:t>Complement Rule</a:t>
            </a:r>
          </a:p>
          <a:p>
            <a:pPr lvl="1"/>
            <a:r>
              <a:rPr lang="en-US" sz="3200" dirty="0" smtClean="0"/>
              <a:t>For any event A, P(A’) = 1 – P(A)</a:t>
            </a:r>
          </a:p>
          <a:p>
            <a:r>
              <a:rPr lang="en-US" dirty="0" smtClean="0"/>
              <a:t>General addition rule</a:t>
            </a:r>
          </a:p>
          <a:p>
            <a:pPr lvl="1"/>
            <a:r>
              <a:rPr lang="en-US" sz="3200" dirty="0" smtClean="0"/>
              <a:t>For any two events A and B, </a:t>
            </a:r>
          </a:p>
          <a:p>
            <a:pPr marL="457200" lvl="1" indent="0">
              <a:buNone/>
            </a:pPr>
            <a:r>
              <a:rPr lang="en-US" sz="3200" dirty="0"/>
              <a:t>	</a:t>
            </a:r>
            <a:r>
              <a:rPr lang="en-US" sz="3200" dirty="0" smtClean="0"/>
              <a:t>P(A U B) = P(A) + P(B) – P(A ∩ B)</a:t>
            </a:r>
          </a:p>
          <a:p>
            <a:r>
              <a:rPr lang="en-US" dirty="0" smtClean="0"/>
              <a:t>Additional rule – Disjoint</a:t>
            </a:r>
          </a:p>
          <a:p>
            <a:pPr lvl="1"/>
            <a:r>
              <a:rPr lang="en-US" sz="3200" dirty="0" smtClean="0"/>
              <a:t>For any two disjoint events A and B, </a:t>
            </a:r>
          </a:p>
          <a:p>
            <a:pPr marL="457200" lvl="1" indent="0">
              <a:buNone/>
            </a:pPr>
            <a:r>
              <a:rPr lang="en-US" sz="3200" dirty="0"/>
              <a:t>	</a:t>
            </a:r>
            <a:r>
              <a:rPr lang="en-US" sz="3200" dirty="0" smtClean="0"/>
              <a:t>P(A U B) = P(A) + P(B)</a:t>
            </a:r>
            <a:endParaRPr lang="en-US" sz="3200"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22</a:t>
            </a:fld>
            <a:endParaRPr lang="en-US"/>
          </a:p>
        </p:txBody>
      </p:sp>
    </p:spTree>
    <p:extLst>
      <p:ext uri="{BB962C8B-B14F-4D97-AF65-F5344CB8AC3E}">
        <p14:creationId xmlns:p14="http://schemas.microsoft.com/office/powerpoint/2010/main" val="22414874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Probability Rules</a:t>
            </a:r>
            <a:endParaRPr lang="en-US" dirty="0"/>
          </a:p>
        </p:txBody>
      </p:sp>
      <p:sp>
        <p:nvSpPr>
          <p:cNvPr id="3" name="Content Placeholder 2"/>
          <p:cNvSpPr>
            <a:spLocks noGrp="1"/>
          </p:cNvSpPr>
          <p:nvPr>
            <p:ph idx="1"/>
          </p:nvPr>
        </p:nvSpPr>
        <p:spPr/>
        <p:txBody>
          <a:bodyPr>
            <a:normAutofit lnSpcReduction="10000"/>
          </a:bodyPr>
          <a:lstStyle/>
          <a:p>
            <a:pPr marL="0" indent="0">
              <a:spcBef>
                <a:spcPct val="0"/>
              </a:spcBef>
              <a:buNone/>
            </a:pPr>
            <a:r>
              <a:rPr lang="en-US" altLang="en-US" dirty="0"/>
              <a:t>Marketing research by The Coffee </a:t>
            </a:r>
            <a:r>
              <a:rPr lang="en-US" altLang="en-US" dirty="0" smtClean="0"/>
              <a:t>Beanery in Detroit, Michigan, indicates that 70% of all customers put sugar in their coffee, 35% add milk, and 25% use both. Suppose a Coffee Beanery customer is selected at random.</a:t>
            </a:r>
          </a:p>
          <a:p>
            <a:pPr marL="514350" indent="-514350">
              <a:buAutoNum type="alphaLcParenR"/>
            </a:pPr>
            <a:r>
              <a:rPr lang="en-US" dirty="0" smtClean="0"/>
              <a:t>What is the probability that the customer uses at least one of these two items?</a:t>
            </a:r>
          </a:p>
          <a:p>
            <a:pPr marL="514350" indent="-514350">
              <a:buAutoNum type="alphaLcParenR"/>
            </a:pPr>
            <a:r>
              <a:rPr lang="en-US" dirty="0" smtClean="0"/>
              <a:t>What is the probability that the customer uses neither?</a:t>
            </a: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23</a:t>
            </a:fld>
            <a:endParaRPr lang="en-US"/>
          </a:p>
        </p:txBody>
      </p:sp>
    </p:spTree>
    <p:extLst>
      <p:ext uri="{BB962C8B-B14F-4D97-AF65-F5344CB8AC3E}">
        <p14:creationId xmlns:p14="http://schemas.microsoft.com/office/powerpoint/2010/main" val="11246622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Venn Diagrams</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pPr>
              <a:buNone/>
            </a:pPr>
            <a:r>
              <a:rPr lang="en-US" dirty="0" smtClean="0"/>
              <a:t>At a certain University, the probability that a student is a math major is 0.25 and the probability that a student is a computer science major is 0.31. In addition, the probability that a student is a math major and a student science major is 0.15.</a:t>
            </a:r>
          </a:p>
          <a:p>
            <a:pPr>
              <a:buNone/>
            </a:pPr>
            <a:r>
              <a:rPr lang="en-US" dirty="0" smtClean="0"/>
              <a:t>a) What is the probability that a student is a math major or a computer science major?</a:t>
            </a:r>
          </a:p>
          <a:p>
            <a:pPr>
              <a:buNone/>
            </a:pPr>
            <a:r>
              <a:rPr lang="en-US" dirty="0" smtClean="0"/>
              <a:t>b) What is the probability that a student is a computer science major but is NOT a math major?</a:t>
            </a:r>
          </a:p>
          <a:p>
            <a:pPr>
              <a:buNone/>
            </a:pP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24</a:t>
            </a:fld>
            <a:endParaRPr lang="en-US"/>
          </a:p>
        </p:txBody>
      </p:sp>
    </p:spTree>
    <p:extLst>
      <p:ext uri="{BB962C8B-B14F-4D97-AF65-F5344CB8AC3E}">
        <p14:creationId xmlns:p14="http://schemas.microsoft.com/office/powerpoint/2010/main" val="30636362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4000" cy="1143000"/>
          </a:xfrm>
        </p:spPr>
        <p:txBody>
          <a:bodyPr>
            <a:normAutofit fontScale="90000"/>
          </a:bodyPr>
          <a:lstStyle/>
          <a:p>
            <a:r>
              <a:rPr lang="en-US" dirty="0" smtClean="0"/>
              <a:t>4.4/4.5: Conditional Probability and Independence - Goals</a:t>
            </a:r>
            <a:endParaRPr lang="en-US" dirty="0"/>
          </a:p>
        </p:txBody>
      </p:sp>
      <p:sp>
        <p:nvSpPr>
          <p:cNvPr id="3" name="Content Placeholder 2"/>
          <p:cNvSpPr>
            <a:spLocks noGrp="1"/>
          </p:cNvSpPr>
          <p:nvPr>
            <p:ph idx="1"/>
          </p:nvPr>
        </p:nvSpPr>
        <p:spPr>
          <a:xfrm>
            <a:off x="0" y="1160929"/>
            <a:ext cx="9144000" cy="5697071"/>
          </a:xfrm>
        </p:spPr>
        <p:txBody>
          <a:bodyPr>
            <a:normAutofit/>
          </a:bodyPr>
          <a:lstStyle/>
          <a:p>
            <a:r>
              <a:rPr lang="en-US" dirty="0" smtClean="0"/>
              <a:t>Be able to calculate conditional probabilities.</a:t>
            </a:r>
          </a:p>
          <a:p>
            <a:r>
              <a:rPr lang="en-US" dirty="0" smtClean="0"/>
              <a:t>Apply the general multiplication rule.</a:t>
            </a:r>
          </a:p>
          <a:p>
            <a:r>
              <a:rPr lang="en-US" dirty="0" smtClean="0"/>
              <a:t>Use Bayes rule (or tree diagrams) to find probabilities.</a:t>
            </a:r>
          </a:p>
          <a:p>
            <a:r>
              <a:rPr lang="en-US" dirty="0" smtClean="0"/>
              <a:t>Determine if two events with positive probability are independent.</a:t>
            </a:r>
          </a:p>
          <a:p>
            <a:r>
              <a:rPr lang="en-US" dirty="0" smtClean="0"/>
              <a:t>Understand the difference between independence and disjoint.</a:t>
            </a:r>
          </a:p>
        </p:txBody>
      </p:sp>
      <p:sp>
        <p:nvSpPr>
          <p:cNvPr id="4" name="Slide Number Placeholder 3"/>
          <p:cNvSpPr>
            <a:spLocks noGrp="1"/>
          </p:cNvSpPr>
          <p:nvPr>
            <p:ph type="sldNum" sz="quarter" idx="12"/>
          </p:nvPr>
        </p:nvSpPr>
        <p:spPr/>
        <p:txBody>
          <a:bodyPr/>
          <a:lstStyle/>
          <a:p>
            <a:fld id="{D85D01E0-4520-4710-81AB-3D8832D73914}" type="slidenum">
              <a:rPr lang="en-US" smtClean="0"/>
              <a:pPr/>
              <a:t>25</a:t>
            </a:fld>
            <a:endParaRPr lang="en-US"/>
          </a:p>
        </p:txBody>
      </p:sp>
    </p:spTree>
    <p:extLst>
      <p:ext uri="{BB962C8B-B14F-4D97-AF65-F5344CB8AC3E}">
        <p14:creationId xmlns:p14="http://schemas.microsoft.com/office/powerpoint/2010/main" val="14163448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Conditional Probability</a:t>
            </a:r>
            <a:endParaRPr lang="en-US" dirty="0"/>
          </a:p>
        </p:txBody>
      </p:sp>
      <p:sp>
        <p:nvSpPr>
          <p:cNvPr id="5" name="TextBox 4"/>
          <p:cNvSpPr txBox="1"/>
          <p:nvPr/>
        </p:nvSpPr>
        <p:spPr>
          <a:xfrm>
            <a:off x="2057400" y="5867400"/>
            <a:ext cx="4680961" cy="646331"/>
          </a:xfrm>
          <a:prstGeom prst="rect">
            <a:avLst/>
          </a:prstGeom>
          <a:noFill/>
        </p:spPr>
        <p:txBody>
          <a:bodyPr wrap="none" rtlCol="0">
            <a:spAutoFit/>
          </a:bodyPr>
          <a:lstStyle/>
          <a:p>
            <a:r>
              <a:rPr lang="en-US" dirty="0" smtClean="0"/>
              <a:t>http://stats.stackexchange.com/questions/</a:t>
            </a:r>
          </a:p>
          <a:p>
            <a:r>
              <a:rPr lang="en-US" dirty="0" smtClean="0"/>
              <a:t>423/what-is-your-favorite-data-analysis-cartoon</a:t>
            </a:r>
            <a:endParaRPr lang="en-US" dirty="0"/>
          </a:p>
        </p:txBody>
      </p:sp>
      <p:pic>
        <p:nvPicPr>
          <p:cNvPr id="3074" name="Picture 2" descr="alt text"/>
          <p:cNvPicPr>
            <a:picLocks noChangeAspect="1" noChangeArrowheads="1"/>
          </p:cNvPicPr>
          <p:nvPr/>
        </p:nvPicPr>
        <p:blipFill>
          <a:blip r:embed="rId2" cstate="print"/>
          <a:srcRect/>
          <a:stretch>
            <a:fillRect/>
          </a:stretch>
        </p:blipFill>
        <p:spPr bwMode="auto">
          <a:xfrm>
            <a:off x="1676400" y="990600"/>
            <a:ext cx="5638800" cy="4776885"/>
          </a:xfrm>
          <a:prstGeom prst="rect">
            <a:avLst/>
          </a:prstGeom>
          <a:noFill/>
        </p:spPr>
      </p:pic>
      <p:sp>
        <p:nvSpPr>
          <p:cNvPr id="3" name="Slide Number Placeholder 2"/>
          <p:cNvSpPr>
            <a:spLocks noGrp="1"/>
          </p:cNvSpPr>
          <p:nvPr>
            <p:ph type="sldNum" sz="quarter" idx="12"/>
          </p:nvPr>
        </p:nvSpPr>
        <p:spPr/>
        <p:txBody>
          <a:bodyPr/>
          <a:lstStyle/>
          <a:p>
            <a:fld id="{D85D01E0-4520-4710-81AB-3D8832D73914}" type="slidenum">
              <a:rPr lang="en-US" smtClean="0"/>
              <a:pPr/>
              <a:t>26</a:t>
            </a:fld>
            <a:endParaRPr lang="en-US"/>
          </a:p>
        </p:txBody>
      </p:sp>
    </p:spTree>
    <p:extLst>
      <p:ext uri="{BB962C8B-B14F-4D97-AF65-F5344CB8AC3E}">
        <p14:creationId xmlns:p14="http://schemas.microsoft.com/office/powerpoint/2010/main" val="11285822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Conditional Probability: Example</a:t>
            </a:r>
            <a:endParaRPr lang="en-US" dirty="0"/>
          </a:p>
        </p:txBody>
      </p:sp>
      <p:sp>
        <p:nvSpPr>
          <p:cNvPr id="3" name="Content Placeholder 2"/>
          <p:cNvSpPr>
            <a:spLocks noGrp="1"/>
          </p:cNvSpPr>
          <p:nvPr>
            <p:ph idx="1"/>
          </p:nvPr>
        </p:nvSpPr>
        <p:spPr>
          <a:xfrm>
            <a:off x="0" y="914400"/>
            <a:ext cx="9144000" cy="5943600"/>
          </a:xfrm>
        </p:spPr>
        <p:txBody>
          <a:bodyPr>
            <a:normAutofit fontScale="92500"/>
          </a:bodyPr>
          <a:lstStyle/>
          <a:p>
            <a:pPr>
              <a:buNone/>
            </a:pPr>
            <a:r>
              <a:rPr lang="en-US" dirty="0" smtClean="0"/>
              <a:t>A news magazine publishes three columns entitled "Art" (A), "Books" (B) and "Cinema" (C). Reading habits of a randomly selected reader with respect to these columns are</a:t>
            </a:r>
          </a:p>
          <a:p>
            <a:pPr>
              <a:buNone/>
            </a:pPr>
            <a:endParaRPr lang="en-US" dirty="0" smtClean="0"/>
          </a:p>
          <a:p>
            <a:pPr>
              <a:buNone/>
            </a:pPr>
            <a:endParaRPr lang="en-US" dirty="0" smtClean="0"/>
          </a:p>
          <a:p>
            <a:pPr>
              <a:buNone/>
            </a:pPr>
            <a:endParaRPr lang="en-US" dirty="0" smtClean="0"/>
          </a:p>
          <a:p>
            <a:pPr>
              <a:buNone/>
            </a:pPr>
            <a:r>
              <a:rPr lang="en-US" dirty="0" smtClean="0"/>
              <a:t>a) What is the probability that a reader reads the Art column given that they also read the Books column?</a:t>
            </a:r>
          </a:p>
          <a:p>
            <a:pPr>
              <a:buNone/>
            </a:pPr>
            <a:r>
              <a:rPr lang="en-US" dirty="0" smtClean="0"/>
              <a:t>b) What is the probability that a reader reads the Books column given that they also read the Art column?</a:t>
            </a:r>
          </a:p>
          <a:p>
            <a:pPr>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08312327"/>
              </p:ext>
            </p:extLst>
          </p:nvPr>
        </p:nvGraphicFramePr>
        <p:xfrm>
          <a:off x="304800" y="2819400"/>
          <a:ext cx="8839200" cy="1567281"/>
        </p:xfrm>
        <a:graphic>
          <a:graphicData uri="http://schemas.openxmlformats.org/drawingml/2006/table">
            <a:tbl>
              <a:tblPr>
                <a:tableStyleId>{5C22544A-7EE6-4342-B048-85BDC9FD1C3A}</a:tableStyleId>
              </a:tblPr>
              <a:tblGrid>
                <a:gridCol w="1905000"/>
                <a:gridCol w="914400"/>
                <a:gridCol w="914400"/>
                <a:gridCol w="914400"/>
                <a:gridCol w="1371600"/>
                <a:gridCol w="1371600"/>
                <a:gridCol w="1447800"/>
              </a:tblGrid>
              <a:tr h="886359">
                <a:tc>
                  <a:txBody>
                    <a:bodyPr/>
                    <a:lstStyle/>
                    <a:p>
                      <a:r>
                        <a:rPr lang="en-US" sz="3000" dirty="0" smtClean="0"/>
                        <a:t>Read Regularly</a:t>
                      </a:r>
                      <a:endParaRPr lang="en-US" sz="3000" dirty="0"/>
                    </a:p>
                  </a:txBody>
                  <a:tcPr marL="45720" marR="45720"/>
                </a:tc>
                <a:tc>
                  <a:txBody>
                    <a:bodyPr/>
                    <a:lstStyle/>
                    <a:p>
                      <a:r>
                        <a:rPr lang="en-US" sz="3000" dirty="0" smtClean="0"/>
                        <a:t>A</a:t>
                      </a:r>
                      <a:endParaRPr lang="en-US" sz="3000" dirty="0"/>
                    </a:p>
                  </a:txBody>
                  <a:tcPr marL="45720" marR="45720"/>
                </a:tc>
                <a:tc>
                  <a:txBody>
                    <a:bodyPr/>
                    <a:lstStyle/>
                    <a:p>
                      <a:r>
                        <a:rPr lang="en-US" sz="3000" dirty="0" smtClean="0"/>
                        <a:t>B</a:t>
                      </a:r>
                      <a:endParaRPr lang="en-US" sz="3000" dirty="0"/>
                    </a:p>
                  </a:txBody>
                  <a:tcPr marL="45720" marR="45720"/>
                </a:tc>
                <a:tc>
                  <a:txBody>
                    <a:bodyPr/>
                    <a:lstStyle/>
                    <a:p>
                      <a:r>
                        <a:rPr lang="en-US" sz="3000" dirty="0" smtClean="0"/>
                        <a:t>C</a:t>
                      </a:r>
                      <a:endParaRPr lang="en-US" sz="3000" dirty="0"/>
                    </a:p>
                  </a:txBody>
                  <a:tcPr marL="45720" marR="45720"/>
                </a:tc>
                <a:tc>
                  <a:txBody>
                    <a:bodyPr/>
                    <a:lstStyle/>
                    <a:p>
                      <a:r>
                        <a:rPr lang="en-US" sz="3000" dirty="0" smtClean="0"/>
                        <a:t>both A and</a:t>
                      </a:r>
                      <a:r>
                        <a:rPr lang="en-US" sz="3000" baseline="0" dirty="0" smtClean="0"/>
                        <a:t> B</a:t>
                      </a:r>
                      <a:endParaRPr lang="en-US" sz="3000" dirty="0"/>
                    </a:p>
                  </a:txBody>
                  <a:tcPr marL="45720" marR="45720"/>
                </a:tc>
                <a:tc>
                  <a:txBody>
                    <a:bodyPr/>
                    <a:lstStyle/>
                    <a:p>
                      <a:r>
                        <a:rPr lang="en-US" sz="3000" dirty="0" smtClean="0"/>
                        <a:t>both</a:t>
                      </a:r>
                      <a:r>
                        <a:rPr lang="en-US" sz="3000" baseline="0" dirty="0" smtClean="0"/>
                        <a:t> A and C</a:t>
                      </a:r>
                      <a:endParaRPr lang="en-US" sz="3000" dirty="0"/>
                    </a:p>
                  </a:txBody>
                  <a:tcPr marL="45720" marR="45720"/>
                </a:tc>
                <a:tc>
                  <a:txBody>
                    <a:bodyPr/>
                    <a:lstStyle/>
                    <a:p>
                      <a:r>
                        <a:rPr lang="en-US" sz="3000" dirty="0" smtClean="0"/>
                        <a:t>both</a:t>
                      </a:r>
                      <a:r>
                        <a:rPr lang="en-US" sz="3000" baseline="0" dirty="0" smtClean="0"/>
                        <a:t> B and C</a:t>
                      </a:r>
                      <a:endParaRPr lang="en-US" sz="3000" dirty="0"/>
                    </a:p>
                  </a:txBody>
                  <a:tcPr marL="45720" marR="45720"/>
                </a:tc>
              </a:tr>
              <a:tr h="561441">
                <a:tc>
                  <a:txBody>
                    <a:bodyPr/>
                    <a:lstStyle/>
                    <a:p>
                      <a:r>
                        <a:rPr lang="en-US" sz="3000" dirty="0" smtClean="0"/>
                        <a:t>Probability</a:t>
                      </a:r>
                      <a:endParaRPr lang="en-US" sz="3000" dirty="0"/>
                    </a:p>
                  </a:txBody>
                  <a:tcPr marL="45720" marR="45720"/>
                </a:tc>
                <a:tc>
                  <a:txBody>
                    <a:bodyPr/>
                    <a:lstStyle/>
                    <a:p>
                      <a:r>
                        <a:rPr lang="en-US" sz="3000" dirty="0" smtClean="0"/>
                        <a:t>0.14</a:t>
                      </a:r>
                      <a:endParaRPr lang="en-US" sz="3000" dirty="0"/>
                    </a:p>
                  </a:txBody>
                  <a:tcPr marL="45720" marR="45720"/>
                </a:tc>
                <a:tc>
                  <a:txBody>
                    <a:bodyPr/>
                    <a:lstStyle/>
                    <a:p>
                      <a:r>
                        <a:rPr lang="en-US" sz="3000" dirty="0" smtClean="0"/>
                        <a:t>0.23</a:t>
                      </a:r>
                      <a:endParaRPr lang="en-US" sz="3000" dirty="0"/>
                    </a:p>
                  </a:txBody>
                  <a:tcPr marL="45720" marR="45720"/>
                </a:tc>
                <a:tc>
                  <a:txBody>
                    <a:bodyPr/>
                    <a:lstStyle/>
                    <a:p>
                      <a:r>
                        <a:rPr lang="en-US" sz="3000" dirty="0" smtClean="0"/>
                        <a:t>0.37</a:t>
                      </a:r>
                      <a:endParaRPr lang="en-US" sz="3000" dirty="0"/>
                    </a:p>
                  </a:txBody>
                  <a:tcPr marL="45720" marR="45720"/>
                </a:tc>
                <a:tc>
                  <a:txBody>
                    <a:bodyPr/>
                    <a:lstStyle/>
                    <a:p>
                      <a:r>
                        <a:rPr lang="en-US" sz="3000" dirty="0" smtClean="0"/>
                        <a:t>0.08</a:t>
                      </a:r>
                      <a:endParaRPr lang="en-US" sz="3000" dirty="0"/>
                    </a:p>
                  </a:txBody>
                  <a:tcPr marL="45720" marR="45720"/>
                </a:tc>
                <a:tc>
                  <a:txBody>
                    <a:bodyPr/>
                    <a:lstStyle/>
                    <a:p>
                      <a:r>
                        <a:rPr lang="en-US" sz="3000" dirty="0" smtClean="0"/>
                        <a:t>0.09</a:t>
                      </a:r>
                      <a:endParaRPr lang="en-US" sz="3000" dirty="0"/>
                    </a:p>
                  </a:txBody>
                  <a:tcPr marL="45720" marR="45720"/>
                </a:tc>
                <a:tc>
                  <a:txBody>
                    <a:bodyPr/>
                    <a:lstStyle/>
                    <a:p>
                      <a:r>
                        <a:rPr lang="en-US" sz="3000" dirty="0" smtClean="0"/>
                        <a:t>0.13</a:t>
                      </a:r>
                      <a:endParaRPr lang="en-US" sz="3000" dirty="0"/>
                    </a:p>
                  </a:txBody>
                  <a:tcPr marL="45720" marR="45720"/>
                </a:tc>
              </a:tr>
            </a:tbl>
          </a:graphicData>
        </a:graphic>
      </p:graphicFrame>
      <p:sp>
        <p:nvSpPr>
          <p:cNvPr id="6" name="Slide Number Placeholder 5"/>
          <p:cNvSpPr>
            <a:spLocks noGrp="1"/>
          </p:cNvSpPr>
          <p:nvPr>
            <p:ph type="sldNum" sz="quarter" idx="12"/>
          </p:nvPr>
        </p:nvSpPr>
        <p:spPr/>
        <p:txBody>
          <a:bodyPr/>
          <a:lstStyle/>
          <a:p>
            <a:fld id="{D85D01E0-4520-4710-81AB-3D8832D73914}" type="slidenum">
              <a:rPr lang="en-US" smtClean="0"/>
              <a:pPr/>
              <a:t>27</a:t>
            </a:fld>
            <a:endParaRPr lang="en-US"/>
          </a:p>
        </p:txBody>
      </p:sp>
    </p:spTree>
    <p:extLst>
      <p:ext uri="{BB962C8B-B14F-4D97-AF65-F5344CB8AC3E}">
        <p14:creationId xmlns:p14="http://schemas.microsoft.com/office/powerpoint/2010/main" val="5613511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t>Example: General Multiplication Rule</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pPr>
              <a:buNone/>
            </a:pPr>
            <a:r>
              <a:rPr lang="en-US" dirty="0" smtClean="0"/>
              <a:t>Suppose that 8 good and 2 defective fuses have been mixed up. To find the defective fuses we need to test them one-by-one, at random. Once we test a fuse, we set it aside.</a:t>
            </a:r>
          </a:p>
          <a:p>
            <a:pPr>
              <a:buNone/>
            </a:pPr>
            <a:r>
              <a:rPr lang="en-US" dirty="0" smtClean="0"/>
              <a:t>a) What is the probability that we find both of the defective fuses in the first two tests?</a:t>
            </a:r>
          </a:p>
          <a:p>
            <a:pPr>
              <a:buNone/>
            </a:pPr>
            <a:r>
              <a:rPr lang="en-US" dirty="0" smtClean="0"/>
              <a:t>b) </a:t>
            </a:r>
            <a:r>
              <a:rPr lang="en-US" dirty="0"/>
              <a:t>What is the probability that when testing 3 of the fuses, </a:t>
            </a:r>
            <a:r>
              <a:rPr lang="en-US" dirty="0" smtClean="0"/>
              <a:t>the first tested fuse is good and the last two tested are defective?</a:t>
            </a: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28</a:t>
            </a:fld>
            <a:endParaRPr lang="en-US"/>
          </a:p>
        </p:txBody>
      </p:sp>
    </p:spTree>
    <p:extLst>
      <p:ext uri="{BB962C8B-B14F-4D97-AF65-F5344CB8AC3E}">
        <p14:creationId xmlns:p14="http://schemas.microsoft.com/office/powerpoint/2010/main" val="2550886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dirty="0" smtClean="0"/>
              <a:t>Example: Tree Diagram/</a:t>
            </a:r>
            <a:r>
              <a:rPr lang="en-US" dirty="0" err="1" smtClean="0"/>
              <a:t>Bayes’s</a:t>
            </a:r>
            <a:r>
              <a:rPr lang="en-US" dirty="0" smtClean="0"/>
              <a:t> Rule</a:t>
            </a:r>
            <a:endParaRPr lang="en-US" dirty="0"/>
          </a:p>
        </p:txBody>
      </p:sp>
      <p:sp>
        <p:nvSpPr>
          <p:cNvPr id="3" name="Content Placeholder 2"/>
          <p:cNvSpPr>
            <a:spLocks noGrp="1"/>
          </p:cNvSpPr>
          <p:nvPr>
            <p:ph idx="1"/>
          </p:nvPr>
        </p:nvSpPr>
        <p:spPr>
          <a:xfrm>
            <a:off x="304800" y="762000"/>
            <a:ext cx="8839200" cy="6096000"/>
          </a:xfrm>
        </p:spPr>
        <p:txBody>
          <a:bodyPr>
            <a:noAutofit/>
          </a:bodyPr>
          <a:lstStyle/>
          <a:p>
            <a:pPr marL="342900" lvl="4" indent="-342900">
              <a:buNone/>
            </a:pPr>
            <a:r>
              <a:rPr lang="en-US" sz="3200" dirty="0" smtClean="0"/>
              <a:t>A diagnostic test for a certain disease has a 99% sensitivity and a 95% specificity. Only 1% of the population has the disease in question. If the diagnostic test reports that a person chosen at random from the population tests positive, what is the probability that the person does, in fact, have the disease? </a:t>
            </a:r>
          </a:p>
          <a:p>
            <a:pPr marL="342900" lvl="4" indent="-342900">
              <a:buNone/>
            </a:pPr>
            <a:r>
              <a:rPr lang="en-US" sz="3200" dirty="0" smtClean="0"/>
              <a:t>Sensitivity (true positive): the probability that if the test is positive, the person has the disease.</a:t>
            </a:r>
          </a:p>
          <a:p>
            <a:pPr marL="342900" lvl="4" indent="-342900">
              <a:buNone/>
            </a:pPr>
            <a:r>
              <a:rPr lang="en-US" sz="3200" dirty="0" smtClean="0"/>
              <a:t>Specificity (true negative): the probability that if the test is negative, the person does NOT have the disease.</a:t>
            </a:r>
          </a:p>
        </p:txBody>
      </p:sp>
      <p:sp>
        <p:nvSpPr>
          <p:cNvPr id="5" name="Slide Number Placeholder 4"/>
          <p:cNvSpPr>
            <a:spLocks noGrp="1"/>
          </p:cNvSpPr>
          <p:nvPr>
            <p:ph type="sldNum" sz="quarter" idx="12"/>
          </p:nvPr>
        </p:nvSpPr>
        <p:spPr/>
        <p:txBody>
          <a:bodyPr/>
          <a:lstStyle/>
          <a:p>
            <a:fld id="{D85D01E0-4520-4710-81AB-3D8832D73914}" type="slidenum">
              <a:rPr lang="en-US" smtClean="0"/>
              <a:pPr/>
              <a:t>29</a:t>
            </a:fld>
            <a:endParaRPr lang="en-US"/>
          </a:p>
        </p:txBody>
      </p:sp>
    </p:spTree>
    <p:extLst>
      <p:ext uri="{BB962C8B-B14F-4D97-AF65-F5344CB8AC3E}">
        <p14:creationId xmlns:p14="http://schemas.microsoft.com/office/powerpoint/2010/main" val="3146505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4000" cy="1143000"/>
          </a:xfrm>
        </p:spPr>
        <p:txBody>
          <a:bodyPr>
            <a:normAutofit fontScale="90000"/>
          </a:bodyPr>
          <a:lstStyle/>
          <a:p>
            <a:r>
              <a:rPr lang="en-US" dirty="0" smtClean="0"/>
              <a:t>4.1: Experiments, Sample Spaces, and Events - Goals</a:t>
            </a:r>
            <a:endParaRPr lang="en-US" dirty="0"/>
          </a:p>
        </p:txBody>
      </p:sp>
      <p:sp>
        <p:nvSpPr>
          <p:cNvPr id="3" name="Content Placeholder 2"/>
          <p:cNvSpPr>
            <a:spLocks noGrp="1"/>
          </p:cNvSpPr>
          <p:nvPr>
            <p:ph idx="1"/>
          </p:nvPr>
        </p:nvSpPr>
        <p:spPr>
          <a:xfrm>
            <a:off x="0" y="1160929"/>
            <a:ext cx="9144000" cy="5697071"/>
          </a:xfrm>
        </p:spPr>
        <p:txBody>
          <a:bodyPr>
            <a:normAutofit/>
          </a:bodyPr>
          <a:lstStyle/>
          <a:p>
            <a:r>
              <a:rPr lang="en-US" dirty="0" smtClean="0"/>
              <a:t>Be able to determine if an activity is an (random) experiment.</a:t>
            </a:r>
          </a:p>
          <a:p>
            <a:r>
              <a:rPr lang="en-US" dirty="0"/>
              <a:t>Be able to determine the </a:t>
            </a:r>
            <a:r>
              <a:rPr lang="en-US" dirty="0" smtClean="0"/>
              <a:t>outcomes and sample </a:t>
            </a:r>
            <a:r>
              <a:rPr lang="en-US" dirty="0"/>
              <a:t>space for a specific experiment.</a:t>
            </a:r>
          </a:p>
          <a:p>
            <a:r>
              <a:rPr lang="en-US" dirty="0" smtClean="0"/>
              <a:t>Be </a:t>
            </a:r>
            <a:r>
              <a:rPr lang="en-US" dirty="0"/>
              <a:t>able to draw a tree diagram.</a:t>
            </a:r>
          </a:p>
          <a:p>
            <a:r>
              <a:rPr lang="en-US" dirty="0" smtClean="0"/>
              <a:t>Be able to define and event and simple event.</a:t>
            </a:r>
          </a:p>
          <a:p>
            <a:r>
              <a:rPr lang="en-US" dirty="0" smtClean="0"/>
              <a:t>Given a sample space, be able to determine the complement, union (or), intersection (and) of event(s).</a:t>
            </a:r>
          </a:p>
          <a:p>
            <a:r>
              <a:rPr lang="en-US" dirty="0" smtClean="0"/>
              <a:t>Be able to determine if two events are disjoint.</a:t>
            </a:r>
          </a:p>
        </p:txBody>
      </p:sp>
      <p:sp>
        <p:nvSpPr>
          <p:cNvPr id="4" name="Slide Number Placeholder 3"/>
          <p:cNvSpPr>
            <a:spLocks noGrp="1"/>
          </p:cNvSpPr>
          <p:nvPr>
            <p:ph type="sldNum" sz="quarter" idx="12"/>
          </p:nvPr>
        </p:nvSpPr>
        <p:spPr/>
        <p:txBody>
          <a:bodyPr/>
          <a:lstStyle/>
          <a:p>
            <a:fld id="{D85D01E0-4520-4710-81AB-3D8832D73914}" type="slidenum">
              <a:rPr lang="en-US" smtClean="0"/>
              <a:pPr/>
              <a:t>3</a:t>
            </a:fld>
            <a:endParaRPr lang="en-US"/>
          </a:p>
        </p:txBody>
      </p:sp>
    </p:spTree>
    <p:extLst>
      <p:ext uri="{BB962C8B-B14F-4D97-AF65-F5344CB8AC3E}">
        <p14:creationId xmlns:p14="http://schemas.microsoft.com/office/powerpoint/2010/main" val="39779682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val 17"/>
          <p:cNvSpPr/>
          <p:nvPr/>
        </p:nvSpPr>
        <p:spPr>
          <a:xfrm>
            <a:off x="1989174" y="2668587"/>
            <a:ext cx="5981700" cy="2041525"/>
          </a:xfrm>
          <a:prstGeom prst="ellipse">
            <a:avLst/>
          </a:prstGeom>
          <a:solidFill>
            <a:srgbClr val="FFE1E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Law of Total Probability</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30</a:t>
            </a:fld>
            <a:endParaRPr lang="en-US"/>
          </a:p>
        </p:txBody>
      </p:sp>
      <p:sp>
        <p:nvSpPr>
          <p:cNvPr id="5" name="Rectangle 4"/>
          <p:cNvSpPr/>
          <p:nvPr/>
        </p:nvSpPr>
        <p:spPr>
          <a:xfrm>
            <a:off x="838200" y="1676400"/>
            <a:ext cx="7467600" cy="3429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cxnSp>
        <p:nvCxnSpPr>
          <p:cNvPr id="7" name="Straight Connector 6"/>
          <p:cNvCxnSpPr/>
          <p:nvPr/>
        </p:nvCxnSpPr>
        <p:spPr>
          <a:xfrm flipH="1">
            <a:off x="838200" y="1676400"/>
            <a:ext cx="1524000" cy="2438400"/>
          </a:xfrm>
          <a:prstGeom prst="line">
            <a:avLst/>
          </a:prstGeom>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2743200" y="1676400"/>
            <a:ext cx="2133600" cy="3429000"/>
          </a:xfrm>
          <a:prstGeom prst="line">
            <a:avLst/>
          </a:prstGeom>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flipH="1">
            <a:off x="4876800" y="1676400"/>
            <a:ext cx="228600" cy="342900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1219200" y="3581400"/>
            <a:ext cx="1981200" cy="15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029200" y="1676400"/>
            <a:ext cx="1676400" cy="76200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4991100" y="3124200"/>
            <a:ext cx="3314700" cy="1524000"/>
          </a:xfrm>
          <a:prstGeom prst="line">
            <a:avLst/>
          </a:prstGeom>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2363135" y="3482170"/>
            <a:ext cx="1431802" cy="584775"/>
          </a:xfrm>
          <a:prstGeom prst="rect">
            <a:avLst/>
          </a:prstGeom>
          <a:noFill/>
        </p:spPr>
        <p:txBody>
          <a:bodyPr wrap="none" rtlCol="0">
            <a:spAutoFit/>
          </a:bodyPr>
          <a:lstStyle/>
          <a:p>
            <a:r>
              <a:rPr lang="en-US" sz="3200" dirty="0" smtClean="0">
                <a:solidFill>
                  <a:srgbClr val="FF0000"/>
                </a:solidFill>
              </a:rPr>
              <a:t>B</a:t>
            </a:r>
            <a:r>
              <a:rPr lang="en-US" sz="3200" dirty="0" smtClean="0"/>
              <a:t> and 3</a:t>
            </a:r>
            <a:endParaRPr lang="en-US" sz="3200" dirty="0"/>
          </a:p>
        </p:txBody>
      </p:sp>
      <p:sp>
        <p:nvSpPr>
          <p:cNvPr id="20" name="TextBox 19"/>
          <p:cNvSpPr txBox="1"/>
          <p:nvPr/>
        </p:nvSpPr>
        <p:spPr>
          <a:xfrm>
            <a:off x="1219105" y="4308027"/>
            <a:ext cx="393056" cy="584775"/>
          </a:xfrm>
          <a:prstGeom prst="rect">
            <a:avLst/>
          </a:prstGeom>
          <a:noFill/>
        </p:spPr>
        <p:txBody>
          <a:bodyPr wrap="none" rtlCol="0">
            <a:spAutoFit/>
          </a:bodyPr>
          <a:lstStyle/>
          <a:p>
            <a:r>
              <a:rPr lang="en-US" sz="3200" dirty="0"/>
              <a:t>2</a:t>
            </a:r>
          </a:p>
        </p:txBody>
      </p:sp>
      <p:sp>
        <p:nvSpPr>
          <p:cNvPr id="21" name="TextBox 20"/>
          <p:cNvSpPr txBox="1"/>
          <p:nvPr/>
        </p:nvSpPr>
        <p:spPr>
          <a:xfrm>
            <a:off x="2075295" y="2298412"/>
            <a:ext cx="393056" cy="584775"/>
          </a:xfrm>
          <a:prstGeom prst="rect">
            <a:avLst/>
          </a:prstGeom>
          <a:noFill/>
        </p:spPr>
        <p:txBody>
          <a:bodyPr wrap="none" rtlCol="0">
            <a:spAutoFit/>
          </a:bodyPr>
          <a:lstStyle/>
          <a:p>
            <a:r>
              <a:rPr lang="en-US" sz="3200" dirty="0"/>
              <a:t>3</a:t>
            </a:r>
          </a:p>
        </p:txBody>
      </p:sp>
      <p:sp>
        <p:nvSpPr>
          <p:cNvPr id="22" name="TextBox 21"/>
          <p:cNvSpPr txBox="1"/>
          <p:nvPr/>
        </p:nvSpPr>
        <p:spPr>
          <a:xfrm>
            <a:off x="3715992" y="1825050"/>
            <a:ext cx="393056" cy="584775"/>
          </a:xfrm>
          <a:prstGeom prst="rect">
            <a:avLst/>
          </a:prstGeom>
          <a:noFill/>
        </p:spPr>
        <p:txBody>
          <a:bodyPr wrap="none" rtlCol="0">
            <a:spAutoFit/>
          </a:bodyPr>
          <a:lstStyle/>
          <a:p>
            <a:r>
              <a:rPr lang="en-US" sz="3200" dirty="0"/>
              <a:t>4</a:t>
            </a:r>
          </a:p>
        </p:txBody>
      </p:sp>
      <p:sp>
        <p:nvSpPr>
          <p:cNvPr id="23" name="TextBox 22"/>
          <p:cNvSpPr txBox="1"/>
          <p:nvPr/>
        </p:nvSpPr>
        <p:spPr>
          <a:xfrm>
            <a:off x="5246369" y="1642368"/>
            <a:ext cx="393056" cy="584775"/>
          </a:xfrm>
          <a:prstGeom prst="rect">
            <a:avLst/>
          </a:prstGeom>
          <a:noFill/>
        </p:spPr>
        <p:txBody>
          <a:bodyPr wrap="none" rtlCol="0">
            <a:spAutoFit/>
          </a:bodyPr>
          <a:lstStyle/>
          <a:p>
            <a:r>
              <a:rPr lang="en-US" sz="3200" dirty="0"/>
              <a:t>5</a:t>
            </a:r>
          </a:p>
        </p:txBody>
      </p:sp>
      <p:sp>
        <p:nvSpPr>
          <p:cNvPr id="24" name="TextBox 23"/>
          <p:cNvSpPr txBox="1"/>
          <p:nvPr/>
        </p:nvSpPr>
        <p:spPr>
          <a:xfrm>
            <a:off x="7423472" y="1981184"/>
            <a:ext cx="393056" cy="584775"/>
          </a:xfrm>
          <a:prstGeom prst="rect">
            <a:avLst/>
          </a:prstGeom>
          <a:noFill/>
        </p:spPr>
        <p:txBody>
          <a:bodyPr wrap="none" rtlCol="0">
            <a:spAutoFit/>
          </a:bodyPr>
          <a:lstStyle/>
          <a:p>
            <a:r>
              <a:rPr lang="en-US" sz="3200" dirty="0"/>
              <a:t>6</a:t>
            </a:r>
          </a:p>
        </p:txBody>
      </p:sp>
      <p:sp>
        <p:nvSpPr>
          <p:cNvPr id="25" name="TextBox 24"/>
          <p:cNvSpPr txBox="1"/>
          <p:nvPr/>
        </p:nvSpPr>
        <p:spPr>
          <a:xfrm>
            <a:off x="7550525" y="4519038"/>
            <a:ext cx="393056" cy="584775"/>
          </a:xfrm>
          <a:prstGeom prst="rect">
            <a:avLst/>
          </a:prstGeom>
          <a:noFill/>
        </p:spPr>
        <p:txBody>
          <a:bodyPr wrap="none" rtlCol="0">
            <a:spAutoFit/>
          </a:bodyPr>
          <a:lstStyle/>
          <a:p>
            <a:r>
              <a:rPr lang="en-US" sz="3200" dirty="0"/>
              <a:t>7</a:t>
            </a:r>
          </a:p>
        </p:txBody>
      </p:sp>
      <p:sp>
        <p:nvSpPr>
          <p:cNvPr id="26" name="TextBox 25"/>
          <p:cNvSpPr txBox="1"/>
          <p:nvPr/>
        </p:nvSpPr>
        <p:spPr>
          <a:xfrm>
            <a:off x="1049617" y="1922589"/>
            <a:ext cx="393056" cy="584775"/>
          </a:xfrm>
          <a:prstGeom prst="rect">
            <a:avLst/>
          </a:prstGeom>
          <a:noFill/>
        </p:spPr>
        <p:txBody>
          <a:bodyPr wrap="none" rtlCol="0">
            <a:spAutoFit/>
          </a:bodyPr>
          <a:lstStyle/>
          <a:p>
            <a:r>
              <a:rPr lang="en-US" sz="3200" dirty="0" smtClean="0"/>
              <a:t>1</a:t>
            </a:r>
            <a:endParaRPr lang="en-US" sz="3200" dirty="0"/>
          </a:p>
        </p:txBody>
      </p:sp>
      <p:sp>
        <p:nvSpPr>
          <p:cNvPr id="27" name="TextBox 26"/>
          <p:cNvSpPr txBox="1"/>
          <p:nvPr/>
        </p:nvSpPr>
        <p:spPr>
          <a:xfrm>
            <a:off x="3639485" y="2697162"/>
            <a:ext cx="1431802" cy="584775"/>
          </a:xfrm>
          <a:prstGeom prst="rect">
            <a:avLst/>
          </a:prstGeom>
          <a:noFill/>
        </p:spPr>
        <p:txBody>
          <a:bodyPr wrap="none" rtlCol="0">
            <a:spAutoFit/>
          </a:bodyPr>
          <a:lstStyle/>
          <a:p>
            <a:r>
              <a:rPr lang="en-US" sz="3200" dirty="0" smtClean="0">
                <a:solidFill>
                  <a:srgbClr val="FF0000"/>
                </a:solidFill>
              </a:rPr>
              <a:t>B</a:t>
            </a:r>
            <a:r>
              <a:rPr lang="en-US" sz="3200" dirty="0" smtClean="0"/>
              <a:t> and 4</a:t>
            </a:r>
            <a:endParaRPr lang="en-US" sz="3200" dirty="0"/>
          </a:p>
        </p:txBody>
      </p:sp>
      <p:sp>
        <p:nvSpPr>
          <p:cNvPr id="28" name="TextBox 27"/>
          <p:cNvSpPr txBox="1"/>
          <p:nvPr/>
        </p:nvSpPr>
        <p:spPr>
          <a:xfrm>
            <a:off x="5646774" y="2908012"/>
            <a:ext cx="1431802" cy="584775"/>
          </a:xfrm>
          <a:prstGeom prst="rect">
            <a:avLst/>
          </a:prstGeom>
          <a:noFill/>
        </p:spPr>
        <p:txBody>
          <a:bodyPr wrap="none" rtlCol="0">
            <a:spAutoFit/>
          </a:bodyPr>
          <a:lstStyle/>
          <a:p>
            <a:r>
              <a:rPr lang="en-US" sz="3200" dirty="0" smtClean="0">
                <a:solidFill>
                  <a:srgbClr val="FF0000"/>
                </a:solidFill>
              </a:rPr>
              <a:t>B</a:t>
            </a:r>
            <a:r>
              <a:rPr lang="en-US" sz="3200" dirty="0" smtClean="0"/>
              <a:t> and 6</a:t>
            </a:r>
            <a:endParaRPr lang="en-US" sz="3200" dirty="0"/>
          </a:p>
        </p:txBody>
      </p:sp>
      <p:sp>
        <p:nvSpPr>
          <p:cNvPr id="29" name="TextBox 28"/>
          <p:cNvSpPr txBox="1"/>
          <p:nvPr/>
        </p:nvSpPr>
        <p:spPr>
          <a:xfrm>
            <a:off x="5105400" y="3886200"/>
            <a:ext cx="1431802" cy="584775"/>
          </a:xfrm>
          <a:prstGeom prst="rect">
            <a:avLst/>
          </a:prstGeom>
          <a:noFill/>
        </p:spPr>
        <p:txBody>
          <a:bodyPr wrap="none" rtlCol="0">
            <a:spAutoFit/>
          </a:bodyPr>
          <a:lstStyle/>
          <a:p>
            <a:r>
              <a:rPr lang="en-US" sz="3200" dirty="0" smtClean="0">
                <a:solidFill>
                  <a:srgbClr val="FF0000"/>
                </a:solidFill>
              </a:rPr>
              <a:t>B</a:t>
            </a:r>
            <a:r>
              <a:rPr lang="en-US" sz="3200" dirty="0" smtClean="0"/>
              <a:t> and 7</a:t>
            </a:r>
            <a:endParaRPr lang="en-US" sz="3200" dirty="0"/>
          </a:p>
        </p:txBody>
      </p:sp>
      <p:sp>
        <p:nvSpPr>
          <p:cNvPr id="31" name="TextBox 30"/>
          <p:cNvSpPr txBox="1"/>
          <p:nvPr/>
        </p:nvSpPr>
        <p:spPr>
          <a:xfrm>
            <a:off x="3639485" y="5481202"/>
            <a:ext cx="407484" cy="584775"/>
          </a:xfrm>
          <a:prstGeom prst="rect">
            <a:avLst/>
          </a:prstGeom>
          <a:noFill/>
        </p:spPr>
        <p:txBody>
          <a:bodyPr wrap="none" rtlCol="0">
            <a:spAutoFit/>
          </a:bodyPr>
          <a:lstStyle/>
          <a:p>
            <a:r>
              <a:rPr lang="en-US" sz="3200" dirty="0" smtClean="0">
                <a:solidFill>
                  <a:srgbClr val="FF0000"/>
                </a:solidFill>
              </a:rPr>
              <a:t>B</a:t>
            </a:r>
            <a:endParaRPr lang="en-US" sz="3200" dirty="0">
              <a:solidFill>
                <a:srgbClr val="FF0000"/>
              </a:solidFill>
            </a:endParaRPr>
          </a:p>
        </p:txBody>
      </p:sp>
      <p:cxnSp>
        <p:nvCxnSpPr>
          <p:cNvPr id="33" name="Straight Arrow Connector 32"/>
          <p:cNvCxnSpPr/>
          <p:nvPr/>
        </p:nvCxnSpPr>
        <p:spPr>
          <a:xfrm flipV="1">
            <a:off x="3899404" y="4035022"/>
            <a:ext cx="777063" cy="1550413"/>
          </a:xfrm>
          <a:prstGeom prst="straightConnector1">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61594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949"/>
            <a:ext cx="8229600" cy="1143000"/>
          </a:xfrm>
        </p:spPr>
        <p:txBody>
          <a:bodyPr/>
          <a:lstStyle/>
          <a:p>
            <a:r>
              <a:rPr lang="en-US" dirty="0" err="1" smtClean="0"/>
              <a:t>Bayes’s</a:t>
            </a:r>
            <a:r>
              <a:rPr lang="en-US" dirty="0" smtClean="0"/>
              <a:t> Rule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158949"/>
                <a:ext cx="8229600" cy="5699051"/>
              </a:xfrm>
            </p:spPr>
            <p:txBody>
              <a:bodyPr>
                <a:normAutofit/>
              </a:bodyPr>
              <a:lstStyle/>
              <a:p>
                <a:r>
                  <a:rPr lang="en-US" altLang="en-US" dirty="0" smtClean="0">
                    <a:ea typeface="ＭＳ Ｐゴシック" panose="020B0600070205080204" pitchFamily="34" charset="-128"/>
                  </a:rPr>
                  <a:t>Suppose </a:t>
                </a:r>
                <a:r>
                  <a:rPr lang="en-US" altLang="en-US" dirty="0">
                    <a:ea typeface="ＭＳ Ｐゴシック" panose="020B0600070205080204" pitchFamily="34" charset="-128"/>
                  </a:rPr>
                  <a:t>that a sample space is decomposed into </a:t>
                </a:r>
                <a:r>
                  <a:rPr lang="en-US" altLang="en-US" i="1" dirty="0">
                    <a:ea typeface="ＭＳ Ｐゴシック" panose="020B0600070205080204" pitchFamily="34" charset="-128"/>
                  </a:rPr>
                  <a:t>k</a:t>
                </a:r>
                <a:r>
                  <a:rPr lang="en-US" altLang="en-US" dirty="0">
                    <a:ea typeface="ＭＳ Ｐゴシック" panose="020B0600070205080204" pitchFamily="34" charset="-128"/>
                  </a:rPr>
                  <a:t> disjoint events </a:t>
                </a:r>
                <a:r>
                  <a:rPr lang="en-US" altLang="en-US" i="1" dirty="0">
                    <a:ea typeface="ＭＳ Ｐゴシック" panose="020B0600070205080204" pitchFamily="34" charset="-128"/>
                  </a:rPr>
                  <a:t>A</a:t>
                </a:r>
                <a:r>
                  <a:rPr lang="en-US" altLang="en-US" baseline="-25000" dirty="0">
                    <a:ea typeface="ＭＳ Ｐゴシック" panose="020B0600070205080204" pitchFamily="34" charset="-128"/>
                  </a:rPr>
                  <a:t>1</a:t>
                </a:r>
                <a:r>
                  <a:rPr lang="en-US" altLang="en-US" dirty="0">
                    <a:ea typeface="ＭＳ Ｐゴシック" panose="020B0600070205080204" pitchFamily="34" charset="-128"/>
                  </a:rPr>
                  <a:t>, </a:t>
                </a:r>
                <a:r>
                  <a:rPr lang="en-US" altLang="en-US" i="1" dirty="0">
                    <a:ea typeface="ＭＳ Ｐゴシック" panose="020B0600070205080204" pitchFamily="34" charset="-128"/>
                  </a:rPr>
                  <a:t>A</a:t>
                </a:r>
                <a:r>
                  <a:rPr lang="en-US" altLang="en-US" baseline="-25000" dirty="0">
                    <a:ea typeface="ＭＳ Ｐゴシック" panose="020B0600070205080204" pitchFamily="34" charset="-128"/>
                  </a:rPr>
                  <a:t>2</a:t>
                </a:r>
                <a:r>
                  <a:rPr lang="en-US" altLang="en-US" dirty="0">
                    <a:ea typeface="ＭＳ Ｐゴシック" panose="020B0600070205080204" pitchFamily="34" charset="-128"/>
                  </a:rPr>
                  <a:t>, … , </a:t>
                </a:r>
                <a:r>
                  <a:rPr lang="en-US" altLang="en-US" i="1" dirty="0" err="1">
                    <a:ea typeface="ＭＳ Ｐゴシック" panose="020B0600070205080204" pitchFamily="34" charset="-128"/>
                  </a:rPr>
                  <a:t>A</a:t>
                </a:r>
                <a:r>
                  <a:rPr lang="en-US" altLang="en-US" baseline="-25000" dirty="0" err="1">
                    <a:ea typeface="ＭＳ Ｐゴシック" panose="020B0600070205080204" pitchFamily="34" charset="-128"/>
                  </a:rPr>
                  <a:t>k</a:t>
                </a:r>
                <a:r>
                  <a:rPr lang="en-US" altLang="en-US" dirty="0">
                    <a:ea typeface="ＭＳ Ｐゴシック" panose="020B0600070205080204" pitchFamily="34" charset="-128"/>
                  </a:rPr>
                  <a:t> </a:t>
                </a:r>
                <a:r>
                  <a:rPr lang="en-US" altLang="en-US" dirty="0" smtClean="0">
                    <a:ea typeface="ＭＳ Ｐゴシック" panose="020B0600070205080204" pitchFamily="34" charset="-128"/>
                    <a:cs typeface="Arial" panose="020B0604020202020204" pitchFamily="34" charset="0"/>
                  </a:rPr>
                  <a:t>— </a:t>
                </a:r>
                <a:r>
                  <a:rPr lang="en-US" altLang="en-US" dirty="0" smtClean="0">
                    <a:ea typeface="ＭＳ Ｐゴシック" panose="020B0600070205080204" pitchFamily="34" charset="-128"/>
                  </a:rPr>
                  <a:t>none </a:t>
                </a:r>
                <a:r>
                  <a:rPr lang="en-US" altLang="en-US" dirty="0">
                    <a:ea typeface="ＭＳ Ｐゴシック" panose="020B0600070205080204" pitchFamily="34" charset="-128"/>
                  </a:rPr>
                  <a:t>of which has a 0 </a:t>
                </a:r>
                <a:r>
                  <a:rPr lang="en-US" altLang="en-US" dirty="0" smtClean="0">
                    <a:ea typeface="ＭＳ Ｐゴシック" panose="020B0600070205080204" pitchFamily="34" charset="-128"/>
                  </a:rPr>
                  <a:t>probability — such </a:t>
                </a:r>
                <a:r>
                  <a:rPr lang="en-US" altLang="en-US" dirty="0">
                    <a:ea typeface="ＭＳ Ｐゴシック" panose="020B0600070205080204" pitchFamily="34" charset="-128"/>
                  </a:rPr>
                  <a:t>that </a:t>
                </a:r>
                <a:endParaRPr lang="en-US" altLang="en-US" dirty="0" smtClean="0">
                  <a:ea typeface="ＭＳ Ｐゴシック" panose="020B0600070205080204" pitchFamily="34" charset="-128"/>
                </a:endParaRPr>
              </a:p>
              <a:p>
                <a:pPr marL="0" indent="0">
                  <a:buNone/>
                </a:pPr>
                <a14:m>
                  <m:oMathPara xmlns:m="http://schemas.openxmlformats.org/officeDocument/2006/math">
                    <m:oMathParaPr>
                      <m:jc m:val="centerGroup"/>
                    </m:oMathParaPr>
                    <m:oMath xmlns:m="http://schemas.openxmlformats.org/officeDocument/2006/math">
                      <m:nary>
                        <m:naryPr>
                          <m:chr m:val="∑"/>
                          <m:ctrlPr>
                            <a:rPr lang="en-US" altLang="en-US" i="1" smtClean="0">
                              <a:latin typeface="Cambria Math" panose="02040503050406030204" pitchFamily="18" charset="0"/>
                              <a:ea typeface="ＭＳ Ｐゴシック" panose="020B0600070205080204" pitchFamily="34" charset="-128"/>
                            </a:rPr>
                          </m:ctrlPr>
                        </m:naryPr>
                        <m:sub>
                          <m:r>
                            <m:rPr>
                              <m:brk m:alnAt="23"/>
                            </m:rPr>
                            <a:rPr lang="en-US" altLang="en-US" b="0" i="1" smtClean="0">
                              <a:latin typeface="Cambria Math" panose="02040503050406030204" pitchFamily="18" charset="0"/>
                              <a:ea typeface="ＭＳ Ｐゴシック" panose="020B0600070205080204" pitchFamily="34" charset="-128"/>
                            </a:rPr>
                            <m:t>𝑖</m:t>
                          </m:r>
                          <m:r>
                            <a:rPr lang="en-US" altLang="en-US" b="0" i="1" smtClean="0">
                              <a:latin typeface="Cambria Math" panose="02040503050406030204" pitchFamily="18" charset="0"/>
                              <a:ea typeface="ＭＳ Ｐゴシック" panose="020B0600070205080204" pitchFamily="34" charset="-128"/>
                            </a:rPr>
                            <m:t>=1</m:t>
                          </m:r>
                        </m:sub>
                        <m:sup>
                          <m:r>
                            <a:rPr lang="en-US" altLang="en-US" b="0" i="1" smtClean="0">
                              <a:latin typeface="Cambria Math" panose="02040503050406030204" pitchFamily="18" charset="0"/>
                              <a:ea typeface="ＭＳ Ｐゴシック" panose="020B0600070205080204" pitchFamily="34" charset="-128"/>
                            </a:rPr>
                            <m:t>𝑘</m:t>
                          </m:r>
                        </m:sup>
                        <m:e>
                          <m:r>
                            <a:rPr lang="en-US" altLang="en-US" b="0" i="1" smtClean="0">
                              <a:latin typeface="Cambria Math" panose="02040503050406030204" pitchFamily="18" charset="0"/>
                              <a:ea typeface="ＭＳ Ｐゴシック" panose="020B0600070205080204" pitchFamily="34" charset="-128"/>
                            </a:rPr>
                            <m:t>𝑃</m:t>
                          </m:r>
                          <m:r>
                            <a:rPr lang="en-US" altLang="en-US" b="0" i="1" smtClean="0">
                              <a:latin typeface="Cambria Math" panose="02040503050406030204" pitchFamily="18" charset="0"/>
                              <a:ea typeface="ＭＳ Ｐゴシック" panose="020B0600070205080204" pitchFamily="34" charset="-128"/>
                            </a:rPr>
                            <m:t>(</m:t>
                          </m:r>
                          <m:sSub>
                            <m:sSubPr>
                              <m:ctrlPr>
                                <a:rPr lang="en-US" altLang="en-US" b="0" i="1" smtClean="0">
                                  <a:latin typeface="Cambria Math" panose="02040503050406030204" pitchFamily="18" charset="0"/>
                                  <a:ea typeface="ＭＳ Ｐゴシック" panose="020B0600070205080204" pitchFamily="34" charset="-128"/>
                                </a:rPr>
                              </m:ctrlPr>
                            </m:sSubPr>
                            <m:e>
                              <m:r>
                                <a:rPr lang="en-US" altLang="en-US" b="0" i="1" smtClean="0">
                                  <a:latin typeface="Cambria Math" panose="02040503050406030204" pitchFamily="18" charset="0"/>
                                  <a:ea typeface="ＭＳ Ｐゴシック" panose="020B0600070205080204" pitchFamily="34" charset="-128"/>
                                </a:rPr>
                                <m:t>𝐴</m:t>
                              </m:r>
                            </m:e>
                            <m:sub>
                              <m:r>
                                <a:rPr lang="en-US" altLang="en-US" b="0" i="1" smtClean="0">
                                  <a:latin typeface="Cambria Math" panose="02040503050406030204" pitchFamily="18" charset="0"/>
                                  <a:ea typeface="ＭＳ Ｐゴシック" panose="020B0600070205080204" pitchFamily="34" charset="-128"/>
                                </a:rPr>
                                <m:t>𝑖</m:t>
                              </m:r>
                            </m:sub>
                          </m:sSub>
                          <m:r>
                            <a:rPr lang="en-US" altLang="en-US" b="0" i="1" smtClean="0">
                              <a:latin typeface="Cambria Math" panose="02040503050406030204" pitchFamily="18" charset="0"/>
                              <a:ea typeface="ＭＳ Ｐゴシック" panose="020B0600070205080204" pitchFamily="34" charset="-128"/>
                            </a:rPr>
                            <m:t>)</m:t>
                          </m:r>
                        </m:e>
                      </m:nary>
                      <m:r>
                        <a:rPr lang="en-US" altLang="en-US" b="0" i="1" smtClean="0">
                          <a:latin typeface="Cambria Math" panose="02040503050406030204" pitchFamily="18" charset="0"/>
                          <a:ea typeface="ＭＳ Ｐゴシック" panose="020B0600070205080204" pitchFamily="34" charset="-128"/>
                        </a:rPr>
                        <m:t>=1</m:t>
                      </m:r>
                    </m:oMath>
                  </m:oMathPara>
                </a14:m>
                <a:endParaRPr lang="en-US" altLang="en-US" b="0" i="1" dirty="0" smtClean="0">
                  <a:ea typeface="ＭＳ Ｐゴシック" panose="020B0600070205080204" pitchFamily="34" charset="-128"/>
                </a:endParaRPr>
              </a:p>
              <a:p>
                <a:r>
                  <a:rPr lang="en-US" altLang="en-US" dirty="0" smtClean="0">
                    <a:ea typeface="ＭＳ Ｐゴシック" panose="020B0600070205080204" pitchFamily="34" charset="-128"/>
                  </a:rPr>
                  <a:t>Let </a:t>
                </a:r>
                <a:r>
                  <a:rPr lang="en-US" altLang="en-US" i="1" dirty="0" smtClean="0">
                    <a:ea typeface="ＭＳ Ｐゴシック" panose="020B0600070205080204" pitchFamily="34" charset="-128"/>
                  </a:rPr>
                  <a:t>B</a:t>
                </a:r>
                <a:r>
                  <a:rPr lang="en-US" altLang="en-US" dirty="0" smtClean="0">
                    <a:ea typeface="ＭＳ Ｐゴシック" panose="020B0600070205080204" pitchFamily="34" charset="-128"/>
                  </a:rPr>
                  <a:t> </a:t>
                </a:r>
                <a:r>
                  <a:rPr lang="en-US" altLang="en-US" dirty="0">
                    <a:ea typeface="ＭＳ Ｐゴシック" panose="020B0600070205080204" pitchFamily="34" charset="-128"/>
                  </a:rPr>
                  <a:t>be any other event such that </a:t>
                </a:r>
                <a:r>
                  <a:rPr lang="en-US" altLang="en-US" i="1" dirty="0" smtClean="0">
                    <a:ea typeface="ＭＳ Ｐゴシック" panose="020B0600070205080204" pitchFamily="34" charset="-128"/>
                  </a:rPr>
                  <a:t>P</a:t>
                </a:r>
                <a:r>
                  <a:rPr lang="en-US" altLang="en-US" dirty="0" smtClean="0">
                    <a:ea typeface="ＭＳ Ｐゴシック" panose="020B0600070205080204" pitchFamily="34" charset="-128"/>
                  </a:rPr>
                  <a:t>(</a:t>
                </a:r>
                <a:r>
                  <a:rPr lang="en-US" altLang="en-US" i="1" dirty="0" smtClean="0">
                    <a:ea typeface="ＭＳ Ｐゴシック" panose="020B0600070205080204" pitchFamily="34" charset="-128"/>
                  </a:rPr>
                  <a:t>B</a:t>
                </a:r>
                <a:r>
                  <a:rPr lang="en-US" altLang="en-US" dirty="0" smtClean="0">
                    <a:ea typeface="ＭＳ Ｐゴシック" panose="020B0600070205080204" pitchFamily="34" charset="-128"/>
                  </a:rPr>
                  <a:t>) </a:t>
                </a:r>
                <a:r>
                  <a:rPr lang="en-US" altLang="en-US" dirty="0">
                    <a:ea typeface="ＭＳ Ｐゴシック" panose="020B0600070205080204" pitchFamily="34" charset="-128"/>
                  </a:rPr>
                  <a:t>is not 0. </a:t>
                </a:r>
                <a:r>
                  <a:rPr lang="en-US" altLang="en-US" dirty="0" smtClean="0">
                    <a:ea typeface="ＭＳ Ｐゴシック" panose="020B0600070205080204" pitchFamily="34" charset="-128"/>
                  </a:rPr>
                  <a:t>Then</a:t>
                </a:r>
              </a:p>
              <a:p>
                <a:pPr marL="0" indent="0">
                  <a:buNone/>
                </a:pPr>
                <a14:m>
                  <m:oMathPara xmlns:m="http://schemas.openxmlformats.org/officeDocument/2006/math">
                    <m:oMathParaPr>
                      <m:jc m:val="centerGroup"/>
                    </m:oMathParaPr>
                    <m:oMath xmlns:m="http://schemas.openxmlformats.org/officeDocument/2006/math">
                      <m:r>
                        <a:rPr lang="en-US" altLang="en-US" b="0" i="1" smtClean="0">
                          <a:latin typeface="Cambria Math" panose="02040503050406030204" pitchFamily="18" charset="0"/>
                          <a:ea typeface="ＭＳ Ｐゴシック" panose="020B0600070205080204" pitchFamily="34" charset="-128"/>
                        </a:rPr>
                        <m:t>𝑃</m:t>
                      </m:r>
                      <m:d>
                        <m:dPr>
                          <m:ctrlPr>
                            <a:rPr lang="en-US" altLang="en-US" b="0" i="1" smtClean="0">
                              <a:latin typeface="Cambria Math" panose="02040503050406030204" pitchFamily="18" charset="0"/>
                              <a:ea typeface="ＭＳ Ｐゴシック" panose="020B0600070205080204" pitchFamily="34" charset="-128"/>
                            </a:rPr>
                          </m:ctrlPr>
                        </m:dPr>
                        <m:e>
                          <m:sSub>
                            <m:sSubPr>
                              <m:ctrlPr>
                                <a:rPr lang="en-US" altLang="en-US" b="0" i="1" smtClean="0">
                                  <a:latin typeface="Cambria Math" panose="02040503050406030204" pitchFamily="18" charset="0"/>
                                  <a:ea typeface="ＭＳ Ｐゴシック" panose="020B0600070205080204" pitchFamily="34" charset="-128"/>
                                </a:rPr>
                              </m:ctrlPr>
                            </m:sSubPr>
                            <m:e>
                              <m:r>
                                <a:rPr lang="en-US" altLang="en-US" b="0" i="1" smtClean="0">
                                  <a:latin typeface="Cambria Math" panose="02040503050406030204" pitchFamily="18" charset="0"/>
                                  <a:ea typeface="ＭＳ Ｐゴシック" panose="020B0600070205080204" pitchFamily="34" charset="-128"/>
                                </a:rPr>
                                <m:t>𝐴</m:t>
                              </m:r>
                            </m:e>
                            <m:sub>
                              <m:r>
                                <a:rPr lang="en-US" altLang="en-US" b="0" i="1" smtClean="0">
                                  <a:latin typeface="Cambria Math" panose="02040503050406030204" pitchFamily="18" charset="0"/>
                                  <a:ea typeface="ＭＳ Ｐゴシック" panose="020B0600070205080204" pitchFamily="34" charset="-128"/>
                                </a:rPr>
                                <m:t>𝑗</m:t>
                              </m:r>
                            </m:sub>
                          </m:sSub>
                        </m:e>
                        <m:e>
                          <m:r>
                            <a:rPr lang="en-US" altLang="en-US" b="0" i="1" smtClean="0">
                              <a:latin typeface="Cambria Math" panose="02040503050406030204" pitchFamily="18" charset="0"/>
                              <a:ea typeface="ＭＳ Ｐゴシック" panose="020B0600070205080204" pitchFamily="34" charset="-128"/>
                            </a:rPr>
                            <m:t>𝐵</m:t>
                          </m:r>
                        </m:e>
                      </m:d>
                      <m:r>
                        <a:rPr lang="en-US" altLang="en-US" b="0" i="1" smtClean="0">
                          <a:latin typeface="Cambria Math" panose="02040503050406030204" pitchFamily="18" charset="0"/>
                          <a:ea typeface="ＭＳ Ｐゴシック" panose="020B0600070205080204" pitchFamily="34" charset="-128"/>
                        </a:rPr>
                        <m:t>=</m:t>
                      </m:r>
                      <m:f>
                        <m:fPr>
                          <m:ctrlPr>
                            <a:rPr lang="en-US" altLang="en-US" b="0" i="1" smtClean="0">
                              <a:latin typeface="Cambria Math" panose="02040503050406030204" pitchFamily="18" charset="0"/>
                              <a:ea typeface="ＭＳ Ｐゴシック" panose="020B0600070205080204" pitchFamily="34" charset="-128"/>
                            </a:rPr>
                          </m:ctrlPr>
                        </m:fPr>
                        <m:num>
                          <m:r>
                            <a:rPr lang="en-US" altLang="en-US" b="0" i="1" smtClean="0">
                              <a:latin typeface="Cambria Math" panose="02040503050406030204" pitchFamily="18" charset="0"/>
                              <a:ea typeface="ＭＳ Ｐゴシック" panose="020B0600070205080204" pitchFamily="34" charset="-128"/>
                            </a:rPr>
                            <m:t>𝑃</m:t>
                          </m:r>
                          <m:d>
                            <m:dPr>
                              <m:ctrlPr>
                                <a:rPr lang="en-US" altLang="en-US" b="0" i="1" smtClean="0">
                                  <a:latin typeface="Cambria Math" panose="02040503050406030204" pitchFamily="18" charset="0"/>
                                  <a:ea typeface="ＭＳ Ｐゴシック" panose="020B0600070205080204" pitchFamily="34" charset="-128"/>
                                </a:rPr>
                              </m:ctrlPr>
                            </m:dPr>
                            <m:e>
                              <m:r>
                                <a:rPr lang="en-US" altLang="en-US" b="0" i="1" smtClean="0">
                                  <a:latin typeface="Cambria Math" panose="02040503050406030204" pitchFamily="18" charset="0"/>
                                  <a:ea typeface="ＭＳ Ｐゴシック" panose="020B0600070205080204" pitchFamily="34" charset="-128"/>
                                </a:rPr>
                                <m:t>𝐵</m:t>
                              </m:r>
                            </m:e>
                            <m:e>
                              <m:sSub>
                                <m:sSubPr>
                                  <m:ctrlPr>
                                    <a:rPr lang="en-US" altLang="en-US" b="0" i="1" smtClean="0">
                                      <a:latin typeface="Cambria Math" panose="02040503050406030204" pitchFamily="18" charset="0"/>
                                      <a:ea typeface="ＭＳ Ｐゴシック" panose="020B0600070205080204" pitchFamily="34" charset="-128"/>
                                    </a:rPr>
                                  </m:ctrlPr>
                                </m:sSubPr>
                                <m:e>
                                  <m:r>
                                    <a:rPr lang="en-US" altLang="en-US" b="0" i="1" smtClean="0">
                                      <a:latin typeface="Cambria Math" panose="02040503050406030204" pitchFamily="18" charset="0"/>
                                      <a:ea typeface="ＭＳ Ｐゴシック" panose="020B0600070205080204" pitchFamily="34" charset="-128"/>
                                    </a:rPr>
                                    <m:t>𝐴</m:t>
                                  </m:r>
                                </m:e>
                                <m:sub>
                                  <m:r>
                                    <a:rPr lang="en-US" altLang="en-US" b="0" i="1" smtClean="0">
                                      <a:latin typeface="Cambria Math" panose="02040503050406030204" pitchFamily="18" charset="0"/>
                                      <a:ea typeface="ＭＳ Ｐゴシック" panose="020B0600070205080204" pitchFamily="34" charset="-128"/>
                                    </a:rPr>
                                    <m:t>𝑗</m:t>
                                  </m:r>
                                </m:sub>
                              </m:sSub>
                            </m:e>
                          </m:d>
                          <m:r>
                            <a:rPr lang="en-US" altLang="en-US" b="0" i="1" smtClean="0">
                              <a:latin typeface="Cambria Math" panose="02040503050406030204" pitchFamily="18" charset="0"/>
                              <a:ea typeface="ＭＳ Ｐゴシック" panose="020B0600070205080204" pitchFamily="34" charset="-128"/>
                            </a:rPr>
                            <m:t>𝑃</m:t>
                          </m:r>
                          <m:r>
                            <a:rPr lang="en-US" altLang="en-US" b="0" i="1" smtClean="0">
                              <a:latin typeface="Cambria Math" panose="02040503050406030204" pitchFamily="18" charset="0"/>
                              <a:ea typeface="ＭＳ Ｐゴシック" panose="020B0600070205080204" pitchFamily="34" charset="-128"/>
                            </a:rPr>
                            <m:t>(</m:t>
                          </m:r>
                          <m:sSub>
                            <m:sSubPr>
                              <m:ctrlPr>
                                <a:rPr lang="en-US" altLang="en-US" b="0" i="1" smtClean="0">
                                  <a:latin typeface="Cambria Math" panose="02040503050406030204" pitchFamily="18" charset="0"/>
                                  <a:ea typeface="ＭＳ Ｐゴシック" panose="020B0600070205080204" pitchFamily="34" charset="-128"/>
                                </a:rPr>
                              </m:ctrlPr>
                            </m:sSubPr>
                            <m:e>
                              <m:r>
                                <a:rPr lang="en-US" altLang="en-US" b="0" i="1" smtClean="0">
                                  <a:latin typeface="Cambria Math" panose="02040503050406030204" pitchFamily="18" charset="0"/>
                                  <a:ea typeface="ＭＳ Ｐゴシック" panose="020B0600070205080204" pitchFamily="34" charset="-128"/>
                                </a:rPr>
                                <m:t>𝐴</m:t>
                              </m:r>
                            </m:e>
                            <m:sub>
                              <m:r>
                                <a:rPr lang="en-US" altLang="en-US" b="0" i="1" smtClean="0">
                                  <a:latin typeface="Cambria Math" panose="02040503050406030204" pitchFamily="18" charset="0"/>
                                  <a:ea typeface="ＭＳ Ｐゴシック" panose="020B0600070205080204" pitchFamily="34" charset="-128"/>
                                </a:rPr>
                                <m:t>𝑗</m:t>
                              </m:r>
                            </m:sub>
                          </m:sSub>
                          <m:r>
                            <a:rPr lang="en-US" altLang="en-US" b="0" i="1" smtClean="0">
                              <a:latin typeface="Cambria Math" panose="02040503050406030204" pitchFamily="18" charset="0"/>
                              <a:ea typeface="ＭＳ Ｐゴシック" panose="020B0600070205080204" pitchFamily="34" charset="-128"/>
                            </a:rPr>
                            <m:t>)</m:t>
                          </m:r>
                        </m:num>
                        <m:den>
                          <m:nary>
                            <m:naryPr>
                              <m:chr m:val="∑"/>
                              <m:ctrlPr>
                                <a:rPr lang="en-US" altLang="en-US" i="1">
                                  <a:latin typeface="Cambria Math" panose="02040503050406030204" pitchFamily="18" charset="0"/>
                                  <a:ea typeface="ＭＳ Ｐゴシック" panose="020B0600070205080204" pitchFamily="34" charset="-128"/>
                                </a:rPr>
                              </m:ctrlPr>
                            </m:naryPr>
                            <m:sub>
                              <m:r>
                                <m:rPr>
                                  <m:brk m:alnAt="23"/>
                                </m:rPr>
                                <a:rPr lang="en-US" altLang="en-US" i="1">
                                  <a:latin typeface="Cambria Math" panose="02040503050406030204" pitchFamily="18" charset="0"/>
                                  <a:ea typeface="ＭＳ Ｐゴシック" panose="020B0600070205080204" pitchFamily="34" charset="-128"/>
                                </a:rPr>
                                <m:t>𝑖</m:t>
                              </m:r>
                              <m:r>
                                <a:rPr lang="en-US" altLang="en-US" i="1">
                                  <a:latin typeface="Cambria Math" panose="02040503050406030204" pitchFamily="18" charset="0"/>
                                  <a:ea typeface="ＭＳ Ｐゴシック" panose="020B0600070205080204" pitchFamily="34" charset="-128"/>
                                </a:rPr>
                                <m:t>=1</m:t>
                              </m:r>
                            </m:sub>
                            <m:sup>
                              <m:r>
                                <a:rPr lang="en-US" altLang="en-US" i="1">
                                  <a:latin typeface="Cambria Math" panose="02040503050406030204" pitchFamily="18" charset="0"/>
                                  <a:ea typeface="ＭＳ Ｐゴシック" panose="020B0600070205080204" pitchFamily="34" charset="-128"/>
                                </a:rPr>
                                <m:t>𝑘</m:t>
                              </m:r>
                            </m:sup>
                            <m:e>
                              <m:r>
                                <a:rPr lang="en-US" altLang="en-US" b="0" i="1" smtClean="0">
                                  <a:latin typeface="Cambria Math" panose="02040503050406030204" pitchFamily="18" charset="0"/>
                                  <a:ea typeface="ＭＳ Ｐゴシック" panose="020B0600070205080204" pitchFamily="34" charset="-128"/>
                                </a:rPr>
                                <m:t>𝑃</m:t>
                              </m:r>
                              <m:r>
                                <a:rPr lang="en-US" altLang="en-US" b="0" i="1" smtClean="0">
                                  <a:latin typeface="Cambria Math" panose="02040503050406030204" pitchFamily="18" charset="0"/>
                                  <a:ea typeface="ＭＳ Ｐゴシック" panose="020B0600070205080204" pitchFamily="34" charset="-128"/>
                                </a:rPr>
                                <m:t>(</m:t>
                              </m:r>
                              <m:r>
                                <a:rPr lang="en-US" altLang="en-US" b="0" i="1" smtClean="0">
                                  <a:latin typeface="Cambria Math" panose="02040503050406030204" pitchFamily="18" charset="0"/>
                                  <a:ea typeface="ＭＳ Ｐゴシック" panose="020B0600070205080204" pitchFamily="34" charset="-128"/>
                                </a:rPr>
                                <m:t>𝐵</m:t>
                              </m:r>
                              <m:r>
                                <a:rPr lang="en-US" altLang="en-US" b="0" i="1" smtClean="0">
                                  <a:latin typeface="Cambria Math" panose="02040503050406030204" pitchFamily="18" charset="0"/>
                                  <a:ea typeface="ＭＳ Ｐゴシック" panose="020B0600070205080204" pitchFamily="34" charset="-128"/>
                                </a:rPr>
                                <m:t>|</m:t>
                              </m:r>
                              <m:sSub>
                                <m:sSubPr>
                                  <m:ctrlPr>
                                    <a:rPr lang="en-US" altLang="en-US" b="0" i="1" smtClean="0">
                                      <a:latin typeface="Cambria Math" panose="02040503050406030204" pitchFamily="18" charset="0"/>
                                      <a:ea typeface="ＭＳ Ｐゴシック" panose="020B0600070205080204" pitchFamily="34" charset="-128"/>
                                    </a:rPr>
                                  </m:ctrlPr>
                                </m:sSubPr>
                                <m:e>
                                  <m:r>
                                    <a:rPr lang="en-US" altLang="en-US" b="0" i="1" smtClean="0">
                                      <a:latin typeface="Cambria Math" panose="02040503050406030204" pitchFamily="18" charset="0"/>
                                      <a:ea typeface="ＭＳ Ｐゴシック" panose="020B0600070205080204" pitchFamily="34" charset="-128"/>
                                    </a:rPr>
                                    <m:t>𝐴</m:t>
                                  </m:r>
                                </m:e>
                                <m:sub>
                                  <m:r>
                                    <a:rPr lang="en-US" altLang="en-US" b="0" i="1" smtClean="0">
                                      <a:latin typeface="Cambria Math" panose="02040503050406030204" pitchFamily="18" charset="0"/>
                                      <a:ea typeface="ＭＳ Ｐゴシック" panose="020B0600070205080204" pitchFamily="34" charset="-128"/>
                                    </a:rPr>
                                    <m:t>𝑖</m:t>
                                  </m:r>
                                </m:sub>
                              </m:sSub>
                              <m:r>
                                <a:rPr lang="en-US" altLang="en-US" b="0" i="1" smtClean="0">
                                  <a:latin typeface="Cambria Math" panose="02040503050406030204" pitchFamily="18" charset="0"/>
                                  <a:ea typeface="ＭＳ Ｐゴシック" panose="020B0600070205080204" pitchFamily="34" charset="-128"/>
                                </a:rPr>
                                <m:t>)</m:t>
                              </m:r>
                              <m:r>
                                <a:rPr lang="en-US" altLang="en-US" i="1">
                                  <a:latin typeface="Cambria Math" panose="02040503050406030204" pitchFamily="18" charset="0"/>
                                  <a:ea typeface="ＭＳ Ｐゴシック" panose="020B0600070205080204" pitchFamily="34" charset="-128"/>
                                </a:rPr>
                                <m:t>𝑃</m:t>
                              </m:r>
                              <m:r>
                                <a:rPr lang="en-US" altLang="en-US" i="1">
                                  <a:latin typeface="Cambria Math" panose="02040503050406030204" pitchFamily="18" charset="0"/>
                                  <a:ea typeface="ＭＳ Ｐゴシック" panose="020B0600070205080204" pitchFamily="34" charset="-128"/>
                                </a:rPr>
                                <m:t>(</m:t>
                              </m:r>
                              <m:sSub>
                                <m:sSubPr>
                                  <m:ctrlPr>
                                    <a:rPr lang="en-US" altLang="en-US" i="1">
                                      <a:latin typeface="Cambria Math" panose="02040503050406030204" pitchFamily="18" charset="0"/>
                                      <a:ea typeface="ＭＳ Ｐゴシック" panose="020B0600070205080204" pitchFamily="34" charset="-128"/>
                                    </a:rPr>
                                  </m:ctrlPr>
                                </m:sSubPr>
                                <m:e>
                                  <m:r>
                                    <a:rPr lang="en-US" altLang="en-US" i="1">
                                      <a:latin typeface="Cambria Math" panose="02040503050406030204" pitchFamily="18" charset="0"/>
                                      <a:ea typeface="ＭＳ Ｐゴシック" panose="020B0600070205080204" pitchFamily="34" charset="-128"/>
                                    </a:rPr>
                                    <m:t>𝐴</m:t>
                                  </m:r>
                                </m:e>
                                <m:sub>
                                  <m:r>
                                    <a:rPr lang="en-US" altLang="en-US" i="1">
                                      <a:latin typeface="Cambria Math" panose="02040503050406030204" pitchFamily="18" charset="0"/>
                                      <a:ea typeface="ＭＳ Ｐゴシック" panose="020B0600070205080204" pitchFamily="34" charset="-128"/>
                                    </a:rPr>
                                    <m:t>𝑖</m:t>
                                  </m:r>
                                </m:sub>
                              </m:sSub>
                              <m:r>
                                <a:rPr lang="en-US" altLang="en-US" i="1">
                                  <a:latin typeface="Cambria Math" panose="02040503050406030204" pitchFamily="18" charset="0"/>
                                  <a:ea typeface="ＭＳ Ｐゴシック" panose="020B0600070205080204" pitchFamily="34" charset="-128"/>
                                </a:rPr>
                                <m:t>)</m:t>
                              </m:r>
                            </m:e>
                          </m:nary>
                        </m:den>
                      </m:f>
                    </m:oMath>
                  </m:oMathPara>
                </a14:m>
                <a:endParaRPr lang="en-US" altLang="en-US" dirty="0">
                  <a:ea typeface="ＭＳ Ｐゴシック" panose="020B0600070205080204" pitchFamily="34" charset="-12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158949"/>
                <a:ext cx="8229600" cy="5699051"/>
              </a:xfrm>
              <a:blipFill rotWithShape="0">
                <a:blip r:embed="rId2"/>
                <a:stretch>
                  <a:fillRect l="-1704" t="-1390"/>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31</a:t>
            </a:fld>
            <a:endParaRPr lang="en-US"/>
          </a:p>
        </p:txBody>
      </p:sp>
    </p:spTree>
    <p:extLst>
      <p:ext uri="{BB962C8B-B14F-4D97-AF65-F5344CB8AC3E}">
        <p14:creationId xmlns:p14="http://schemas.microsoft.com/office/powerpoint/2010/main" val="14589476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949"/>
            <a:ext cx="8229600" cy="1143000"/>
          </a:xfrm>
        </p:spPr>
        <p:txBody>
          <a:bodyPr/>
          <a:lstStyle/>
          <a:p>
            <a:r>
              <a:rPr lang="en-US" dirty="0" err="1" smtClean="0"/>
              <a:t>Bayes’s</a:t>
            </a:r>
            <a:r>
              <a:rPr lang="en-US" dirty="0" smtClean="0"/>
              <a:t> Rule (2 variables)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158949"/>
                <a:ext cx="8229600" cy="5699051"/>
              </a:xfrm>
            </p:spPr>
            <p:txBody>
              <a:bodyPr>
                <a:normAutofit/>
              </a:bodyPr>
              <a:lstStyle/>
              <a:p>
                <a:r>
                  <a:rPr lang="en-US" altLang="en-US" dirty="0" smtClean="0">
                    <a:ea typeface="ＭＳ Ｐゴシック" panose="020B0600070205080204" pitchFamily="34" charset="-128"/>
                  </a:rPr>
                  <a:t>For two variables:</a:t>
                </a:r>
              </a:p>
              <a:p>
                <a:pPr marL="0" indent="0">
                  <a:buNone/>
                </a:pPr>
                <a:endParaRPr lang="en-US" altLang="en-US" b="0" i="1" dirty="0" smtClean="0">
                  <a:ea typeface="ＭＳ Ｐゴシック" panose="020B0600070205080204" pitchFamily="34" charset="-128"/>
                </a:endParaRPr>
              </a:p>
              <a:p>
                <a:pPr marL="0" indent="0">
                  <a:buNone/>
                </a:pPr>
                <a14:m>
                  <m:oMathPara xmlns:m="http://schemas.openxmlformats.org/officeDocument/2006/math">
                    <m:oMathParaPr>
                      <m:jc m:val="centerGroup"/>
                    </m:oMathParaPr>
                    <m:oMath xmlns:m="http://schemas.openxmlformats.org/officeDocument/2006/math">
                      <m:r>
                        <a:rPr lang="en-US" altLang="en-US" b="0" i="1" smtClean="0">
                          <a:latin typeface="Cambria Math" panose="02040503050406030204" pitchFamily="18" charset="0"/>
                          <a:ea typeface="ＭＳ Ｐゴシック" panose="020B0600070205080204" pitchFamily="34" charset="-128"/>
                        </a:rPr>
                        <m:t>𝑃</m:t>
                      </m:r>
                      <m:d>
                        <m:dPr>
                          <m:ctrlPr>
                            <a:rPr lang="en-US" altLang="en-US" b="0" i="1" smtClean="0">
                              <a:latin typeface="Cambria Math" panose="02040503050406030204" pitchFamily="18" charset="0"/>
                              <a:ea typeface="ＭＳ Ｐゴシック" panose="020B0600070205080204" pitchFamily="34" charset="-128"/>
                            </a:rPr>
                          </m:ctrlPr>
                        </m:dPr>
                        <m:e>
                          <m:r>
                            <a:rPr lang="en-US" altLang="en-US" b="0" i="1" smtClean="0">
                              <a:latin typeface="Cambria Math" panose="02040503050406030204" pitchFamily="18" charset="0"/>
                              <a:ea typeface="ＭＳ Ｐゴシック" panose="020B0600070205080204" pitchFamily="34" charset="-128"/>
                            </a:rPr>
                            <m:t>𝐴</m:t>
                          </m:r>
                        </m:e>
                        <m:e>
                          <m:r>
                            <a:rPr lang="en-US" altLang="en-US" b="0" i="1" smtClean="0">
                              <a:latin typeface="Cambria Math" panose="02040503050406030204" pitchFamily="18" charset="0"/>
                              <a:ea typeface="ＭＳ Ｐゴシック" panose="020B0600070205080204" pitchFamily="34" charset="-128"/>
                            </a:rPr>
                            <m:t>𝐵</m:t>
                          </m:r>
                        </m:e>
                      </m:d>
                      <m:r>
                        <a:rPr lang="en-US" altLang="en-US" b="0" i="1" smtClean="0">
                          <a:latin typeface="Cambria Math" panose="02040503050406030204" pitchFamily="18" charset="0"/>
                          <a:ea typeface="ＭＳ Ｐゴシック" panose="020B0600070205080204" pitchFamily="34" charset="-128"/>
                        </a:rPr>
                        <m:t>=</m:t>
                      </m:r>
                      <m:f>
                        <m:fPr>
                          <m:ctrlPr>
                            <a:rPr lang="en-US" altLang="en-US" b="0" i="1" smtClean="0">
                              <a:latin typeface="Cambria Math" panose="02040503050406030204" pitchFamily="18" charset="0"/>
                              <a:ea typeface="ＭＳ Ｐゴシック" panose="020B0600070205080204" pitchFamily="34" charset="-128"/>
                            </a:rPr>
                          </m:ctrlPr>
                        </m:fPr>
                        <m:num>
                          <m:r>
                            <a:rPr lang="en-US" altLang="en-US" b="0" i="1" smtClean="0">
                              <a:latin typeface="Cambria Math" panose="02040503050406030204" pitchFamily="18" charset="0"/>
                              <a:ea typeface="ＭＳ Ｐゴシック" panose="020B0600070205080204" pitchFamily="34" charset="-128"/>
                            </a:rPr>
                            <m:t>𝑃</m:t>
                          </m:r>
                          <m:d>
                            <m:dPr>
                              <m:ctrlPr>
                                <a:rPr lang="en-US" altLang="en-US" b="0" i="1" smtClean="0">
                                  <a:latin typeface="Cambria Math" panose="02040503050406030204" pitchFamily="18" charset="0"/>
                                  <a:ea typeface="ＭＳ Ｐゴシック" panose="020B0600070205080204" pitchFamily="34" charset="-128"/>
                                </a:rPr>
                              </m:ctrlPr>
                            </m:dPr>
                            <m:e>
                              <m:r>
                                <a:rPr lang="en-US" altLang="en-US" b="0" i="1" smtClean="0">
                                  <a:latin typeface="Cambria Math" panose="02040503050406030204" pitchFamily="18" charset="0"/>
                                  <a:ea typeface="ＭＳ Ｐゴシック" panose="020B0600070205080204" pitchFamily="34" charset="-128"/>
                                </a:rPr>
                                <m:t>𝐵</m:t>
                              </m:r>
                            </m:e>
                            <m:e>
                              <m:r>
                                <a:rPr lang="en-US" altLang="en-US" b="0" i="1" smtClean="0">
                                  <a:latin typeface="Cambria Math" panose="02040503050406030204" pitchFamily="18" charset="0"/>
                                  <a:ea typeface="ＭＳ Ｐゴシック" panose="020B0600070205080204" pitchFamily="34" charset="-128"/>
                                </a:rPr>
                                <m:t>𝐴</m:t>
                              </m:r>
                            </m:e>
                          </m:d>
                          <m:r>
                            <a:rPr lang="en-US" altLang="en-US" b="0" i="1" smtClean="0">
                              <a:latin typeface="Cambria Math" panose="02040503050406030204" pitchFamily="18" charset="0"/>
                              <a:ea typeface="ＭＳ Ｐゴシック" panose="020B0600070205080204" pitchFamily="34" charset="-128"/>
                            </a:rPr>
                            <m:t>𝑃</m:t>
                          </m:r>
                          <m:r>
                            <a:rPr lang="en-US" altLang="en-US" b="0" i="1" smtClean="0">
                              <a:latin typeface="Cambria Math" panose="02040503050406030204" pitchFamily="18" charset="0"/>
                              <a:ea typeface="ＭＳ Ｐゴシック" panose="020B0600070205080204" pitchFamily="34" charset="-128"/>
                            </a:rPr>
                            <m:t>(</m:t>
                          </m:r>
                          <m:r>
                            <a:rPr lang="en-US" altLang="en-US" b="0" i="1" smtClean="0">
                              <a:latin typeface="Cambria Math" panose="02040503050406030204" pitchFamily="18" charset="0"/>
                              <a:ea typeface="ＭＳ Ｐゴシック" panose="020B0600070205080204" pitchFamily="34" charset="-128"/>
                            </a:rPr>
                            <m:t>𝐴</m:t>
                          </m:r>
                          <m:r>
                            <a:rPr lang="en-US" altLang="en-US" b="0" i="1" smtClean="0">
                              <a:latin typeface="Cambria Math" panose="02040503050406030204" pitchFamily="18" charset="0"/>
                              <a:ea typeface="ＭＳ Ｐゴシック" panose="020B0600070205080204" pitchFamily="34" charset="-128"/>
                            </a:rPr>
                            <m:t>)</m:t>
                          </m:r>
                        </m:num>
                        <m:den>
                          <m:r>
                            <a:rPr lang="en-US" altLang="en-US" i="1">
                              <a:latin typeface="Cambria Math" panose="02040503050406030204" pitchFamily="18" charset="0"/>
                              <a:ea typeface="ＭＳ Ｐゴシック" panose="020B0600070205080204" pitchFamily="34" charset="-128"/>
                            </a:rPr>
                            <m:t>𝑃</m:t>
                          </m:r>
                          <m:d>
                            <m:dPr>
                              <m:ctrlPr>
                                <a:rPr lang="en-US" altLang="en-US" i="1">
                                  <a:latin typeface="Cambria Math" panose="02040503050406030204" pitchFamily="18" charset="0"/>
                                  <a:ea typeface="ＭＳ Ｐゴシック" panose="020B0600070205080204" pitchFamily="34" charset="-128"/>
                                </a:rPr>
                              </m:ctrlPr>
                            </m:dPr>
                            <m:e>
                              <m:r>
                                <a:rPr lang="en-US" altLang="en-US" i="1">
                                  <a:latin typeface="Cambria Math" panose="02040503050406030204" pitchFamily="18" charset="0"/>
                                  <a:ea typeface="ＭＳ Ｐゴシック" panose="020B0600070205080204" pitchFamily="34" charset="-128"/>
                                </a:rPr>
                                <m:t>𝐵</m:t>
                              </m:r>
                            </m:e>
                            <m:e>
                              <m:r>
                                <a:rPr lang="en-US" altLang="en-US" i="1">
                                  <a:latin typeface="Cambria Math" panose="02040503050406030204" pitchFamily="18" charset="0"/>
                                  <a:ea typeface="ＭＳ Ｐゴシック" panose="020B0600070205080204" pitchFamily="34" charset="-128"/>
                                </a:rPr>
                                <m:t>𝐴</m:t>
                              </m:r>
                            </m:e>
                          </m:d>
                          <m:r>
                            <a:rPr lang="en-US" altLang="en-US" i="1">
                              <a:latin typeface="Cambria Math" panose="02040503050406030204" pitchFamily="18" charset="0"/>
                              <a:ea typeface="ＭＳ Ｐゴシック" panose="020B0600070205080204" pitchFamily="34" charset="-128"/>
                            </a:rPr>
                            <m:t>𝑃</m:t>
                          </m:r>
                          <m:d>
                            <m:dPr>
                              <m:ctrlPr>
                                <a:rPr lang="en-US" altLang="en-US" i="1">
                                  <a:latin typeface="Cambria Math" panose="02040503050406030204" pitchFamily="18" charset="0"/>
                                  <a:ea typeface="ＭＳ Ｐゴシック" panose="020B0600070205080204" pitchFamily="34" charset="-128"/>
                                </a:rPr>
                              </m:ctrlPr>
                            </m:dPr>
                            <m:e>
                              <m:r>
                                <a:rPr lang="en-US" altLang="en-US" i="1">
                                  <a:latin typeface="Cambria Math" panose="02040503050406030204" pitchFamily="18" charset="0"/>
                                  <a:ea typeface="ＭＳ Ｐゴシック" panose="020B0600070205080204" pitchFamily="34" charset="-128"/>
                                </a:rPr>
                                <m:t>𝐴</m:t>
                              </m:r>
                            </m:e>
                          </m:d>
                          <m:r>
                            <a:rPr lang="en-US" altLang="en-US" b="0" i="1" smtClean="0">
                              <a:latin typeface="Cambria Math" panose="02040503050406030204" pitchFamily="18" charset="0"/>
                              <a:ea typeface="ＭＳ Ｐゴシック" panose="020B0600070205080204" pitchFamily="34" charset="-128"/>
                            </a:rPr>
                            <m:t>+</m:t>
                          </m:r>
                          <m:r>
                            <a:rPr lang="en-US" altLang="en-US" i="1">
                              <a:latin typeface="Cambria Math" panose="02040503050406030204" pitchFamily="18" charset="0"/>
                              <a:ea typeface="ＭＳ Ｐゴシック" panose="020B0600070205080204" pitchFamily="34" charset="-128"/>
                            </a:rPr>
                            <m:t>𝑃</m:t>
                          </m:r>
                          <m:d>
                            <m:dPr>
                              <m:ctrlPr>
                                <a:rPr lang="en-US" altLang="en-US" i="1">
                                  <a:latin typeface="Cambria Math" panose="02040503050406030204" pitchFamily="18" charset="0"/>
                                  <a:ea typeface="ＭＳ Ｐゴシック" panose="020B0600070205080204" pitchFamily="34" charset="-128"/>
                                </a:rPr>
                              </m:ctrlPr>
                            </m:dPr>
                            <m:e>
                              <m:r>
                                <a:rPr lang="en-US" altLang="en-US" i="1">
                                  <a:latin typeface="Cambria Math" panose="02040503050406030204" pitchFamily="18" charset="0"/>
                                  <a:ea typeface="ＭＳ Ｐゴシック" panose="020B0600070205080204" pitchFamily="34" charset="-128"/>
                                </a:rPr>
                                <m:t>𝐵</m:t>
                              </m:r>
                            </m:e>
                            <m:e>
                              <m:sSup>
                                <m:sSupPr>
                                  <m:ctrlPr>
                                    <a:rPr lang="en-US" altLang="en-US" i="1" smtClean="0">
                                      <a:latin typeface="Cambria Math" panose="02040503050406030204" pitchFamily="18" charset="0"/>
                                      <a:ea typeface="ＭＳ Ｐゴシック" panose="020B0600070205080204" pitchFamily="34" charset="-128"/>
                                    </a:rPr>
                                  </m:ctrlPr>
                                </m:sSupPr>
                                <m:e>
                                  <m:r>
                                    <a:rPr lang="en-US" altLang="en-US" b="0" i="1" smtClean="0">
                                      <a:latin typeface="Cambria Math" panose="02040503050406030204" pitchFamily="18" charset="0"/>
                                      <a:ea typeface="ＭＳ Ｐゴシック" panose="020B0600070205080204" pitchFamily="34" charset="-128"/>
                                    </a:rPr>
                                    <m:t>𝐴</m:t>
                                  </m:r>
                                </m:e>
                                <m:sup>
                                  <m:r>
                                    <a:rPr lang="en-US" altLang="en-US" b="0" i="1" smtClean="0">
                                      <a:latin typeface="Cambria Math" panose="02040503050406030204" pitchFamily="18" charset="0"/>
                                      <a:ea typeface="ＭＳ Ｐゴシック" panose="020B0600070205080204" pitchFamily="34" charset="-128"/>
                                    </a:rPr>
                                    <m:t>′</m:t>
                                  </m:r>
                                </m:sup>
                              </m:sSup>
                            </m:e>
                          </m:d>
                          <m:r>
                            <a:rPr lang="en-US" altLang="en-US" i="1">
                              <a:latin typeface="Cambria Math" panose="02040503050406030204" pitchFamily="18" charset="0"/>
                              <a:ea typeface="ＭＳ Ｐゴシック" panose="020B0600070205080204" pitchFamily="34" charset="-128"/>
                            </a:rPr>
                            <m:t>𝑃</m:t>
                          </m:r>
                          <m:r>
                            <a:rPr lang="en-US" altLang="en-US" i="1">
                              <a:latin typeface="Cambria Math" panose="02040503050406030204" pitchFamily="18" charset="0"/>
                              <a:ea typeface="ＭＳ Ｐゴシック" panose="020B0600070205080204" pitchFamily="34" charset="-128"/>
                            </a:rPr>
                            <m:t>(</m:t>
                          </m:r>
                          <m:sSup>
                            <m:sSupPr>
                              <m:ctrlPr>
                                <a:rPr lang="en-US" altLang="en-US" i="1" smtClean="0">
                                  <a:latin typeface="Cambria Math" panose="02040503050406030204" pitchFamily="18" charset="0"/>
                                  <a:ea typeface="ＭＳ Ｐゴシック" panose="020B0600070205080204" pitchFamily="34" charset="-128"/>
                                </a:rPr>
                              </m:ctrlPr>
                            </m:sSupPr>
                            <m:e>
                              <m:r>
                                <a:rPr lang="en-US" altLang="en-US" b="0" i="1" smtClean="0">
                                  <a:latin typeface="Cambria Math" panose="02040503050406030204" pitchFamily="18" charset="0"/>
                                  <a:ea typeface="ＭＳ Ｐゴシック" panose="020B0600070205080204" pitchFamily="34" charset="-128"/>
                                </a:rPr>
                                <m:t>𝐴</m:t>
                              </m:r>
                            </m:e>
                            <m:sup>
                              <m:r>
                                <a:rPr lang="en-US" altLang="en-US" b="0" i="1" smtClean="0">
                                  <a:latin typeface="Cambria Math" panose="02040503050406030204" pitchFamily="18" charset="0"/>
                                  <a:ea typeface="ＭＳ Ｐゴシック" panose="020B0600070205080204" pitchFamily="34" charset="-128"/>
                                </a:rPr>
                                <m:t>′</m:t>
                              </m:r>
                            </m:sup>
                          </m:sSup>
                          <m:r>
                            <a:rPr lang="en-US" altLang="en-US" i="1">
                              <a:latin typeface="Cambria Math" panose="02040503050406030204" pitchFamily="18" charset="0"/>
                              <a:ea typeface="ＭＳ Ｐゴシック" panose="020B0600070205080204" pitchFamily="34" charset="-128"/>
                            </a:rPr>
                            <m:t>)</m:t>
                          </m:r>
                        </m:den>
                      </m:f>
                    </m:oMath>
                  </m:oMathPara>
                </a14:m>
                <a:endParaRPr lang="en-US" altLang="en-US" dirty="0">
                  <a:ea typeface="ＭＳ Ｐゴシック" panose="020B0600070205080204" pitchFamily="34" charset="-12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158949"/>
                <a:ext cx="8229600" cy="5699051"/>
              </a:xfrm>
              <a:blipFill rotWithShape="0">
                <a:blip r:embed="rId2"/>
                <a:stretch>
                  <a:fillRect l="-1704" t="-1390"/>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32</a:t>
            </a:fld>
            <a:endParaRPr lang="en-US"/>
          </a:p>
        </p:txBody>
      </p:sp>
    </p:spTree>
    <p:extLst>
      <p:ext uri="{BB962C8B-B14F-4D97-AF65-F5344CB8AC3E}">
        <p14:creationId xmlns:p14="http://schemas.microsoft.com/office/powerpoint/2010/main" val="25663474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353"/>
            <a:ext cx="8229600" cy="1143000"/>
          </a:xfrm>
        </p:spPr>
        <p:txBody>
          <a:bodyPr/>
          <a:lstStyle/>
          <a:p>
            <a:r>
              <a:rPr lang="en-US" dirty="0" smtClean="0"/>
              <a:t>Independence</a:t>
            </a:r>
            <a:endParaRPr lang="en-US" dirty="0"/>
          </a:p>
        </p:txBody>
      </p:sp>
      <p:sp>
        <p:nvSpPr>
          <p:cNvPr id="3" name="Content Placeholder 2"/>
          <p:cNvSpPr>
            <a:spLocks noGrp="1"/>
          </p:cNvSpPr>
          <p:nvPr>
            <p:ph idx="1"/>
          </p:nvPr>
        </p:nvSpPr>
        <p:spPr>
          <a:xfrm>
            <a:off x="457200" y="990600"/>
            <a:ext cx="8229600" cy="5730875"/>
          </a:xfrm>
        </p:spPr>
        <p:txBody>
          <a:bodyPr>
            <a:normAutofit/>
          </a:bodyPr>
          <a:lstStyle/>
          <a:p>
            <a:pPr>
              <a:buFont typeface="Monotype Sorts" pitchFamily="-65" charset="2"/>
              <a:buNone/>
              <a:defRPr/>
            </a:pPr>
            <a:r>
              <a:rPr lang="en-US" dirty="0"/>
              <a:t>T</a:t>
            </a:r>
            <a:r>
              <a:rPr lang="en-US" dirty="0" smtClean="0"/>
              <a:t>wo </a:t>
            </a:r>
            <a:r>
              <a:rPr lang="en-US" dirty="0"/>
              <a:t>events are </a:t>
            </a:r>
            <a:r>
              <a:rPr lang="en-US" dirty="0">
                <a:solidFill>
                  <a:srgbClr val="C00000"/>
                </a:solidFill>
              </a:rPr>
              <a:t>independent</a:t>
            </a:r>
            <a:r>
              <a:rPr lang="en-US" dirty="0"/>
              <a:t> if knowing that one occurs does not change the probability that the other </a:t>
            </a:r>
            <a:r>
              <a:rPr lang="en-US" dirty="0" smtClean="0"/>
              <a:t>occurs.</a:t>
            </a:r>
          </a:p>
          <a:p>
            <a:pPr>
              <a:buFont typeface="Monotype Sorts" pitchFamily="-65" charset="2"/>
              <a:buNone/>
              <a:defRPr/>
            </a:pPr>
            <a:endParaRPr lang="en-US" dirty="0" smtClean="0">
              <a:solidFill>
                <a:srgbClr val="000000"/>
              </a:solidFill>
              <a:ea typeface="ＭＳ Ｐゴシック" pitchFamily="-65" charset="-128"/>
              <a:cs typeface="ＭＳ Ｐゴシック" pitchFamily="-65" charset="-128"/>
            </a:endParaRPr>
          </a:p>
          <a:p>
            <a:pPr>
              <a:buFont typeface="Monotype Sorts" pitchFamily="-65" charset="2"/>
              <a:buNone/>
              <a:defRPr/>
            </a:pPr>
            <a:r>
              <a:rPr lang="en-US" dirty="0" smtClean="0">
                <a:solidFill>
                  <a:srgbClr val="000000"/>
                </a:solidFill>
                <a:ea typeface="ＭＳ Ｐゴシック" pitchFamily="-65" charset="-128"/>
                <a:cs typeface="ＭＳ Ｐゴシック" pitchFamily="-65" charset="-128"/>
              </a:rPr>
              <a:t>If </a:t>
            </a:r>
            <a:r>
              <a:rPr lang="en-US" i="1" dirty="0">
                <a:solidFill>
                  <a:srgbClr val="000000"/>
                </a:solidFill>
                <a:ea typeface="ＭＳ Ｐゴシック" pitchFamily="-65" charset="-128"/>
                <a:cs typeface="ＭＳ Ｐゴシック" pitchFamily="-65" charset="-128"/>
              </a:rPr>
              <a:t>A</a:t>
            </a:r>
            <a:r>
              <a:rPr lang="en-US" dirty="0">
                <a:solidFill>
                  <a:srgbClr val="000000"/>
                </a:solidFill>
                <a:ea typeface="ＭＳ Ｐゴシック" pitchFamily="-65" charset="-128"/>
                <a:cs typeface="ＭＳ Ｐゴシック" pitchFamily="-65" charset="-128"/>
              </a:rPr>
              <a:t> and </a:t>
            </a:r>
            <a:r>
              <a:rPr lang="en-US" i="1" dirty="0">
                <a:solidFill>
                  <a:srgbClr val="000000"/>
                </a:solidFill>
                <a:ea typeface="ＭＳ Ｐゴシック" pitchFamily="-65" charset="-128"/>
                <a:cs typeface="ＭＳ Ｐゴシック" pitchFamily="-65" charset="-128"/>
              </a:rPr>
              <a:t>B</a:t>
            </a:r>
            <a:r>
              <a:rPr lang="en-US" dirty="0">
                <a:solidFill>
                  <a:srgbClr val="000000"/>
                </a:solidFill>
                <a:ea typeface="ＭＳ Ｐゴシック" pitchFamily="-65" charset="-128"/>
                <a:cs typeface="ＭＳ Ｐゴシック" pitchFamily="-65" charset="-128"/>
              </a:rPr>
              <a:t> are independent:</a:t>
            </a:r>
          </a:p>
          <a:p>
            <a:pPr>
              <a:buNone/>
              <a:defRPr/>
            </a:pPr>
            <a:r>
              <a:rPr lang="en-US" b="1" i="1" dirty="0">
                <a:ea typeface="ＭＳ Ｐゴシック" pitchFamily="-65" charset="-128"/>
                <a:cs typeface="ＭＳ Ｐゴシック" pitchFamily="-65" charset="-128"/>
              </a:rPr>
              <a:t>	</a:t>
            </a:r>
            <a:r>
              <a:rPr lang="en-US" b="1" dirty="0">
                <a:ea typeface="ＭＳ Ｐゴシック" pitchFamily="-65" charset="-128"/>
                <a:cs typeface="ＭＳ Ｐゴシック" pitchFamily="-65" charset="-128"/>
              </a:rPr>
              <a:t>P(B|A) = P(B</a:t>
            </a:r>
            <a:r>
              <a:rPr lang="en-US" b="1" dirty="0" smtClean="0">
                <a:ea typeface="ＭＳ Ｐゴシック" pitchFamily="-65" charset="-128"/>
                <a:cs typeface="ＭＳ Ｐゴシック" pitchFamily="-65" charset="-128"/>
              </a:rPr>
              <a:t>)</a:t>
            </a:r>
            <a:endParaRPr lang="en-US" dirty="0">
              <a:ea typeface="ＭＳ Ｐゴシック" pitchFamily="-65" charset="-128"/>
              <a:cs typeface="ＭＳ Ｐゴシック" pitchFamily="-65" charset="-128"/>
            </a:endParaRPr>
          </a:p>
        </p:txBody>
      </p:sp>
      <p:sp>
        <p:nvSpPr>
          <p:cNvPr id="4" name="Slide Number Placeholder 3"/>
          <p:cNvSpPr>
            <a:spLocks noGrp="1"/>
          </p:cNvSpPr>
          <p:nvPr>
            <p:ph type="sldNum" sz="quarter" idx="12"/>
          </p:nvPr>
        </p:nvSpPr>
        <p:spPr/>
        <p:txBody>
          <a:bodyPr/>
          <a:lstStyle/>
          <a:p>
            <a:fld id="{D85D01E0-4520-4710-81AB-3D8832D73914}" type="slidenum">
              <a:rPr lang="en-US" smtClean="0"/>
              <a:pPr/>
              <a:t>33</a:t>
            </a:fld>
            <a:endParaRPr lang="en-US"/>
          </a:p>
        </p:txBody>
      </p:sp>
    </p:spTree>
    <p:extLst>
      <p:ext uri="{BB962C8B-B14F-4D97-AF65-F5344CB8AC3E}">
        <p14:creationId xmlns:p14="http://schemas.microsoft.com/office/powerpoint/2010/main" val="207520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Independence</a:t>
            </a:r>
            <a:endParaRPr lang="en-US" dirty="0"/>
          </a:p>
        </p:txBody>
      </p:sp>
      <p:sp>
        <p:nvSpPr>
          <p:cNvPr id="3" name="Content Placeholder 2"/>
          <p:cNvSpPr>
            <a:spLocks noGrp="1"/>
          </p:cNvSpPr>
          <p:nvPr>
            <p:ph idx="1"/>
          </p:nvPr>
        </p:nvSpPr>
        <p:spPr>
          <a:xfrm>
            <a:off x="457200" y="1600200"/>
            <a:ext cx="8458200" cy="4953000"/>
          </a:xfrm>
        </p:spPr>
        <p:txBody>
          <a:bodyPr>
            <a:normAutofit/>
          </a:bodyPr>
          <a:lstStyle/>
          <a:p>
            <a:pPr marL="514350" indent="-514350">
              <a:buNone/>
            </a:pPr>
            <a:r>
              <a:rPr lang="en-US" dirty="0" smtClean="0"/>
              <a:t>Are the following events independent or dependent?</a:t>
            </a:r>
          </a:p>
          <a:p>
            <a:pPr marL="514350" indent="-514350">
              <a:buAutoNum type="arabicParenR"/>
            </a:pPr>
            <a:r>
              <a:rPr lang="en-US" dirty="0" smtClean="0"/>
              <a:t>Winning at the Hoosier (or any other) lottery.</a:t>
            </a:r>
          </a:p>
          <a:p>
            <a:pPr marL="514350" indent="-514350">
              <a:buAutoNum type="arabicParenR"/>
            </a:pPr>
            <a:r>
              <a:rPr lang="en-US" dirty="0" smtClean="0"/>
              <a:t>The marching band is holding a raffle at a football game with two prizes. After the first ticket is pulled out and the winner determined, the ticket is taped to the prize. The next ticket is pulled out to determine the winner of the second prize.</a:t>
            </a: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34</a:t>
            </a:fld>
            <a:endParaRPr lang="en-US"/>
          </a:p>
        </p:txBody>
      </p:sp>
    </p:spTree>
    <p:extLst>
      <p:ext uri="{BB962C8B-B14F-4D97-AF65-F5344CB8AC3E}">
        <p14:creationId xmlns:p14="http://schemas.microsoft.com/office/powerpoint/2010/main" val="15875366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353"/>
            <a:ext cx="8229600" cy="1143000"/>
          </a:xfrm>
        </p:spPr>
        <p:txBody>
          <a:bodyPr/>
          <a:lstStyle/>
          <a:p>
            <a:r>
              <a:rPr lang="en-US" dirty="0" smtClean="0"/>
              <a:t>Independence</a:t>
            </a:r>
            <a:endParaRPr lang="en-US" dirty="0"/>
          </a:p>
        </p:txBody>
      </p:sp>
      <p:sp>
        <p:nvSpPr>
          <p:cNvPr id="3" name="Content Placeholder 2"/>
          <p:cNvSpPr>
            <a:spLocks noGrp="1"/>
          </p:cNvSpPr>
          <p:nvPr>
            <p:ph idx="1"/>
          </p:nvPr>
        </p:nvSpPr>
        <p:spPr>
          <a:xfrm>
            <a:off x="457200" y="990600"/>
            <a:ext cx="8229600" cy="5730875"/>
          </a:xfrm>
        </p:spPr>
        <p:txBody>
          <a:bodyPr>
            <a:normAutofit/>
          </a:bodyPr>
          <a:lstStyle/>
          <a:p>
            <a:pPr>
              <a:buFont typeface="Monotype Sorts" pitchFamily="-65" charset="2"/>
              <a:buNone/>
              <a:defRPr/>
            </a:pPr>
            <a:r>
              <a:rPr lang="en-US" dirty="0">
                <a:solidFill>
                  <a:srgbClr val="000000"/>
                </a:solidFill>
                <a:ea typeface="ＭＳ Ｐゴシック" pitchFamily="-65" charset="-128"/>
                <a:cs typeface="ＭＳ Ｐゴシック" pitchFamily="-65" charset="-128"/>
              </a:rPr>
              <a:t>If </a:t>
            </a:r>
            <a:r>
              <a:rPr lang="en-US" i="1" dirty="0">
                <a:solidFill>
                  <a:srgbClr val="000000"/>
                </a:solidFill>
                <a:ea typeface="ＭＳ Ｐゴシック" pitchFamily="-65" charset="-128"/>
                <a:cs typeface="ＭＳ Ｐゴシック" pitchFamily="-65" charset="-128"/>
              </a:rPr>
              <a:t>A</a:t>
            </a:r>
            <a:r>
              <a:rPr lang="en-US" dirty="0">
                <a:solidFill>
                  <a:srgbClr val="000000"/>
                </a:solidFill>
                <a:ea typeface="ＭＳ Ｐゴシック" pitchFamily="-65" charset="-128"/>
                <a:cs typeface="ＭＳ Ｐゴシック" pitchFamily="-65" charset="-128"/>
              </a:rPr>
              <a:t> and </a:t>
            </a:r>
            <a:r>
              <a:rPr lang="en-US" i="1" dirty="0">
                <a:solidFill>
                  <a:srgbClr val="000000"/>
                </a:solidFill>
                <a:ea typeface="ＭＳ Ｐゴシック" pitchFamily="-65" charset="-128"/>
                <a:cs typeface="ＭＳ Ｐゴシック" pitchFamily="-65" charset="-128"/>
              </a:rPr>
              <a:t>B</a:t>
            </a:r>
            <a:r>
              <a:rPr lang="en-US" dirty="0">
                <a:solidFill>
                  <a:srgbClr val="000000"/>
                </a:solidFill>
                <a:ea typeface="ＭＳ Ｐゴシック" pitchFamily="-65" charset="-128"/>
                <a:cs typeface="ＭＳ Ｐゴシック" pitchFamily="-65" charset="-128"/>
              </a:rPr>
              <a:t> are independent:</a:t>
            </a:r>
          </a:p>
          <a:p>
            <a:pPr>
              <a:buNone/>
              <a:defRPr/>
            </a:pPr>
            <a:r>
              <a:rPr lang="en-US" b="1" i="1" dirty="0">
                <a:ea typeface="ＭＳ Ｐゴシック" pitchFamily="-65" charset="-128"/>
                <a:cs typeface="ＭＳ Ｐゴシック" pitchFamily="-65" charset="-128"/>
              </a:rPr>
              <a:t>	</a:t>
            </a:r>
            <a:r>
              <a:rPr lang="en-US" b="1" dirty="0">
                <a:ea typeface="ＭＳ Ｐゴシック" pitchFamily="-65" charset="-128"/>
                <a:cs typeface="ＭＳ Ｐゴシック" pitchFamily="-65" charset="-128"/>
              </a:rPr>
              <a:t>P(B|A) = P(B)</a:t>
            </a:r>
            <a:endParaRPr lang="en-US" dirty="0">
              <a:ea typeface="ＭＳ Ｐゴシック" pitchFamily="-65" charset="-128"/>
              <a:cs typeface="ＭＳ Ｐゴシック" pitchFamily="-65" charset="-128"/>
            </a:endParaRPr>
          </a:p>
          <a:p>
            <a:pPr>
              <a:buFont typeface="Monotype Sorts" pitchFamily="-65" charset="2"/>
              <a:buNone/>
              <a:defRPr/>
            </a:pPr>
            <a:r>
              <a:rPr lang="en-US" dirty="0" smtClean="0">
                <a:ea typeface="ＭＳ Ｐゴシック" pitchFamily="-65" charset="-128"/>
                <a:cs typeface="ＭＳ Ｐゴシック" pitchFamily="-65" charset="-128"/>
              </a:rPr>
              <a:t>General multiplication rule:</a:t>
            </a:r>
          </a:p>
          <a:p>
            <a:pPr>
              <a:buFont typeface="Monotype Sorts" pitchFamily="-65" charset="2"/>
              <a:buNone/>
              <a:defRPr/>
            </a:pPr>
            <a:r>
              <a:rPr lang="en-US" b="1" dirty="0" smtClean="0">
                <a:ea typeface="ＭＳ Ｐゴシック" pitchFamily="-65" charset="-128"/>
                <a:cs typeface="ＭＳ Ｐゴシック" pitchFamily="-65" charset="-128"/>
              </a:rPr>
              <a:t>	P(A </a:t>
            </a:r>
            <a:r>
              <a:rPr lang="en-US" b="1" dirty="0">
                <a:ea typeface="ＭＳ Ｐゴシック" pitchFamily="-65" charset="-128"/>
                <a:cs typeface="ＭＳ Ｐゴシック" pitchFamily="-65" charset="-128"/>
              </a:rPr>
              <a:t>∩</a:t>
            </a:r>
            <a:r>
              <a:rPr lang="en-US" b="1" dirty="0" smtClean="0">
                <a:ea typeface="ＭＳ Ｐゴシック" pitchFamily="-65" charset="-128"/>
                <a:cs typeface="ＭＳ Ｐゴシック" pitchFamily="-65" charset="-128"/>
              </a:rPr>
              <a:t> B) = P(A) P(B|A)</a:t>
            </a:r>
          </a:p>
          <a:p>
            <a:pPr>
              <a:buFont typeface="Monotype Sorts" pitchFamily="-65" charset="2"/>
              <a:buNone/>
              <a:defRPr/>
            </a:pPr>
            <a:r>
              <a:rPr lang="en-US" dirty="0" smtClean="0">
                <a:ea typeface="ＭＳ Ｐゴシック" pitchFamily="-65" charset="-128"/>
                <a:cs typeface="ＭＳ Ｐゴシック" pitchFamily="-65" charset="-128"/>
              </a:rPr>
              <a:t>Therefore, if A and B are independent:</a:t>
            </a:r>
          </a:p>
          <a:p>
            <a:pPr>
              <a:buFont typeface="Monotype Sorts" pitchFamily="-65" charset="2"/>
              <a:buNone/>
              <a:defRPr/>
            </a:pPr>
            <a:r>
              <a:rPr lang="en-US" dirty="0">
                <a:ea typeface="ＭＳ Ｐゴシック" pitchFamily="-65" charset="-128"/>
                <a:cs typeface="ＭＳ Ｐゴシック" pitchFamily="-65" charset="-128"/>
              </a:rPr>
              <a:t>	</a:t>
            </a:r>
            <a:r>
              <a:rPr lang="en-US" b="1" i="1" dirty="0">
                <a:ea typeface="ＭＳ Ｐゴシック" pitchFamily="-65" charset="-128"/>
                <a:cs typeface="ＭＳ Ｐゴシック" pitchFamily="-65" charset="-128"/>
              </a:rPr>
              <a:t>P</a:t>
            </a:r>
            <a:r>
              <a:rPr lang="en-US" b="1" dirty="0">
                <a:ea typeface="ＭＳ Ｐゴシック" pitchFamily="-65" charset="-128"/>
                <a:cs typeface="ＭＳ Ｐゴシック" pitchFamily="-65" charset="-128"/>
              </a:rPr>
              <a:t>(</a:t>
            </a:r>
            <a:r>
              <a:rPr lang="en-US" b="1" i="1" dirty="0">
                <a:ea typeface="ＭＳ Ｐゴシック" pitchFamily="-65" charset="-128"/>
                <a:cs typeface="ＭＳ Ｐゴシック" pitchFamily="-65" charset="-128"/>
              </a:rPr>
              <a:t>A</a:t>
            </a:r>
            <a:r>
              <a:rPr lang="en-US" b="1" dirty="0">
                <a:ea typeface="ＭＳ Ｐゴシック" pitchFamily="-65" charset="-128"/>
                <a:cs typeface="ＭＳ Ｐゴシック" pitchFamily="-65" charset="-128"/>
              </a:rPr>
              <a:t> ∩</a:t>
            </a:r>
            <a:r>
              <a:rPr lang="en-US" b="1" dirty="0" smtClean="0">
                <a:ea typeface="ＭＳ Ｐゴシック" pitchFamily="-65" charset="-128"/>
                <a:cs typeface="ＭＳ Ｐゴシック" pitchFamily="-65" charset="-128"/>
              </a:rPr>
              <a:t> </a:t>
            </a:r>
            <a:r>
              <a:rPr lang="en-US" b="1" i="1" dirty="0">
                <a:ea typeface="ＭＳ Ｐゴシック" pitchFamily="-65" charset="-128"/>
                <a:cs typeface="ＭＳ Ｐゴシック" pitchFamily="-65" charset="-128"/>
              </a:rPr>
              <a:t>B</a:t>
            </a:r>
            <a:r>
              <a:rPr lang="en-US" b="1" dirty="0">
                <a:ea typeface="ＭＳ Ｐゴシック" pitchFamily="-65" charset="-128"/>
                <a:cs typeface="ＭＳ Ｐゴシック" pitchFamily="-65" charset="-128"/>
              </a:rPr>
              <a:t>) = </a:t>
            </a:r>
            <a:r>
              <a:rPr lang="en-US" b="1" i="1" dirty="0">
                <a:ea typeface="ＭＳ Ｐゴシック" pitchFamily="-65" charset="-128"/>
                <a:cs typeface="ＭＳ Ｐゴシック" pitchFamily="-65" charset="-128"/>
              </a:rPr>
              <a:t>P</a:t>
            </a:r>
            <a:r>
              <a:rPr lang="en-US" b="1" dirty="0">
                <a:ea typeface="ＭＳ Ｐゴシック" pitchFamily="-65" charset="-128"/>
                <a:cs typeface="ＭＳ Ｐゴシック" pitchFamily="-65" charset="-128"/>
              </a:rPr>
              <a:t>(</a:t>
            </a:r>
            <a:r>
              <a:rPr lang="en-US" b="1" i="1" dirty="0">
                <a:ea typeface="ＭＳ Ｐゴシック" pitchFamily="-65" charset="-128"/>
                <a:cs typeface="ＭＳ Ｐゴシック" pitchFamily="-65" charset="-128"/>
              </a:rPr>
              <a:t>A</a:t>
            </a:r>
            <a:r>
              <a:rPr lang="en-US" b="1" dirty="0">
                <a:ea typeface="ＭＳ Ｐゴシック" pitchFamily="-65" charset="-128"/>
                <a:cs typeface="ＭＳ Ｐゴシック" pitchFamily="-65" charset="-128"/>
              </a:rPr>
              <a:t>) </a:t>
            </a:r>
            <a:r>
              <a:rPr lang="en-US" b="1" dirty="0">
                <a:ea typeface="ＭＳ Ｐゴシック" pitchFamily="-65" charset="-128"/>
                <a:cs typeface="ＭＳ Ｐゴシック" pitchFamily="-65" charset="-128"/>
                <a:sym typeface="Symbol" pitchFamily="-65" charset="2"/>
              </a:rPr>
              <a:t> </a:t>
            </a:r>
            <a:r>
              <a:rPr lang="en-US" b="1" i="1" dirty="0">
                <a:ea typeface="ＭＳ Ｐゴシック" pitchFamily="-65" charset="-128"/>
                <a:cs typeface="ＭＳ Ｐゴシック" pitchFamily="-65" charset="-128"/>
              </a:rPr>
              <a:t>P</a:t>
            </a:r>
            <a:r>
              <a:rPr lang="en-US" b="1" dirty="0">
                <a:ea typeface="ＭＳ Ｐゴシック" pitchFamily="-65" charset="-128"/>
                <a:cs typeface="ＭＳ Ｐゴシック" pitchFamily="-65" charset="-128"/>
              </a:rPr>
              <a:t>(</a:t>
            </a:r>
            <a:r>
              <a:rPr lang="en-US" b="1" i="1" dirty="0">
                <a:ea typeface="ＭＳ Ｐゴシック" pitchFamily="-65" charset="-128"/>
                <a:cs typeface="ＭＳ Ｐゴシック" pitchFamily="-65" charset="-128"/>
              </a:rPr>
              <a:t>B</a:t>
            </a:r>
            <a:r>
              <a:rPr lang="en-US" b="1" dirty="0">
                <a:ea typeface="ＭＳ Ｐゴシック" pitchFamily="-65" charset="-128"/>
                <a:cs typeface="ＭＳ Ｐゴシック" pitchFamily="-65" charset="-128"/>
              </a:rPr>
              <a:t>)</a:t>
            </a:r>
            <a:endParaRPr lang="en-US" dirty="0">
              <a:ea typeface="ＭＳ Ｐゴシック" pitchFamily="-65" charset="-128"/>
              <a:cs typeface="ＭＳ Ｐゴシック" pitchFamily="-65" charset="-128"/>
            </a:endParaRPr>
          </a:p>
        </p:txBody>
      </p:sp>
      <p:sp>
        <p:nvSpPr>
          <p:cNvPr id="4" name="Slide Number Placeholder 3"/>
          <p:cNvSpPr>
            <a:spLocks noGrp="1"/>
          </p:cNvSpPr>
          <p:nvPr>
            <p:ph type="sldNum" sz="quarter" idx="12"/>
          </p:nvPr>
        </p:nvSpPr>
        <p:spPr/>
        <p:txBody>
          <a:bodyPr/>
          <a:lstStyle/>
          <a:p>
            <a:fld id="{D85D01E0-4520-4710-81AB-3D8832D73914}" type="slidenum">
              <a:rPr lang="en-US" smtClean="0"/>
              <a:pPr/>
              <a:t>35</a:t>
            </a:fld>
            <a:endParaRPr lang="en-US"/>
          </a:p>
        </p:txBody>
      </p:sp>
    </p:spTree>
    <p:extLst>
      <p:ext uri="{BB962C8B-B14F-4D97-AF65-F5344CB8AC3E}">
        <p14:creationId xmlns:p14="http://schemas.microsoft.com/office/powerpoint/2010/main" val="409395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Independence</a:t>
            </a:r>
            <a:endParaRPr lang="en-US" dirty="0"/>
          </a:p>
        </p:txBody>
      </p:sp>
      <p:sp>
        <p:nvSpPr>
          <p:cNvPr id="3" name="Content Placeholder 2"/>
          <p:cNvSpPr>
            <a:spLocks noGrp="1"/>
          </p:cNvSpPr>
          <p:nvPr>
            <p:ph idx="1"/>
          </p:nvPr>
        </p:nvSpPr>
        <p:spPr>
          <a:xfrm>
            <a:off x="457200" y="1600200"/>
            <a:ext cx="8458200" cy="4525963"/>
          </a:xfrm>
        </p:spPr>
        <p:txBody>
          <a:bodyPr/>
          <a:lstStyle/>
          <a:p>
            <a:pPr marL="514350" indent="-514350">
              <a:buAutoNum type="arabicPeriod"/>
            </a:pPr>
            <a:r>
              <a:rPr lang="en-US" dirty="0" smtClean="0"/>
              <a:t>Deal two cards without replacement</a:t>
            </a:r>
          </a:p>
          <a:p>
            <a:pPr marL="400050" lvl="1" indent="0">
              <a:buNone/>
            </a:pPr>
            <a:r>
              <a:rPr lang="en-US" sz="3200" dirty="0" smtClean="0"/>
              <a:t>A = 1</a:t>
            </a:r>
            <a:r>
              <a:rPr lang="en-US" sz="3200" baseline="30000" dirty="0" smtClean="0"/>
              <a:t>st</a:t>
            </a:r>
            <a:r>
              <a:rPr lang="en-US" sz="3200" dirty="0" smtClean="0"/>
              <a:t> card is a heart	B = 2</a:t>
            </a:r>
            <a:r>
              <a:rPr lang="en-US" sz="3200" baseline="30000" dirty="0" smtClean="0"/>
              <a:t>nd</a:t>
            </a:r>
            <a:r>
              <a:rPr lang="en-US" sz="3200" dirty="0" smtClean="0"/>
              <a:t> card is a heart	</a:t>
            </a:r>
          </a:p>
          <a:p>
            <a:pPr marL="400050" lvl="1" indent="0">
              <a:buNone/>
            </a:pPr>
            <a:r>
              <a:rPr lang="en-US" sz="3200" dirty="0" smtClean="0"/>
              <a:t>C = 2</a:t>
            </a:r>
            <a:r>
              <a:rPr lang="en-US" sz="3200" baseline="30000" dirty="0" smtClean="0"/>
              <a:t>nd</a:t>
            </a:r>
            <a:r>
              <a:rPr lang="en-US" sz="3200" dirty="0" smtClean="0"/>
              <a:t> card is a club.</a:t>
            </a:r>
          </a:p>
          <a:p>
            <a:pPr marL="914400" lvl="1" indent="-514350">
              <a:buAutoNum type="alphaLcParenR"/>
            </a:pPr>
            <a:r>
              <a:rPr lang="en-US" sz="3200" dirty="0" smtClean="0"/>
              <a:t>Are A and B independent?</a:t>
            </a:r>
          </a:p>
          <a:p>
            <a:pPr marL="914400" lvl="1" indent="-514350">
              <a:buAutoNum type="alphaLcParenR"/>
            </a:pPr>
            <a:r>
              <a:rPr lang="en-US" sz="3200" dirty="0" smtClean="0"/>
              <a:t>Are A and C independent?</a:t>
            </a:r>
          </a:p>
          <a:p>
            <a:pPr marL="0" lvl="1" indent="0">
              <a:buNone/>
            </a:pPr>
            <a:r>
              <a:rPr lang="en-US" sz="3200" dirty="0" smtClean="0"/>
              <a:t>2. Repeat 1) with replacement.</a:t>
            </a:r>
            <a:endParaRPr lang="en-US" sz="3200"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36</a:t>
            </a:fld>
            <a:endParaRPr lang="en-US"/>
          </a:p>
        </p:txBody>
      </p:sp>
    </p:spTree>
    <p:extLst>
      <p:ext uri="{BB962C8B-B14F-4D97-AF65-F5344CB8AC3E}">
        <p14:creationId xmlns:p14="http://schemas.microsoft.com/office/powerpoint/2010/main" val="13300311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Disjoint vs. Independent</a:t>
            </a:r>
            <a:endParaRPr lang="en-US" dirty="0"/>
          </a:p>
        </p:txBody>
      </p:sp>
      <p:sp>
        <p:nvSpPr>
          <p:cNvPr id="3" name="Content Placeholder 2"/>
          <p:cNvSpPr>
            <a:spLocks noGrp="1"/>
          </p:cNvSpPr>
          <p:nvPr>
            <p:ph idx="1"/>
          </p:nvPr>
        </p:nvSpPr>
        <p:spPr>
          <a:xfrm>
            <a:off x="457200" y="1600200"/>
            <a:ext cx="8229600" cy="5029200"/>
          </a:xfrm>
        </p:spPr>
        <p:txBody>
          <a:bodyPr>
            <a:noAutofit/>
          </a:bodyPr>
          <a:lstStyle/>
          <a:p>
            <a:pPr marL="0" indent="0">
              <a:buNone/>
            </a:pPr>
            <a:r>
              <a:rPr lang="en-US" dirty="0" smtClean="0"/>
              <a:t>In each situation, are the following two events </a:t>
            </a:r>
          </a:p>
          <a:p>
            <a:pPr marL="0" indent="0">
              <a:buNone/>
            </a:pPr>
            <a:r>
              <a:rPr lang="en-US" dirty="0" smtClean="0"/>
              <a:t>a) disjoint and/or b) independent?</a:t>
            </a:r>
          </a:p>
          <a:p>
            <a:pPr marL="514350" indent="-514350">
              <a:buAutoNum type="arabicParenR"/>
            </a:pPr>
            <a:r>
              <a:rPr lang="en-US" dirty="0" smtClean="0"/>
              <a:t>Draw 1 card from a deck</a:t>
            </a:r>
          </a:p>
          <a:p>
            <a:pPr marL="400050" lvl="1" indent="0">
              <a:buNone/>
              <a:tabLst>
                <a:tab pos="3937000" algn="l"/>
              </a:tabLst>
            </a:pPr>
            <a:r>
              <a:rPr lang="en-US" sz="3200" dirty="0" smtClean="0"/>
              <a:t>A = card is a heart	B = card is not a heart</a:t>
            </a:r>
          </a:p>
          <a:p>
            <a:pPr marL="514350" indent="-514350">
              <a:buAutoNum type="arabicParenR"/>
            </a:pPr>
            <a:r>
              <a:rPr lang="en-US" dirty="0" smtClean="0"/>
              <a:t>Toss 2 coins</a:t>
            </a:r>
          </a:p>
          <a:p>
            <a:pPr marL="400050" lvl="1" indent="0">
              <a:buNone/>
              <a:tabLst>
                <a:tab pos="3994150" algn="l"/>
              </a:tabLst>
            </a:pPr>
            <a:r>
              <a:rPr lang="en-US" sz="3200" dirty="0" smtClean="0"/>
              <a:t>A = Coin 1 is a head	B = Coin 2 is a head</a:t>
            </a:r>
          </a:p>
          <a:p>
            <a:pPr marL="514350" indent="-514350">
              <a:buAutoNum type="arabicParenR"/>
            </a:pPr>
            <a:r>
              <a:rPr lang="en-US" dirty="0" smtClean="0"/>
              <a:t>Roll two 4-sided dice. </a:t>
            </a:r>
          </a:p>
          <a:p>
            <a:pPr marL="0" indent="0">
              <a:buNone/>
              <a:tabLst>
                <a:tab pos="3994150" algn="l"/>
              </a:tabLst>
            </a:pPr>
            <a:r>
              <a:rPr lang="en-US" dirty="0" smtClean="0"/>
              <a:t>    A = red die is 2	B = sum of the dice is 3</a:t>
            </a: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37</a:t>
            </a:fld>
            <a:endParaRPr lang="en-US"/>
          </a:p>
        </p:txBody>
      </p:sp>
    </p:spTree>
    <p:extLst>
      <p:ext uri="{BB962C8B-B14F-4D97-AF65-F5344CB8AC3E}">
        <p14:creationId xmlns:p14="http://schemas.microsoft.com/office/powerpoint/2010/main" val="32264092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Example: Complex Multiplication Rule (1)</a:t>
            </a:r>
            <a:endParaRPr lang="en-US" dirty="0"/>
          </a:p>
        </p:txBody>
      </p:sp>
      <p:sp>
        <p:nvSpPr>
          <p:cNvPr id="3" name="Content Placeholder 2"/>
          <p:cNvSpPr>
            <a:spLocks noGrp="1"/>
          </p:cNvSpPr>
          <p:nvPr>
            <p:ph idx="1"/>
          </p:nvPr>
        </p:nvSpPr>
        <p:spPr>
          <a:xfrm>
            <a:off x="457200" y="1295400"/>
            <a:ext cx="8229600" cy="4525963"/>
          </a:xfrm>
        </p:spPr>
        <p:txBody>
          <a:bodyPr/>
          <a:lstStyle/>
          <a:p>
            <a:pPr>
              <a:buNone/>
            </a:pPr>
            <a:r>
              <a:rPr lang="en-US" dirty="0" smtClean="0"/>
              <a:t>The following circuit is in a series. The current will flow only if all of the lights work. Whether a light works is independent of all of the other lights. If the probability that A will work is 0.8, P(B) = 0.85 and P(C) = 0.95, what is the probability that the current will flow?</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2590800" y="4267200"/>
            <a:ext cx="3667125" cy="2257425"/>
          </a:xfrm>
          <a:prstGeom prst="rect">
            <a:avLst/>
          </a:prstGeom>
          <a:noFill/>
          <a:ln w="9525">
            <a:noFill/>
            <a:miter lim="800000"/>
            <a:headEnd/>
            <a:tailEnd/>
          </a:ln>
        </p:spPr>
      </p:pic>
      <p:sp>
        <p:nvSpPr>
          <p:cNvPr id="7" name="TextBox 6"/>
          <p:cNvSpPr txBox="1"/>
          <p:nvPr/>
        </p:nvSpPr>
        <p:spPr>
          <a:xfrm>
            <a:off x="1524000" y="6488668"/>
            <a:ext cx="5941370" cy="369332"/>
          </a:xfrm>
          <a:prstGeom prst="rect">
            <a:avLst/>
          </a:prstGeom>
          <a:noFill/>
        </p:spPr>
        <p:txBody>
          <a:bodyPr wrap="none" rtlCol="0">
            <a:spAutoFit/>
          </a:bodyPr>
          <a:lstStyle/>
          <a:p>
            <a:r>
              <a:rPr lang="en-US" dirty="0" smtClean="0"/>
              <a:t>http://www.berkeleypoint.com/learning/parallel_circuit.html</a:t>
            </a:r>
            <a:endParaRPr lang="en-US" dirty="0"/>
          </a:p>
        </p:txBody>
      </p:sp>
      <p:sp>
        <p:nvSpPr>
          <p:cNvPr id="8" name="TextBox 7"/>
          <p:cNvSpPr txBox="1"/>
          <p:nvPr/>
        </p:nvSpPr>
        <p:spPr>
          <a:xfrm>
            <a:off x="3276600" y="5968425"/>
            <a:ext cx="421910" cy="584775"/>
          </a:xfrm>
          <a:prstGeom prst="rect">
            <a:avLst/>
          </a:prstGeom>
          <a:noFill/>
        </p:spPr>
        <p:txBody>
          <a:bodyPr wrap="none" rtlCol="0">
            <a:spAutoFit/>
          </a:bodyPr>
          <a:lstStyle/>
          <a:p>
            <a:r>
              <a:rPr lang="en-US" sz="3200" dirty="0" smtClean="0"/>
              <a:t>A</a:t>
            </a:r>
            <a:endParaRPr lang="en-US" sz="3200" dirty="0"/>
          </a:p>
        </p:txBody>
      </p:sp>
      <p:sp>
        <p:nvSpPr>
          <p:cNvPr id="9" name="TextBox 8"/>
          <p:cNvSpPr txBox="1"/>
          <p:nvPr/>
        </p:nvSpPr>
        <p:spPr>
          <a:xfrm>
            <a:off x="4114800" y="5968425"/>
            <a:ext cx="407484" cy="584775"/>
          </a:xfrm>
          <a:prstGeom prst="rect">
            <a:avLst/>
          </a:prstGeom>
          <a:noFill/>
        </p:spPr>
        <p:txBody>
          <a:bodyPr wrap="none" rtlCol="0">
            <a:spAutoFit/>
          </a:bodyPr>
          <a:lstStyle/>
          <a:p>
            <a:r>
              <a:rPr lang="en-US" sz="3200" dirty="0" smtClean="0"/>
              <a:t>B</a:t>
            </a:r>
            <a:endParaRPr lang="en-US" sz="3200" dirty="0"/>
          </a:p>
        </p:txBody>
      </p:sp>
      <p:sp>
        <p:nvSpPr>
          <p:cNvPr id="10" name="TextBox 9"/>
          <p:cNvSpPr txBox="1"/>
          <p:nvPr/>
        </p:nvSpPr>
        <p:spPr>
          <a:xfrm>
            <a:off x="5029200" y="5968425"/>
            <a:ext cx="404278" cy="584775"/>
          </a:xfrm>
          <a:prstGeom prst="rect">
            <a:avLst/>
          </a:prstGeom>
          <a:noFill/>
        </p:spPr>
        <p:txBody>
          <a:bodyPr wrap="none" rtlCol="0">
            <a:spAutoFit/>
          </a:bodyPr>
          <a:lstStyle/>
          <a:p>
            <a:r>
              <a:rPr lang="en-US" sz="3200" dirty="0" smtClean="0"/>
              <a:t>C</a:t>
            </a:r>
            <a:endParaRPr lang="en-US" sz="3200"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38</a:t>
            </a:fld>
            <a:endParaRPr lang="en-US"/>
          </a:p>
        </p:txBody>
      </p:sp>
    </p:spTree>
    <p:extLst>
      <p:ext uri="{BB962C8B-B14F-4D97-AF65-F5344CB8AC3E}">
        <p14:creationId xmlns:p14="http://schemas.microsoft.com/office/powerpoint/2010/main" val="33698969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berkeleypoint.com/images/parallel.jpg"/>
          <p:cNvPicPr>
            <a:picLocks noChangeAspect="1" noChangeArrowheads="1"/>
          </p:cNvPicPr>
          <p:nvPr/>
        </p:nvPicPr>
        <p:blipFill>
          <a:blip r:embed="rId2" cstate="print"/>
          <a:srcRect/>
          <a:stretch>
            <a:fillRect/>
          </a:stretch>
        </p:blipFill>
        <p:spPr bwMode="auto">
          <a:xfrm>
            <a:off x="6248400" y="1295400"/>
            <a:ext cx="2133600" cy="4641130"/>
          </a:xfrm>
          <a:prstGeom prst="rect">
            <a:avLst/>
          </a:prstGeom>
          <a:noFill/>
        </p:spPr>
      </p:pic>
      <p:sp>
        <p:nvSpPr>
          <p:cNvPr id="2" name="Title 1"/>
          <p:cNvSpPr>
            <a:spLocks noGrp="1"/>
          </p:cNvSpPr>
          <p:nvPr>
            <p:ph type="title"/>
          </p:nvPr>
        </p:nvSpPr>
        <p:spPr>
          <a:xfrm>
            <a:off x="0" y="274638"/>
            <a:ext cx="9144000" cy="1143000"/>
          </a:xfrm>
        </p:spPr>
        <p:txBody>
          <a:bodyPr>
            <a:normAutofit fontScale="90000"/>
          </a:bodyPr>
          <a:lstStyle/>
          <a:p>
            <a:r>
              <a:rPr lang="en-US" dirty="0" smtClean="0"/>
              <a:t>Example: Complex Multiplication Rule (2)</a:t>
            </a:r>
            <a:endParaRPr lang="en-US" dirty="0"/>
          </a:p>
        </p:txBody>
      </p:sp>
      <p:sp>
        <p:nvSpPr>
          <p:cNvPr id="3" name="Content Placeholder 2"/>
          <p:cNvSpPr>
            <a:spLocks noGrp="1"/>
          </p:cNvSpPr>
          <p:nvPr>
            <p:ph idx="1"/>
          </p:nvPr>
        </p:nvSpPr>
        <p:spPr>
          <a:xfrm>
            <a:off x="457200" y="1295401"/>
            <a:ext cx="5486400" cy="4495800"/>
          </a:xfrm>
        </p:spPr>
        <p:txBody>
          <a:bodyPr>
            <a:normAutofit lnSpcReduction="10000"/>
          </a:bodyPr>
          <a:lstStyle/>
          <a:p>
            <a:pPr>
              <a:buNone/>
            </a:pPr>
            <a:r>
              <a:rPr lang="en-US" dirty="0" smtClean="0"/>
              <a:t>The following circuit to the right is parallel. The current will flow if at least one of the lights work. Whether a light works is independent of all of the other lights. If the probability that A will work is 0.8, P(B) = 0.85 and P(C) = 0.95, what is the probability that the current will flow?</a:t>
            </a:r>
            <a:endParaRPr lang="en-US" dirty="0"/>
          </a:p>
        </p:txBody>
      </p:sp>
      <p:sp>
        <p:nvSpPr>
          <p:cNvPr id="7" name="TextBox 6"/>
          <p:cNvSpPr txBox="1"/>
          <p:nvPr/>
        </p:nvSpPr>
        <p:spPr>
          <a:xfrm>
            <a:off x="1524000" y="6488668"/>
            <a:ext cx="5941370" cy="369332"/>
          </a:xfrm>
          <a:prstGeom prst="rect">
            <a:avLst/>
          </a:prstGeom>
          <a:noFill/>
        </p:spPr>
        <p:txBody>
          <a:bodyPr wrap="none" rtlCol="0">
            <a:spAutoFit/>
          </a:bodyPr>
          <a:lstStyle/>
          <a:p>
            <a:r>
              <a:rPr lang="en-US" dirty="0" smtClean="0"/>
              <a:t>http://www.berkeleypoint.com/learning/parallel_circuit.html</a:t>
            </a:r>
            <a:endParaRPr lang="en-US" dirty="0"/>
          </a:p>
        </p:txBody>
      </p:sp>
      <p:sp>
        <p:nvSpPr>
          <p:cNvPr id="8" name="TextBox 7"/>
          <p:cNvSpPr txBox="1"/>
          <p:nvPr/>
        </p:nvSpPr>
        <p:spPr>
          <a:xfrm>
            <a:off x="7924800" y="2387025"/>
            <a:ext cx="421910" cy="584775"/>
          </a:xfrm>
          <a:prstGeom prst="rect">
            <a:avLst/>
          </a:prstGeom>
          <a:noFill/>
        </p:spPr>
        <p:txBody>
          <a:bodyPr wrap="none" rtlCol="0">
            <a:spAutoFit/>
          </a:bodyPr>
          <a:lstStyle/>
          <a:p>
            <a:r>
              <a:rPr lang="en-US" sz="3200" dirty="0" smtClean="0"/>
              <a:t>A</a:t>
            </a:r>
            <a:endParaRPr lang="en-US" sz="3200" dirty="0"/>
          </a:p>
        </p:txBody>
      </p:sp>
      <p:sp>
        <p:nvSpPr>
          <p:cNvPr id="9" name="TextBox 8"/>
          <p:cNvSpPr txBox="1"/>
          <p:nvPr/>
        </p:nvSpPr>
        <p:spPr>
          <a:xfrm>
            <a:off x="7924800" y="3581400"/>
            <a:ext cx="407484" cy="584775"/>
          </a:xfrm>
          <a:prstGeom prst="rect">
            <a:avLst/>
          </a:prstGeom>
          <a:noFill/>
        </p:spPr>
        <p:txBody>
          <a:bodyPr wrap="none" rtlCol="0">
            <a:spAutoFit/>
          </a:bodyPr>
          <a:lstStyle/>
          <a:p>
            <a:r>
              <a:rPr lang="en-US" sz="3200" dirty="0" smtClean="0"/>
              <a:t>B</a:t>
            </a:r>
            <a:endParaRPr lang="en-US" sz="3200" dirty="0"/>
          </a:p>
        </p:txBody>
      </p:sp>
      <p:sp>
        <p:nvSpPr>
          <p:cNvPr id="10" name="TextBox 9"/>
          <p:cNvSpPr txBox="1"/>
          <p:nvPr/>
        </p:nvSpPr>
        <p:spPr>
          <a:xfrm>
            <a:off x="7924800" y="4800600"/>
            <a:ext cx="404278" cy="584775"/>
          </a:xfrm>
          <a:prstGeom prst="rect">
            <a:avLst/>
          </a:prstGeom>
          <a:noFill/>
        </p:spPr>
        <p:txBody>
          <a:bodyPr wrap="none" rtlCol="0">
            <a:spAutoFit/>
          </a:bodyPr>
          <a:lstStyle/>
          <a:p>
            <a:r>
              <a:rPr lang="en-US" sz="3200" dirty="0" smtClean="0"/>
              <a:t>C</a:t>
            </a:r>
            <a:endParaRPr lang="en-US" sz="3200"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39</a:t>
            </a:fld>
            <a:endParaRPr lang="en-US"/>
          </a:p>
        </p:txBody>
      </p:sp>
    </p:spTree>
    <p:extLst>
      <p:ext uri="{BB962C8B-B14F-4D97-AF65-F5344CB8AC3E}">
        <p14:creationId xmlns:p14="http://schemas.microsoft.com/office/powerpoint/2010/main" val="1109793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t>
            </a:r>
            <a:endParaRPr lang="en-US" dirty="0"/>
          </a:p>
        </p:txBody>
      </p:sp>
      <p:sp>
        <p:nvSpPr>
          <p:cNvPr id="3" name="Content Placeholder 2"/>
          <p:cNvSpPr>
            <a:spLocks noGrp="1"/>
          </p:cNvSpPr>
          <p:nvPr>
            <p:ph idx="1"/>
          </p:nvPr>
        </p:nvSpPr>
        <p:spPr/>
        <p:txBody>
          <a:bodyPr/>
          <a:lstStyle/>
          <a:p>
            <a:r>
              <a:rPr lang="en-US" altLang="en-US" dirty="0" smtClean="0"/>
              <a:t>A (random) </a:t>
            </a:r>
            <a:r>
              <a:rPr lang="en-US" altLang="en-US" dirty="0">
                <a:solidFill>
                  <a:srgbClr val="C00000"/>
                </a:solidFill>
              </a:rPr>
              <a:t>experiment</a:t>
            </a:r>
            <a:r>
              <a:rPr lang="en-US" altLang="en-US" dirty="0"/>
              <a:t> is an activity in which there are at least two possible outcomes and the result of the activity cannot be predicted with absolute certainty</a:t>
            </a:r>
            <a:r>
              <a:rPr lang="en-US" altLang="en-US" dirty="0" smtClean="0"/>
              <a:t>.</a:t>
            </a:r>
          </a:p>
          <a:p>
            <a:r>
              <a:rPr lang="en-US" altLang="en-US" dirty="0" smtClean="0"/>
              <a:t>An </a:t>
            </a:r>
            <a:r>
              <a:rPr lang="en-US" altLang="en-US" dirty="0" smtClean="0">
                <a:solidFill>
                  <a:srgbClr val="C00000"/>
                </a:solidFill>
              </a:rPr>
              <a:t>outcome</a:t>
            </a:r>
            <a:r>
              <a:rPr lang="en-US" altLang="en-US" dirty="0" smtClean="0"/>
              <a:t> is the result of an experiment.</a:t>
            </a:r>
          </a:p>
          <a:p>
            <a:r>
              <a:rPr lang="en-US" altLang="en-US" dirty="0" smtClean="0"/>
              <a:t>A </a:t>
            </a:r>
            <a:r>
              <a:rPr lang="en-US" altLang="en-US" dirty="0" smtClean="0">
                <a:solidFill>
                  <a:srgbClr val="C00000"/>
                </a:solidFill>
              </a:rPr>
              <a:t>trial</a:t>
            </a:r>
            <a:r>
              <a:rPr lang="en-US" altLang="en-US" dirty="0" smtClean="0"/>
              <a:t> is when you do the experiment one time.</a:t>
            </a:r>
            <a:endParaRPr lang="en-US" alt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4</a:t>
            </a:fld>
            <a:endParaRPr lang="en-US"/>
          </a:p>
        </p:txBody>
      </p:sp>
    </p:spTree>
    <p:extLst>
      <p:ext uri="{BB962C8B-B14F-4D97-AF65-F5344CB8AC3E}">
        <p14:creationId xmlns:p14="http://schemas.microsoft.com/office/powerpoint/2010/main" val="320873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Experiments</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r>
              <a:rPr lang="en-US" dirty="0" smtClean="0"/>
              <a:t>Roll a 4-sided die.</a:t>
            </a:r>
          </a:p>
          <a:p>
            <a:r>
              <a:rPr lang="en-US" dirty="0" smtClean="0"/>
              <a:t>The number of wins that the Women’s Volleyball team will make this season.</a:t>
            </a:r>
          </a:p>
          <a:p>
            <a:r>
              <a:rPr lang="en-US" dirty="0" smtClean="0"/>
              <a:t>Select two Keurig Home Brewers and determine if either of them have flaws in materials and/or workmanship.</a:t>
            </a:r>
            <a:r>
              <a:rPr lang="en-US" dirty="0"/>
              <a:t> </a:t>
            </a:r>
            <a:endParaRPr lang="en-US" dirty="0" smtClean="0"/>
          </a:p>
          <a:p>
            <a:r>
              <a:rPr lang="en-US" dirty="0" smtClean="0"/>
              <a:t>Does an </a:t>
            </a:r>
            <a:r>
              <a:rPr lang="en-US" dirty="0"/>
              <a:t>18-wheeler </a:t>
            </a:r>
            <a:r>
              <a:rPr lang="en-US" dirty="0" smtClean="0"/>
              <a:t>use </a:t>
            </a:r>
            <a:r>
              <a:rPr lang="en-US" dirty="0"/>
              <a:t>the I65 detour (S) or make a right turn on S. River Road (R</a:t>
            </a:r>
            <a:r>
              <a:rPr lang="en-US" dirty="0" smtClean="0"/>
              <a:t>)</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5</a:t>
            </a:fld>
            <a:endParaRPr lang="en-US"/>
          </a:p>
        </p:txBody>
      </p:sp>
    </p:spTree>
    <p:extLst>
      <p:ext uri="{BB962C8B-B14F-4D97-AF65-F5344CB8AC3E}">
        <p14:creationId xmlns:p14="http://schemas.microsoft.com/office/powerpoint/2010/main" val="1330968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Number of Outcomes</a:t>
            </a:r>
            <a:endParaRPr lang="en-US" dirty="0"/>
          </a:p>
        </p:txBody>
      </p:sp>
      <p:sp>
        <p:nvSpPr>
          <p:cNvPr id="3" name="Content Placeholder 2"/>
          <p:cNvSpPr>
            <a:spLocks noGrp="1"/>
          </p:cNvSpPr>
          <p:nvPr>
            <p:ph idx="1"/>
          </p:nvPr>
        </p:nvSpPr>
        <p:spPr/>
        <p:txBody>
          <a:bodyPr/>
          <a:lstStyle/>
          <a:p>
            <a:pPr marL="0" indent="0">
              <a:buNone/>
            </a:pPr>
            <a:r>
              <a:rPr lang="en-US" dirty="0" smtClean="0"/>
              <a:t>How many possible outcomes are there for 3 18-wheelers at the US 231 S. River Road intersection?</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6</a:t>
            </a:fld>
            <a:endParaRPr lang="en-US"/>
          </a:p>
        </p:txBody>
      </p:sp>
      <p:cxnSp>
        <p:nvCxnSpPr>
          <p:cNvPr id="6" name="Straight Connector 5"/>
          <p:cNvCxnSpPr/>
          <p:nvPr/>
        </p:nvCxnSpPr>
        <p:spPr>
          <a:xfrm flipV="1">
            <a:off x="1730065" y="3852516"/>
            <a:ext cx="1371600" cy="91440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1730065" y="4766916"/>
            <a:ext cx="1371600" cy="68580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flipV="1">
            <a:off x="3352800" y="3272955"/>
            <a:ext cx="1066800" cy="533400"/>
          </a:xfrm>
          <a:prstGeom prst="line">
            <a:avLst/>
          </a:prstGeom>
          <a:ln>
            <a:solidFill>
              <a:srgbClr val="00B0F0"/>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3352800" y="3806355"/>
            <a:ext cx="1066800" cy="425600"/>
          </a:xfrm>
          <a:prstGeom prst="line">
            <a:avLst/>
          </a:prstGeom>
          <a:ln>
            <a:solidFill>
              <a:srgbClr val="00B0F0"/>
            </a:solidFill>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flipV="1">
            <a:off x="3406465" y="5012992"/>
            <a:ext cx="1066800" cy="457200"/>
          </a:xfrm>
          <a:prstGeom prst="line">
            <a:avLst/>
          </a:prstGeom>
          <a:ln>
            <a:solidFill>
              <a:srgbClr val="00B0F0"/>
            </a:solidFill>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3406465" y="5470192"/>
            <a:ext cx="990600" cy="533400"/>
          </a:xfrm>
          <a:prstGeom prst="line">
            <a:avLst/>
          </a:prstGeom>
          <a:ln>
            <a:solidFill>
              <a:srgbClr val="00B0F0"/>
            </a:solidFill>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2062391" y="4048850"/>
            <a:ext cx="290464" cy="369332"/>
          </a:xfrm>
          <a:prstGeom prst="rect">
            <a:avLst/>
          </a:prstGeom>
          <a:noFill/>
        </p:spPr>
        <p:txBody>
          <a:bodyPr wrap="none" rtlCol="0">
            <a:spAutoFit/>
          </a:bodyPr>
          <a:lstStyle/>
          <a:p>
            <a:r>
              <a:rPr lang="en-US" dirty="0" smtClean="0"/>
              <a:t>S</a:t>
            </a:r>
          </a:p>
        </p:txBody>
      </p:sp>
      <p:sp>
        <p:nvSpPr>
          <p:cNvPr id="13" name="Content Placeholder 17"/>
          <p:cNvSpPr txBox="1">
            <a:spLocks/>
          </p:cNvSpPr>
          <p:nvPr/>
        </p:nvSpPr>
        <p:spPr>
          <a:xfrm>
            <a:off x="2043155" y="5159584"/>
            <a:ext cx="309700" cy="369332"/>
          </a:xfrm>
          <a:prstGeom prst="rect">
            <a:avLst/>
          </a:prstGeom>
          <a:noFill/>
        </p:spPr>
        <p:txBody>
          <a:bodyPr vert="horz" wrap="non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sz="1800" smtClean="0"/>
              <a:t>R</a:t>
            </a:r>
            <a:endParaRPr lang="en-US" sz="1800" dirty="0"/>
          </a:p>
        </p:txBody>
      </p:sp>
      <p:sp>
        <p:nvSpPr>
          <p:cNvPr id="14" name="TextBox 13"/>
          <p:cNvSpPr txBox="1"/>
          <p:nvPr/>
        </p:nvSpPr>
        <p:spPr>
          <a:xfrm>
            <a:off x="3623192" y="4875414"/>
            <a:ext cx="290464" cy="369332"/>
          </a:xfrm>
          <a:prstGeom prst="rect">
            <a:avLst/>
          </a:prstGeom>
          <a:noFill/>
        </p:spPr>
        <p:txBody>
          <a:bodyPr wrap="none" rtlCol="0">
            <a:spAutoFit/>
          </a:bodyPr>
          <a:lstStyle/>
          <a:p>
            <a:r>
              <a:rPr lang="en-US" dirty="0" smtClean="0">
                <a:solidFill>
                  <a:srgbClr val="00B0F0"/>
                </a:solidFill>
              </a:rPr>
              <a:t>S</a:t>
            </a:r>
            <a:endParaRPr lang="en-US" dirty="0">
              <a:solidFill>
                <a:srgbClr val="00B0F0"/>
              </a:solidFill>
            </a:endParaRPr>
          </a:p>
        </p:txBody>
      </p:sp>
      <p:sp>
        <p:nvSpPr>
          <p:cNvPr id="15" name="TextBox 14"/>
          <p:cNvSpPr txBox="1"/>
          <p:nvPr/>
        </p:nvSpPr>
        <p:spPr>
          <a:xfrm>
            <a:off x="3554861" y="5712671"/>
            <a:ext cx="309700" cy="369332"/>
          </a:xfrm>
          <a:prstGeom prst="rect">
            <a:avLst/>
          </a:prstGeom>
          <a:noFill/>
        </p:spPr>
        <p:txBody>
          <a:bodyPr wrap="none" rtlCol="0">
            <a:spAutoFit/>
          </a:bodyPr>
          <a:lstStyle/>
          <a:p>
            <a:r>
              <a:rPr lang="en-US" dirty="0" smtClean="0">
                <a:solidFill>
                  <a:srgbClr val="00B0F0"/>
                </a:solidFill>
              </a:rPr>
              <a:t>R</a:t>
            </a:r>
            <a:endParaRPr lang="en-US" dirty="0">
              <a:solidFill>
                <a:srgbClr val="00B0F0"/>
              </a:solidFill>
            </a:endParaRPr>
          </a:p>
        </p:txBody>
      </p:sp>
      <p:sp>
        <p:nvSpPr>
          <p:cNvPr id="16" name="TextBox 15"/>
          <p:cNvSpPr txBox="1"/>
          <p:nvPr/>
        </p:nvSpPr>
        <p:spPr>
          <a:xfrm>
            <a:off x="3429000" y="3231646"/>
            <a:ext cx="290464" cy="369332"/>
          </a:xfrm>
          <a:prstGeom prst="rect">
            <a:avLst/>
          </a:prstGeom>
          <a:noFill/>
        </p:spPr>
        <p:txBody>
          <a:bodyPr wrap="none" rtlCol="0">
            <a:spAutoFit/>
          </a:bodyPr>
          <a:lstStyle/>
          <a:p>
            <a:r>
              <a:rPr lang="en-US" dirty="0" smtClean="0">
                <a:solidFill>
                  <a:srgbClr val="00B0F0"/>
                </a:solidFill>
              </a:rPr>
              <a:t>S</a:t>
            </a:r>
            <a:endParaRPr lang="en-US" dirty="0">
              <a:solidFill>
                <a:srgbClr val="00B0F0"/>
              </a:solidFill>
            </a:endParaRPr>
          </a:p>
        </p:txBody>
      </p:sp>
      <p:sp>
        <p:nvSpPr>
          <p:cNvPr id="17" name="TextBox 16"/>
          <p:cNvSpPr txBox="1"/>
          <p:nvPr/>
        </p:nvSpPr>
        <p:spPr>
          <a:xfrm>
            <a:off x="3463696" y="3956955"/>
            <a:ext cx="309700" cy="369332"/>
          </a:xfrm>
          <a:prstGeom prst="rect">
            <a:avLst/>
          </a:prstGeom>
          <a:noFill/>
        </p:spPr>
        <p:txBody>
          <a:bodyPr wrap="none" rtlCol="0">
            <a:spAutoFit/>
          </a:bodyPr>
          <a:lstStyle/>
          <a:p>
            <a:r>
              <a:rPr lang="en-US" dirty="0" smtClean="0">
                <a:solidFill>
                  <a:srgbClr val="00B0F0"/>
                </a:solidFill>
              </a:rPr>
              <a:t>R</a:t>
            </a:r>
            <a:endParaRPr lang="en-US" dirty="0">
              <a:solidFill>
                <a:srgbClr val="00B0F0"/>
              </a:solidFill>
            </a:endParaRPr>
          </a:p>
        </p:txBody>
      </p:sp>
      <p:cxnSp>
        <p:nvCxnSpPr>
          <p:cNvPr id="18" name="Straight Connector 17"/>
          <p:cNvCxnSpPr/>
          <p:nvPr/>
        </p:nvCxnSpPr>
        <p:spPr>
          <a:xfrm flipV="1">
            <a:off x="4800600" y="2863072"/>
            <a:ext cx="1146810" cy="357076"/>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a:off x="4800600" y="3220148"/>
            <a:ext cx="1085850" cy="275783"/>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4975088" y="2795101"/>
            <a:ext cx="290464" cy="369332"/>
          </a:xfrm>
          <a:prstGeom prst="rect">
            <a:avLst/>
          </a:prstGeom>
          <a:noFill/>
        </p:spPr>
        <p:txBody>
          <a:bodyPr wrap="none" rtlCol="0">
            <a:spAutoFit/>
          </a:bodyPr>
          <a:lstStyle/>
          <a:p>
            <a:r>
              <a:rPr lang="en-US" dirty="0" smtClean="0">
                <a:solidFill>
                  <a:srgbClr val="FF0000"/>
                </a:solidFill>
              </a:rPr>
              <a:t>S</a:t>
            </a:r>
            <a:endParaRPr lang="en-US" dirty="0">
              <a:solidFill>
                <a:srgbClr val="FF0000"/>
              </a:solidFill>
            </a:endParaRPr>
          </a:p>
        </p:txBody>
      </p:sp>
      <p:sp>
        <p:nvSpPr>
          <p:cNvPr id="21" name="TextBox 20"/>
          <p:cNvSpPr txBox="1"/>
          <p:nvPr/>
        </p:nvSpPr>
        <p:spPr>
          <a:xfrm>
            <a:off x="4949541" y="3282080"/>
            <a:ext cx="309700" cy="369332"/>
          </a:xfrm>
          <a:prstGeom prst="rect">
            <a:avLst/>
          </a:prstGeom>
          <a:noFill/>
        </p:spPr>
        <p:txBody>
          <a:bodyPr wrap="none" rtlCol="0">
            <a:spAutoFit/>
          </a:bodyPr>
          <a:lstStyle/>
          <a:p>
            <a:r>
              <a:rPr lang="en-US" dirty="0" smtClean="0">
                <a:solidFill>
                  <a:srgbClr val="FF0000"/>
                </a:solidFill>
              </a:rPr>
              <a:t>R</a:t>
            </a:r>
            <a:endParaRPr lang="en-US" dirty="0">
              <a:solidFill>
                <a:srgbClr val="FF0000"/>
              </a:solidFill>
            </a:endParaRPr>
          </a:p>
        </p:txBody>
      </p:sp>
      <p:cxnSp>
        <p:nvCxnSpPr>
          <p:cNvPr id="22" name="Straight Connector 21"/>
          <p:cNvCxnSpPr/>
          <p:nvPr/>
        </p:nvCxnSpPr>
        <p:spPr>
          <a:xfrm flipV="1">
            <a:off x="4800600" y="3893912"/>
            <a:ext cx="1146810" cy="357076"/>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a:off x="4800600" y="4250988"/>
            <a:ext cx="1146810" cy="190408"/>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sp>
        <p:nvSpPr>
          <p:cNvPr id="24" name="TextBox 23"/>
          <p:cNvSpPr txBox="1"/>
          <p:nvPr/>
        </p:nvSpPr>
        <p:spPr>
          <a:xfrm>
            <a:off x="4975088" y="3784541"/>
            <a:ext cx="290464" cy="369332"/>
          </a:xfrm>
          <a:prstGeom prst="rect">
            <a:avLst/>
          </a:prstGeom>
          <a:noFill/>
        </p:spPr>
        <p:txBody>
          <a:bodyPr wrap="none" rtlCol="0">
            <a:spAutoFit/>
          </a:bodyPr>
          <a:lstStyle/>
          <a:p>
            <a:r>
              <a:rPr lang="en-US" dirty="0" smtClean="0">
                <a:solidFill>
                  <a:srgbClr val="FF0000"/>
                </a:solidFill>
              </a:rPr>
              <a:t>S</a:t>
            </a:r>
            <a:endParaRPr lang="en-US" dirty="0">
              <a:solidFill>
                <a:srgbClr val="FF0000"/>
              </a:solidFill>
            </a:endParaRPr>
          </a:p>
        </p:txBody>
      </p:sp>
      <p:sp>
        <p:nvSpPr>
          <p:cNvPr id="25" name="TextBox 24"/>
          <p:cNvSpPr txBox="1"/>
          <p:nvPr/>
        </p:nvSpPr>
        <p:spPr>
          <a:xfrm>
            <a:off x="4996858" y="4272680"/>
            <a:ext cx="309700" cy="369332"/>
          </a:xfrm>
          <a:prstGeom prst="rect">
            <a:avLst/>
          </a:prstGeom>
          <a:noFill/>
        </p:spPr>
        <p:txBody>
          <a:bodyPr wrap="none" rtlCol="0">
            <a:spAutoFit/>
          </a:bodyPr>
          <a:lstStyle/>
          <a:p>
            <a:r>
              <a:rPr lang="en-US" dirty="0" smtClean="0">
                <a:solidFill>
                  <a:srgbClr val="FF0000"/>
                </a:solidFill>
              </a:rPr>
              <a:t>R</a:t>
            </a:r>
            <a:endParaRPr lang="en-US" dirty="0">
              <a:solidFill>
                <a:srgbClr val="FF0000"/>
              </a:solidFill>
            </a:endParaRPr>
          </a:p>
        </p:txBody>
      </p:sp>
      <p:cxnSp>
        <p:nvCxnSpPr>
          <p:cNvPr id="26" name="Straight Connector 25"/>
          <p:cNvCxnSpPr/>
          <p:nvPr/>
        </p:nvCxnSpPr>
        <p:spPr>
          <a:xfrm flipV="1">
            <a:off x="4839025" y="4773359"/>
            <a:ext cx="1158240" cy="216471"/>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a:off x="4839025" y="4989830"/>
            <a:ext cx="1085850" cy="275783"/>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sp>
        <p:nvSpPr>
          <p:cNvPr id="28" name="TextBox 27"/>
          <p:cNvSpPr txBox="1"/>
          <p:nvPr/>
        </p:nvSpPr>
        <p:spPr>
          <a:xfrm>
            <a:off x="5009014" y="4614516"/>
            <a:ext cx="290464" cy="369332"/>
          </a:xfrm>
          <a:prstGeom prst="rect">
            <a:avLst/>
          </a:prstGeom>
          <a:noFill/>
        </p:spPr>
        <p:txBody>
          <a:bodyPr wrap="none" rtlCol="0">
            <a:spAutoFit/>
          </a:bodyPr>
          <a:lstStyle/>
          <a:p>
            <a:r>
              <a:rPr lang="en-US" dirty="0" smtClean="0">
                <a:solidFill>
                  <a:srgbClr val="FF0000"/>
                </a:solidFill>
              </a:rPr>
              <a:t>S</a:t>
            </a:r>
            <a:endParaRPr lang="en-US" dirty="0">
              <a:solidFill>
                <a:srgbClr val="FF0000"/>
              </a:solidFill>
            </a:endParaRPr>
          </a:p>
        </p:txBody>
      </p:sp>
      <p:sp>
        <p:nvSpPr>
          <p:cNvPr id="29" name="TextBox 28"/>
          <p:cNvSpPr txBox="1"/>
          <p:nvPr/>
        </p:nvSpPr>
        <p:spPr>
          <a:xfrm>
            <a:off x="4987966" y="5051762"/>
            <a:ext cx="309700" cy="369332"/>
          </a:xfrm>
          <a:prstGeom prst="rect">
            <a:avLst/>
          </a:prstGeom>
          <a:noFill/>
        </p:spPr>
        <p:txBody>
          <a:bodyPr wrap="none" rtlCol="0">
            <a:spAutoFit/>
          </a:bodyPr>
          <a:lstStyle/>
          <a:p>
            <a:r>
              <a:rPr lang="en-US" dirty="0" smtClean="0">
                <a:solidFill>
                  <a:srgbClr val="FF0000"/>
                </a:solidFill>
              </a:rPr>
              <a:t>R</a:t>
            </a:r>
            <a:endParaRPr lang="en-US" dirty="0">
              <a:solidFill>
                <a:srgbClr val="FF0000"/>
              </a:solidFill>
            </a:endParaRPr>
          </a:p>
        </p:txBody>
      </p:sp>
      <p:cxnSp>
        <p:nvCxnSpPr>
          <p:cNvPr id="30" name="Straight Connector 29"/>
          <p:cNvCxnSpPr/>
          <p:nvPr/>
        </p:nvCxnSpPr>
        <p:spPr>
          <a:xfrm flipV="1">
            <a:off x="4831405" y="5714487"/>
            <a:ext cx="1146810" cy="357076"/>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a:off x="4831405" y="6071563"/>
            <a:ext cx="1085850" cy="275783"/>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sp>
        <p:nvSpPr>
          <p:cNvPr id="32" name="TextBox 31"/>
          <p:cNvSpPr txBox="1"/>
          <p:nvPr/>
        </p:nvSpPr>
        <p:spPr>
          <a:xfrm>
            <a:off x="5005893" y="5605116"/>
            <a:ext cx="290464" cy="369332"/>
          </a:xfrm>
          <a:prstGeom prst="rect">
            <a:avLst/>
          </a:prstGeom>
          <a:noFill/>
        </p:spPr>
        <p:txBody>
          <a:bodyPr wrap="none" rtlCol="0">
            <a:spAutoFit/>
          </a:bodyPr>
          <a:lstStyle/>
          <a:p>
            <a:r>
              <a:rPr lang="en-US" dirty="0" smtClean="0">
                <a:solidFill>
                  <a:srgbClr val="FF0000"/>
                </a:solidFill>
              </a:rPr>
              <a:t>S</a:t>
            </a:r>
            <a:endParaRPr lang="en-US" dirty="0">
              <a:solidFill>
                <a:srgbClr val="FF0000"/>
              </a:solidFill>
            </a:endParaRPr>
          </a:p>
        </p:txBody>
      </p:sp>
      <p:sp>
        <p:nvSpPr>
          <p:cNvPr id="33" name="TextBox 32"/>
          <p:cNvSpPr txBox="1"/>
          <p:nvPr/>
        </p:nvSpPr>
        <p:spPr>
          <a:xfrm>
            <a:off x="4980346" y="6133495"/>
            <a:ext cx="309700" cy="369332"/>
          </a:xfrm>
          <a:prstGeom prst="rect">
            <a:avLst/>
          </a:prstGeom>
          <a:noFill/>
        </p:spPr>
        <p:txBody>
          <a:bodyPr wrap="none" rtlCol="0">
            <a:spAutoFit/>
          </a:bodyPr>
          <a:lstStyle/>
          <a:p>
            <a:r>
              <a:rPr lang="en-US" dirty="0" smtClean="0">
                <a:solidFill>
                  <a:srgbClr val="FF0000"/>
                </a:solidFill>
              </a:rPr>
              <a:t>R</a:t>
            </a:r>
            <a:endParaRPr lang="en-US" dirty="0">
              <a:solidFill>
                <a:srgbClr val="FF0000"/>
              </a:solidFill>
            </a:endParaRPr>
          </a:p>
        </p:txBody>
      </p:sp>
      <p:sp>
        <p:nvSpPr>
          <p:cNvPr id="34" name="TextBox 33"/>
          <p:cNvSpPr txBox="1"/>
          <p:nvPr/>
        </p:nvSpPr>
        <p:spPr>
          <a:xfrm>
            <a:off x="3105374" y="3629884"/>
            <a:ext cx="290464" cy="369332"/>
          </a:xfrm>
          <a:prstGeom prst="rect">
            <a:avLst/>
          </a:prstGeom>
          <a:noFill/>
        </p:spPr>
        <p:txBody>
          <a:bodyPr wrap="none" rtlCol="0">
            <a:spAutoFit/>
          </a:bodyPr>
          <a:lstStyle/>
          <a:p>
            <a:r>
              <a:rPr lang="en-US" dirty="0" smtClean="0"/>
              <a:t>S</a:t>
            </a:r>
          </a:p>
        </p:txBody>
      </p:sp>
      <p:sp>
        <p:nvSpPr>
          <p:cNvPr id="35" name="TextBox 34"/>
          <p:cNvSpPr txBox="1"/>
          <p:nvPr/>
        </p:nvSpPr>
        <p:spPr>
          <a:xfrm>
            <a:off x="3095221" y="5311984"/>
            <a:ext cx="309700" cy="369332"/>
          </a:xfrm>
          <a:prstGeom prst="rect">
            <a:avLst/>
          </a:prstGeom>
          <a:noFill/>
        </p:spPr>
        <p:txBody>
          <a:bodyPr wrap="none" rtlCol="0">
            <a:spAutoFit/>
          </a:bodyPr>
          <a:lstStyle/>
          <a:p>
            <a:r>
              <a:rPr lang="en-US" dirty="0"/>
              <a:t>R</a:t>
            </a:r>
            <a:endParaRPr lang="en-US" dirty="0" smtClean="0"/>
          </a:p>
        </p:txBody>
      </p:sp>
      <p:sp>
        <p:nvSpPr>
          <p:cNvPr id="36" name="Rectangle 35"/>
          <p:cNvSpPr/>
          <p:nvPr/>
        </p:nvSpPr>
        <p:spPr>
          <a:xfrm>
            <a:off x="4430227" y="3045781"/>
            <a:ext cx="396262" cy="369332"/>
          </a:xfrm>
          <a:prstGeom prst="rect">
            <a:avLst/>
          </a:prstGeom>
        </p:spPr>
        <p:txBody>
          <a:bodyPr wrap="none">
            <a:spAutoFit/>
          </a:bodyPr>
          <a:lstStyle/>
          <a:p>
            <a:r>
              <a:rPr lang="en-US" dirty="0" smtClean="0">
                <a:solidFill>
                  <a:srgbClr val="00B0F0"/>
                </a:solidFill>
              </a:rPr>
              <a:t>SS</a:t>
            </a:r>
            <a:endParaRPr lang="en-US" dirty="0">
              <a:solidFill>
                <a:srgbClr val="00B0F0"/>
              </a:solidFill>
            </a:endParaRPr>
          </a:p>
        </p:txBody>
      </p:sp>
      <p:sp>
        <p:nvSpPr>
          <p:cNvPr id="37" name="Rectangle 36"/>
          <p:cNvSpPr/>
          <p:nvPr/>
        </p:nvSpPr>
        <p:spPr>
          <a:xfrm>
            <a:off x="4389051" y="5871745"/>
            <a:ext cx="434734" cy="369332"/>
          </a:xfrm>
          <a:prstGeom prst="rect">
            <a:avLst/>
          </a:prstGeom>
        </p:spPr>
        <p:txBody>
          <a:bodyPr wrap="none">
            <a:spAutoFit/>
          </a:bodyPr>
          <a:lstStyle/>
          <a:p>
            <a:r>
              <a:rPr lang="en-US" dirty="0" smtClean="0">
                <a:solidFill>
                  <a:srgbClr val="00B0F0"/>
                </a:solidFill>
              </a:rPr>
              <a:t>RR</a:t>
            </a:r>
            <a:endParaRPr lang="en-US" dirty="0">
              <a:solidFill>
                <a:srgbClr val="00B0F0"/>
              </a:solidFill>
            </a:endParaRPr>
          </a:p>
        </p:txBody>
      </p:sp>
      <p:sp>
        <p:nvSpPr>
          <p:cNvPr id="38" name="Rectangle 37"/>
          <p:cNvSpPr/>
          <p:nvPr/>
        </p:nvSpPr>
        <p:spPr>
          <a:xfrm>
            <a:off x="4435183" y="4790252"/>
            <a:ext cx="412485" cy="369332"/>
          </a:xfrm>
          <a:prstGeom prst="rect">
            <a:avLst/>
          </a:prstGeom>
        </p:spPr>
        <p:txBody>
          <a:bodyPr wrap="none">
            <a:spAutoFit/>
          </a:bodyPr>
          <a:lstStyle/>
          <a:p>
            <a:r>
              <a:rPr lang="en-US" dirty="0">
                <a:solidFill>
                  <a:srgbClr val="00B0F0"/>
                </a:solidFill>
              </a:rPr>
              <a:t>R</a:t>
            </a:r>
            <a:r>
              <a:rPr lang="en-US" dirty="0" smtClean="0">
                <a:solidFill>
                  <a:srgbClr val="00B0F0"/>
                </a:solidFill>
              </a:rPr>
              <a:t>S</a:t>
            </a:r>
            <a:endParaRPr lang="en-US" dirty="0">
              <a:solidFill>
                <a:srgbClr val="00B0F0"/>
              </a:solidFill>
            </a:endParaRPr>
          </a:p>
        </p:txBody>
      </p:sp>
      <p:sp>
        <p:nvSpPr>
          <p:cNvPr id="39" name="Rectangle 38"/>
          <p:cNvSpPr/>
          <p:nvPr/>
        </p:nvSpPr>
        <p:spPr>
          <a:xfrm>
            <a:off x="4386339" y="4030649"/>
            <a:ext cx="415498" cy="369332"/>
          </a:xfrm>
          <a:prstGeom prst="rect">
            <a:avLst/>
          </a:prstGeom>
        </p:spPr>
        <p:txBody>
          <a:bodyPr wrap="none">
            <a:spAutoFit/>
          </a:bodyPr>
          <a:lstStyle/>
          <a:p>
            <a:r>
              <a:rPr lang="en-US" dirty="0" smtClean="0">
                <a:solidFill>
                  <a:srgbClr val="00B0F0"/>
                </a:solidFill>
              </a:rPr>
              <a:t>SR</a:t>
            </a:r>
            <a:endParaRPr lang="en-US" dirty="0">
              <a:solidFill>
                <a:srgbClr val="00B0F0"/>
              </a:solidFill>
            </a:endParaRPr>
          </a:p>
        </p:txBody>
      </p:sp>
      <p:sp>
        <p:nvSpPr>
          <p:cNvPr id="40" name="Rectangle 39"/>
          <p:cNvSpPr/>
          <p:nvPr/>
        </p:nvSpPr>
        <p:spPr>
          <a:xfrm>
            <a:off x="5947735" y="6209454"/>
            <a:ext cx="559769" cy="369332"/>
          </a:xfrm>
          <a:prstGeom prst="rect">
            <a:avLst/>
          </a:prstGeom>
        </p:spPr>
        <p:txBody>
          <a:bodyPr wrap="none">
            <a:spAutoFit/>
          </a:bodyPr>
          <a:lstStyle/>
          <a:p>
            <a:r>
              <a:rPr lang="en-US" dirty="0" smtClean="0">
                <a:solidFill>
                  <a:srgbClr val="FF0000"/>
                </a:solidFill>
              </a:rPr>
              <a:t>RRR</a:t>
            </a:r>
            <a:endParaRPr lang="en-US" dirty="0">
              <a:solidFill>
                <a:srgbClr val="FF0000"/>
              </a:solidFill>
            </a:endParaRPr>
          </a:p>
        </p:txBody>
      </p:sp>
      <p:sp>
        <p:nvSpPr>
          <p:cNvPr id="41" name="Rectangle 40"/>
          <p:cNvSpPr/>
          <p:nvPr/>
        </p:nvSpPr>
        <p:spPr>
          <a:xfrm>
            <a:off x="5916396" y="5519408"/>
            <a:ext cx="537519" cy="369332"/>
          </a:xfrm>
          <a:prstGeom prst="rect">
            <a:avLst/>
          </a:prstGeom>
        </p:spPr>
        <p:txBody>
          <a:bodyPr wrap="none">
            <a:spAutoFit/>
          </a:bodyPr>
          <a:lstStyle/>
          <a:p>
            <a:r>
              <a:rPr lang="en-US" dirty="0" smtClean="0">
                <a:solidFill>
                  <a:srgbClr val="FF0000"/>
                </a:solidFill>
              </a:rPr>
              <a:t>RRS</a:t>
            </a:r>
            <a:endParaRPr lang="en-US" dirty="0">
              <a:solidFill>
                <a:srgbClr val="FF0000"/>
              </a:solidFill>
            </a:endParaRPr>
          </a:p>
        </p:txBody>
      </p:sp>
      <p:sp>
        <p:nvSpPr>
          <p:cNvPr id="42" name="Rectangle 41"/>
          <p:cNvSpPr/>
          <p:nvPr/>
        </p:nvSpPr>
        <p:spPr>
          <a:xfrm>
            <a:off x="5902057" y="5086945"/>
            <a:ext cx="537519" cy="369332"/>
          </a:xfrm>
          <a:prstGeom prst="rect">
            <a:avLst/>
          </a:prstGeom>
        </p:spPr>
        <p:txBody>
          <a:bodyPr wrap="none">
            <a:spAutoFit/>
          </a:bodyPr>
          <a:lstStyle/>
          <a:p>
            <a:r>
              <a:rPr lang="en-US" dirty="0" smtClean="0">
                <a:solidFill>
                  <a:srgbClr val="FF0000"/>
                </a:solidFill>
              </a:rPr>
              <a:t>RSR</a:t>
            </a:r>
            <a:endParaRPr lang="en-US" dirty="0">
              <a:solidFill>
                <a:srgbClr val="FF0000"/>
              </a:solidFill>
            </a:endParaRPr>
          </a:p>
        </p:txBody>
      </p:sp>
      <p:sp>
        <p:nvSpPr>
          <p:cNvPr id="43" name="Rectangle 42"/>
          <p:cNvSpPr/>
          <p:nvPr/>
        </p:nvSpPr>
        <p:spPr>
          <a:xfrm>
            <a:off x="5951799" y="4577858"/>
            <a:ext cx="518283" cy="369332"/>
          </a:xfrm>
          <a:prstGeom prst="rect">
            <a:avLst/>
          </a:prstGeom>
        </p:spPr>
        <p:txBody>
          <a:bodyPr wrap="none">
            <a:spAutoFit/>
          </a:bodyPr>
          <a:lstStyle/>
          <a:p>
            <a:r>
              <a:rPr lang="en-US" dirty="0">
                <a:solidFill>
                  <a:srgbClr val="FF0000"/>
                </a:solidFill>
              </a:rPr>
              <a:t>R</a:t>
            </a:r>
            <a:r>
              <a:rPr lang="en-US" dirty="0" smtClean="0">
                <a:solidFill>
                  <a:srgbClr val="FF0000"/>
                </a:solidFill>
              </a:rPr>
              <a:t>SS</a:t>
            </a:r>
            <a:endParaRPr lang="en-US" dirty="0">
              <a:solidFill>
                <a:srgbClr val="FF0000"/>
              </a:solidFill>
            </a:endParaRPr>
          </a:p>
        </p:txBody>
      </p:sp>
      <p:sp>
        <p:nvSpPr>
          <p:cNvPr id="44" name="Rectangle 43"/>
          <p:cNvSpPr/>
          <p:nvPr/>
        </p:nvSpPr>
        <p:spPr>
          <a:xfrm>
            <a:off x="5884177" y="4235761"/>
            <a:ext cx="540533" cy="369332"/>
          </a:xfrm>
          <a:prstGeom prst="rect">
            <a:avLst/>
          </a:prstGeom>
        </p:spPr>
        <p:txBody>
          <a:bodyPr wrap="none">
            <a:spAutoFit/>
          </a:bodyPr>
          <a:lstStyle/>
          <a:p>
            <a:r>
              <a:rPr lang="en-US" dirty="0" smtClean="0">
                <a:solidFill>
                  <a:srgbClr val="FF0000"/>
                </a:solidFill>
              </a:rPr>
              <a:t>SRR</a:t>
            </a:r>
            <a:endParaRPr lang="en-US" dirty="0">
              <a:solidFill>
                <a:srgbClr val="FF0000"/>
              </a:solidFill>
            </a:endParaRPr>
          </a:p>
        </p:txBody>
      </p:sp>
      <p:sp>
        <p:nvSpPr>
          <p:cNvPr id="45" name="Rectangle 44"/>
          <p:cNvSpPr/>
          <p:nvPr/>
        </p:nvSpPr>
        <p:spPr>
          <a:xfrm>
            <a:off x="5943600" y="3700913"/>
            <a:ext cx="518283" cy="369332"/>
          </a:xfrm>
          <a:prstGeom prst="rect">
            <a:avLst/>
          </a:prstGeom>
        </p:spPr>
        <p:txBody>
          <a:bodyPr wrap="none">
            <a:spAutoFit/>
          </a:bodyPr>
          <a:lstStyle/>
          <a:p>
            <a:r>
              <a:rPr lang="en-US" dirty="0" smtClean="0">
                <a:solidFill>
                  <a:srgbClr val="FF0000"/>
                </a:solidFill>
              </a:rPr>
              <a:t>SRS</a:t>
            </a:r>
            <a:endParaRPr lang="en-US" dirty="0">
              <a:solidFill>
                <a:srgbClr val="FF0000"/>
              </a:solidFill>
            </a:endParaRPr>
          </a:p>
        </p:txBody>
      </p:sp>
      <p:sp>
        <p:nvSpPr>
          <p:cNvPr id="46" name="Rectangle 45"/>
          <p:cNvSpPr/>
          <p:nvPr/>
        </p:nvSpPr>
        <p:spPr>
          <a:xfrm>
            <a:off x="5886450" y="3326438"/>
            <a:ext cx="521297" cy="369332"/>
          </a:xfrm>
          <a:prstGeom prst="rect">
            <a:avLst/>
          </a:prstGeom>
        </p:spPr>
        <p:txBody>
          <a:bodyPr wrap="none">
            <a:spAutoFit/>
          </a:bodyPr>
          <a:lstStyle/>
          <a:p>
            <a:r>
              <a:rPr lang="en-US" dirty="0" smtClean="0">
                <a:solidFill>
                  <a:srgbClr val="FF0000"/>
                </a:solidFill>
              </a:rPr>
              <a:t>SSR</a:t>
            </a:r>
            <a:endParaRPr lang="en-US" dirty="0">
              <a:solidFill>
                <a:srgbClr val="FF0000"/>
              </a:solidFill>
            </a:endParaRPr>
          </a:p>
        </p:txBody>
      </p:sp>
      <p:sp>
        <p:nvSpPr>
          <p:cNvPr id="47" name="Rectangle 46"/>
          <p:cNvSpPr/>
          <p:nvPr/>
        </p:nvSpPr>
        <p:spPr>
          <a:xfrm>
            <a:off x="5954413" y="2667000"/>
            <a:ext cx="502061" cy="369332"/>
          </a:xfrm>
          <a:prstGeom prst="rect">
            <a:avLst/>
          </a:prstGeom>
        </p:spPr>
        <p:txBody>
          <a:bodyPr wrap="none">
            <a:spAutoFit/>
          </a:bodyPr>
          <a:lstStyle/>
          <a:p>
            <a:r>
              <a:rPr lang="en-US" dirty="0" smtClean="0">
                <a:solidFill>
                  <a:srgbClr val="FF0000"/>
                </a:solidFill>
              </a:rPr>
              <a:t>SSS</a:t>
            </a:r>
            <a:endParaRPr lang="en-US" dirty="0">
              <a:solidFill>
                <a:srgbClr val="FF0000"/>
              </a:solidFill>
            </a:endParaRPr>
          </a:p>
        </p:txBody>
      </p:sp>
    </p:spTree>
    <p:extLst>
      <p:ext uri="{BB962C8B-B14F-4D97-AF65-F5344CB8AC3E}">
        <p14:creationId xmlns:p14="http://schemas.microsoft.com/office/powerpoint/2010/main" val="4279795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2"/>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6"/>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2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2"/>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0"/>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3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4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6"/>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5"/>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4"/>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3"/>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42"/>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41"/>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20" grpId="0"/>
      <p:bldP spid="21" grpId="0"/>
      <p:bldP spid="24" grpId="0"/>
      <p:bldP spid="25" grpId="0"/>
      <p:bldP spid="28" grpId="0"/>
      <p:bldP spid="29"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Asymmetric Tree Diagram</a:t>
            </a:r>
            <a:endParaRPr lang="en-US" dirty="0"/>
          </a:p>
        </p:txBody>
      </p:sp>
      <p:sp>
        <p:nvSpPr>
          <p:cNvPr id="3" name="Content Placeholder 2"/>
          <p:cNvSpPr>
            <a:spLocks noGrp="1"/>
          </p:cNvSpPr>
          <p:nvPr>
            <p:ph idx="1"/>
          </p:nvPr>
        </p:nvSpPr>
        <p:spPr/>
        <p:txBody>
          <a:bodyPr/>
          <a:lstStyle/>
          <a:p>
            <a:pPr marL="0" indent="0">
              <a:buNone/>
            </a:pPr>
            <a:r>
              <a:rPr lang="en-US" dirty="0" smtClean="0"/>
              <a:t>No more than 2 18-wheelers are allowed to make the right turn.</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7</a:t>
            </a:fld>
            <a:endParaRPr lang="en-US"/>
          </a:p>
        </p:txBody>
      </p:sp>
      <p:cxnSp>
        <p:nvCxnSpPr>
          <p:cNvPr id="6" name="Straight Connector 5"/>
          <p:cNvCxnSpPr/>
          <p:nvPr/>
        </p:nvCxnSpPr>
        <p:spPr>
          <a:xfrm flipV="1">
            <a:off x="1730065" y="3852516"/>
            <a:ext cx="1371600" cy="91440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1730065" y="4766916"/>
            <a:ext cx="1371600" cy="68580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flipV="1">
            <a:off x="3352800" y="3272955"/>
            <a:ext cx="1066800" cy="533400"/>
          </a:xfrm>
          <a:prstGeom prst="line">
            <a:avLst/>
          </a:prstGeom>
          <a:ln>
            <a:solidFill>
              <a:srgbClr val="00B0F0"/>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3352800" y="3806355"/>
            <a:ext cx="1066800" cy="425600"/>
          </a:xfrm>
          <a:prstGeom prst="line">
            <a:avLst/>
          </a:prstGeom>
          <a:ln>
            <a:solidFill>
              <a:srgbClr val="00B0F0"/>
            </a:solidFill>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flipV="1">
            <a:off x="3406465" y="5012992"/>
            <a:ext cx="1066800" cy="457200"/>
          </a:xfrm>
          <a:prstGeom prst="line">
            <a:avLst/>
          </a:prstGeom>
          <a:ln>
            <a:solidFill>
              <a:srgbClr val="00B0F0"/>
            </a:solidFill>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3406465" y="5470192"/>
            <a:ext cx="990600" cy="533400"/>
          </a:xfrm>
          <a:prstGeom prst="line">
            <a:avLst/>
          </a:prstGeom>
          <a:ln>
            <a:solidFill>
              <a:srgbClr val="00B0F0"/>
            </a:solidFill>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2062391" y="4048850"/>
            <a:ext cx="290464" cy="369332"/>
          </a:xfrm>
          <a:prstGeom prst="rect">
            <a:avLst/>
          </a:prstGeom>
          <a:noFill/>
        </p:spPr>
        <p:txBody>
          <a:bodyPr wrap="none" rtlCol="0">
            <a:spAutoFit/>
          </a:bodyPr>
          <a:lstStyle/>
          <a:p>
            <a:r>
              <a:rPr lang="en-US" dirty="0" smtClean="0"/>
              <a:t>S</a:t>
            </a:r>
          </a:p>
        </p:txBody>
      </p:sp>
      <p:sp>
        <p:nvSpPr>
          <p:cNvPr id="13" name="Content Placeholder 17"/>
          <p:cNvSpPr txBox="1">
            <a:spLocks/>
          </p:cNvSpPr>
          <p:nvPr/>
        </p:nvSpPr>
        <p:spPr>
          <a:xfrm>
            <a:off x="2043155" y="5159584"/>
            <a:ext cx="309700" cy="369332"/>
          </a:xfrm>
          <a:prstGeom prst="rect">
            <a:avLst/>
          </a:prstGeom>
          <a:noFill/>
        </p:spPr>
        <p:txBody>
          <a:bodyPr vert="horz" wrap="non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sz="1800" smtClean="0"/>
              <a:t>R</a:t>
            </a:r>
            <a:endParaRPr lang="en-US" sz="1800" dirty="0"/>
          </a:p>
        </p:txBody>
      </p:sp>
      <p:sp>
        <p:nvSpPr>
          <p:cNvPr id="14" name="TextBox 13"/>
          <p:cNvSpPr txBox="1"/>
          <p:nvPr/>
        </p:nvSpPr>
        <p:spPr>
          <a:xfrm>
            <a:off x="3623192" y="4875414"/>
            <a:ext cx="290464" cy="369332"/>
          </a:xfrm>
          <a:prstGeom prst="rect">
            <a:avLst/>
          </a:prstGeom>
          <a:noFill/>
        </p:spPr>
        <p:txBody>
          <a:bodyPr wrap="none" rtlCol="0">
            <a:spAutoFit/>
          </a:bodyPr>
          <a:lstStyle/>
          <a:p>
            <a:r>
              <a:rPr lang="en-US" dirty="0" smtClean="0">
                <a:solidFill>
                  <a:srgbClr val="00B0F0"/>
                </a:solidFill>
              </a:rPr>
              <a:t>S</a:t>
            </a:r>
            <a:endParaRPr lang="en-US" dirty="0">
              <a:solidFill>
                <a:srgbClr val="00B0F0"/>
              </a:solidFill>
            </a:endParaRPr>
          </a:p>
        </p:txBody>
      </p:sp>
      <p:sp>
        <p:nvSpPr>
          <p:cNvPr id="15" name="TextBox 14"/>
          <p:cNvSpPr txBox="1"/>
          <p:nvPr/>
        </p:nvSpPr>
        <p:spPr>
          <a:xfrm>
            <a:off x="3554861" y="5712671"/>
            <a:ext cx="309700" cy="369332"/>
          </a:xfrm>
          <a:prstGeom prst="rect">
            <a:avLst/>
          </a:prstGeom>
          <a:noFill/>
        </p:spPr>
        <p:txBody>
          <a:bodyPr wrap="none" rtlCol="0">
            <a:spAutoFit/>
          </a:bodyPr>
          <a:lstStyle/>
          <a:p>
            <a:r>
              <a:rPr lang="en-US" dirty="0" smtClean="0">
                <a:solidFill>
                  <a:srgbClr val="00B0F0"/>
                </a:solidFill>
              </a:rPr>
              <a:t>R</a:t>
            </a:r>
            <a:endParaRPr lang="en-US" dirty="0">
              <a:solidFill>
                <a:srgbClr val="00B0F0"/>
              </a:solidFill>
            </a:endParaRPr>
          </a:p>
        </p:txBody>
      </p:sp>
      <p:sp>
        <p:nvSpPr>
          <p:cNvPr id="16" name="TextBox 15"/>
          <p:cNvSpPr txBox="1"/>
          <p:nvPr/>
        </p:nvSpPr>
        <p:spPr>
          <a:xfrm>
            <a:off x="3429000" y="3231646"/>
            <a:ext cx="290464" cy="369332"/>
          </a:xfrm>
          <a:prstGeom prst="rect">
            <a:avLst/>
          </a:prstGeom>
          <a:noFill/>
        </p:spPr>
        <p:txBody>
          <a:bodyPr wrap="none" rtlCol="0">
            <a:spAutoFit/>
          </a:bodyPr>
          <a:lstStyle/>
          <a:p>
            <a:r>
              <a:rPr lang="en-US" dirty="0" smtClean="0">
                <a:solidFill>
                  <a:srgbClr val="00B0F0"/>
                </a:solidFill>
              </a:rPr>
              <a:t>S</a:t>
            </a:r>
            <a:endParaRPr lang="en-US" dirty="0">
              <a:solidFill>
                <a:srgbClr val="00B0F0"/>
              </a:solidFill>
            </a:endParaRPr>
          </a:p>
        </p:txBody>
      </p:sp>
      <p:sp>
        <p:nvSpPr>
          <p:cNvPr id="17" name="TextBox 16"/>
          <p:cNvSpPr txBox="1"/>
          <p:nvPr/>
        </p:nvSpPr>
        <p:spPr>
          <a:xfrm>
            <a:off x="3463696" y="3956955"/>
            <a:ext cx="309700" cy="369332"/>
          </a:xfrm>
          <a:prstGeom prst="rect">
            <a:avLst/>
          </a:prstGeom>
          <a:noFill/>
        </p:spPr>
        <p:txBody>
          <a:bodyPr wrap="none" rtlCol="0">
            <a:spAutoFit/>
          </a:bodyPr>
          <a:lstStyle/>
          <a:p>
            <a:r>
              <a:rPr lang="en-US" dirty="0" smtClean="0">
                <a:solidFill>
                  <a:srgbClr val="00B0F0"/>
                </a:solidFill>
              </a:rPr>
              <a:t>R</a:t>
            </a:r>
            <a:endParaRPr lang="en-US" dirty="0">
              <a:solidFill>
                <a:srgbClr val="00B0F0"/>
              </a:solidFill>
            </a:endParaRPr>
          </a:p>
        </p:txBody>
      </p:sp>
      <p:cxnSp>
        <p:nvCxnSpPr>
          <p:cNvPr id="18" name="Straight Connector 17"/>
          <p:cNvCxnSpPr/>
          <p:nvPr/>
        </p:nvCxnSpPr>
        <p:spPr>
          <a:xfrm flipV="1">
            <a:off x="4800600" y="2863072"/>
            <a:ext cx="1146810" cy="357076"/>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a:off x="4800600" y="3220148"/>
            <a:ext cx="1085850" cy="275783"/>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4975088" y="2795101"/>
            <a:ext cx="290464" cy="369332"/>
          </a:xfrm>
          <a:prstGeom prst="rect">
            <a:avLst/>
          </a:prstGeom>
          <a:noFill/>
        </p:spPr>
        <p:txBody>
          <a:bodyPr wrap="none" rtlCol="0">
            <a:spAutoFit/>
          </a:bodyPr>
          <a:lstStyle/>
          <a:p>
            <a:r>
              <a:rPr lang="en-US" dirty="0" smtClean="0">
                <a:solidFill>
                  <a:srgbClr val="FF0000"/>
                </a:solidFill>
              </a:rPr>
              <a:t>S</a:t>
            </a:r>
            <a:endParaRPr lang="en-US" dirty="0">
              <a:solidFill>
                <a:srgbClr val="FF0000"/>
              </a:solidFill>
            </a:endParaRPr>
          </a:p>
        </p:txBody>
      </p:sp>
      <p:sp>
        <p:nvSpPr>
          <p:cNvPr id="21" name="TextBox 20"/>
          <p:cNvSpPr txBox="1"/>
          <p:nvPr/>
        </p:nvSpPr>
        <p:spPr>
          <a:xfrm>
            <a:off x="4949541" y="3282080"/>
            <a:ext cx="309700" cy="369332"/>
          </a:xfrm>
          <a:prstGeom prst="rect">
            <a:avLst/>
          </a:prstGeom>
          <a:noFill/>
        </p:spPr>
        <p:txBody>
          <a:bodyPr wrap="none" rtlCol="0">
            <a:spAutoFit/>
          </a:bodyPr>
          <a:lstStyle/>
          <a:p>
            <a:r>
              <a:rPr lang="en-US" dirty="0" smtClean="0">
                <a:solidFill>
                  <a:srgbClr val="FF0000"/>
                </a:solidFill>
              </a:rPr>
              <a:t>R</a:t>
            </a:r>
            <a:endParaRPr lang="en-US" dirty="0">
              <a:solidFill>
                <a:srgbClr val="FF0000"/>
              </a:solidFill>
            </a:endParaRPr>
          </a:p>
        </p:txBody>
      </p:sp>
      <p:cxnSp>
        <p:nvCxnSpPr>
          <p:cNvPr id="22" name="Straight Connector 21"/>
          <p:cNvCxnSpPr/>
          <p:nvPr/>
        </p:nvCxnSpPr>
        <p:spPr>
          <a:xfrm flipV="1">
            <a:off x="4800600" y="3893912"/>
            <a:ext cx="1146810" cy="357076"/>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a:off x="4800600" y="4250988"/>
            <a:ext cx="1146810" cy="190408"/>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sp>
        <p:nvSpPr>
          <p:cNvPr id="24" name="TextBox 23"/>
          <p:cNvSpPr txBox="1"/>
          <p:nvPr/>
        </p:nvSpPr>
        <p:spPr>
          <a:xfrm>
            <a:off x="4975088" y="3784541"/>
            <a:ext cx="290464" cy="369332"/>
          </a:xfrm>
          <a:prstGeom prst="rect">
            <a:avLst/>
          </a:prstGeom>
          <a:noFill/>
        </p:spPr>
        <p:txBody>
          <a:bodyPr wrap="none" rtlCol="0">
            <a:spAutoFit/>
          </a:bodyPr>
          <a:lstStyle/>
          <a:p>
            <a:r>
              <a:rPr lang="en-US" dirty="0" smtClean="0">
                <a:solidFill>
                  <a:srgbClr val="FF0000"/>
                </a:solidFill>
              </a:rPr>
              <a:t>S</a:t>
            </a:r>
            <a:endParaRPr lang="en-US" dirty="0">
              <a:solidFill>
                <a:srgbClr val="FF0000"/>
              </a:solidFill>
            </a:endParaRPr>
          </a:p>
        </p:txBody>
      </p:sp>
      <p:sp>
        <p:nvSpPr>
          <p:cNvPr id="25" name="TextBox 24"/>
          <p:cNvSpPr txBox="1"/>
          <p:nvPr/>
        </p:nvSpPr>
        <p:spPr>
          <a:xfrm>
            <a:off x="4996858" y="4272680"/>
            <a:ext cx="309700" cy="369332"/>
          </a:xfrm>
          <a:prstGeom prst="rect">
            <a:avLst/>
          </a:prstGeom>
          <a:noFill/>
        </p:spPr>
        <p:txBody>
          <a:bodyPr wrap="none" rtlCol="0">
            <a:spAutoFit/>
          </a:bodyPr>
          <a:lstStyle/>
          <a:p>
            <a:r>
              <a:rPr lang="en-US" dirty="0" smtClean="0">
                <a:solidFill>
                  <a:srgbClr val="FF0000"/>
                </a:solidFill>
              </a:rPr>
              <a:t>R</a:t>
            </a:r>
            <a:endParaRPr lang="en-US" dirty="0">
              <a:solidFill>
                <a:srgbClr val="FF0000"/>
              </a:solidFill>
            </a:endParaRPr>
          </a:p>
        </p:txBody>
      </p:sp>
      <p:cxnSp>
        <p:nvCxnSpPr>
          <p:cNvPr id="26" name="Straight Connector 25"/>
          <p:cNvCxnSpPr/>
          <p:nvPr/>
        </p:nvCxnSpPr>
        <p:spPr>
          <a:xfrm flipV="1">
            <a:off x="4839025" y="4773359"/>
            <a:ext cx="1158240" cy="216471"/>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a:off x="4839025" y="4989830"/>
            <a:ext cx="1085850" cy="275783"/>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sp>
        <p:nvSpPr>
          <p:cNvPr id="28" name="TextBox 27"/>
          <p:cNvSpPr txBox="1"/>
          <p:nvPr/>
        </p:nvSpPr>
        <p:spPr>
          <a:xfrm>
            <a:off x="5009014" y="4614516"/>
            <a:ext cx="290464" cy="369332"/>
          </a:xfrm>
          <a:prstGeom prst="rect">
            <a:avLst/>
          </a:prstGeom>
          <a:noFill/>
        </p:spPr>
        <p:txBody>
          <a:bodyPr wrap="none" rtlCol="0">
            <a:spAutoFit/>
          </a:bodyPr>
          <a:lstStyle/>
          <a:p>
            <a:r>
              <a:rPr lang="en-US" dirty="0" smtClean="0">
                <a:solidFill>
                  <a:srgbClr val="FF0000"/>
                </a:solidFill>
              </a:rPr>
              <a:t>S</a:t>
            </a:r>
            <a:endParaRPr lang="en-US" dirty="0">
              <a:solidFill>
                <a:srgbClr val="FF0000"/>
              </a:solidFill>
            </a:endParaRPr>
          </a:p>
        </p:txBody>
      </p:sp>
      <p:sp>
        <p:nvSpPr>
          <p:cNvPr id="29" name="TextBox 28"/>
          <p:cNvSpPr txBox="1"/>
          <p:nvPr/>
        </p:nvSpPr>
        <p:spPr>
          <a:xfrm>
            <a:off x="4987966" y="5051762"/>
            <a:ext cx="309700" cy="369332"/>
          </a:xfrm>
          <a:prstGeom prst="rect">
            <a:avLst/>
          </a:prstGeom>
          <a:noFill/>
        </p:spPr>
        <p:txBody>
          <a:bodyPr wrap="none" rtlCol="0">
            <a:spAutoFit/>
          </a:bodyPr>
          <a:lstStyle/>
          <a:p>
            <a:r>
              <a:rPr lang="en-US" dirty="0" smtClean="0">
                <a:solidFill>
                  <a:srgbClr val="FF0000"/>
                </a:solidFill>
              </a:rPr>
              <a:t>R</a:t>
            </a:r>
            <a:endParaRPr lang="en-US" dirty="0">
              <a:solidFill>
                <a:srgbClr val="FF0000"/>
              </a:solidFill>
            </a:endParaRPr>
          </a:p>
        </p:txBody>
      </p:sp>
      <p:cxnSp>
        <p:nvCxnSpPr>
          <p:cNvPr id="30" name="Straight Connector 29"/>
          <p:cNvCxnSpPr/>
          <p:nvPr/>
        </p:nvCxnSpPr>
        <p:spPr>
          <a:xfrm flipV="1">
            <a:off x="4831405" y="5714487"/>
            <a:ext cx="1146810" cy="357076"/>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sp>
        <p:nvSpPr>
          <p:cNvPr id="32" name="TextBox 31"/>
          <p:cNvSpPr txBox="1"/>
          <p:nvPr/>
        </p:nvSpPr>
        <p:spPr>
          <a:xfrm>
            <a:off x="5005893" y="5605116"/>
            <a:ext cx="290464" cy="369332"/>
          </a:xfrm>
          <a:prstGeom prst="rect">
            <a:avLst/>
          </a:prstGeom>
          <a:noFill/>
        </p:spPr>
        <p:txBody>
          <a:bodyPr wrap="none" rtlCol="0">
            <a:spAutoFit/>
          </a:bodyPr>
          <a:lstStyle/>
          <a:p>
            <a:r>
              <a:rPr lang="en-US" dirty="0" smtClean="0">
                <a:solidFill>
                  <a:srgbClr val="FF0000"/>
                </a:solidFill>
              </a:rPr>
              <a:t>S</a:t>
            </a:r>
            <a:endParaRPr lang="en-US" dirty="0">
              <a:solidFill>
                <a:srgbClr val="FF0000"/>
              </a:solidFill>
            </a:endParaRPr>
          </a:p>
        </p:txBody>
      </p:sp>
      <p:sp>
        <p:nvSpPr>
          <p:cNvPr id="34" name="TextBox 33"/>
          <p:cNvSpPr txBox="1"/>
          <p:nvPr/>
        </p:nvSpPr>
        <p:spPr>
          <a:xfrm>
            <a:off x="3105374" y="3629884"/>
            <a:ext cx="290464" cy="369332"/>
          </a:xfrm>
          <a:prstGeom prst="rect">
            <a:avLst/>
          </a:prstGeom>
          <a:noFill/>
        </p:spPr>
        <p:txBody>
          <a:bodyPr wrap="none" rtlCol="0">
            <a:spAutoFit/>
          </a:bodyPr>
          <a:lstStyle/>
          <a:p>
            <a:r>
              <a:rPr lang="en-US" dirty="0" smtClean="0"/>
              <a:t>S</a:t>
            </a:r>
          </a:p>
        </p:txBody>
      </p:sp>
      <p:sp>
        <p:nvSpPr>
          <p:cNvPr id="35" name="TextBox 34"/>
          <p:cNvSpPr txBox="1"/>
          <p:nvPr/>
        </p:nvSpPr>
        <p:spPr>
          <a:xfrm>
            <a:off x="3095221" y="5311984"/>
            <a:ext cx="309700" cy="369332"/>
          </a:xfrm>
          <a:prstGeom prst="rect">
            <a:avLst/>
          </a:prstGeom>
          <a:noFill/>
        </p:spPr>
        <p:txBody>
          <a:bodyPr wrap="none" rtlCol="0">
            <a:spAutoFit/>
          </a:bodyPr>
          <a:lstStyle/>
          <a:p>
            <a:r>
              <a:rPr lang="en-US" dirty="0"/>
              <a:t>R</a:t>
            </a:r>
            <a:endParaRPr lang="en-US" dirty="0" smtClean="0"/>
          </a:p>
        </p:txBody>
      </p:sp>
      <p:sp>
        <p:nvSpPr>
          <p:cNvPr id="36" name="Rectangle 35"/>
          <p:cNvSpPr/>
          <p:nvPr/>
        </p:nvSpPr>
        <p:spPr>
          <a:xfrm>
            <a:off x="4430227" y="3045781"/>
            <a:ext cx="396262" cy="369332"/>
          </a:xfrm>
          <a:prstGeom prst="rect">
            <a:avLst/>
          </a:prstGeom>
        </p:spPr>
        <p:txBody>
          <a:bodyPr wrap="none">
            <a:spAutoFit/>
          </a:bodyPr>
          <a:lstStyle/>
          <a:p>
            <a:r>
              <a:rPr lang="en-US" dirty="0" smtClean="0">
                <a:solidFill>
                  <a:srgbClr val="00B0F0"/>
                </a:solidFill>
              </a:rPr>
              <a:t>SS</a:t>
            </a:r>
            <a:endParaRPr lang="en-US" dirty="0">
              <a:solidFill>
                <a:srgbClr val="00B0F0"/>
              </a:solidFill>
            </a:endParaRPr>
          </a:p>
        </p:txBody>
      </p:sp>
      <p:sp>
        <p:nvSpPr>
          <p:cNvPr id="37" name="Rectangle 36"/>
          <p:cNvSpPr/>
          <p:nvPr/>
        </p:nvSpPr>
        <p:spPr>
          <a:xfrm>
            <a:off x="4389051" y="5871745"/>
            <a:ext cx="434734" cy="369332"/>
          </a:xfrm>
          <a:prstGeom prst="rect">
            <a:avLst/>
          </a:prstGeom>
        </p:spPr>
        <p:txBody>
          <a:bodyPr wrap="none">
            <a:spAutoFit/>
          </a:bodyPr>
          <a:lstStyle/>
          <a:p>
            <a:r>
              <a:rPr lang="en-US" dirty="0" smtClean="0">
                <a:solidFill>
                  <a:srgbClr val="00B0F0"/>
                </a:solidFill>
              </a:rPr>
              <a:t>RR</a:t>
            </a:r>
            <a:endParaRPr lang="en-US" dirty="0">
              <a:solidFill>
                <a:srgbClr val="00B0F0"/>
              </a:solidFill>
            </a:endParaRPr>
          </a:p>
        </p:txBody>
      </p:sp>
      <p:sp>
        <p:nvSpPr>
          <p:cNvPr id="38" name="Rectangle 37"/>
          <p:cNvSpPr/>
          <p:nvPr/>
        </p:nvSpPr>
        <p:spPr>
          <a:xfrm>
            <a:off x="4435183" y="4790252"/>
            <a:ext cx="412485" cy="369332"/>
          </a:xfrm>
          <a:prstGeom prst="rect">
            <a:avLst/>
          </a:prstGeom>
        </p:spPr>
        <p:txBody>
          <a:bodyPr wrap="none">
            <a:spAutoFit/>
          </a:bodyPr>
          <a:lstStyle/>
          <a:p>
            <a:r>
              <a:rPr lang="en-US" dirty="0">
                <a:solidFill>
                  <a:srgbClr val="00B0F0"/>
                </a:solidFill>
              </a:rPr>
              <a:t>R</a:t>
            </a:r>
            <a:r>
              <a:rPr lang="en-US" dirty="0" smtClean="0">
                <a:solidFill>
                  <a:srgbClr val="00B0F0"/>
                </a:solidFill>
              </a:rPr>
              <a:t>S</a:t>
            </a:r>
            <a:endParaRPr lang="en-US" dirty="0">
              <a:solidFill>
                <a:srgbClr val="00B0F0"/>
              </a:solidFill>
            </a:endParaRPr>
          </a:p>
        </p:txBody>
      </p:sp>
      <p:sp>
        <p:nvSpPr>
          <p:cNvPr id="39" name="Rectangle 38"/>
          <p:cNvSpPr/>
          <p:nvPr/>
        </p:nvSpPr>
        <p:spPr>
          <a:xfrm>
            <a:off x="4386339" y="4030649"/>
            <a:ext cx="415498" cy="369332"/>
          </a:xfrm>
          <a:prstGeom prst="rect">
            <a:avLst/>
          </a:prstGeom>
        </p:spPr>
        <p:txBody>
          <a:bodyPr wrap="none">
            <a:spAutoFit/>
          </a:bodyPr>
          <a:lstStyle/>
          <a:p>
            <a:r>
              <a:rPr lang="en-US" dirty="0" smtClean="0">
                <a:solidFill>
                  <a:srgbClr val="00B0F0"/>
                </a:solidFill>
              </a:rPr>
              <a:t>SR</a:t>
            </a:r>
            <a:endParaRPr lang="en-US" dirty="0">
              <a:solidFill>
                <a:srgbClr val="00B0F0"/>
              </a:solidFill>
            </a:endParaRPr>
          </a:p>
        </p:txBody>
      </p:sp>
      <p:sp>
        <p:nvSpPr>
          <p:cNvPr id="41" name="Rectangle 40"/>
          <p:cNvSpPr/>
          <p:nvPr/>
        </p:nvSpPr>
        <p:spPr>
          <a:xfrm>
            <a:off x="5916396" y="5519408"/>
            <a:ext cx="537519" cy="369332"/>
          </a:xfrm>
          <a:prstGeom prst="rect">
            <a:avLst/>
          </a:prstGeom>
        </p:spPr>
        <p:txBody>
          <a:bodyPr wrap="none">
            <a:spAutoFit/>
          </a:bodyPr>
          <a:lstStyle/>
          <a:p>
            <a:r>
              <a:rPr lang="en-US" dirty="0" smtClean="0">
                <a:solidFill>
                  <a:srgbClr val="FF0000"/>
                </a:solidFill>
              </a:rPr>
              <a:t>RRS</a:t>
            </a:r>
            <a:endParaRPr lang="en-US" dirty="0">
              <a:solidFill>
                <a:srgbClr val="FF0000"/>
              </a:solidFill>
            </a:endParaRPr>
          </a:p>
        </p:txBody>
      </p:sp>
      <p:sp>
        <p:nvSpPr>
          <p:cNvPr id="42" name="Rectangle 41"/>
          <p:cNvSpPr/>
          <p:nvPr/>
        </p:nvSpPr>
        <p:spPr>
          <a:xfrm>
            <a:off x="5902057" y="5086945"/>
            <a:ext cx="537519" cy="369332"/>
          </a:xfrm>
          <a:prstGeom prst="rect">
            <a:avLst/>
          </a:prstGeom>
        </p:spPr>
        <p:txBody>
          <a:bodyPr wrap="none">
            <a:spAutoFit/>
          </a:bodyPr>
          <a:lstStyle/>
          <a:p>
            <a:r>
              <a:rPr lang="en-US" dirty="0" smtClean="0">
                <a:solidFill>
                  <a:srgbClr val="FF0000"/>
                </a:solidFill>
              </a:rPr>
              <a:t>RSR</a:t>
            </a:r>
            <a:endParaRPr lang="en-US" dirty="0">
              <a:solidFill>
                <a:srgbClr val="FF0000"/>
              </a:solidFill>
            </a:endParaRPr>
          </a:p>
        </p:txBody>
      </p:sp>
      <p:sp>
        <p:nvSpPr>
          <p:cNvPr id="43" name="Rectangle 42"/>
          <p:cNvSpPr/>
          <p:nvPr/>
        </p:nvSpPr>
        <p:spPr>
          <a:xfrm>
            <a:off x="5951799" y="4577858"/>
            <a:ext cx="518283" cy="369332"/>
          </a:xfrm>
          <a:prstGeom prst="rect">
            <a:avLst/>
          </a:prstGeom>
        </p:spPr>
        <p:txBody>
          <a:bodyPr wrap="none">
            <a:spAutoFit/>
          </a:bodyPr>
          <a:lstStyle/>
          <a:p>
            <a:r>
              <a:rPr lang="en-US" dirty="0">
                <a:solidFill>
                  <a:srgbClr val="FF0000"/>
                </a:solidFill>
              </a:rPr>
              <a:t>R</a:t>
            </a:r>
            <a:r>
              <a:rPr lang="en-US" dirty="0" smtClean="0">
                <a:solidFill>
                  <a:srgbClr val="FF0000"/>
                </a:solidFill>
              </a:rPr>
              <a:t>SS</a:t>
            </a:r>
            <a:endParaRPr lang="en-US" dirty="0">
              <a:solidFill>
                <a:srgbClr val="FF0000"/>
              </a:solidFill>
            </a:endParaRPr>
          </a:p>
        </p:txBody>
      </p:sp>
      <p:sp>
        <p:nvSpPr>
          <p:cNvPr id="44" name="Rectangle 43"/>
          <p:cNvSpPr/>
          <p:nvPr/>
        </p:nvSpPr>
        <p:spPr>
          <a:xfrm>
            <a:off x="5884177" y="4235761"/>
            <a:ext cx="540533" cy="369332"/>
          </a:xfrm>
          <a:prstGeom prst="rect">
            <a:avLst/>
          </a:prstGeom>
        </p:spPr>
        <p:txBody>
          <a:bodyPr wrap="none">
            <a:spAutoFit/>
          </a:bodyPr>
          <a:lstStyle/>
          <a:p>
            <a:r>
              <a:rPr lang="en-US" dirty="0" smtClean="0">
                <a:solidFill>
                  <a:srgbClr val="FF0000"/>
                </a:solidFill>
              </a:rPr>
              <a:t>SRR</a:t>
            </a:r>
            <a:endParaRPr lang="en-US" dirty="0">
              <a:solidFill>
                <a:srgbClr val="FF0000"/>
              </a:solidFill>
            </a:endParaRPr>
          </a:p>
        </p:txBody>
      </p:sp>
      <p:sp>
        <p:nvSpPr>
          <p:cNvPr id="45" name="Rectangle 44"/>
          <p:cNvSpPr/>
          <p:nvPr/>
        </p:nvSpPr>
        <p:spPr>
          <a:xfrm>
            <a:off x="5943600" y="3700913"/>
            <a:ext cx="518283" cy="369332"/>
          </a:xfrm>
          <a:prstGeom prst="rect">
            <a:avLst/>
          </a:prstGeom>
        </p:spPr>
        <p:txBody>
          <a:bodyPr wrap="none">
            <a:spAutoFit/>
          </a:bodyPr>
          <a:lstStyle/>
          <a:p>
            <a:r>
              <a:rPr lang="en-US" dirty="0" smtClean="0">
                <a:solidFill>
                  <a:srgbClr val="FF0000"/>
                </a:solidFill>
              </a:rPr>
              <a:t>SRS</a:t>
            </a:r>
            <a:endParaRPr lang="en-US" dirty="0">
              <a:solidFill>
                <a:srgbClr val="FF0000"/>
              </a:solidFill>
            </a:endParaRPr>
          </a:p>
        </p:txBody>
      </p:sp>
      <p:sp>
        <p:nvSpPr>
          <p:cNvPr id="46" name="Rectangle 45"/>
          <p:cNvSpPr/>
          <p:nvPr/>
        </p:nvSpPr>
        <p:spPr>
          <a:xfrm>
            <a:off x="5886450" y="3326438"/>
            <a:ext cx="521297" cy="369332"/>
          </a:xfrm>
          <a:prstGeom prst="rect">
            <a:avLst/>
          </a:prstGeom>
        </p:spPr>
        <p:txBody>
          <a:bodyPr wrap="none">
            <a:spAutoFit/>
          </a:bodyPr>
          <a:lstStyle/>
          <a:p>
            <a:r>
              <a:rPr lang="en-US" dirty="0" smtClean="0">
                <a:solidFill>
                  <a:srgbClr val="FF0000"/>
                </a:solidFill>
              </a:rPr>
              <a:t>SSR</a:t>
            </a:r>
            <a:endParaRPr lang="en-US" dirty="0">
              <a:solidFill>
                <a:srgbClr val="FF0000"/>
              </a:solidFill>
            </a:endParaRPr>
          </a:p>
        </p:txBody>
      </p:sp>
      <p:sp>
        <p:nvSpPr>
          <p:cNvPr id="47" name="Rectangle 46"/>
          <p:cNvSpPr/>
          <p:nvPr/>
        </p:nvSpPr>
        <p:spPr>
          <a:xfrm>
            <a:off x="5954413" y="2667000"/>
            <a:ext cx="502061" cy="369332"/>
          </a:xfrm>
          <a:prstGeom prst="rect">
            <a:avLst/>
          </a:prstGeom>
        </p:spPr>
        <p:txBody>
          <a:bodyPr wrap="none">
            <a:spAutoFit/>
          </a:bodyPr>
          <a:lstStyle/>
          <a:p>
            <a:r>
              <a:rPr lang="en-US" dirty="0" smtClean="0">
                <a:solidFill>
                  <a:srgbClr val="FF0000"/>
                </a:solidFill>
              </a:rPr>
              <a:t>SSS</a:t>
            </a:r>
            <a:endParaRPr lang="en-US" dirty="0">
              <a:solidFill>
                <a:srgbClr val="FF0000"/>
              </a:solidFill>
            </a:endParaRPr>
          </a:p>
        </p:txBody>
      </p:sp>
    </p:spTree>
    <p:extLst>
      <p:ext uri="{BB962C8B-B14F-4D97-AF65-F5344CB8AC3E}">
        <p14:creationId xmlns:p14="http://schemas.microsoft.com/office/powerpoint/2010/main" val="242104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Space</a:t>
            </a:r>
            <a:endParaRPr lang="en-US" dirty="0"/>
          </a:p>
        </p:txBody>
      </p:sp>
      <p:sp>
        <p:nvSpPr>
          <p:cNvPr id="3" name="Content Placeholder 2"/>
          <p:cNvSpPr>
            <a:spLocks noGrp="1"/>
          </p:cNvSpPr>
          <p:nvPr>
            <p:ph idx="1"/>
          </p:nvPr>
        </p:nvSpPr>
        <p:spPr/>
        <p:txBody>
          <a:bodyPr/>
          <a:lstStyle/>
          <a:p>
            <a:r>
              <a:rPr lang="en-US" altLang="en-US" dirty="0"/>
              <a:t>The </a:t>
            </a:r>
            <a:r>
              <a:rPr lang="en-US" altLang="en-US" dirty="0">
                <a:solidFill>
                  <a:srgbClr val="C00000"/>
                </a:solidFill>
              </a:rPr>
              <a:t>sample space </a:t>
            </a:r>
            <a:r>
              <a:rPr lang="en-US" altLang="en-US" dirty="0"/>
              <a:t>associated with an experiment is a listing of all the possible </a:t>
            </a:r>
            <a:r>
              <a:rPr lang="en-US" altLang="en-US" dirty="0" smtClean="0"/>
              <a:t>outcomes.</a:t>
            </a:r>
          </a:p>
          <a:p>
            <a:pPr marL="0" indent="693738">
              <a:buNone/>
            </a:pPr>
            <a:r>
              <a:rPr lang="en-US" altLang="en-US" dirty="0" smtClean="0"/>
              <a:t>It is indicated by a </a:t>
            </a:r>
            <a:r>
              <a:rPr lang="en-US" altLang="en-US" i="1" dirty="0" smtClean="0"/>
              <a:t>S</a:t>
            </a:r>
            <a:r>
              <a:rPr lang="en-US" altLang="en-US" dirty="0" smtClean="0"/>
              <a:t> or </a:t>
            </a:r>
            <a:r>
              <a:rPr lang="en-US" altLang="en-US" dirty="0" smtClean="0">
                <a:sym typeface="Symbol" panose="05050102010706020507" pitchFamily="18" charset="2"/>
              </a:rPr>
              <a:t>.</a:t>
            </a:r>
            <a:endParaRPr lang="en-US" altLang="en-US" dirty="0"/>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8</a:t>
            </a:fld>
            <a:endParaRPr lang="en-US"/>
          </a:p>
        </p:txBody>
      </p:sp>
    </p:spTree>
    <p:extLst>
      <p:ext uri="{BB962C8B-B14F-4D97-AF65-F5344CB8AC3E}">
        <p14:creationId xmlns:p14="http://schemas.microsoft.com/office/powerpoint/2010/main" val="112097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a:t>
            </a:r>
            <a:endParaRPr lang="en-US" dirty="0"/>
          </a:p>
        </p:txBody>
      </p:sp>
      <p:sp>
        <p:nvSpPr>
          <p:cNvPr id="3" name="Content Placeholder 2"/>
          <p:cNvSpPr>
            <a:spLocks noGrp="1"/>
          </p:cNvSpPr>
          <p:nvPr>
            <p:ph idx="1"/>
          </p:nvPr>
        </p:nvSpPr>
        <p:spPr/>
        <p:txBody>
          <a:bodyPr/>
          <a:lstStyle/>
          <a:p>
            <a:r>
              <a:rPr lang="en-US" altLang="en-US" dirty="0" smtClean="0"/>
              <a:t>An </a:t>
            </a:r>
            <a:r>
              <a:rPr lang="en-US" altLang="en-US" dirty="0">
                <a:solidFill>
                  <a:srgbClr val="C00000"/>
                </a:solidFill>
              </a:rPr>
              <a:t>event</a:t>
            </a:r>
            <a:r>
              <a:rPr lang="en-US" altLang="en-US" dirty="0"/>
              <a:t> is any collection </a:t>
            </a:r>
            <a:r>
              <a:rPr lang="en-US" altLang="en-US" dirty="0" smtClean="0"/>
              <a:t>of </a:t>
            </a:r>
            <a:r>
              <a:rPr lang="en-US" altLang="en-US" dirty="0"/>
              <a:t>outcomes from an </a:t>
            </a:r>
            <a:r>
              <a:rPr lang="en-US" altLang="en-US" dirty="0" smtClean="0"/>
              <a:t>experiment.</a:t>
            </a:r>
          </a:p>
          <a:p>
            <a:r>
              <a:rPr lang="en-US" altLang="en-US" dirty="0"/>
              <a:t>A </a:t>
            </a:r>
            <a:r>
              <a:rPr lang="en-US" altLang="en-US" dirty="0">
                <a:solidFill>
                  <a:srgbClr val="C00000"/>
                </a:solidFill>
              </a:rPr>
              <a:t>simple event </a:t>
            </a:r>
            <a:r>
              <a:rPr lang="en-US" altLang="en-US" dirty="0"/>
              <a:t>is an event consisting of exactly one outcome.</a:t>
            </a:r>
          </a:p>
          <a:p>
            <a:r>
              <a:rPr lang="en-US" altLang="en-US" dirty="0"/>
              <a:t>An event has </a:t>
            </a:r>
            <a:r>
              <a:rPr lang="en-US" altLang="en-US" dirty="0">
                <a:solidFill>
                  <a:srgbClr val="C00000"/>
                </a:solidFill>
              </a:rPr>
              <a:t>occurred</a:t>
            </a:r>
            <a:r>
              <a:rPr lang="en-US" altLang="en-US" dirty="0"/>
              <a:t> if the resulting outcome is contained in the event</a:t>
            </a:r>
            <a:r>
              <a:rPr lang="en-US" altLang="en-US" dirty="0" smtClean="0"/>
              <a:t>.</a:t>
            </a:r>
          </a:p>
          <a:p>
            <a:r>
              <a:rPr lang="en-US" altLang="en-US" dirty="0" smtClean="0"/>
              <a:t>Events are indicated by capital Latin letters.</a:t>
            </a:r>
          </a:p>
          <a:p>
            <a:r>
              <a:rPr lang="en-US" altLang="en-US" dirty="0" smtClean="0"/>
              <a:t>An empty event is indicated by {} or </a:t>
            </a:r>
            <a:r>
              <a:rPr lang="en-US" altLang="en-US" dirty="0">
                <a:cs typeface="Tahoma" panose="020B0604030504040204" pitchFamily="34" charset="0"/>
                <a:sym typeface="Symbol" panose="05050102010706020507" pitchFamily="18" charset="2"/>
              </a:rPr>
              <a:t></a:t>
            </a:r>
            <a:endParaRPr lang="en-US" altLang="en-US" dirty="0"/>
          </a:p>
          <a:p>
            <a:endParaRPr lang="en-US" altLang="en-US" dirty="0"/>
          </a:p>
          <a:p>
            <a:endParaRPr lang="en-US" altLang="en-US" dirty="0"/>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9</a:t>
            </a:fld>
            <a:endParaRPr lang="en-US"/>
          </a:p>
        </p:txBody>
      </p:sp>
    </p:spTree>
    <p:extLst>
      <p:ext uri="{BB962C8B-B14F-4D97-AF65-F5344CB8AC3E}">
        <p14:creationId xmlns:p14="http://schemas.microsoft.com/office/powerpoint/2010/main" val="116847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6634</TotalTime>
  <Words>1944</Words>
  <Application>Microsoft Office PowerPoint</Application>
  <PresentationFormat>On-screen Show (4:3)</PresentationFormat>
  <Paragraphs>332</Paragraphs>
  <Slides>39</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ＭＳ Ｐゴシック</vt:lpstr>
      <vt:lpstr>Arial</vt:lpstr>
      <vt:lpstr>Calibri</vt:lpstr>
      <vt:lpstr>Cambria Math</vt:lpstr>
      <vt:lpstr>Monotype Sorts</vt:lpstr>
      <vt:lpstr>Symbol</vt:lpstr>
      <vt:lpstr>Tahoma</vt:lpstr>
      <vt:lpstr>Office Theme</vt:lpstr>
      <vt:lpstr>Chapter 4. Probability</vt:lpstr>
      <vt:lpstr>Uses of Probability</vt:lpstr>
      <vt:lpstr>4.1: Experiments, Sample Spaces, and Events - Goals</vt:lpstr>
      <vt:lpstr>Experiment</vt:lpstr>
      <vt:lpstr>Examples of Experiments</vt:lpstr>
      <vt:lpstr>Total Number of Outcomes</vt:lpstr>
      <vt:lpstr>Asymmetric Tree Diagram</vt:lpstr>
      <vt:lpstr>Sample Space</vt:lpstr>
      <vt:lpstr>Event</vt:lpstr>
      <vt:lpstr>Sample Space, Event: Example</vt:lpstr>
      <vt:lpstr>Set Theory Terms</vt:lpstr>
      <vt:lpstr>Set Theory Visualization</vt:lpstr>
      <vt:lpstr>4.2: An Introduction to Probability - Goals</vt:lpstr>
      <vt:lpstr>Introduction to Probability</vt:lpstr>
      <vt:lpstr>Probability</vt:lpstr>
      <vt:lpstr>Frequentist Interpretation</vt:lpstr>
      <vt:lpstr>Bayesian Statistics</vt:lpstr>
      <vt:lpstr>Properties of Probability</vt:lpstr>
      <vt:lpstr>Example: Examples: Properties of Probability</vt:lpstr>
      <vt:lpstr>Types of Probabilities</vt:lpstr>
      <vt:lpstr>Example: Types of Probabilities</vt:lpstr>
      <vt:lpstr>Probability Rules</vt:lpstr>
      <vt:lpstr>Example: Probability Rules</vt:lpstr>
      <vt:lpstr>Example: Venn Diagrams</vt:lpstr>
      <vt:lpstr>4.4/4.5: Conditional Probability and Independence - Goals</vt:lpstr>
      <vt:lpstr>Conditional Probability</vt:lpstr>
      <vt:lpstr>Conditional Probability: Example</vt:lpstr>
      <vt:lpstr>Example: General Multiplication Rule</vt:lpstr>
      <vt:lpstr>Example: Tree Diagram/Bayes’s Rule</vt:lpstr>
      <vt:lpstr>Law of Total Probability</vt:lpstr>
      <vt:lpstr>Bayes’s Rule</vt:lpstr>
      <vt:lpstr>Bayes’s Rule (2 variables)</vt:lpstr>
      <vt:lpstr>Independence</vt:lpstr>
      <vt:lpstr>Example: Independence</vt:lpstr>
      <vt:lpstr>Independence</vt:lpstr>
      <vt:lpstr>Example: Independence</vt:lpstr>
      <vt:lpstr>Disjoint vs. Independent</vt:lpstr>
      <vt:lpstr>Example: Complex Multiplication Rule (1)</vt:lpstr>
      <vt:lpstr>Example: Complex Multiplication Rule (2)</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Leonore Anne Findsen</cp:lastModifiedBy>
  <cp:revision>383</cp:revision>
  <dcterms:created xsi:type="dcterms:W3CDTF">2010-01-11T21:36:57Z</dcterms:created>
  <dcterms:modified xsi:type="dcterms:W3CDTF">2015-09-04T11:49:51Z</dcterms:modified>
</cp:coreProperties>
</file>