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64" r:id="rId3"/>
    <p:sldId id="381" r:id="rId4"/>
    <p:sldId id="380" r:id="rId5"/>
    <p:sldId id="365" r:id="rId6"/>
    <p:sldId id="301" r:id="rId7"/>
    <p:sldId id="366" r:id="rId8"/>
    <p:sldId id="302" r:id="rId9"/>
    <p:sldId id="306" r:id="rId10"/>
    <p:sldId id="382" r:id="rId11"/>
    <p:sldId id="383" r:id="rId12"/>
    <p:sldId id="307" r:id="rId13"/>
    <p:sldId id="384" r:id="rId14"/>
    <p:sldId id="387" r:id="rId15"/>
    <p:sldId id="385" r:id="rId16"/>
    <p:sldId id="369" r:id="rId17"/>
    <p:sldId id="370" r:id="rId18"/>
    <p:sldId id="388" r:id="rId19"/>
    <p:sldId id="386" r:id="rId20"/>
    <p:sldId id="338" r:id="rId21"/>
    <p:sldId id="367" r:id="rId22"/>
    <p:sldId id="390" r:id="rId23"/>
    <p:sldId id="391" r:id="rId24"/>
    <p:sldId id="389" r:id="rId25"/>
    <p:sldId id="368" r:id="rId26"/>
    <p:sldId id="313" r:id="rId27"/>
    <p:sldId id="392" r:id="rId28"/>
    <p:sldId id="314" r:id="rId29"/>
    <p:sldId id="371" r:id="rId30"/>
    <p:sldId id="311" r:id="rId31"/>
    <p:sldId id="3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9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 autoAdjust="0"/>
    <p:restoredTop sz="94785" autoAdjust="0"/>
  </p:normalViewPr>
  <p:slideViewPr>
    <p:cSldViewPr>
      <p:cViewPr varScale="1">
        <p:scale>
          <a:sx n="79" d="100"/>
          <a:sy n="79" d="100"/>
        </p:scale>
        <p:origin x="2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TONE.ICS.PURDUE.EDU\lfindsen\My%20Documents\Stat%20511\Figures%20for%20class%20not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888840954797702E-2"/>
          <c:y val="9.418322768569401E-2"/>
          <c:w val="0.78638342082239476"/>
          <c:h val="0.5573250843644546"/>
        </c:manualLayout>
      </c:layout>
      <c:scatterChart>
        <c:scatterStyle val="lineMarker"/>
        <c:varyColors val="0"/>
        <c:ser>
          <c:idx val="0"/>
          <c:order val="0"/>
          <c:tx>
            <c:v>1</c:v>
          </c:tx>
          <c:spPr>
            <a:ln w="28575">
              <a:noFill/>
            </a:ln>
          </c:spPr>
          <c:marker>
            <c:symbol val="diamond"/>
            <c:size val="13"/>
          </c:marker>
          <c:xVal>
            <c:numRef>
              <c:f>'Ch.1 variability'!$B$2:$H$2</c:f>
              <c:numCache>
                <c:formatCode>General</c:formatCode>
                <c:ptCount val="7"/>
                <c:pt idx="0">
                  <c:v>-15</c:v>
                </c:pt>
                <c:pt idx="1">
                  <c:v>-10</c:v>
                </c:pt>
                <c:pt idx="2">
                  <c:v>-5</c:v>
                </c:pt>
                <c:pt idx="3">
                  <c:v>0</c:v>
                </c:pt>
                <c:pt idx="4">
                  <c:v>5</c:v>
                </c:pt>
                <c:pt idx="5">
                  <c:v>10</c:v>
                </c:pt>
                <c:pt idx="6">
                  <c:v>15</c:v>
                </c:pt>
              </c:numCache>
            </c:numRef>
          </c:xVal>
          <c:yVal>
            <c:numRef>
              <c:f>'Ch.1 variability'!$B$6:$H$6</c:f>
              <c:numCache>
                <c:formatCode>General</c:formatCode>
                <c:ptCount val="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</c:numCache>
            </c:numRef>
          </c:yVal>
          <c:smooth val="0"/>
        </c:ser>
        <c:ser>
          <c:idx val="1"/>
          <c:order val="1"/>
          <c:tx>
            <c:v>2</c:v>
          </c:tx>
          <c:spPr>
            <a:ln w="28575">
              <a:noFill/>
            </a:ln>
          </c:spPr>
          <c:marker>
            <c:symbol val="square"/>
            <c:size val="10"/>
          </c:marker>
          <c:xVal>
            <c:numRef>
              <c:f>'Ch.1 variability'!$B$3:$H$3</c:f>
              <c:numCache>
                <c:formatCode>General</c:formatCode>
                <c:ptCount val="7"/>
                <c:pt idx="0">
                  <c:v>-15</c:v>
                </c:pt>
                <c:pt idx="1">
                  <c:v>-5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5</c:v>
                </c:pt>
                <c:pt idx="6">
                  <c:v>15</c:v>
                </c:pt>
              </c:numCache>
            </c:numRef>
          </c:xVal>
          <c:yVal>
            <c:numRef>
              <c:f>'Ch.1 variability'!$B$7:$H$7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v>3</c:v>
          </c:tx>
          <c:spPr>
            <a:ln w="28575">
              <a:noFill/>
            </a:ln>
          </c:spPr>
          <c:marker>
            <c:symbol val="triangle"/>
            <c:size val="13"/>
          </c:marker>
          <c:xVal>
            <c:numRef>
              <c:f>'Ch.1 variability'!$B$4:$H$4</c:f>
              <c:numCache>
                <c:formatCode>General</c:formatCode>
                <c:ptCount val="7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xVal>
          <c:yVal>
            <c:numRef>
              <c:f>'Ch.1 variability'!$B$8:$H$8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8316176"/>
        <c:axId val="368319536"/>
      </c:scatterChart>
      <c:valAx>
        <c:axId val="36831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68319536"/>
        <c:crosses val="autoZero"/>
        <c:crossBetween val="midCat"/>
        <c:majorUnit val="10"/>
        <c:minorUnit val="5"/>
      </c:valAx>
      <c:valAx>
        <c:axId val="368319536"/>
        <c:scaling>
          <c:orientation val="minMax"/>
          <c:max val="3"/>
        </c:scaling>
        <c:delete val="0"/>
        <c:axPos val="l"/>
        <c:numFmt formatCode="General" sourceLinked="1"/>
        <c:majorTickMark val="none"/>
        <c:minorTickMark val="none"/>
        <c:tickLblPos val="none"/>
        <c:crossAx val="368316176"/>
        <c:crosses val="autoZero"/>
        <c:crossBetween val="midCat"/>
        <c:majorUnit val="1"/>
        <c:minorUnit val="1"/>
      </c:valAx>
    </c:plotArea>
    <c:legend>
      <c:legendPos val="r"/>
      <c:layout>
        <c:manualLayout>
          <c:xMode val="edge"/>
          <c:yMode val="edge"/>
          <c:x val="0.90559976164773137"/>
          <c:y val="2.637281456192668E-2"/>
          <c:w val="8.1559144695533048E-2"/>
          <c:h val="0.55701071825701409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2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0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35F1B-97B2-4A75-A7B6-4E502CCBA03C}" type="datetime1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6E7D5-97B6-4819-8586-E2AECF4303A1}" type="datetime1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E90A-D74F-421A-9E93-32E4E120FB2D}" type="datetime1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962F-D613-40B4-9C0F-F729B7F87D5F}" type="datetime1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F0AC-1661-4D75-9BC9-FE64C81CE2E4}" type="datetime1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A59D-1DC1-4BF4-B919-E77772205096}" type="datetime1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1249-F928-4A65-94F5-73F4D3C399F4}" type="datetime1">
              <a:rPr lang="en-US" smtClean="0"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E422-4A9B-43CB-B2BD-4431281B6225}" type="datetime1">
              <a:rPr lang="en-US" smtClean="0"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80AA7-C7F9-4C18-90BF-AE3FEC042010}" type="datetime1">
              <a:rPr lang="en-US" smtClean="0"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843C3-EB42-4415-BE1C-117AAE5EF6F6}" type="datetime1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27CBF-846F-4A78-9BAB-BC6BE95F676B}" type="datetime1">
              <a:rPr lang="en-US" smtClean="0"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3DA0-9841-4EFF-877C-3D29E42128BF}" type="datetime1">
              <a:rPr lang="en-US" smtClean="0"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3.bp.blogspot.com/-Hge1B7Ezf8Y/UYFCDQbO5GI/AAAAAAAANEY/Ug7ypc1fOv4/s1600/mean+psychology.pn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011" y="1533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3: Numerical Summary Measures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89081" y="6009946"/>
            <a:ext cx="645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http://anengineersaspect.blogspot.com/2013_05_01_archive.html</a:t>
            </a:r>
          </a:p>
        </p:txBody>
      </p:sp>
      <p:pic>
        <p:nvPicPr>
          <p:cNvPr id="70658" name="Picture 2" descr="http://3.bp.blogspot.com/-Hge1B7Ezf8Y/UYFCDQbO5GI/AAAAAAAANEY/Ug7ypc1fOv4/s400/mean+psychology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288142"/>
            <a:ext cx="5559943" cy="435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Mode,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value with the greatest frequency.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3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Sample Mode: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The following data give the time in months from hire to promotion to manager for a random sample of 20 software engineers from all software engineers employed by a large telecommunications firm. </a:t>
            </a:r>
          </a:p>
          <a:p>
            <a:pPr>
              <a:buNone/>
            </a:pPr>
            <a:r>
              <a:rPr lang="en-US" sz="3800" dirty="0" smtClean="0"/>
              <a:t>a) What is the mode for this sample?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05859"/>
              </p:ext>
            </p:extLst>
          </p:nvPr>
        </p:nvGraphicFramePr>
        <p:xfrm>
          <a:off x="420624" y="4732338"/>
          <a:ext cx="82296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23</a:t>
                      </a:r>
                      <a:endParaRPr lang="en-US" sz="32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Variability of Data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4343400"/>
          <a:ext cx="8229600" cy="1554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Set 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Set 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Set 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85800" y="1752600"/>
          <a:ext cx="7924800" cy="1790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range</a:t>
            </a:r>
          </a:p>
          <a:p>
            <a:r>
              <a:rPr lang="en-US" dirty="0" smtClean="0"/>
              <a:t>Sample variance (sample standard deviation)</a:t>
            </a:r>
          </a:p>
          <a:p>
            <a:r>
              <a:rPr lang="en-US" dirty="0" smtClean="0"/>
              <a:t>Interquartile Range (IQR)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range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Sample variance (sample standard deviation)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Interquartile Range (IQR)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Sample range</a:t>
            </a:r>
          </a:p>
          <a:p>
            <a:r>
              <a:rPr lang="en-US" dirty="0" smtClean="0"/>
              <a:t>Sample variance (sample standard deviation)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Interquartile Range (IQR)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Variance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953000"/>
              </a:xfrm>
            </p:spPr>
            <p:txBody>
              <a:bodyPr/>
              <a:lstStyle/>
              <a:p>
                <a:pPr marL="2119313" indent="-2119313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𝑣𝑎𝑟𝑖𝑎𝑛𝑐𝑒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𝑑𝑒𝑣𝑖𝑎𝑡𝑖𝑜𝑛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347663">
                  <a:buNone/>
                </a:pPr>
                <a:r>
                  <a:rPr lang="en-US" dirty="0" smtClean="0">
                    <a:sym typeface="Symbol" panose="05050102010706020507" pitchFamily="18" charset="2"/>
                  </a:rPr>
                  <a:t>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US" dirty="0" smtClean="0">
                    <a:sym typeface="Symbol" panose="05050102010706020507" pitchFamily="18" charset="2"/>
                  </a:rPr>
                  <a:t> = population variance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953000"/>
              </a:xfrm>
              <a:blipFill rotWithShape="0">
                <a:blip r:embed="rId2"/>
                <a:stretch>
                  <a:fillRect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Comments for 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Variance is used to determine spread for comparisons.</a:t>
            </a:r>
          </a:p>
          <a:p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 = 0 means that all of the observations are the same, normally s &gt; 0</a:t>
            </a:r>
          </a:p>
          <a:p>
            <a:r>
              <a:rPr lang="en-US" dirty="0" smtClean="0"/>
              <a:t>n </a:t>
            </a:r>
            <a:r>
              <a:rPr lang="en-US" dirty="0" smtClean="0"/>
              <a:t>= 1</a:t>
            </a:r>
            <a:endParaRPr lang="en-US" dirty="0" smtClean="0"/>
          </a:p>
          <a:p>
            <a:r>
              <a:rPr lang="en-US" dirty="0" smtClean="0"/>
              <a:t>s is not resistant to outliers</a:t>
            </a:r>
          </a:p>
          <a:p>
            <a:r>
              <a:rPr lang="en-US" dirty="0" smtClean="0"/>
              <a:t>s has the same units of measurement as the original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Sample Standard Deviation: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800" dirty="0" smtClean="0"/>
              <a:t>The following data give the time in months from hire to promotion to manager for a random sample of 20 software engineers from all software engineers employed by a large telecommunications firm. </a:t>
            </a:r>
          </a:p>
          <a:p>
            <a:pPr>
              <a:buNone/>
            </a:pPr>
            <a:r>
              <a:rPr lang="en-US" sz="3800" dirty="0" smtClean="0"/>
              <a:t>a) What is the standard deviation for this sample?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b) Suppose that instead of x</a:t>
            </a:r>
            <a:r>
              <a:rPr lang="en-US" sz="3800" baseline="-25000" dirty="0" smtClean="0"/>
              <a:t>20</a:t>
            </a:r>
            <a:r>
              <a:rPr lang="en-US" sz="3800" dirty="0" smtClean="0"/>
              <a:t> = 69, we had chosen another engineer that took 483 months to be promoted. what is the standard deviation for this new sample?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429000"/>
          <a:ext cx="82296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23</a:t>
                      </a:r>
                      <a:endParaRPr lang="en-US" sz="32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Sample range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Sample variance (sample standard deviation)</a:t>
            </a:r>
          </a:p>
          <a:p>
            <a:r>
              <a:rPr lang="en-US" dirty="0" smtClean="0"/>
              <a:t>Interquartile Range (IQR)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29"/>
            <a:ext cx="9144000" cy="896471"/>
          </a:xfrm>
        </p:spPr>
        <p:txBody>
          <a:bodyPr>
            <a:normAutofit/>
          </a:bodyPr>
          <a:lstStyle/>
          <a:p>
            <a:r>
              <a:rPr lang="en-US" dirty="0"/>
              <a:t>Numerical Summary </a:t>
            </a:r>
            <a:r>
              <a:rPr lang="en-US" dirty="0" smtClean="0"/>
              <a:t>Measures: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5943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Describe the center of a distribution by: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mean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Median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mode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Compare the mean and median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Describe the measure of spread: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range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Variance and standard deviation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Quartiles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Be able to determine which summary statistics are appropriate for a given situation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Empirical Rule and introduction to the normal distribution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Describe a distribution by a boxplot (five-number summary and outliers)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Quartiles</a:t>
            </a:r>
            <a:endParaRPr lang="en-US" dirty="0"/>
          </a:p>
        </p:txBody>
      </p:sp>
      <p:pic>
        <p:nvPicPr>
          <p:cNvPr id="4" name="Picture 3" descr="Quartile Diagram.tif"/>
          <p:cNvPicPr>
            <a:picLocks noChangeAspect="1"/>
          </p:cNvPicPr>
          <p:nvPr/>
        </p:nvPicPr>
        <p:blipFill>
          <a:blip r:embed="rId2" cstate="print"/>
          <a:srcRect l="41380" t="33333" r="21264" b="51111"/>
          <a:stretch>
            <a:fillRect/>
          </a:stretch>
        </p:blipFill>
        <p:spPr>
          <a:xfrm>
            <a:off x="1752600" y="1371600"/>
            <a:ext cx="59436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4495800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r>
              <a:rPr lang="en-US" sz="3200" baseline="-25000" dirty="0" smtClean="0"/>
              <a:t>1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4495800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495800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r>
              <a:rPr lang="en-US" sz="3200" baseline="-25000" dirty="0" smtClean="0"/>
              <a:t>3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Quartiles - Procedure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10200"/>
              </a:xfrm>
            </p:spPr>
            <p:txBody>
              <a:bodyPr>
                <a:noAutofit/>
              </a:bodyPr>
              <a:lstStyle/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800" dirty="0" smtClean="0"/>
                  <a:t>Sort the values from lowest to highest and locate the median.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800" dirty="0" smtClean="0"/>
                  <a:t>The first quartile, Q</a:t>
                </a:r>
                <a:r>
                  <a:rPr lang="en-US" sz="2800" baseline="-25000" dirty="0" smtClean="0"/>
                  <a:t>1</a:t>
                </a:r>
                <a:r>
                  <a:rPr lang="en-US" sz="2800" dirty="0" smtClean="0"/>
                  <a:t> is the median of the lower half.</a:t>
                </a:r>
              </a:p>
              <a:p>
                <a:pPr marL="914400" lvl="1" indent="-514350">
                  <a:spcBef>
                    <a:spcPts val="0"/>
                  </a:spcBef>
                  <a:buFont typeface="+mj-lt"/>
                  <a:buAutoNum type="alphaLcPeriod"/>
                </a:pPr>
                <a:r>
                  <a:rPr lang="en-US" dirty="0" smtClean="0"/>
                  <a:t>Compute 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n/4</a:t>
                </a:r>
              </a:p>
              <a:p>
                <a:pPr marL="914400" lvl="1" indent="-514350">
                  <a:spcBef>
                    <a:spcPts val="0"/>
                  </a:spcBef>
                  <a:buFont typeface="+mj-lt"/>
                  <a:buAutoNum type="alphaLcPeriod"/>
                </a:pPr>
                <a:r>
                  <a:rPr lang="en-US" dirty="0" smtClean="0"/>
                  <a:t>If 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is an integer, then 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is the mean of the observations at 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+ </a:t>
                </a:r>
                <a:r>
                  <a:rPr lang="en-US" dirty="0"/>
                  <a:t>1</a:t>
                </a:r>
                <a:endParaRPr lang="en-US" dirty="0" smtClean="0"/>
              </a:p>
              <a:p>
                <a:pPr marL="914400" lvl="1" indent="-514350">
                  <a:spcBef>
                    <a:spcPts val="0"/>
                  </a:spcBef>
                  <a:buFont typeface="+mj-lt"/>
                  <a:buAutoNum type="alphaLcPeriod"/>
                </a:pPr>
                <a:r>
                  <a:rPr lang="en-US" dirty="0" smtClean="0"/>
                  <a:t>If 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is not an integer, the Q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is the observation at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800" dirty="0" smtClean="0"/>
                  <a:t>The third quartile, Q</a:t>
                </a:r>
                <a:r>
                  <a:rPr lang="en-US" sz="2800" baseline="-25000" dirty="0" smtClean="0"/>
                  <a:t>3</a:t>
                </a:r>
                <a:r>
                  <a:rPr lang="en-US" sz="2800" dirty="0" smtClean="0"/>
                  <a:t> is the median of the upper half.</a:t>
                </a:r>
              </a:p>
              <a:p>
                <a:pPr marL="914400" lvl="1" indent="-514350">
                  <a:spcBef>
                    <a:spcPts val="0"/>
                  </a:spcBef>
                  <a:buFont typeface="+mj-lt"/>
                  <a:buAutoNum type="alphaLcPeriod"/>
                </a:pPr>
                <a:r>
                  <a:rPr lang="en-US" dirty="0" smtClean="0"/>
                  <a:t>Computer d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3n/4.</a:t>
                </a:r>
              </a:p>
              <a:p>
                <a:pPr marL="914400" lvl="1" indent="-514350">
                  <a:spcBef>
                    <a:spcPts val="0"/>
                  </a:spcBef>
                  <a:buFont typeface="+mj-lt"/>
                  <a:buAutoNum type="alphaLcPeriod"/>
                </a:pPr>
                <a:r>
                  <a:rPr lang="en-US" dirty="0" smtClean="0"/>
                  <a:t>Repeat steps 2b and 2c.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10200"/>
              </a:xfrm>
              <a:blipFill rotWithShape="0">
                <a:blip r:embed="rId2"/>
                <a:stretch>
                  <a:fillRect l="-1556" t="-1239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Quartiles: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800" dirty="0" smtClean="0"/>
              <a:t>The following data give the time in months from hire to promotion to manager for a random sample of 19 software engineers from all software engineers employed by a large telecommunications firm. 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 marL="742950" indent="-742950">
              <a:buAutoNum type="alphaLcParenR"/>
            </a:pPr>
            <a:r>
              <a:rPr lang="en-US" sz="3800" dirty="0" smtClean="0"/>
              <a:t>Find the median and the quartiles.</a:t>
            </a:r>
          </a:p>
          <a:p>
            <a:pPr marL="742950" indent="-742950">
              <a:buAutoNum type="alphaLcParenR"/>
            </a:pPr>
            <a:r>
              <a:rPr lang="en-US" sz="3800" dirty="0" smtClean="0"/>
              <a:t>What is the Interquartile Range?</a:t>
            </a:r>
          </a:p>
          <a:p>
            <a:pPr marL="742950" indent="-742950">
              <a:buAutoNum type="alphaLcParenR"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</a:rPr>
              <a:t>Are there any outliers in this data set?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3276600"/>
          <a:ext cx="82296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5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23</a:t>
                      </a:r>
                      <a:endParaRPr lang="en-US" sz="32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5781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After finding the IQR, find the two inner fences (low and high) and the two outer fences (low and high)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</a:t>
            </a:r>
            <a:r>
              <a:rPr lang="en-US" baseline="-25000" dirty="0" smtClean="0"/>
              <a:t>L</a:t>
            </a:r>
            <a:r>
              <a:rPr lang="en-US" dirty="0" smtClean="0"/>
              <a:t>= Q</a:t>
            </a:r>
            <a:r>
              <a:rPr lang="en-US" baseline="-25000" dirty="0" smtClean="0"/>
              <a:t>1</a:t>
            </a:r>
            <a:r>
              <a:rPr lang="en-US" dirty="0" smtClean="0"/>
              <a:t> – 1.5(IQR)	IF</a:t>
            </a:r>
            <a:r>
              <a:rPr lang="en-US" baseline="-25000" dirty="0" smtClean="0"/>
              <a:t>H</a:t>
            </a:r>
            <a:r>
              <a:rPr lang="en-US" dirty="0" smtClean="0"/>
              <a:t> = Q</a:t>
            </a:r>
            <a:r>
              <a:rPr lang="en-US" baseline="-25000" dirty="0" smtClean="0"/>
              <a:t>3</a:t>
            </a:r>
            <a:r>
              <a:rPr lang="en-US" dirty="0" smtClean="0"/>
              <a:t> + 1.5 (IQR)     mild</a:t>
            </a:r>
          </a:p>
          <a:p>
            <a:pPr marL="0" indent="0">
              <a:buNone/>
            </a:pPr>
            <a:r>
              <a:rPr lang="en-US" dirty="0" smtClean="0"/>
              <a:t>OF</a:t>
            </a:r>
            <a:r>
              <a:rPr lang="en-US" baseline="-25000" dirty="0" smtClean="0"/>
              <a:t>L</a:t>
            </a:r>
            <a:r>
              <a:rPr lang="en-US" dirty="0"/>
              <a:t>= Q</a:t>
            </a:r>
            <a:r>
              <a:rPr lang="en-US" baseline="-25000" dirty="0"/>
              <a:t>1</a:t>
            </a:r>
            <a:r>
              <a:rPr lang="en-US" dirty="0"/>
              <a:t> – 3</a:t>
            </a:r>
            <a:r>
              <a:rPr lang="en-US" dirty="0" smtClean="0"/>
              <a:t>(IQR)	</a:t>
            </a:r>
            <a:r>
              <a:rPr lang="en-US" dirty="0"/>
              <a:t>	</a:t>
            </a:r>
            <a:r>
              <a:rPr lang="en-US" dirty="0" smtClean="0"/>
              <a:t>OF</a:t>
            </a:r>
            <a:r>
              <a:rPr lang="en-US" baseline="-25000" dirty="0" smtClean="0"/>
              <a:t>H</a:t>
            </a:r>
            <a:r>
              <a:rPr lang="en-US" dirty="0" smtClean="0"/>
              <a:t> </a:t>
            </a:r>
            <a:r>
              <a:rPr lang="en-US" dirty="0"/>
              <a:t>= Q</a:t>
            </a:r>
            <a:r>
              <a:rPr lang="en-US" baseline="-25000" dirty="0"/>
              <a:t>3</a:t>
            </a:r>
            <a:r>
              <a:rPr lang="en-US" dirty="0"/>
              <a:t> + 3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IQR)       extreme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Quartiles: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800" dirty="0" smtClean="0"/>
              <a:t>The following data give the time in months from hire to promotion to manager for a random sample of 19 software engineers from all software engineers employed by a large telecommunications firm. 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 marL="742950" indent="-742950">
              <a:buAutoNum type="alphaLcParenR"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</a:rPr>
              <a:t>Find the median and the quartiles.</a:t>
            </a:r>
          </a:p>
          <a:p>
            <a:pPr marL="742950" indent="-742950">
              <a:buAutoNum type="alphaLcParenR"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</a:rPr>
              <a:t>What is the Interquartile Range?</a:t>
            </a:r>
          </a:p>
          <a:p>
            <a:pPr marL="742950" indent="-742950">
              <a:buAutoNum type="alphaLcParenR"/>
            </a:pPr>
            <a:r>
              <a:rPr lang="en-US" sz="3800" dirty="0" smtClean="0"/>
              <a:t>Are there any outliers in this data set?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0" y="3276600"/>
          <a:ext cx="82296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5800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23</a:t>
                      </a:r>
                      <a:endParaRPr lang="en-US" sz="32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150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Boxplots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78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Q</a:t>
            </a:r>
            <a:r>
              <a:rPr lang="en-US" baseline="-25000" dirty="0" smtClean="0"/>
              <a:t>1</a:t>
            </a:r>
            <a:r>
              <a:rPr lang="en-US" dirty="0" smtClean="0"/>
              <a:t>, Q</a:t>
            </a:r>
            <a:r>
              <a:rPr lang="en-US" baseline="-25000" dirty="0" smtClean="0"/>
              <a:t>3</a:t>
            </a:r>
            <a:r>
              <a:rPr lang="en-US" dirty="0" smtClean="0"/>
              <a:t>, median and IQR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Calculate IF</a:t>
            </a:r>
            <a:r>
              <a:rPr lang="en-US" baseline="-25000" dirty="0" smtClean="0"/>
              <a:t>L</a:t>
            </a:r>
            <a:r>
              <a:rPr lang="en-US" dirty="0" smtClean="0"/>
              <a:t>, IF</a:t>
            </a:r>
            <a:r>
              <a:rPr lang="en-US" baseline="-25000" dirty="0" smtClean="0"/>
              <a:t>H</a:t>
            </a:r>
            <a:r>
              <a:rPr lang="en-US" dirty="0" smtClean="0"/>
              <a:t>, OF</a:t>
            </a:r>
            <a:r>
              <a:rPr lang="en-US" baseline="-25000" dirty="0" smtClean="0"/>
              <a:t>L</a:t>
            </a:r>
            <a:r>
              <a:rPr lang="en-US" dirty="0" smtClean="0"/>
              <a:t>, OF</a:t>
            </a:r>
            <a:r>
              <a:rPr lang="en-US" baseline="-25000" dirty="0" smtClean="0"/>
              <a:t>H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central box from Q</a:t>
            </a:r>
            <a:r>
              <a:rPr lang="en-US" baseline="-25000" dirty="0" smtClean="0"/>
              <a:t>1</a:t>
            </a:r>
            <a:r>
              <a:rPr lang="en-US" dirty="0" smtClean="0"/>
              <a:t> to Q</a:t>
            </a:r>
            <a:r>
              <a:rPr lang="en-US" baseline="-25000" dirty="0" smtClean="0"/>
              <a:t>3</a:t>
            </a:r>
            <a:r>
              <a:rPr lang="en-US" dirty="0" smtClean="0"/>
              <a:t>. Draw a line for the median.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Extend lines (whiskers) from the box to the minimum and maximum values that are not outliers.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Put in closed circles for mild outliers and open circles for extreme outliers.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Boxplot</a:t>
            </a:r>
            <a:r>
              <a:rPr lang="en-US" dirty="0" smtClean="0"/>
              <a:t>: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86" y="1143000"/>
            <a:ext cx="7547828" cy="5029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Distributions and </a:t>
            </a:r>
            <a:r>
              <a:rPr lang="en-US" dirty="0" err="1" smtClean="0"/>
              <a:t>Boxplots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85800"/>
            <a:ext cx="8229600" cy="310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752794"/>
            <a:ext cx="8229600" cy="310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Side-by-side </a:t>
            </a:r>
            <a:r>
              <a:rPr lang="en-US" dirty="0" err="1" smtClean="0"/>
              <a:t>Boxplot</a:t>
            </a:r>
            <a:r>
              <a:rPr lang="en-US" dirty="0" smtClean="0"/>
              <a:t>: Example</a:t>
            </a:r>
            <a:endParaRPr lang="en-US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Choosing Measures of Center and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Choices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Mean and standard deviation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Median and IQR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ALWAYS PLOT YOUR DATA!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682" name="Picture 2" descr="http://freshspectrum.com/wp-content/uploads/2012/09/Hans-Rosling-Bubble-Plot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0" y="3772693"/>
            <a:ext cx="3688292" cy="27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9688" y="5981810"/>
            <a:ext cx="5614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http://freshspectrum.com/wp-content/uploads/2012/09</a:t>
            </a:r>
            <a:r>
              <a:rPr lang="en-US" dirty="0" smtClean="0"/>
              <a:t>/</a:t>
            </a:r>
          </a:p>
          <a:p>
            <a:r>
              <a:rPr lang="en-US" dirty="0" smtClean="0"/>
              <a:t>Hans-Rosling-Bubble-Plot-Cartoon.jpg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C00000"/>
                </a:solidFill>
              </a:rPr>
              <a:t>Measures of central tendency </a:t>
            </a:r>
            <a:r>
              <a:rPr lang="en-US" altLang="en-US" dirty="0"/>
              <a:t>indicate where the majority of the data is centered, bunched or clustered.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Empirical </a:t>
            </a:r>
            <a:r>
              <a:rPr lang="en-US" dirty="0" smtClean="0"/>
              <a:t>Rule</a:t>
            </a:r>
            <a:br>
              <a:rPr lang="en-US" dirty="0" smtClean="0"/>
            </a:br>
            <a:r>
              <a:rPr lang="en-US" dirty="0" smtClean="0"/>
              <a:t>68-95-99.7 Rule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z-score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z</a:t>
                </a:r>
                <a:r>
                  <a:rPr lang="en-US" dirty="0" smtClean="0"/>
                  <a:t>-score is a measure of relative standing</a:t>
                </a:r>
              </a:p>
              <a:p>
                <a:r>
                  <a:rPr lang="en-US" altLang="en-US" dirty="0" smtClean="0"/>
                  <a:t>Given </a:t>
                </a:r>
                <a:r>
                  <a:rPr lang="en-US" altLang="en-US" dirty="0"/>
                  <a:t>a set of n observations, the sum of the z-scores is 0.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lower case letters, x, y, z indicate the variables.</a:t>
            </a:r>
          </a:p>
          <a:p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,…..,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 refers to a set of fixed observations </a:t>
            </a:r>
            <a:r>
              <a:rPr lang="en-US" altLang="en-US" dirty="0" smtClean="0"/>
              <a:t>of </a:t>
            </a:r>
            <a:r>
              <a:rPr lang="en-US" altLang="en-US" dirty="0"/>
              <a:t>a variable.</a:t>
            </a:r>
          </a:p>
          <a:p>
            <a:r>
              <a:rPr lang="en-US" altLang="en-US" i="1" dirty="0"/>
              <a:t>n </a:t>
            </a:r>
            <a:r>
              <a:rPr lang="en-US" altLang="en-US" dirty="0"/>
              <a:t>: This is the number of observations in a data </a:t>
            </a:r>
            <a:r>
              <a:rPr lang="en-US" altLang="en-US" dirty="0" smtClean="0"/>
              <a:t>set which is called </a:t>
            </a:r>
            <a:r>
              <a:rPr lang="en-US" altLang="en-US" dirty="0"/>
              <a:t>the </a:t>
            </a:r>
            <a:r>
              <a:rPr lang="en-US" altLang="en-US" dirty="0">
                <a:solidFill>
                  <a:srgbClr val="C00000"/>
                </a:solidFill>
              </a:rPr>
              <a:t>sample size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2127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𝑜𝑏𝑠𝑒𝑟𝑣𝑎𝑡𝑖𝑜𝑛𝑠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μ</a:t>
                </a:r>
                <a:r>
                  <a:rPr lang="en-US" dirty="0" smtClean="0"/>
                  <a:t> = population mean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Sample --&gt; Latin letters</a:t>
                </a:r>
              </a:p>
              <a:p>
                <a:pPr marL="0" indent="0">
                  <a:buNone/>
                </a:pPr>
                <a:r>
                  <a:rPr lang="en-US" dirty="0" smtClean="0"/>
                  <a:t>Population --&gt; Greek letters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21275"/>
              </a:xfrm>
              <a:blipFill rotWithShape="0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Sample Mean: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800" dirty="0" smtClean="0"/>
              <a:t>The following data give the time in months from hire to promotion to manager for a random sample of 20 software engineers from all software engineers employed by a large telecommunications firm. </a:t>
            </a:r>
          </a:p>
          <a:p>
            <a:pPr>
              <a:buNone/>
            </a:pPr>
            <a:r>
              <a:rPr lang="en-US" sz="3800" dirty="0" smtClean="0"/>
              <a:t>a) What is the mean time for this sample?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b) Suppose that instead of x</a:t>
            </a:r>
            <a:r>
              <a:rPr lang="en-US" sz="3800" baseline="-25000" dirty="0" smtClean="0"/>
              <a:t>20</a:t>
            </a:r>
            <a:r>
              <a:rPr lang="en-US" sz="3800" dirty="0" smtClean="0"/>
              <a:t> = 69, we had chosen another engineer that took 483 months to be promoted. what is the mean time for this new sample?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429000"/>
          <a:ext cx="82296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</a:t>
                      </a:r>
                      <a:endParaRPr lang="en-US" sz="32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Median, x̃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Sort n observations from smallest to largest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n is odd, x̃ is the center</a:t>
            </a:r>
          </a:p>
          <a:p>
            <a:pPr marL="739775" lvl="1" indent="-233363">
              <a:buNone/>
            </a:pPr>
            <a:r>
              <a:rPr lang="en-US" sz="3200" dirty="0" smtClean="0"/>
              <a:t>If n is even, x̃ is the average of the two center observations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Sample Median: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800" dirty="0" smtClean="0"/>
              <a:t>The following data give the time in months from hire to promotion to manager for a random sample of 20 software engineers from all software engineers employed by a large telecommunications firm. </a:t>
            </a:r>
          </a:p>
          <a:p>
            <a:pPr>
              <a:buNone/>
            </a:pPr>
            <a:r>
              <a:rPr lang="en-US" sz="3800" dirty="0" smtClean="0"/>
              <a:t>a) What is the median time for this sample?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b) Suppose that instead of x</a:t>
            </a:r>
            <a:r>
              <a:rPr lang="en-US" sz="3800" baseline="-25000" dirty="0" smtClean="0"/>
              <a:t>20</a:t>
            </a:r>
            <a:r>
              <a:rPr lang="en-US" sz="3800" dirty="0" smtClean="0"/>
              <a:t> = 69, we had chosen another engineer that took 483 months to be promoted. what is the median time for this new sample?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429000"/>
          <a:ext cx="82296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23</a:t>
                      </a:r>
                      <a:endParaRPr lang="en-US" sz="32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and Median</a:t>
            </a:r>
            <a:endParaRPr lang="en-US" dirty="0"/>
          </a:p>
        </p:txBody>
      </p:sp>
      <p:pic>
        <p:nvPicPr>
          <p:cNvPr id="6" name="Picture 4" descr="F01-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E2F3"/>
              </a:clrFrom>
              <a:clrTo>
                <a:srgbClr val="D8E2F3">
                  <a:alpha val="0"/>
                </a:srgbClr>
              </a:clrTo>
            </a:clrChange>
          </a:blip>
          <a:srcRect r="51898" b="8603"/>
          <a:stretch>
            <a:fillRect/>
          </a:stretch>
        </p:blipFill>
        <p:spPr>
          <a:xfrm>
            <a:off x="2895600" y="1295400"/>
            <a:ext cx="3581400" cy="1928490"/>
          </a:xfrm>
          <a:prstGeom prst="rect">
            <a:avLst/>
          </a:prstGeom>
          <a:noFill/>
          <a:ln/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13100" y="3193639"/>
            <a:ext cx="981743" cy="61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Mean</a:t>
            </a:r>
          </a:p>
          <a:p>
            <a:pPr algn="ctr"/>
            <a:r>
              <a:rPr lang="en-US" sz="1400" b="1" dirty="0"/>
              <a:t>Median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3400" y="3360738"/>
            <a:ext cx="3810000" cy="2582862"/>
            <a:chOff x="838200" y="3360738"/>
            <a:chExt cx="3048000" cy="2049462"/>
          </a:xfrm>
        </p:grpSpPr>
        <p:pic>
          <p:nvPicPr>
            <p:cNvPr id="7" name="Picture 5" descr="F01-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8E2F3"/>
                </a:clrFrom>
                <a:clrTo>
                  <a:srgbClr val="D8E2F3">
                    <a:alpha val="0"/>
                  </a:srgbClr>
                </a:clrTo>
              </a:clrChange>
            </a:blip>
            <a:srcRect r="50633" b="17313"/>
            <a:stretch>
              <a:fillRect/>
            </a:stretch>
          </p:blipFill>
          <p:spPr>
            <a:xfrm>
              <a:off x="838200" y="3360738"/>
              <a:ext cx="3048000" cy="1455737"/>
            </a:xfrm>
            <a:prstGeom prst="rect">
              <a:avLst/>
            </a:prstGeom>
            <a:noFill/>
            <a:ln/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914400" y="4743450"/>
              <a:ext cx="1149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Left skew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590800" y="4892675"/>
              <a:ext cx="990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Mean</a:t>
              </a:r>
            </a:p>
            <a:p>
              <a:r>
                <a:rPr lang="en-US" sz="1400" b="1" dirty="0"/>
                <a:t>    Median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000" y="3349625"/>
            <a:ext cx="3962400" cy="2517775"/>
            <a:chOff x="4953000" y="3349625"/>
            <a:chExt cx="2901950" cy="1984375"/>
          </a:xfrm>
        </p:grpSpPr>
        <p:pic>
          <p:nvPicPr>
            <p:cNvPr id="8" name="Picture 6" descr="F01-1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D8E2F3"/>
                </a:clrFrom>
                <a:clrTo>
                  <a:srgbClr val="D8E2F3">
                    <a:alpha val="0"/>
                  </a:srgbClr>
                </a:clrTo>
              </a:clrChange>
            </a:blip>
            <a:srcRect l="51898" b="17204"/>
            <a:stretch>
              <a:fillRect/>
            </a:stretch>
          </p:blipFill>
          <p:spPr bwMode="auto">
            <a:xfrm>
              <a:off x="4953000" y="3349625"/>
              <a:ext cx="2895600" cy="1466850"/>
            </a:xfrm>
            <a:prstGeom prst="rect">
              <a:avLst/>
            </a:prstGeom>
            <a:noFill/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553200" y="4743450"/>
              <a:ext cx="1301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Right skew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184775" y="4816475"/>
              <a:ext cx="99060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sz="1400" b="1"/>
                <a:t>Mean</a:t>
              </a:r>
            </a:p>
            <a:p>
              <a:pPr algn="r"/>
              <a:r>
                <a:rPr lang="en-US" sz="1400" b="1"/>
                <a:t>Median   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1132</Words>
  <Application>Microsoft Office PowerPoint</Application>
  <PresentationFormat>On-screen Show (4:3)</PresentationFormat>
  <Paragraphs>329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Symbol</vt:lpstr>
      <vt:lpstr>Office Theme</vt:lpstr>
      <vt:lpstr>Chapter 3: Numerical Summary Measures</vt:lpstr>
      <vt:lpstr>Numerical Summary Measures: Goals</vt:lpstr>
      <vt:lpstr>Definition</vt:lpstr>
      <vt:lpstr>Notation</vt:lpstr>
      <vt:lpstr>Sample Mean</vt:lpstr>
      <vt:lpstr>Sample Mean: Example</vt:lpstr>
      <vt:lpstr>Sample Median, x̃</vt:lpstr>
      <vt:lpstr>Sample Median: Example</vt:lpstr>
      <vt:lpstr>Mean and Median</vt:lpstr>
      <vt:lpstr>Mode, M</vt:lpstr>
      <vt:lpstr>Sample Mode: Example</vt:lpstr>
      <vt:lpstr>Variability of Data</vt:lpstr>
      <vt:lpstr>Measures of Variability</vt:lpstr>
      <vt:lpstr>Measures of Variability</vt:lpstr>
      <vt:lpstr>Measures of Variability</vt:lpstr>
      <vt:lpstr>Sample Variance</vt:lpstr>
      <vt:lpstr>Comments for Standard Deviation</vt:lpstr>
      <vt:lpstr>Sample Standard Deviation: Example</vt:lpstr>
      <vt:lpstr>Measures of Variability</vt:lpstr>
      <vt:lpstr>Quartiles</vt:lpstr>
      <vt:lpstr>Quartiles - Procedure</vt:lpstr>
      <vt:lpstr>Quartiles: Example</vt:lpstr>
      <vt:lpstr>Outliers</vt:lpstr>
      <vt:lpstr>Quartiles: Example</vt:lpstr>
      <vt:lpstr>Boxplots</vt:lpstr>
      <vt:lpstr>Boxplot: Example</vt:lpstr>
      <vt:lpstr>Distributions and Boxplots</vt:lpstr>
      <vt:lpstr>Side-by-side Boxplot: Example</vt:lpstr>
      <vt:lpstr>Choosing Measures of Center and Spread</vt:lpstr>
      <vt:lpstr>Empirical Rule 68-95-99.7 Rule</vt:lpstr>
      <vt:lpstr>z-score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Leonore Anne Findsen</cp:lastModifiedBy>
  <cp:revision>253</cp:revision>
  <dcterms:created xsi:type="dcterms:W3CDTF">2010-01-11T21:36:57Z</dcterms:created>
  <dcterms:modified xsi:type="dcterms:W3CDTF">2015-08-31T12:05:18Z</dcterms:modified>
</cp:coreProperties>
</file>