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51" r:id="rId3"/>
    <p:sldId id="364" r:id="rId4"/>
    <p:sldId id="353" r:id="rId5"/>
    <p:sldId id="334" r:id="rId6"/>
    <p:sldId id="365" r:id="rId7"/>
    <p:sldId id="355" r:id="rId8"/>
    <p:sldId id="265" r:id="rId9"/>
    <p:sldId id="359" r:id="rId10"/>
    <p:sldId id="264" r:id="rId11"/>
    <p:sldId id="360" r:id="rId12"/>
    <p:sldId id="272" r:id="rId13"/>
    <p:sldId id="267" r:id="rId14"/>
    <p:sldId id="361" r:id="rId15"/>
    <p:sldId id="274" r:id="rId16"/>
    <p:sldId id="273" r:id="rId17"/>
    <p:sldId id="335" r:id="rId18"/>
    <p:sldId id="366" r:id="rId19"/>
    <p:sldId id="362" r:id="rId20"/>
    <p:sldId id="363" r:id="rId21"/>
    <p:sldId id="336" r:id="rId22"/>
    <p:sldId id="33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FF9"/>
    <a:srgbClr val="F9D6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3" autoAdjust="0"/>
    <p:restoredTop sz="94785" autoAdjust="0"/>
  </p:normalViewPr>
  <p:slideViewPr>
    <p:cSldViewPr>
      <p:cViewPr varScale="1">
        <p:scale>
          <a:sx n="57" d="100"/>
          <a:sy n="57" d="100"/>
        </p:scale>
        <p:origin x="61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myhome.itap.purdue.edu\myhome\lfindsen\My%20Documents\Stat%20350\Figures%20for%20class%20not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MYHOME.ITAP.PURDUE.EDU\MYHOME\lfindsen\My%20Documents\Stat%20350\Figures%20for%20class%20not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2"/>
            <c:bubble3D val="0"/>
            <c:spPr>
              <a:solidFill>
                <a:srgbClr val="00B050"/>
              </a:solidFill>
            </c:spPr>
          </c:dPt>
          <c:dLbls>
            <c:dLbl>
              <c:idx val="4"/>
              <c:layout>
                <c:manualLayout>
                  <c:x val="3.0994851605087824E-2"/>
                  <c:y val="2.0235477640766601E-2"/>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2000"/>
                </a:pPr>
                <a:endParaRPr lang="en-US"/>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'Ch. 1 bar graph'!$P$2:$P$6</c:f>
              <c:strCache>
                <c:ptCount val="5"/>
                <c:pt idx="0">
                  <c:v>A</c:v>
                </c:pt>
                <c:pt idx="1">
                  <c:v>B</c:v>
                </c:pt>
                <c:pt idx="2">
                  <c:v>C</c:v>
                </c:pt>
                <c:pt idx="3">
                  <c:v>D</c:v>
                </c:pt>
                <c:pt idx="4">
                  <c:v>F</c:v>
                </c:pt>
              </c:strCache>
            </c:strRef>
          </c:cat>
          <c:val>
            <c:numRef>
              <c:f>'Ch. 1 bar graph'!$Q$2:$Q$6</c:f>
              <c:numCache>
                <c:formatCode>General</c:formatCode>
                <c:ptCount val="5"/>
                <c:pt idx="0">
                  <c:v>4</c:v>
                </c:pt>
                <c:pt idx="1">
                  <c:v>2</c:v>
                </c:pt>
                <c:pt idx="2">
                  <c:v>8</c:v>
                </c:pt>
                <c:pt idx="3">
                  <c:v>5</c:v>
                </c:pt>
                <c:pt idx="4">
                  <c:v>1</c:v>
                </c:pt>
              </c:numCache>
            </c:numRef>
          </c:val>
        </c:ser>
        <c:dLbls>
          <c:showLegendKey val="0"/>
          <c:showVal val="0"/>
          <c:showCatName val="1"/>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8724528752087808"/>
          <c:y val="0.18474819553805774"/>
          <c:w val="0.71275471247912192"/>
          <c:h val="0.67279773622047245"/>
        </c:manualLayout>
      </c:layout>
      <c:barChart>
        <c:barDir val="col"/>
        <c:grouping val="clustered"/>
        <c:varyColors val="0"/>
        <c:ser>
          <c:idx val="0"/>
          <c:order val="0"/>
          <c:spPr>
            <a:solidFill>
              <a:schemeClr val="accent4">
                <a:lumMod val="75000"/>
              </a:schemeClr>
            </a:solidFill>
            <a:ln>
              <a:solidFill>
                <a:schemeClr val="accent4">
                  <a:lumMod val="60000"/>
                  <a:lumOff val="40000"/>
                </a:schemeClr>
              </a:solidFill>
            </a:ln>
          </c:spPr>
          <c:invertIfNegative val="0"/>
          <c:cat>
            <c:strRef>
              <c:f>'Ch. 1 bar graph'!$P$10:$P$14</c:f>
              <c:strCache>
                <c:ptCount val="5"/>
                <c:pt idx="0">
                  <c:v>A</c:v>
                </c:pt>
                <c:pt idx="1">
                  <c:v>B</c:v>
                </c:pt>
                <c:pt idx="2">
                  <c:v>C</c:v>
                </c:pt>
                <c:pt idx="3">
                  <c:v>D</c:v>
                </c:pt>
                <c:pt idx="4">
                  <c:v>F</c:v>
                </c:pt>
              </c:strCache>
            </c:strRef>
          </c:cat>
          <c:val>
            <c:numRef>
              <c:f>'Ch. 1 bar graph'!$Q$10:$Q$14</c:f>
              <c:numCache>
                <c:formatCode>General</c:formatCode>
                <c:ptCount val="5"/>
                <c:pt idx="0">
                  <c:v>0.2</c:v>
                </c:pt>
                <c:pt idx="1">
                  <c:v>0.1</c:v>
                </c:pt>
                <c:pt idx="2">
                  <c:v>0.4</c:v>
                </c:pt>
                <c:pt idx="3">
                  <c:v>0.25</c:v>
                </c:pt>
                <c:pt idx="4">
                  <c:v>5.000000000000001E-2</c:v>
                </c:pt>
              </c:numCache>
            </c:numRef>
          </c:val>
        </c:ser>
        <c:dLbls>
          <c:showLegendKey val="0"/>
          <c:showVal val="0"/>
          <c:showCatName val="0"/>
          <c:showSerName val="0"/>
          <c:showPercent val="0"/>
          <c:showBubbleSize val="0"/>
        </c:dLbls>
        <c:gapWidth val="150"/>
        <c:axId val="199102544"/>
        <c:axId val="199103104"/>
      </c:barChart>
      <c:catAx>
        <c:axId val="199102544"/>
        <c:scaling>
          <c:orientation val="minMax"/>
        </c:scaling>
        <c:delete val="0"/>
        <c:axPos val="b"/>
        <c:title>
          <c:tx>
            <c:rich>
              <a:bodyPr/>
              <a:lstStyle/>
              <a:p>
                <a:pPr>
                  <a:defRPr sz="2000"/>
                </a:pPr>
                <a:r>
                  <a:rPr lang="en-US" sz="2000"/>
                  <a:t>Grade</a:t>
                </a:r>
              </a:p>
            </c:rich>
          </c:tx>
          <c:layout>
            <c:manualLayout>
              <c:xMode val="edge"/>
              <c:yMode val="edge"/>
              <c:x val="0.12337836003258211"/>
              <c:y val="0.88857939632545935"/>
            </c:manualLayout>
          </c:layout>
          <c:overlay val="0"/>
        </c:title>
        <c:numFmt formatCode="General" sourceLinked="0"/>
        <c:majorTickMark val="out"/>
        <c:minorTickMark val="none"/>
        <c:tickLblPos val="nextTo"/>
        <c:txPr>
          <a:bodyPr/>
          <a:lstStyle/>
          <a:p>
            <a:pPr>
              <a:defRPr sz="2000"/>
            </a:pPr>
            <a:endParaRPr lang="en-US"/>
          </a:p>
        </c:txPr>
        <c:crossAx val="199103104"/>
        <c:crosses val="autoZero"/>
        <c:auto val="1"/>
        <c:lblAlgn val="ctr"/>
        <c:lblOffset val="100"/>
        <c:noMultiLvlLbl val="0"/>
      </c:catAx>
      <c:valAx>
        <c:axId val="199103104"/>
        <c:scaling>
          <c:orientation val="minMax"/>
          <c:max val="0.4"/>
        </c:scaling>
        <c:delete val="0"/>
        <c:axPos val="l"/>
        <c:majorGridlines/>
        <c:title>
          <c:tx>
            <c:rich>
              <a:bodyPr rot="-5400000" vert="horz"/>
              <a:lstStyle/>
              <a:p>
                <a:pPr>
                  <a:defRPr sz="2000"/>
                </a:pPr>
                <a:r>
                  <a:rPr lang="en-US" sz="2000"/>
                  <a:t>Percent</a:t>
                </a:r>
              </a:p>
            </c:rich>
          </c:tx>
          <c:layout/>
          <c:overlay val="0"/>
        </c:title>
        <c:numFmt formatCode="General" sourceLinked="1"/>
        <c:majorTickMark val="out"/>
        <c:minorTickMark val="none"/>
        <c:tickLblPos val="nextTo"/>
        <c:txPr>
          <a:bodyPr/>
          <a:lstStyle/>
          <a:p>
            <a:pPr>
              <a:defRPr sz="2000"/>
            </a:pPr>
            <a:endParaRPr lang="en-US"/>
          </a:p>
        </c:txPr>
        <c:crossAx val="199102544"/>
        <c:crosses val="autoZero"/>
        <c:crossBetween val="between"/>
        <c:majorUnit val="0.1"/>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8/14/2015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2605072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4</a:t>
            </a:fld>
            <a:endParaRPr lang="en-US"/>
          </a:p>
        </p:txBody>
      </p:sp>
    </p:spTree>
    <p:extLst>
      <p:ext uri="{BB962C8B-B14F-4D97-AF65-F5344CB8AC3E}">
        <p14:creationId xmlns:p14="http://schemas.microsoft.com/office/powerpoint/2010/main" val="951355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766372-56A6-449B-ADAD-7A6FAEA60C45}" type="slidenum">
              <a:rPr lang="en-US"/>
              <a:pPr/>
              <a:t>5</a:t>
            </a:fld>
            <a:endParaRPr lang="en-US"/>
          </a:p>
        </p:txBody>
      </p:sp>
      <p:sp>
        <p:nvSpPr>
          <p:cNvPr id="1502210" name="Rectangle 2"/>
          <p:cNvSpPr>
            <a:spLocks noGrp="1" noRot="1" noChangeAspect="1" noChangeArrowheads="1" noTextEdit="1"/>
          </p:cNvSpPr>
          <p:nvPr>
            <p:ph type="sldImg"/>
          </p:nvPr>
        </p:nvSpPr>
        <p:spPr>
          <a:ln/>
        </p:spPr>
      </p:sp>
      <p:sp>
        <p:nvSpPr>
          <p:cNvPr id="1502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16177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E94E6E-076C-4FB0-A73E-A09E7CCAF64A}" type="datetime1">
              <a:rPr lang="en-US" smtClean="0"/>
              <a:t>8/14/2015</a:t>
            </a:fld>
            <a:endParaRPr lang="en-US"/>
          </a:p>
        </p:txBody>
      </p:sp>
      <p:sp>
        <p:nvSpPr>
          <p:cNvPr id="5" name="Footer Placeholder 4"/>
          <p:cNvSpPr>
            <a:spLocks noGrp="1"/>
          </p:cNvSpPr>
          <p:nvPr>
            <p:ph type="ftr" sz="quarter" idx="11"/>
          </p:nvPr>
        </p:nvSpPr>
        <p:spPr/>
        <p:txBody>
          <a:bodyPr/>
          <a:lstStyle/>
          <a:p>
            <a:r>
              <a:rPr lang="en-US" smtClean="0"/>
              <a:t>Chapter 1</a:t>
            </a:r>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6601D3-46A7-4ABC-8668-86F4CE52CA5C}" type="datetime1">
              <a:rPr lang="en-US" smtClean="0"/>
              <a:t>8/14/2015</a:t>
            </a:fld>
            <a:endParaRPr lang="en-US"/>
          </a:p>
        </p:txBody>
      </p:sp>
      <p:sp>
        <p:nvSpPr>
          <p:cNvPr id="5" name="Footer Placeholder 4"/>
          <p:cNvSpPr>
            <a:spLocks noGrp="1"/>
          </p:cNvSpPr>
          <p:nvPr>
            <p:ph type="ftr" sz="quarter" idx="11"/>
          </p:nvPr>
        </p:nvSpPr>
        <p:spPr/>
        <p:txBody>
          <a:bodyPr/>
          <a:lstStyle/>
          <a:p>
            <a:r>
              <a:rPr lang="en-US" smtClean="0"/>
              <a:t>Chapter 1</a:t>
            </a:r>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185C5-B5D8-4E42-8654-669E834AA524}" type="datetime1">
              <a:rPr lang="en-US" smtClean="0"/>
              <a:t>8/14/2015</a:t>
            </a:fld>
            <a:endParaRPr lang="en-US"/>
          </a:p>
        </p:txBody>
      </p:sp>
      <p:sp>
        <p:nvSpPr>
          <p:cNvPr id="5" name="Footer Placeholder 4"/>
          <p:cNvSpPr>
            <a:spLocks noGrp="1"/>
          </p:cNvSpPr>
          <p:nvPr>
            <p:ph type="ftr" sz="quarter" idx="11"/>
          </p:nvPr>
        </p:nvSpPr>
        <p:spPr/>
        <p:txBody>
          <a:bodyPr/>
          <a:lstStyle/>
          <a:p>
            <a:r>
              <a:rPr lang="en-US" smtClean="0"/>
              <a:t>Chapter 1</a:t>
            </a:r>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2134E8-94E1-4758-9479-C87B51848E80}" type="datetime1">
              <a:rPr lang="en-US" smtClean="0"/>
              <a:t>8/14/2015</a:t>
            </a:fld>
            <a:endParaRPr lang="en-US"/>
          </a:p>
        </p:txBody>
      </p:sp>
      <p:sp>
        <p:nvSpPr>
          <p:cNvPr id="5" name="Footer Placeholder 4"/>
          <p:cNvSpPr>
            <a:spLocks noGrp="1"/>
          </p:cNvSpPr>
          <p:nvPr>
            <p:ph type="ftr" sz="quarter" idx="11"/>
          </p:nvPr>
        </p:nvSpPr>
        <p:spPr/>
        <p:txBody>
          <a:bodyPr/>
          <a:lstStyle/>
          <a:p>
            <a:r>
              <a:rPr lang="en-US" smtClean="0"/>
              <a:t>Chapter 1</a:t>
            </a:r>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02E7C9-0A68-49EB-B848-05AEED953B36}" type="datetime1">
              <a:rPr lang="en-US" smtClean="0"/>
              <a:t>8/14/2015</a:t>
            </a:fld>
            <a:endParaRPr lang="en-US"/>
          </a:p>
        </p:txBody>
      </p:sp>
      <p:sp>
        <p:nvSpPr>
          <p:cNvPr id="5" name="Footer Placeholder 4"/>
          <p:cNvSpPr>
            <a:spLocks noGrp="1"/>
          </p:cNvSpPr>
          <p:nvPr>
            <p:ph type="ftr" sz="quarter" idx="11"/>
          </p:nvPr>
        </p:nvSpPr>
        <p:spPr/>
        <p:txBody>
          <a:bodyPr/>
          <a:lstStyle/>
          <a:p>
            <a:r>
              <a:rPr lang="en-US" smtClean="0"/>
              <a:t>Chapter 1</a:t>
            </a:r>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58D0A1-7FCE-449B-AC0B-D0715F3CC628}" type="datetime1">
              <a:rPr lang="en-US" smtClean="0"/>
              <a:t>8/14/2015</a:t>
            </a:fld>
            <a:endParaRPr lang="en-US"/>
          </a:p>
        </p:txBody>
      </p:sp>
      <p:sp>
        <p:nvSpPr>
          <p:cNvPr id="6" name="Footer Placeholder 5"/>
          <p:cNvSpPr>
            <a:spLocks noGrp="1"/>
          </p:cNvSpPr>
          <p:nvPr>
            <p:ph type="ftr" sz="quarter" idx="11"/>
          </p:nvPr>
        </p:nvSpPr>
        <p:spPr/>
        <p:txBody>
          <a:bodyPr/>
          <a:lstStyle/>
          <a:p>
            <a:r>
              <a:rPr lang="en-US" smtClean="0"/>
              <a:t>Chapter 1</a:t>
            </a:r>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E6BF94-8795-4E19-AA45-5069510A5626}" type="datetime1">
              <a:rPr lang="en-US" smtClean="0"/>
              <a:t>8/14/2015</a:t>
            </a:fld>
            <a:endParaRPr lang="en-US"/>
          </a:p>
        </p:txBody>
      </p:sp>
      <p:sp>
        <p:nvSpPr>
          <p:cNvPr id="8" name="Footer Placeholder 7"/>
          <p:cNvSpPr>
            <a:spLocks noGrp="1"/>
          </p:cNvSpPr>
          <p:nvPr>
            <p:ph type="ftr" sz="quarter" idx="11"/>
          </p:nvPr>
        </p:nvSpPr>
        <p:spPr/>
        <p:txBody>
          <a:bodyPr/>
          <a:lstStyle/>
          <a:p>
            <a:r>
              <a:rPr lang="en-US" smtClean="0"/>
              <a:t>Chapter 1</a:t>
            </a:r>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4B69FE-6DD9-4DD2-978A-5D552429BF51}" type="datetime1">
              <a:rPr lang="en-US" smtClean="0"/>
              <a:t>8/14/2015</a:t>
            </a:fld>
            <a:endParaRPr lang="en-US"/>
          </a:p>
        </p:txBody>
      </p:sp>
      <p:sp>
        <p:nvSpPr>
          <p:cNvPr id="4" name="Footer Placeholder 3"/>
          <p:cNvSpPr>
            <a:spLocks noGrp="1"/>
          </p:cNvSpPr>
          <p:nvPr>
            <p:ph type="ftr" sz="quarter" idx="11"/>
          </p:nvPr>
        </p:nvSpPr>
        <p:spPr/>
        <p:txBody>
          <a:bodyPr/>
          <a:lstStyle/>
          <a:p>
            <a:r>
              <a:rPr lang="en-US" smtClean="0"/>
              <a:t>Chapter 1</a:t>
            </a:r>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2362F-4BCC-4372-A4D1-14A33DE76B03}" type="datetime1">
              <a:rPr lang="en-US" smtClean="0"/>
              <a:t>8/14/2015</a:t>
            </a:fld>
            <a:endParaRPr lang="en-US"/>
          </a:p>
        </p:txBody>
      </p:sp>
      <p:sp>
        <p:nvSpPr>
          <p:cNvPr id="3" name="Footer Placeholder 2"/>
          <p:cNvSpPr>
            <a:spLocks noGrp="1"/>
          </p:cNvSpPr>
          <p:nvPr>
            <p:ph type="ftr" sz="quarter" idx="11"/>
          </p:nvPr>
        </p:nvSpPr>
        <p:spPr/>
        <p:txBody>
          <a:bodyPr/>
          <a:lstStyle/>
          <a:p>
            <a:r>
              <a:rPr lang="en-US" smtClean="0"/>
              <a:t>Chapter 1</a:t>
            </a:r>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EE5E98-1579-4626-A695-8F1AD1EAC236}" type="datetime1">
              <a:rPr lang="en-US" smtClean="0"/>
              <a:t>8/14/2015</a:t>
            </a:fld>
            <a:endParaRPr lang="en-US"/>
          </a:p>
        </p:txBody>
      </p:sp>
      <p:sp>
        <p:nvSpPr>
          <p:cNvPr id="6" name="Footer Placeholder 5"/>
          <p:cNvSpPr>
            <a:spLocks noGrp="1"/>
          </p:cNvSpPr>
          <p:nvPr>
            <p:ph type="ftr" sz="quarter" idx="11"/>
          </p:nvPr>
        </p:nvSpPr>
        <p:spPr/>
        <p:txBody>
          <a:bodyPr/>
          <a:lstStyle/>
          <a:p>
            <a:r>
              <a:rPr lang="en-US" smtClean="0"/>
              <a:t>Chapter 1</a:t>
            </a:r>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3DBA4-462D-4E3B-B810-EB3E41623090}" type="datetime1">
              <a:rPr lang="en-US" smtClean="0"/>
              <a:t>8/14/2015</a:t>
            </a:fld>
            <a:endParaRPr lang="en-US"/>
          </a:p>
        </p:txBody>
      </p:sp>
      <p:sp>
        <p:nvSpPr>
          <p:cNvPr id="6" name="Footer Placeholder 5"/>
          <p:cNvSpPr>
            <a:spLocks noGrp="1"/>
          </p:cNvSpPr>
          <p:nvPr>
            <p:ph type="ftr" sz="quarter" idx="11"/>
          </p:nvPr>
        </p:nvSpPr>
        <p:spPr/>
        <p:txBody>
          <a:bodyPr/>
          <a:lstStyle/>
          <a:p>
            <a:r>
              <a:rPr lang="en-US" smtClean="0"/>
              <a:t>Chapter 1</a:t>
            </a:r>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E9CB6-F2EA-4CC1-807C-97BDD36D1C8E}" type="datetime1">
              <a:rPr lang="en-US" smtClean="0"/>
              <a:t>8/14/2015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Chapter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gif"/></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11" y="153380"/>
            <a:ext cx="9144000" cy="1143000"/>
          </a:xfrm>
        </p:spPr>
        <p:txBody>
          <a:bodyPr>
            <a:normAutofit fontScale="90000"/>
          </a:bodyPr>
          <a:lstStyle/>
          <a:p>
            <a:r>
              <a:rPr lang="en-US" dirty="0" smtClean="0"/>
              <a:t>Chapter 2: Tables and Graphs for Summarizing Data</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a:t>
            </a:fld>
            <a:endParaRPr lang="en-US"/>
          </a:p>
        </p:txBody>
      </p:sp>
      <p:pic>
        <p:nvPicPr>
          <p:cNvPr id="6" name="Picture 5"/>
          <p:cNvPicPr>
            <a:picLocks noChangeAspect="1"/>
          </p:cNvPicPr>
          <p:nvPr/>
        </p:nvPicPr>
        <p:blipFill>
          <a:blip r:embed="rId2"/>
          <a:stretch>
            <a:fillRect/>
          </a:stretch>
        </p:blipFill>
        <p:spPr>
          <a:xfrm>
            <a:off x="2327189" y="1254962"/>
            <a:ext cx="4419600" cy="4806316"/>
          </a:xfrm>
          <a:prstGeom prst="rect">
            <a:avLst/>
          </a:prstGeom>
        </p:spPr>
      </p:pic>
      <p:sp>
        <p:nvSpPr>
          <p:cNvPr id="7" name="TextBox 6"/>
          <p:cNvSpPr txBox="1"/>
          <p:nvPr/>
        </p:nvSpPr>
        <p:spPr>
          <a:xfrm>
            <a:off x="1524000" y="6019860"/>
            <a:ext cx="6432915" cy="369332"/>
          </a:xfrm>
          <a:prstGeom prst="rect">
            <a:avLst/>
          </a:prstGeom>
          <a:noFill/>
        </p:spPr>
        <p:txBody>
          <a:bodyPr wrap="none" rtlCol="0">
            <a:spAutoFit/>
          </a:bodyPr>
          <a:lstStyle/>
          <a:p>
            <a:r>
              <a:rPr lang="en-US" dirty="0"/>
              <a:t>https://www.cartoonstock.com/cartoonview.asp?catref=pknn1230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Histogram - Discrete</a:t>
            </a:r>
            <a:endParaRPr lang="en-US" dirty="0"/>
          </a:p>
        </p:txBody>
      </p:sp>
      <p:sp>
        <p:nvSpPr>
          <p:cNvPr id="3" name="Content Placeholder 2"/>
          <p:cNvSpPr>
            <a:spLocks noGrp="1"/>
          </p:cNvSpPr>
          <p:nvPr>
            <p:ph idx="1"/>
          </p:nvPr>
        </p:nvSpPr>
        <p:spPr>
          <a:xfrm>
            <a:off x="152400" y="762000"/>
            <a:ext cx="8839200" cy="5410200"/>
          </a:xfrm>
        </p:spPr>
        <p:txBody>
          <a:bodyPr>
            <a:normAutofit/>
          </a:bodyPr>
          <a:lstStyle/>
          <a:p>
            <a:pPr>
              <a:buNone/>
            </a:pPr>
            <a:r>
              <a:rPr lang="en-US" dirty="0" smtClean="0"/>
              <a:t>100 married couples between 30 and 40 years of age are studied to see how many children each couple have. The table below is the frequency table of this data set.</a:t>
            </a:r>
          </a:p>
        </p:txBody>
      </p:sp>
      <p:sp>
        <p:nvSpPr>
          <p:cNvPr id="5" name="Slide Number Placeholder 4"/>
          <p:cNvSpPr>
            <a:spLocks noGrp="1"/>
          </p:cNvSpPr>
          <p:nvPr>
            <p:ph type="sldNum" sz="quarter" idx="12"/>
          </p:nvPr>
        </p:nvSpPr>
        <p:spPr/>
        <p:txBody>
          <a:bodyPr/>
          <a:lstStyle/>
          <a:p>
            <a:fld id="{D85D01E0-4520-4710-81AB-3D8832D73914}" type="slidenum">
              <a:rPr lang="en-US" smtClean="0"/>
              <a:pPr/>
              <a:t>10</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180628503"/>
              </p:ext>
            </p:extLst>
          </p:nvPr>
        </p:nvGraphicFramePr>
        <p:xfrm>
          <a:off x="4836449" y="2590800"/>
          <a:ext cx="4297558" cy="4267200"/>
        </p:xfrm>
        <a:graphic>
          <a:graphicData uri="http://schemas.openxmlformats.org/drawingml/2006/table">
            <a:tbl>
              <a:tblPr>
                <a:tableStyleId>{9D7B26C5-4107-4FEC-AEDC-1716B250A1EF}</a:tableStyleId>
              </a:tblPr>
              <a:tblGrid>
                <a:gridCol w="1019759"/>
                <a:gridCol w="1893839"/>
                <a:gridCol w="1383960"/>
              </a:tblGrid>
              <a:tr h="388172">
                <a:tc>
                  <a:txBody>
                    <a:bodyPr/>
                    <a:lstStyle/>
                    <a:p>
                      <a:r>
                        <a:rPr lang="en-US" sz="2800" dirty="0" smtClean="0">
                          <a:solidFill>
                            <a:schemeClr val="tx1"/>
                          </a:solidFill>
                        </a:rPr>
                        <a:t>Kids</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2800" dirty="0" smtClean="0">
                          <a:solidFill>
                            <a:schemeClr val="tx1"/>
                          </a:solidFill>
                        </a:rPr>
                        <a:t># of Couples</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c>
                  <a:txBody>
                    <a:bodyPr/>
                    <a:lstStyle/>
                    <a:p>
                      <a:r>
                        <a:rPr lang="en-US" sz="2800" dirty="0" smtClean="0">
                          <a:solidFill>
                            <a:schemeClr val="tx1"/>
                          </a:solidFill>
                        </a:rPr>
                        <a:t>Rel. Freq</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r>
              <a:tr h="388172">
                <a:tc>
                  <a:txBody>
                    <a:bodyPr/>
                    <a:lstStyle/>
                    <a:p>
                      <a:pPr algn="ctr"/>
                      <a:r>
                        <a:rPr lang="en-US" sz="2800" dirty="0" smtClean="0">
                          <a:solidFill>
                            <a:schemeClr val="tx1"/>
                          </a:solidFill>
                        </a:rPr>
                        <a:t>0</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c>
                  <a:txBody>
                    <a:bodyPr/>
                    <a:lstStyle/>
                    <a:p>
                      <a:pPr algn="ctr"/>
                      <a:r>
                        <a:rPr lang="en-US" sz="2800" dirty="0" smtClean="0">
                          <a:solidFill>
                            <a:schemeClr val="tx1"/>
                          </a:solidFill>
                        </a:rPr>
                        <a:t>11</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c>
                  <a:txBody>
                    <a:bodyPr/>
                    <a:lstStyle/>
                    <a:p>
                      <a:pPr algn="ctr"/>
                      <a:r>
                        <a:rPr lang="en-US" sz="2800" dirty="0" smtClean="0">
                          <a:solidFill>
                            <a:schemeClr val="tx1"/>
                          </a:solidFill>
                        </a:rPr>
                        <a:t>0.11</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r>
              <a:tr h="388172">
                <a:tc>
                  <a:txBody>
                    <a:bodyPr/>
                    <a:lstStyle/>
                    <a:p>
                      <a:pPr algn="ctr"/>
                      <a:r>
                        <a:rPr lang="en-US" sz="2800" dirty="0" smtClean="0">
                          <a:solidFill>
                            <a:schemeClr val="tx1"/>
                          </a:solidFill>
                        </a:rPr>
                        <a:t>1</a:t>
                      </a:r>
                      <a:endParaRPr lang="en-US" sz="2800" dirty="0">
                        <a:solidFill>
                          <a:schemeClr val="tx1"/>
                        </a:solidFill>
                      </a:endParaRPr>
                    </a:p>
                  </a:txBody>
                  <a:tcPr marL="0" marR="0" marT="0" marB="0"/>
                </a:tc>
                <a:tc>
                  <a:txBody>
                    <a:bodyPr/>
                    <a:lstStyle/>
                    <a:p>
                      <a:pPr algn="ctr"/>
                      <a:r>
                        <a:rPr lang="en-US" sz="2800" dirty="0" smtClean="0">
                          <a:solidFill>
                            <a:schemeClr val="tx1"/>
                          </a:solidFill>
                        </a:rPr>
                        <a:t>22</a:t>
                      </a:r>
                      <a:endParaRPr lang="en-US" sz="2800" dirty="0">
                        <a:solidFill>
                          <a:schemeClr val="tx1"/>
                        </a:solidFill>
                      </a:endParaRPr>
                    </a:p>
                  </a:txBody>
                  <a:tcPr marL="0" marR="0" marT="0" marB="0"/>
                </a:tc>
                <a:tc>
                  <a:txBody>
                    <a:bodyPr/>
                    <a:lstStyle/>
                    <a:p>
                      <a:pPr algn="ctr"/>
                      <a:r>
                        <a:rPr lang="en-US" sz="2800" dirty="0" smtClean="0">
                          <a:solidFill>
                            <a:schemeClr val="tx1"/>
                          </a:solidFill>
                        </a:rPr>
                        <a:t>0.22</a:t>
                      </a:r>
                      <a:endParaRPr lang="en-US" sz="2800" dirty="0">
                        <a:solidFill>
                          <a:schemeClr val="tx1"/>
                        </a:solidFill>
                      </a:endParaRPr>
                    </a:p>
                  </a:txBody>
                  <a:tcPr marL="0" marR="0" marT="0" marB="0"/>
                </a:tc>
              </a:tr>
              <a:tr h="388172">
                <a:tc>
                  <a:txBody>
                    <a:bodyPr/>
                    <a:lstStyle/>
                    <a:p>
                      <a:pPr algn="ctr"/>
                      <a:r>
                        <a:rPr lang="en-US" sz="2800" dirty="0" smtClean="0">
                          <a:solidFill>
                            <a:schemeClr val="tx1"/>
                          </a:solidFill>
                        </a:rPr>
                        <a:t>2</a:t>
                      </a:r>
                      <a:endParaRPr lang="en-US" sz="2800" dirty="0">
                        <a:solidFill>
                          <a:schemeClr val="tx1"/>
                        </a:solidFill>
                      </a:endParaRPr>
                    </a:p>
                  </a:txBody>
                  <a:tcPr marL="0" marR="0" marT="0" marB="0"/>
                </a:tc>
                <a:tc>
                  <a:txBody>
                    <a:bodyPr/>
                    <a:lstStyle/>
                    <a:p>
                      <a:pPr algn="ctr"/>
                      <a:r>
                        <a:rPr lang="en-US" sz="2800" dirty="0" smtClean="0">
                          <a:solidFill>
                            <a:schemeClr val="tx1"/>
                          </a:solidFill>
                        </a:rPr>
                        <a:t>24</a:t>
                      </a:r>
                      <a:endParaRPr lang="en-US" sz="2800" dirty="0">
                        <a:solidFill>
                          <a:schemeClr val="tx1"/>
                        </a:solidFill>
                      </a:endParaRPr>
                    </a:p>
                  </a:txBody>
                  <a:tcPr marL="0" marR="0" marT="0" marB="0"/>
                </a:tc>
                <a:tc>
                  <a:txBody>
                    <a:bodyPr/>
                    <a:lstStyle/>
                    <a:p>
                      <a:pPr algn="ctr"/>
                      <a:r>
                        <a:rPr lang="en-US" sz="2800" dirty="0" smtClean="0">
                          <a:solidFill>
                            <a:schemeClr val="tx1"/>
                          </a:solidFill>
                        </a:rPr>
                        <a:t>0.24</a:t>
                      </a:r>
                      <a:endParaRPr lang="en-US" sz="2800" dirty="0">
                        <a:solidFill>
                          <a:schemeClr val="tx1"/>
                        </a:solidFill>
                      </a:endParaRPr>
                    </a:p>
                  </a:txBody>
                  <a:tcPr marL="0" marR="0" marT="0" marB="0"/>
                </a:tc>
              </a:tr>
              <a:tr h="388172">
                <a:tc>
                  <a:txBody>
                    <a:bodyPr/>
                    <a:lstStyle/>
                    <a:p>
                      <a:pPr algn="ctr"/>
                      <a:r>
                        <a:rPr lang="en-US" sz="2800" dirty="0" smtClean="0">
                          <a:solidFill>
                            <a:schemeClr val="tx1"/>
                          </a:solidFill>
                        </a:rPr>
                        <a:t>3</a:t>
                      </a:r>
                      <a:endParaRPr lang="en-US" sz="2800" dirty="0">
                        <a:solidFill>
                          <a:schemeClr val="tx1"/>
                        </a:solidFill>
                      </a:endParaRPr>
                    </a:p>
                  </a:txBody>
                  <a:tcPr marL="0" marR="0" marT="0" marB="0"/>
                </a:tc>
                <a:tc>
                  <a:txBody>
                    <a:bodyPr/>
                    <a:lstStyle/>
                    <a:p>
                      <a:pPr algn="ctr"/>
                      <a:r>
                        <a:rPr lang="en-US" sz="2800" dirty="0" smtClean="0">
                          <a:solidFill>
                            <a:schemeClr val="tx1"/>
                          </a:solidFill>
                        </a:rPr>
                        <a:t>30</a:t>
                      </a:r>
                      <a:endParaRPr lang="en-US" sz="2800" dirty="0">
                        <a:solidFill>
                          <a:schemeClr val="tx1"/>
                        </a:solidFill>
                      </a:endParaRPr>
                    </a:p>
                  </a:txBody>
                  <a:tcPr marL="0" marR="0" marT="0" marB="0"/>
                </a:tc>
                <a:tc>
                  <a:txBody>
                    <a:bodyPr/>
                    <a:lstStyle/>
                    <a:p>
                      <a:pPr algn="ctr"/>
                      <a:r>
                        <a:rPr lang="en-US" sz="2800" dirty="0" smtClean="0">
                          <a:solidFill>
                            <a:schemeClr val="tx1"/>
                          </a:solidFill>
                        </a:rPr>
                        <a:t>0.30</a:t>
                      </a:r>
                      <a:endParaRPr lang="en-US" sz="2800" dirty="0">
                        <a:solidFill>
                          <a:schemeClr val="tx1"/>
                        </a:solidFill>
                      </a:endParaRPr>
                    </a:p>
                  </a:txBody>
                  <a:tcPr marL="0" marR="0" marT="0" marB="0"/>
                </a:tc>
              </a:tr>
              <a:tr h="388172">
                <a:tc>
                  <a:txBody>
                    <a:bodyPr/>
                    <a:lstStyle/>
                    <a:p>
                      <a:pPr algn="ctr"/>
                      <a:r>
                        <a:rPr lang="en-US" sz="2800" dirty="0" smtClean="0">
                          <a:solidFill>
                            <a:schemeClr val="tx1"/>
                          </a:solidFill>
                        </a:rPr>
                        <a:t>4</a:t>
                      </a:r>
                      <a:endParaRPr lang="en-US" sz="2800" dirty="0">
                        <a:solidFill>
                          <a:schemeClr val="tx1"/>
                        </a:solidFill>
                      </a:endParaRPr>
                    </a:p>
                  </a:txBody>
                  <a:tcPr marL="0" marR="0" marT="0" marB="0"/>
                </a:tc>
                <a:tc>
                  <a:txBody>
                    <a:bodyPr/>
                    <a:lstStyle/>
                    <a:p>
                      <a:pPr algn="ctr"/>
                      <a:r>
                        <a:rPr lang="en-US" sz="2800" dirty="0" smtClean="0">
                          <a:solidFill>
                            <a:schemeClr val="tx1"/>
                          </a:solidFill>
                        </a:rPr>
                        <a:t>11</a:t>
                      </a:r>
                      <a:endParaRPr lang="en-US" sz="2800" dirty="0">
                        <a:solidFill>
                          <a:schemeClr val="tx1"/>
                        </a:solidFill>
                      </a:endParaRPr>
                    </a:p>
                  </a:txBody>
                  <a:tcPr marL="0" marR="0" marT="0" marB="0"/>
                </a:tc>
                <a:tc>
                  <a:txBody>
                    <a:bodyPr/>
                    <a:lstStyle/>
                    <a:p>
                      <a:pPr algn="ctr"/>
                      <a:r>
                        <a:rPr lang="en-US" sz="2800" dirty="0" smtClean="0">
                          <a:solidFill>
                            <a:schemeClr val="tx1"/>
                          </a:solidFill>
                        </a:rPr>
                        <a:t>0.11</a:t>
                      </a:r>
                      <a:endParaRPr lang="en-US" sz="2800" dirty="0">
                        <a:solidFill>
                          <a:schemeClr val="tx1"/>
                        </a:solidFill>
                      </a:endParaRPr>
                    </a:p>
                  </a:txBody>
                  <a:tcPr marL="0" marR="0" marT="0" marB="0"/>
                </a:tc>
              </a:tr>
              <a:tr h="388172">
                <a:tc>
                  <a:txBody>
                    <a:bodyPr/>
                    <a:lstStyle/>
                    <a:p>
                      <a:pPr algn="ctr"/>
                      <a:r>
                        <a:rPr lang="en-US" sz="2800" dirty="0" smtClean="0">
                          <a:solidFill>
                            <a:schemeClr val="tx1"/>
                          </a:solidFill>
                        </a:rPr>
                        <a:t>5</a:t>
                      </a:r>
                      <a:endParaRPr lang="en-US" sz="2800" dirty="0">
                        <a:solidFill>
                          <a:schemeClr val="tx1"/>
                        </a:solidFill>
                      </a:endParaRPr>
                    </a:p>
                  </a:txBody>
                  <a:tcPr marL="0" marR="0" marT="0" marB="0"/>
                </a:tc>
                <a:tc>
                  <a:txBody>
                    <a:bodyPr/>
                    <a:lstStyle/>
                    <a:p>
                      <a:pPr algn="ctr"/>
                      <a:r>
                        <a:rPr lang="en-US" sz="2800" dirty="0" smtClean="0">
                          <a:solidFill>
                            <a:schemeClr val="tx1"/>
                          </a:solidFill>
                        </a:rPr>
                        <a:t>1</a:t>
                      </a:r>
                      <a:endParaRPr lang="en-US" sz="2800" dirty="0">
                        <a:solidFill>
                          <a:schemeClr val="tx1"/>
                        </a:solidFill>
                      </a:endParaRPr>
                    </a:p>
                  </a:txBody>
                  <a:tcPr marL="0" marR="0" marT="0" marB="0"/>
                </a:tc>
                <a:tc>
                  <a:txBody>
                    <a:bodyPr/>
                    <a:lstStyle/>
                    <a:p>
                      <a:pPr algn="ctr"/>
                      <a:r>
                        <a:rPr lang="en-US" sz="2800" dirty="0" smtClean="0">
                          <a:solidFill>
                            <a:schemeClr val="tx1"/>
                          </a:solidFill>
                        </a:rPr>
                        <a:t>0.01</a:t>
                      </a:r>
                      <a:endParaRPr lang="en-US" sz="2800" dirty="0">
                        <a:solidFill>
                          <a:schemeClr val="tx1"/>
                        </a:solidFill>
                      </a:endParaRPr>
                    </a:p>
                  </a:txBody>
                  <a:tcPr marL="0" marR="0" marT="0" marB="0"/>
                </a:tc>
              </a:tr>
              <a:tr h="388172">
                <a:tc>
                  <a:txBody>
                    <a:bodyPr/>
                    <a:lstStyle/>
                    <a:p>
                      <a:pPr algn="ctr"/>
                      <a:r>
                        <a:rPr lang="en-US" sz="2800" dirty="0" smtClean="0">
                          <a:solidFill>
                            <a:schemeClr val="tx1"/>
                          </a:solidFill>
                        </a:rPr>
                        <a:t>6</a:t>
                      </a:r>
                      <a:endParaRPr lang="en-US" sz="2800" dirty="0">
                        <a:solidFill>
                          <a:schemeClr val="tx1"/>
                        </a:solidFill>
                      </a:endParaRPr>
                    </a:p>
                  </a:txBody>
                  <a:tcPr marL="0" marR="0" marT="0" marB="0"/>
                </a:tc>
                <a:tc>
                  <a:txBody>
                    <a:bodyPr/>
                    <a:lstStyle/>
                    <a:p>
                      <a:pPr algn="ctr"/>
                      <a:r>
                        <a:rPr lang="en-US" sz="2800" dirty="0" smtClean="0">
                          <a:solidFill>
                            <a:schemeClr val="tx1"/>
                          </a:solidFill>
                        </a:rPr>
                        <a:t>0</a:t>
                      </a:r>
                      <a:endParaRPr lang="en-US" sz="2800" dirty="0">
                        <a:solidFill>
                          <a:schemeClr val="tx1"/>
                        </a:solidFill>
                      </a:endParaRPr>
                    </a:p>
                  </a:txBody>
                  <a:tcPr marL="0" marR="0" marT="0" marB="0"/>
                </a:tc>
                <a:tc>
                  <a:txBody>
                    <a:bodyPr/>
                    <a:lstStyle/>
                    <a:p>
                      <a:pPr algn="ctr"/>
                      <a:r>
                        <a:rPr lang="en-US" sz="2800" dirty="0" smtClean="0">
                          <a:solidFill>
                            <a:schemeClr val="tx1"/>
                          </a:solidFill>
                        </a:rPr>
                        <a:t>0.00</a:t>
                      </a:r>
                      <a:endParaRPr lang="en-US" sz="2800" dirty="0">
                        <a:solidFill>
                          <a:schemeClr val="tx1"/>
                        </a:solidFill>
                      </a:endParaRPr>
                    </a:p>
                  </a:txBody>
                  <a:tcPr marL="0" marR="0" marT="0" marB="0"/>
                </a:tc>
              </a:tr>
              <a:tr h="388172">
                <a:tc>
                  <a:txBody>
                    <a:bodyPr/>
                    <a:lstStyle/>
                    <a:p>
                      <a:pPr algn="ctr"/>
                      <a:r>
                        <a:rPr lang="en-US" sz="2800" dirty="0" smtClean="0">
                          <a:solidFill>
                            <a:schemeClr val="tx1"/>
                          </a:solidFill>
                        </a:rPr>
                        <a:t>7</a:t>
                      </a:r>
                      <a:endParaRPr lang="en-US" sz="2800" dirty="0">
                        <a:solidFill>
                          <a:schemeClr val="tx1"/>
                        </a:solidFill>
                      </a:endParaRPr>
                    </a:p>
                  </a:txBody>
                  <a:tcPr marL="0" marR="0" marT="0" marB="0"/>
                </a:tc>
                <a:tc>
                  <a:txBody>
                    <a:bodyPr/>
                    <a:lstStyle/>
                    <a:p>
                      <a:pPr algn="ctr"/>
                      <a:r>
                        <a:rPr lang="en-US" sz="2800" dirty="0" smtClean="0">
                          <a:solidFill>
                            <a:schemeClr val="tx1"/>
                          </a:solidFill>
                        </a:rPr>
                        <a:t>1</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c>
                  <a:txBody>
                    <a:bodyPr/>
                    <a:lstStyle/>
                    <a:p>
                      <a:pPr algn="ctr"/>
                      <a:r>
                        <a:rPr lang="en-US" sz="2800" dirty="0" smtClean="0">
                          <a:solidFill>
                            <a:schemeClr val="tx1"/>
                          </a:solidFill>
                        </a:rPr>
                        <a:t>0.01</a:t>
                      </a:r>
                      <a:endParaRPr lang="en-US" sz="2800" dirty="0">
                        <a:solidFill>
                          <a:schemeClr val="tx1"/>
                        </a:solidFill>
                      </a:endParaRPr>
                    </a:p>
                  </a:txBody>
                  <a:tcPr marL="0" marR="0" marT="0" marB="0">
                    <a:lnB w="12700" cap="flat" cmpd="sng" algn="ctr">
                      <a:solidFill>
                        <a:schemeClr val="tx1"/>
                      </a:solidFill>
                      <a:prstDash val="solid"/>
                      <a:round/>
                      <a:headEnd type="none" w="med" len="med"/>
                      <a:tailEnd type="none" w="med" len="med"/>
                    </a:lnB>
                  </a:tcPr>
                </a:tc>
              </a:tr>
              <a:tr h="388172">
                <a:tc>
                  <a:txBody>
                    <a:bodyPr/>
                    <a:lstStyle/>
                    <a:p>
                      <a:endParaRPr lang="en-US" sz="2800" dirty="0">
                        <a:solidFill>
                          <a:schemeClr val="tx1"/>
                        </a:solidFill>
                      </a:endParaRPr>
                    </a:p>
                  </a:txBody>
                  <a:tcPr marL="0" marR="0" marT="0" marB="0"/>
                </a:tc>
                <a:tc>
                  <a:txBody>
                    <a:bodyPr/>
                    <a:lstStyle/>
                    <a:p>
                      <a:pPr algn="ctr"/>
                      <a:r>
                        <a:rPr lang="en-US" sz="2800" dirty="0" smtClean="0">
                          <a:solidFill>
                            <a:schemeClr val="tx1"/>
                          </a:solidFill>
                        </a:rPr>
                        <a:t>100</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c>
                  <a:txBody>
                    <a:bodyPr/>
                    <a:lstStyle/>
                    <a:p>
                      <a:pPr algn="ctr"/>
                      <a:r>
                        <a:rPr lang="en-US" sz="2800" dirty="0" smtClean="0">
                          <a:solidFill>
                            <a:schemeClr val="tx1"/>
                          </a:solidFill>
                        </a:rPr>
                        <a:t>1.00</a:t>
                      </a:r>
                      <a:endParaRPr lang="en-US" sz="2800" dirty="0">
                        <a:solidFill>
                          <a:schemeClr val="tx1"/>
                        </a:solidFill>
                      </a:endParaRPr>
                    </a:p>
                  </a:txBody>
                  <a:tcPr marL="0" marR="0" marT="0" marB="0">
                    <a:lnT w="12700" cap="flat" cmpd="sng" algn="ctr">
                      <a:solidFill>
                        <a:schemeClr val="tx1"/>
                      </a:solidFill>
                      <a:prstDash val="solid"/>
                      <a:round/>
                      <a:headEnd type="none" w="med" len="med"/>
                      <a:tailEnd type="none" w="med" len="med"/>
                    </a:lnT>
                  </a:tcPr>
                </a:tc>
              </a:tr>
            </a:tbl>
          </a:graphicData>
        </a:graphic>
      </p:graphicFrame>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111607"/>
            <a:ext cx="4720936"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Quantitative Variable: </a:t>
            </a:r>
            <a:r>
              <a:rPr lang="en-US" dirty="0" smtClean="0"/>
              <a:t>Histograms - continuous</a:t>
            </a:r>
            <a:endParaRPr lang="en-US" dirty="0"/>
          </a:p>
        </p:txBody>
      </p:sp>
      <p:sp>
        <p:nvSpPr>
          <p:cNvPr id="3" name="Content Placeholder 2"/>
          <p:cNvSpPr>
            <a:spLocks noGrp="1"/>
          </p:cNvSpPr>
          <p:nvPr>
            <p:ph idx="1"/>
          </p:nvPr>
        </p:nvSpPr>
        <p:spPr>
          <a:xfrm>
            <a:off x="457200" y="990600"/>
            <a:ext cx="8229600" cy="5867400"/>
          </a:xfrm>
        </p:spPr>
        <p:txBody>
          <a:bodyPr>
            <a:normAutofit/>
          </a:bodyPr>
          <a:lstStyle/>
          <a:p>
            <a:pPr marL="0" indent="0">
              <a:buNone/>
            </a:pPr>
            <a:r>
              <a:rPr lang="en-US" dirty="0" smtClean="0"/>
              <a:t>Procedure - continuous</a:t>
            </a:r>
          </a:p>
          <a:p>
            <a:pPr marL="514350" indent="-514350">
              <a:buFont typeface="+mj-lt"/>
              <a:buAutoNum type="arabicPeriod"/>
            </a:pPr>
            <a:r>
              <a:rPr lang="en-US" dirty="0"/>
              <a:t>Divide the x-axis into a number of </a:t>
            </a:r>
            <a:r>
              <a:rPr lang="en-US" dirty="0" smtClean="0"/>
              <a:t>(equal) class </a:t>
            </a:r>
            <a:r>
              <a:rPr lang="en-US" dirty="0"/>
              <a:t>intervals or classes such that each observation falls into exactly one interval</a:t>
            </a:r>
            <a:r>
              <a:rPr lang="en-US" dirty="0" smtClean="0"/>
              <a:t>.</a:t>
            </a:r>
          </a:p>
          <a:p>
            <a:pPr marL="514350" indent="-514350">
              <a:buFont typeface="+mj-lt"/>
              <a:buAutoNum type="arabicPeriod"/>
            </a:pPr>
            <a:r>
              <a:rPr lang="en-US" dirty="0" smtClean="0"/>
              <a:t>Calculate the frequency or relative frequency for each interval.</a:t>
            </a:r>
          </a:p>
          <a:p>
            <a:pPr marL="514350" indent="-514350">
              <a:buFont typeface="+mj-lt"/>
              <a:buAutoNum type="arabicPeriod"/>
            </a:pPr>
            <a:r>
              <a:rPr lang="en-US" dirty="0" smtClean="0"/>
              <a:t>Above </a:t>
            </a:r>
            <a:r>
              <a:rPr lang="en-US" dirty="0"/>
              <a:t>each value, draw a rectangle whose height is the frequency (or relative frequency) of that value</a:t>
            </a:r>
            <a:r>
              <a:rPr lang="en-US" dirty="0" smtClean="0"/>
              <a:t>.</a:t>
            </a:r>
          </a:p>
        </p:txBody>
      </p:sp>
      <p:sp>
        <p:nvSpPr>
          <p:cNvPr id="4" name="Slide Number Placeholder 3"/>
          <p:cNvSpPr>
            <a:spLocks noGrp="1"/>
          </p:cNvSpPr>
          <p:nvPr>
            <p:ph type="sldNum" sz="quarter" idx="12"/>
          </p:nvPr>
        </p:nvSpPr>
        <p:spPr/>
        <p:txBody>
          <a:bodyPr/>
          <a:lstStyle/>
          <a:p>
            <a:fld id="{D85D01E0-4520-4710-81AB-3D8832D73914}" type="slidenum">
              <a:rPr lang="en-US" smtClean="0"/>
              <a:pPr/>
              <a:t>11</a:t>
            </a:fld>
            <a:endParaRPr lang="en-US"/>
          </a:p>
        </p:txBody>
      </p:sp>
    </p:spTree>
    <p:extLst>
      <p:ext uri="{BB962C8B-B14F-4D97-AF65-F5344CB8AC3E}">
        <p14:creationId xmlns:p14="http://schemas.microsoft.com/office/powerpoint/2010/main" val="4251588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dirty="0" smtClean="0"/>
              <a:t>Visual Display: Continuous Histogram</a:t>
            </a:r>
            <a:endParaRPr lang="en-US" dirty="0"/>
          </a:p>
        </p:txBody>
      </p:sp>
      <p:sp>
        <p:nvSpPr>
          <p:cNvPr id="3" name="Content Placeholder 2"/>
          <p:cNvSpPr>
            <a:spLocks noGrp="1"/>
          </p:cNvSpPr>
          <p:nvPr>
            <p:ph idx="1"/>
          </p:nvPr>
        </p:nvSpPr>
        <p:spPr>
          <a:xfrm>
            <a:off x="0" y="838200"/>
            <a:ext cx="9144000" cy="5791200"/>
          </a:xfrm>
        </p:spPr>
        <p:txBody>
          <a:bodyPr>
            <a:normAutofit/>
          </a:bodyPr>
          <a:lstStyle/>
          <a:p>
            <a:pPr>
              <a:buNone/>
            </a:pPr>
            <a:r>
              <a:rPr lang="en-US" dirty="0" smtClean="0"/>
              <a:t>Power companies need information about customer usage to obtain accurate forecasts of demand. Investigators from Wisconsin Power and Light determined the energy consumption (BTUs) during a particular period for a sample of 90 gas-heated homes. An adjusted consumption value was calculated via </a:t>
            </a:r>
          </a:p>
          <a:p>
            <a:pPr>
              <a:buNone/>
            </a:pPr>
            <a:endParaRPr lang="en-US" dirty="0" smtClean="0"/>
          </a:p>
          <a:p>
            <a:pPr>
              <a:buNone/>
            </a:pPr>
            <a:endParaRPr lang="en-US" dirty="0" smtClean="0"/>
          </a:p>
          <a:p>
            <a:pPr>
              <a:buNone/>
            </a:pPr>
            <a:r>
              <a:rPr lang="en-US" dirty="0" smtClean="0"/>
              <a:t>The data is listed under furnace.txt under extra files on the computer web page.</a:t>
            </a:r>
            <a:endParaRPr lang="en-US" dirty="0"/>
          </a:p>
        </p:txBody>
      </p:sp>
      <p:graphicFrame>
        <p:nvGraphicFramePr>
          <p:cNvPr id="4" name="Object 3"/>
          <p:cNvGraphicFramePr>
            <a:graphicFrameLocks noChangeAspect="1"/>
          </p:cNvGraphicFramePr>
          <p:nvPr/>
        </p:nvGraphicFramePr>
        <p:xfrm>
          <a:off x="76200" y="4267200"/>
          <a:ext cx="8991600" cy="1015787"/>
        </p:xfrm>
        <a:graphic>
          <a:graphicData uri="http://schemas.openxmlformats.org/presentationml/2006/ole">
            <mc:AlternateContent xmlns:mc="http://schemas.openxmlformats.org/markup-compatibility/2006">
              <mc:Choice xmlns:v="urn:schemas-microsoft-com:vml" Requires="v">
                <p:oleObj spid="_x0000_s6214" name="Equation" r:id="rId3" imgW="9105900" imgH="1028700" progId="Equation.DSMT4">
                  <p:embed/>
                </p:oleObj>
              </mc:Choice>
              <mc:Fallback>
                <p:oleObj name="Equation" r:id="rId3" imgW="9105900" imgH="1028700" progId="Equation.DSMT4">
                  <p:embed/>
                  <p:pic>
                    <p:nvPicPr>
                      <p:cNvPr id="0"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4267200"/>
                        <a:ext cx="8991600" cy="1015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D85D01E0-4520-4710-81AB-3D8832D73914}"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a:noFill/>
        </p:spPr>
        <p:txBody>
          <a:bodyPr/>
          <a:lstStyle/>
          <a:p>
            <a:r>
              <a:rPr lang="en-US" dirty="0" smtClean="0"/>
              <a:t>Example (cont)</a:t>
            </a:r>
            <a:endParaRPr lang="en-US" dirty="0"/>
          </a:p>
        </p:txBody>
      </p:sp>
      <p:pic>
        <p:nvPicPr>
          <p:cNvPr id="1026" name="Picture 2"/>
          <p:cNvPicPr>
            <a:picLocks noGrp="1" noChangeAspect="1" noChangeArrowheads="1"/>
          </p:cNvPicPr>
          <p:nvPr>
            <p:ph idx="1"/>
          </p:nvPr>
        </p:nvPicPr>
        <p:blipFill>
          <a:blip r:embed="rId2" cstate="print"/>
          <a:srcRect t="6734" r="23486" b="7401"/>
          <a:stretch>
            <a:fillRect/>
          </a:stretch>
        </p:blipFill>
        <p:spPr bwMode="auto">
          <a:xfrm>
            <a:off x="0" y="762000"/>
            <a:ext cx="3146612" cy="29718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t="6734" r="24495" b="7401"/>
          <a:stretch>
            <a:fillRect/>
          </a:stretch>
        </p:blipFill>
        <p:spPr bwMode="auto">
          <a:xfrm>
            <a:off x="3200401" y="762000"/>
            <a:ext cx="3124200" cy="2990088"/>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t="6734" r="24495" b="7401"/>
          <a:stretch>
            <a:fillRect/>
          </a:stretch>
        </p:blipFill>
        <p:spPr bwMode="auto">
          <a:xfrm>
            <a:off x="0" y="3810000"/>
            <a:ext cx="3184709" cy="3048000"/>
          </a:xfrm>
          <a:prstGeom prst="rect">
            <a:avLst/>
          </a:prstGeom>
          <a:noFill/>
          <a:ln w="9525">
            <a:noFill/>
            <a:miter lim="800000"/>
            <a:headEnd/>
            <a:tailEnd/>
          </a:ln>
        </p:spPr>
      </p:pic>
      <p:pic>
        <p:nvPicPr>
          <p:cNvPr id="7" name="Picture 2"/>
          <p:cNvPicPr>
            <a:picLocks noChangeAspect="1" noChangeArrowheads="1"/>
          </p:cNvPicPr>
          <p:nvPr/>
        </p:nvPicPr>
        <p:blipFill>
          <a:blip r:embed="rId5" cstate="print"/>
          <a:srcRect t="6734" r="24495" b="7401"/>
          <a:stretch>
            <a:fillRect/>
          </a:stretch>
        </p:blipFill>
        <p:spPr bwMode="auto">
          <a:xfrm>
            <a:off x="3200400" y="3810000"/>
            <a:ext cx="3184709" cy="3048000"/>
          </a:xfrm>
          <a:prstGeom prst="rect">
            <a:avLst/>
          </a:prstGeom>
          <a:noFill/>
          <a:ln w="9525">
            <a:noFill/>
            <a:miter lim="800000"/>
            <a:headEnd/>
            <a:tailEnd/>
          </a:ln>
        </p:spPr>
      </p:pic>
      <p:pic>
        <p:nvPicPr>
          <p:cNvPr id="8" name="Picture 2"/>
          <p:cNvPicPr>
            <a:picLocks noChangeAspect="1" noChangeArrowheads="1"/>
          </p:cNvPicPr>
          <p:nvPr/>
        </p:nvPicPr>
        <p:blipFill>
          <a:blip r:embed="rId6" cstate="print">
            <a:clrChange>
              <a:clrFrom>
                <a:srgbClr val="FFFFFF"/>
              </a:clrFrom>
              <a:clrTo>
                <a:srgbClr val="FFFFFF">
                  <a:alpha val="0"/>
                </a:srgbClr>
              </a:clrTo>
            </a:clrChange>
          </a:blip>
          <a:srcRect l="1417" t="6734" r="24902" b="7401"/>
          <a:stretch>
            <a:fillRect/>
          </a:stretch>
        </p:blipFill>
        <p:spPr bwMode="auto">
          <a:xfrm>
            <a:off x="6036235" y="3810000"/>
            <a:ext cx="3107765" cy="3048000"/>
          </a:xfrm>
          <a:prstGeom prst="rect">
            <a:avLst/>
          </a:prstGeom>
          <a:noFill/>
          <a:ln w="9525">
            <a:noFill/>
            <a:miter lim="800000"/>
            <a:headEnd/>
            <a:tailEnd/>
          </a:ln>
        </p:spPr>
      </p:pic>
      <p:sp>
        <p:nvSpPr>
          <p:cNvPr id="9" name="TextBox 8"/>
          <p:cNvSpPr txBox="1"/>
          <p:nvPr/>
        </p:nvSpPr>
        <p:spPr>
          <a:xfrm>
            <a:off x="381000" y="838200"/>
            <a:ext cx="1418978" cy="461665"/>
          </a:xfrm>
          <a:prstGeom prst="rect">
            <a:avLst/>
          </a:prstGeom>
          <a:noFill/>
        </p:spPr>
        <p:txBody>
          <a:bodyPr wrap="none" rtlCol="0">
            <a:spAutoFit/>
          </a:bodyPr>
          <a:lstStyle/>
          <a:p>
            <a:r>
              <a:rPr lang="en-US" sz="2400" dirty="0" smtClean="0"/>
              <a:t>Bin = 0.25</a:t>
            </a:r>
            <a:endParaRPr lang="en-US" sz="2400" dirty="0"/>
          </a:p>
        </p:txBody>
      </p:sp>
      <p:sp>
        <p:nvSpPr>
          <p:cNvPr id="10" name="TextBox 9"/>
          <p:cNvSpPr txBox="1"/>
          <p:nvPr/>
        </p:nvSpPr>
        <p:spPr>
          <a:xfrm>
            <a:off x="3581400" y="762000"/>
            <a:ext cx="1263487" cy="461665"/>
          </a:xfrm>
          <a:prstGeom prst="rect">
            <a:avLst/>
          </a:prstGeom>
          <a:noFill/>
        </p:spPr>
        <p:txBody>
          <a:bodyPr wrap="none" rtlCol="0">
            <a:spAutoFit/>
          </a:bodyPr>
          <a:lstStyle/>
          <a:p>
            <a:r>
              <a:rPr lang="en-US" sz="2400" dirty="0" smtClean="0"/>
              <a:t>Bin = 0.5</a:t>
            </a:r>
            <a:endParaRPr lang="en-US" sz="2400" dirty="0"/>
          </a:p>
        </p:txBody>
      </p:sp>
      <p:sp>
        <p:nvSpPr>
          <p:cNvPr id="11" name="TextBox 10"/>
          <p:cNvSpPr txBox="1"/>
          <p:nvPr/>
        </p:nvSpPr>
        <p:spPr>
          <a:xfrm>
            <a:off x="533400" y="3810000"/>
            <a:ext cx="1031051" cy="461665"/>
          </a:xfrm>
          <a:prstGeom prst="rect">
            <a:avLst/>
          </a:prstGeom>
          <a:noFill/>
        </p:spPr>
        <p:txBody>
          <a:bodyPr wrap="none" rtlCol="0">
            <a:spAutoFit/>
          </a:bodyPr>
          <a:lstStyle/>
          <a:p>
            <a:r>
              <a:rPr lang="en-US" sz="2400" dirty="0" smtClean="0"/>
              <a:t>Bin = 1</a:t>
            </a:r>
            <a:endParaRPr lang="en-US" sz="2400" dirty="0"/>
          </a:p>
        </p:txBody>
      </p:sp>
      <p:sp>
        <p:nvSpPr>
          <p:cNvPr id="13" name="TextBox 12"/>
          <p:cNvSpPr txBox="1"/>
          <p:nvPr/>
        </p:nvSpPr>
        <p:spPr>
          <a:xfrm>
            <a:off x="3657600" y="3810000"/>
            <a:ext cx="1031051" cy="461665"/>
          </a:xfrm>
          <a:prstGeom prst="rect">
            <a:avLst/>
          </a:prstGeom>
          <a:noFill/>
        </p:spPr>
        <p:txBody>
          <a:bodyPr wrap="none" rtlCol="0">
            <a:spAutoFit/>
          </a:bodyPr>
          <a:lstStyle/>
          <a:p>
            <a:r>
              <a:rPr lang="en-US" sz="2400" dirty="0" smtClean="0"/>
              <a:t>Bin = 3</a:t>
            </a:r>
            <a:endParaRPr lang="en-US" sz="2400" dirty="0"/>
          </a:p>
        </p:txBody>
      </p:sp>
      <p:sp>
        <p:nvSpPr>
          <p:cNvPr id="14" name="TextBox 13"/>
          <p:cNvSpPr txBox="1"/>
          <p:nvPr/>
        </p:nvSpPr>
        <p:spPr>
          <a:xfrm>
            <a:off x="6400800" y="3810000"/>
            <a:ext cx="1031051" cy="461665"/>
          </a:xfrm>
          <a:prstGeom prst="rect">
            <a:avLst/>
          </a:prstGeom>
          <a:noFill/>
        </p:spPr>
        <p:txBody>
          <a:bodyPr wrap="none" rtlCol="0">
            <a:spAutoFit/>
          </a:bodyPr>
          <a:lstStyle/>
          <a:p>
            <a:r>
              <a:rPr lang="en-US" sz="2400" dirty="0" smtClean="0"/>
              <a:t>Bin = 5</a:t>
            </a:r>
            <a:endParaRPr lang="en-US" sz="2400" dirty="0"/>
          </a:p>
        </p:txBody>
      </p:sp>
      <p:sp>
        <p:nvSpPr>
          <p:cNvPr id="15" name="TextBox 14"/>
          <p:cNvSpPr txBox="1"/>
          <p:nvPr/>
        </p:nvSpPr>
        <p:spPr>
          <a:xfrm>
            <a:off x="4800600" y="3810000"/>
            <a:ext cx="1271502" cy="461665"/>
          </a:xfrm>
          <a:prstGeom prst="rect">
            <a:avLst/>
          </a:prstGeom>
          <a:noFill/>
        </p:spPr>
        <p:txBody>
          <a:bodyPr wrap="none" rtlCol="0">
            <a:spAutoFit/>
          </a:bodyPr>
          <a:lstStyle/>
          <a:p>
            <a:r>
              <a:rPr lang="en-US" sz="2400" dirty="0" smtClean="0"/>
              <a:t>7 classes</a:t>
            </a:r>
            <a:endParaRPr lang="en-US" sz="2400" dirty="0"/>
          </a:p>
        </p:txBody>
      </p:sp>
      <p:sp>
        <p:nvSpPr>
          <p:cNvPr id="16" name="TextBox 15"/>
          <p:cNvSpPr txBox="1"/>
          <p:nvPr/>
        </p:nvSpPr>
        <p:spPr>
          <a:xfrm>
            <a:off x="7467600" y="3810000"/>
            <a:ext cx="1271502" cy="461665"/>
          </a:xfrm>
          <a:prstGeom prst="rect">
            <a:avLst/>
          </a:prstGeom>
          <a:noFill/>
        </p:spPr>
        <p:txBody>
          <a:bodyPr wrap="none" rtlCol="0">
            <a:spAutoFit/>
          </a:bodyPr>
          <a:lstStyle/>
          <a:p>
            <a:r>
              <a:rPr lang="en-US" sz="2400" dirty="0" smtClean="0"/>
              <a:t>4 classes</a:t>
            </a:r>
            <a:endParaRPr lang="en-US" sz="2400" dirty="0"/>
          </a:p>
        </p:txBody>
      </p:sp>
      <p:sp>
        <p:nvSpPr>
          <p:cNvPr id="17" name="TextBox 16"/>
          <p:cNvSpPr txBox="1"/>
          <p:nvPr/>
        </p:nvSpPr>
        <p:spPr>
          <a:xfrm>
            <a:off x="1752600" y="3810000"/>
            <a:ext cx="1426994" cy="461665"/>
          </a:xfrm>
          <a:prstGeom prst="rect">
            <a:avLst/>
          </a:prstGeom>
          <a:noFill/>
        </p:spPr>
        <p:txBody>
          <a:bodyPr wrap="none" rtlCol="0">
            <a:spAutoFit/>
          </a:bodyPr>
          <a:lstStyle/>
          <a:p>
            <a:r>
              <a:rPr lang="en-US" sz="2400" dirty="0" smtClean="0"/>
              <a:t>17 classes</a:t>
            </a:r>
            <a:endParaRPr lang="en-US" sz="2400" dirty="0"/>
          </a:p>
        </p:txBody>
      </p:sp>
      <p:sp>
        <p:nvSpPr>
          <p:cNvPr id="18" name="TextBox 17"/>
          <p:cNvSpPr txBox="1"/>
          <p:nvPr/>
        </p:nvSpPr>
        <p:spPr>
          <a:xfrm>
            <a:off x="4876800" y="762000"/>
            <a:ext cx="1426994" cy="461665"/>
          </a:xfrm>
          <a:prstGeom prst="rect">
            <a:avLst/>
          </a:prstGeom>
          <a:noFill/>
        </p:spPr>
        <p:txBody>
          <a:bodyPr wrap="none" rtlCol="0">
            <a:spAutoFit/>
          </a:bodyPr>
          <a:lstStyle/>
          <a:p>
            <a:r>
              <a:rPr lang="en-US" sz="2400" dirty="0" smtClean="0"/>
              <a:t>32 classes</a:t>
            </a:r>
            <a:endParaRPr lang="en-US" sz="2400" dirty="0"/>
          </a:p>
        </p:txBody>
      </p:sp>
      <p:sp>
        <p:nvSpPr>
          <p:cNvPr id="19" name="TextBox 18"/>
          <p:cNvSpPr txBox="1"/>
          <p:nvPr/>
        </p:nvSpPr>
        <p:spPr>
          <a:xfrm>
            <a:off x="1752600" y="762000"/>
            <a:ext cx="1426994" cy="461665"/>
          </a:xfrm>
          <a:prstGeom prst="rect">
            <a:avLst/>
          </a:prstGeom>
          <a:noFill/>
        </p:spPr>
        <p:txBody>
          <a:bodyPr wrap="none" rtlCol="0">
            <a:spAutoFit/>
          </a:bodyPr>
          <a:lstStyle/>
          <a:p>
            <a:r>
              <a:rPr lang="en-US" sz="2400" dirty="0" smtClean="0"/>
              <a:t>63 classes</a:t>
            </a:r>
            <a:endParaRPr lang="en-US" sz="2400" dirty="0"/>
          </a:p>
        </p:txBody>
      </p:sp>
      <p:sp>
        <p:nvSpPr>
          <p:cNvPr id="3" name="Slide Number Placeholder 2"/>
          <p:cNvSpPr>
            <a:spLocks noGrp="1"/>
          </p:cNvSpPr>
          <p:nvPr>
            <p:ph type="sldNum" sz="quarter" idx="12"/>
          </p:nvPr>
        </p:nvSpPr>
        <p:spPr/>
        <p:txBody>
          <a:bodyPr/>
          <a:lstStyle/>
          <a:p>
            <a:fld id="{D85D01E0-4520-4710-81AB-3D8832D73914}"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Examining Distributions</a:t>
            </a:r>
            <a:endParaRPr lang="en-US" dirty="0"/>
          </a:p>
        </p:txBody>
      </p:sp>
      <p:sp>
        <p:nvSpPr>
          <p:cNvPr id="3" name="Content Placeholder 2"/>
          <p:cNvSpPr>
            <a:spLocks noGrp="1"/>
          </p:cNvSpPr>
          <p:nvPr>
            <p:ph idx="1"/>
          </p:nvPr>
        </p:nvSpPr>
        <p:spPr/>
        <p:txBody>
          <a:bodyPr/>
          <a:lstStyle/>
          <a:p>
            <a:pPr marL="0" indent="0">
              <a:buNone/>
            </a:pPr>
            <a:r>
              <a:rPr lang="en-US" dirty="0"/>
              <a:t>In any graph of data, look for the </a:t>
            </a:r>
            <a:r>
              <a:rPr lang="en-US" dirty="0">
                <a:solidFill>
                  <a:srgbClr val="FF0000"/>
                </a:solidFill>
              </a:rPr>
              <a:t>overall pattern </a:t>
            </a:r>
            <a:r>
              <a:rPr lang="en-US" dirty="0"/>
              <a:t>and for </a:t>
            </a:r>
            <a:r>
              <a:rPr lang="en-US" dirty="0" smtClean="0"/>
              <a:t>striking </a:t>
            </a:r>
            <a:r>
              <a:rPr lang="en-US" dirty="0">
                <a:solidFill>
                  <a:srgbClr val="FF0000"/>
                </a:solidFill>
              </a:rPr>
              <a:t>deviations</a:t>
            </a:r>
            <a:r>
              <a:rPr lang="en-US" dirty="0"/>
              <a:t> from that pattern</a:t>
            </a:r>
            <a:r>
              <a:rPr lang="en-US" dirty="0" smtClean="0"/>
              <a:t>.</a:t>
            </a:r>
          </a:p>
          <a:p>
            <a:r>
              <a:rPr lang="en-US" dirty="0"/>
              <a:t>You can describe the overall pattern by its </a:t>
            </a:r>
            <a:r>
              <a:rPr lang="en-US" dirty="0">
                <a:solidFill>
                  <a:srgbClr val="FF0000"/>
                </a:solidFill>
              </a:rPr>
              <a:t>shape</a:t>
            </a:r>
            <a:r>
              <a:rPr lang="en-US" dirty="0"/>
              <a:t>, </a:t>
            </a:r>
            <a:r>
              <a:rPr lang="en-US" dirty="0">
                <a:solidFill>
                  <a:srgbClr val="FF0000"/>
                </a:solidFill>
              </a:rPr>
              <a:t>center</a:t>
            </a:r>
            <a:r>
              <a:rPr lang="en-US" dirty="0" smtClean="0"/>
              <a:t>, and </a:t>
            </a:r>
            <a:r>
              <a:rPr lang="en-US" dirty="0">
                <a:solidFill>
                  <a:srgbClr val="FF0000"/>
                </a:solidFill>
              </a:rPr>
              <a:t>spread</a:t>
            </a:r>
            <a:r>
              <a:rPr lang="en-US" dirty="0" smtClean="0"/>
              <a:t>.</a:t>
            </a:r>
          </a:p>
          <a:p>
            <a:r>
              <a:rPr lang="en-US" dirty="0"/>
              <a:t>An important kind of deviation is an </a:t>
            </a:r>
            <a:r>
              <a:rPr lang="en-US" dirty="0">
                <a:solidFill>
                  <a:srgbClr val="FF0000"/>
                </a:solidFill>
              </a:rPr>
              <a:t>outlier</a:t>
            </a:r>
            <a:r>
              <a:rPr lang="en-US" dirty="0"/>
              <a:t>, an </a:t>
            </a:r>
            <a:r>
              <a:rPr lang="en-US" dirty="0" smtClean="0"/>
              <a:t>individual that </a:t>
            </a:r>
            <a:r>
              <a:rPr lang="en-US" dirty="0"/>
              <a:t>falls outside the overall pattern.</a:t>
            </a:r>
          </a:p>
        </p:txBody>
      </p:sp>
      <p:sp>
        <p:nvSpPr>
          <p:cNvPr id="4" name="Slide Number Placeholder 3"/>
          <p:cNvSpPr>
            <a:spLocks noGrp="1"/>
          </p:cNvSpPr>
          <p:nvPr>
            <p:ph type="sldNum" sz="quarter" idx="12"/>
          </p:nvPr>
        </p:nvSpPr>
        <p:spPr/>
        <p:txBody>
          <a:bodyPr/>
          <a:lstStyle/>
          <a:p>
            <a:fld id="{D85D01E0-4520-4710-81AB-3D8832D73914}" type="slidenum">
              <a:rPr lang="en-US" smtClean="0"/>
              <a:pPr/>
              <a:t>14</a:t>
            </a:fld>
            <a:endParaRPr lang="en-US"/>
          </a:p>
        </p:txBody>
      </p:sp>
    </p:spTree>
    <p:extLst>
      <p:ext uri="{BB962C8B-B14F-4D97-AF65-F5344CB8AC3E}">
        <p14:creationId xmlns:p14="http://schemas.microsoft.com/office/powerpoint/2010/main" val="35856355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Shapes of Histograms - Number</a:t>
            </a:r>
            <a:endParaRPr lang="en-US" dirty="0"/>
          </a:p>
        </p:txBody>
      </p:sp>
      <p:pic>
        <p:nvPicPr>
          <p:cNvPr id="7" name="Picture 8" descr="F02_02_14a"/>
          <p:cNvPicPr>
            <a:picLocks noGrp="1" noChangeAspect="1" noChangeArrowheads="1"/>
          </p:cNvPicPr>
          <p:nvPr>
            <p:ph idx="1"/>
          </p:nvPr>
        </p:nvPicPr>
        <p:blipFill>
          <a:blip r:embed="rId2" cstate="print"/>
          <a:srcRect r="50478" b="78003"/>
          <a:stretch>
            <a:fillRect/>
          </a:stretch>
        </p:blipFill>
        <p:spPr bwMode="auto">
          <a:xfrm>
            <a:off x="533400" y="1371600"/>
            <a:ext cx="3657600" cy="1332260"/>
          </a:xfrm>
          <a:prstGeom prst="rect">
            <a:avLst/>
          </a:prstGeom>
          <a:noFill/>
        </p:spPr>
      </p:pic>
      <p:pic>
        <p:nvPicPr>
          <p:cNvPr id="4" name="Picture 8" descr="F02_02_14a"/>
          <p:cNvPicPr>
            <a:picLocks noChangeAspect="1" noChangeArrowheads="1"/>
          </p:cNvPicPr>
          <p:nvPr/>
        </p:nvPicPr>
        <p:blipFill>
          <a:blip r:embed="rId2" cstate="print"/>
          <a:srcRect l="48490" t="72971" b="3125"/>
          <a:stretch>
            <a:fillRect/>
          </a:stretch>
        </p:blipFill>
        <p:spPr bwMode="auto">
          <a:xfrm>
            <a:off x="4876800" y="1295400"/>
            <a:ext cx="3804465" cy="1447800"/>
          </a:xfrm>
          <a:prstGeom prst="rect">
            <a:avLst/>
          </a:prstGeom>
          <a:noFill/>
        </p:spPr>
      </p:pic>
      <p:pic>
        <p:nvPicPr>
          <p:cNvPr id="7170" name="Picture 2"/>
          <p:cNvPicPr>
            <a:picLocks noChangeAspect="1" noChangeArrowheads="1"/>
          </p:cNvPicPr>
          <p:nvPr/>
        </p:nvPicPr>
        <p:blipFill>
          <a:blip r:embed="rId3" cstate="print"/>
          <a:srcRect/>
          <a:stretch>
            <a:fillRect/>
          </a:stretch>
        </p:blipFill>
        <p:spPr bwMode="auto">
          <a:xfrm>
            <a:off x="2514600" y="3124200"/>
            <a:ext cx="3962400" cy="3143504"/>
          </a:xfrm>
          <a:prstGeom prst="rect">
            <a:avLst/>
          </a:prstGeom>
          <a:noFill/>
          <a:ln w="9525">
            <a:noFill/>
            <a:miter lim="800000"/>
            <a:headEnd/>
            <a:tailEnd/>
          </a:ln>
        </p:spPr>
      </p:pic>
      <p:sp>
        <p:nvSpPr>
          <p:cNvPr id="6" name="TextBox 5"/>
          <p:cNvSpPr txBox="1"/>
          <p:nvPr/>
        </p:nvSpPr>
        <p:spPr>
          <a:xfrm>
            <a:off x="914400" y="6488668"/>
            <a:ext cx="7646773" cy="369332"/>
          </a:xfrm>
          <a:prstGeom prst="rect">
            <a:avLst/>
          </a:prstGeom>
          <a:noFill/>
        </p:spPr>
        <p:txBody>
          <a:bodyPr wrap="none" rtlCol="0">
            <a:spAutoFit/>
          </a:bodyPr>
          <a:lstStyle/>
          <a:p>
            <a:r>
              <a:rPr lang="en-US" dirty="0" smtClean="0"/>
              <a:t>http://www.particleandfibretoxicology.com/content/6/1/6/figure/F1?highres=y</a:t>
            </a:r>
            <a:endParaRPr lang="en-US" dirty="0"/>
          </a:p>
        </p:txBody>
      </p:sp>
      <p:sp>
        <p:nvSpPr>
          <p:cNvPr id="8" name="TextBox 7"/>
          <p:cNvSpPr txBox="1"/>
          <p:nvPr/>
        </p:nvSpPr>
        <p:spPr>
          <a:xfrm>
            <a:off x="914400" y="2743200"/>
            <a:ext cx="1736501" cy="954107"/>
          </a:xfrm>
          <a:prstGeom prst="rect">
            <a:avLst/>
          </a:prstGeom>
          <a:noFill/>
        </p:spPr>
        <p:txBody>
          <a:bodyPr wrap="none" rtlCol="0">
            <a:spAutoFit/>
          </a:bodyPr>
          <a:lstStyle/>
          <a:p>
            <a:r>
              <a:rPr lang="en-US" sz="2800" dirty="0" smtClean="0"/>
              <a:t>Symmetric</a:t>
            </a:r>
          </a:p>
          <a:p>
            <a:r>
              <a:rPr lang="en-US" sz="2800" dirty="0" err="1" smtClean="0"/>
              <a:t>unimodal</a:t>
            </a:r>
            <a:endParaRPr lang="en-US" sz="2800" dirty="0"/>
          </a:p>
        </p:txBody>
      </p:sp>
      <p:sp>
        <p:nvSpPr>
          <p:cNvPr id="9" name="TextBox 8"/>
          <p:cNvSpPr txBox="1"/>
          <p:nvPr/>
        </p:nvSpPr>
        <p:spPr>
          <a:xfrm>
            <a:off x="6324600" y="2743200"/>
            <a:ext cx="1374094" cy="523220"/>
          </a:xfrm>
          <a:prstGeom prst="rect">
            <a:avLst/>
          </a:prstGeom>
          <a:noFill/>
        </p:spPr>
        <p:txBody>
          <a:bodyPr wrap="none" rtlCol="0">
            <a:spAutoFit/>
          </a:bodyPr>
          <a:lstStyle/>
          <a:p>
            <a:r>
              <a:rPr lang="en-US" sz="2800" dirty="0" smtClean="0"/>
              <a:t>bimodal</a:t>
            </a:r>
            <a:endParaRPr lang="en-US" sz="2800" dirty="0"/>
          </a:p>
        </p:txBody>
      </p:sp>
      <p:sp>
        <p:nvSpPr>
          <p:cNvPr id="10" name="TextBox 9"/>
          <p:cNvSpPr txBox="1"/>
          <p:nvPr/>
        </p:nvSpPr>
        <p:spPr>
          <a:xfrm>
            <a:off x="6019800" y="5867400"/>
            <a:ext cx="1863011" cy="523220"/>
          </a:xfrm>
          <a:prstGeom prst="rect">
            <a:avLst/>
          </a:prstGeom>
          <a:noFill/>
        </p:spPr>
        <p:txBody>
          <a:bodyPr wrap="none" rtlCol="0">
            <a:spAutoFit/>
          </a:bodyPr>
          <a:lstStyle/>
          <a:p>
            <a:r>
              <a:rPr lang="en-US" sz="2800" dirty="0" smtClean="0"/>
              <a:t>multimodal</a:t>
            </a:r>
            <a:endParaRPr lang="en-US" sz="2800" dirty="0"/>
          </a:p>
        </p:txBody>
      </p:sp>
      <p:sp>
        <p:nvSpPr>
          <p:cNvPr id="3" name="Slide Number Placeholder 2"/>
          <p:cNvSpPr>
            <a:spLocks noGrp="1"/>
          </p:cNvSpPr>
          <p:nvPr>
            <p:ph type="sldNum" sz="quarter" idx="12"/>
          </p:nvPr>
        </p:nvSpPr>
        <p:spPr/>
        <p:txBody>
          <a:bodyPr/>
          <a:lstStyle/>
          <a:p>
            <a:fld id="{D85D01E0-4520-4710-81AB-3D8832D73914}"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Shapes of Histograms (cont)</a:t>
            </a:r>
            <a:endParaRPr lang="en-US" dirty="0"/>
          </a:p>
        </p:txBody>
      </p:sp>
      <p:pic>
        <p:nvPicPr>
          <p:cNvPr id="7" name="Picture 8" descr="F02_02_14a"/>
          <p:cNvPicPr>
            <a:picLocks noGrp="1" noChangeAspect="1" noChangeArrowheads="1"/>
          </p:cNvPicPr>
          <p:nvPr>
            <p:ph idx="1"/>
          </p:nvPr>
        </p:nvPicPr>
        <p:blipFill>
          <a:blip r:embed="rId2" cstate="print"/>
          <a:srcRect t="25771" b="54099"/>
          <a:stretch>
            <a:fillRect/>
          </a:stretch>
        </p:blipFill>
        <p:spPr bwMode="auto">
          <a:xfrm>
            <a:off x="0" y="3733800"/>
            <a:ext cx="8770715" cy="1447800"/>
          </a:xfrm>
          <a:prstGeom prst="rect">
            <a:avLst/>
          </a:prstGeom>
          <a:noFill/>
        </p:spPr>
      </p:pic>
      <p:sp>
        <p:nvSpPr>
          <p:cNvPr id="4" name="TextBox 3"/>
          <p:cNvSpPr txBox="1"/>
          <p:nvPr/>
        </p:nvSpPr>
        <p:spPr>
          <a:xfrm>
            <a:off x="609600" y="5334000"/>
            <a:ext cx="2728760" cy="523220"/>
          </a:xfrm>
          <a:prstGeom prst="rect">
            <a:avLst/>
          </a:prstGeom>
          <a:noFill/>
        </p:spPr>
        <p:txBody>
          <a:bodyPr wrap="none" rtlCol="0">
            <a:spAutoFit/>
          </a:bodyPr>
          <a:lstStyle/>
          <a:p>
            <a:r>
              <a:rPr lang="en-US" sz="2800" dirty="0" smtClean="0"/>
              <a:t>Positively skewed</a:t>
            </a:r>
            <a:endParaRPr lang="en-US" sz="2800" dirty="0"/>
          </a:p>
        </p:txBody>
      </p:sp>
      <p:sp>
        <p:nvSpPr>
          <p:cNvPr id="5" name="TextBox 4"/>
          <p:cNvSpPr txBox="1"/>
          <p:nvPr/>
        </p:nvSpPr>
        <p:spPr>
          <a:xfrm>
            <a:off x="5257800" y="5334000"/>
            <a:ext cx="2878224" cy="523220"/>
          </a:xfrm>
          <a:prstGeom prst="rect">
            <a:avLst/>
          </a:prstGeom>
          <a:noFill/>
        </p:spPr>
        <p:txBody>
          <a:bodyPr wrap="none" rtlCol="0">
            <a:spAutoFit/>
          </a:bodyPr>
          <a:lstStyle/>
          <a:p>
            <a:r>
              <a:rPr lang="en-US" sz="2800" dirty="0" smtClean="0"/>
              <a:t>Negatively skewed</a:t>
            </a:r>
            <a:endParaRPr lang="en-US" sz="2800" dirty="0"/>
          </a:p>
        </p:txBody>
      </p:sp>
      <p:pic>
        <p:nvPicPr>
          <p:cNvPr id="6" name="Picture 8" descr="F02_02_14a"/>
          <p:cNvPicPr>
            <a:picLocks noChangeAspect="1" noChangeArrowheads="1"/>
          </p:cNvPicPr>
          <p:nvPr/>
        </p:nvPicPr>
        <p:blipFill>
          <a:blip r:embed="rId2" cstate="print"/>
          <a:srcRect r="50478" b="78003"/>
          <a:stretch>
            <a:fillRect/>
          </a:stretch>
        </p:blipFill>
        <p:spPr bwMode="auto">
          <a:xfrm>
            <a:off x="2209800" y="1143000"/>
            <a:ext cx="3657600" cy="1332260"/>
          </a:xfrm>
          <a:prstGeom prst="rect">
            <a:avLst/>
          </a:prstGeom>
          <a:noFill/>
        </p:spPr>
      </p:pic>
      <p:sp>
        <p:nvSpPr>
          <p:cNvPr id="8" name="TextBox 7"/>
          <p:cNvSpPr txBox="1"/>
          <p:nvPr/>
        </p:nvSpPr>
        <p:spPr>
          <a:xfrm>
            <a:off x="3200400" y="2667000"/>
            <a:ext cx="1736501" cy="523220"/>
          </a:xfrm>
          <a:prstGeom prst="rect">
            <a:avLst/>
          </a:prstGeom>
          <a:noFill/>
        </p:spPr>
        <p:txBody>
          <a:bodyPr wrap="none" rtlCol="0">
            <a:spAutoFit/>
          </a:bodyPr>
          <a:lstStyle/>
          <a:p>
            <a:r>
              <a:rPr lang="en-US" sz="2800" dirty="0" smtClean="0"/>
              <a:t>Symmetric</a:t>
            </a:r>
          </a:p>
        </p:txBody>
      </p:sp>
      <p:sp>
        <p:nvSpPr>
          <p:cNvPr id="3" name="Slide Number Placeholder 2"/>
          <p:cNvSpPr>
            <a:spLocks noGrp="1"/>
          </p:cNvSpPr>
          <p:nvPr>
            <p:ph type="sldNum" sz="quarter" idx="12"/>
          </p:nvPr>
        </p:nvSpPr>
        <p:spPr/>
        <p:txBody>
          <a:bodyPr/>
          <a:lstStyle/>
          <a:p>
            <a:fld id="{D85D01E0-4520-4710-81AB-3D8832D73914}"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Shapes of Histograms (cont)</a:t>
            </a:r>
            <a:endParaRPr lang="en-US" dirty="0"/>
          </a:p>
        </p:txBody>
      </p:sp>
      <p:pic>
        <p:nvPicPr>
          <p:cNvPr id="4" name="Picture 1"/>
          <p:cNvPicPr>
            <a:picLocks noChangeAspect="1" noChangeArrowheads="1"/>
          </p:cNvPicPr>
          <p:nvPr/>
        </p:nvPicPr>
        <p:blipFill>
          <a:blip r:embed="rId2" cstate="print"/>
          <a:srcRect/>
          <a:stretch>
            <a:fillRect/>
          </a:stretch>
        </p:blipFill>
        <p:spPr bwMode="auto">
          <a:xfrm>
            <a:off x="457200" y="914400"/>
            <a:ext cx="4495800" cy="29972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t="6734" r="24495" b="7401"/>
          <a:stretch>
            <a:fillRect/>
          </a:stretch>
        </p:blipFill>
        <p:spPr bwMode="auto">
          <a:xfrm>
            <a:off x="5562600" y="914400"/>
            <a:ext cx="3025474" cy="2895600"/>
          </a:xfrm>
          <a:prstGeom prst="rect">
            <a:avLst/>
          </a:prstGeom>
          <a:noFill/>
          <a:ln w="9525">
            <a:noFill/>
            <a:miter lim="800000"/>
            <a:headEnd/>
            <a:tailEnd/>
          </a:ln>
        </p:spPr>
      </p:pic>
      <p:pic>
        <p:nvPicPr>
          <p:cNvPr id="69634" name="Picture 2" descr="Figure 4-1: Number of Korean War veterans by year of birth"/>
          <p:cNvPicPr>
            <a:picLocks noChangeAspect="1" noChangeArrowheads="1"/>
          </p:cNvPicPr>
          <p:nvPr/>
        </p:nvPicPr>
        <p:blipFill>
          <a:blip r:embed="rId4" cstate="print"/>
          <a:srcRect/>
          <a:stretch>
            <a:fillRect/>
          </a:stretch>
        </p:blipFill>
        <p:spPr bwMode="auto">
          <a:xfrm>
            <a:off x="228600" y="3971924"/>
            <a:ext cx="4705350" cy="2886076"/>
          </a:xfrm>
          <a:prstGeom prst="rect">
            <a:avLst/>
          </a:prstGeom>
          <a:noFill/>
        </p:spPr>
      </p:pic>
      <p:pic>
        <p:nvPicPr>
          <p:cNvPr id="69636" name="Picture 4" descr="http://basicmathsuccess.files.wordpress.com/2012/02/2011-allstate-america-best-drivers-histogram-1.jpg?w=640&amp;h=498"/>
          <p:cNvPicPr>
            <a:picLocks noChangeAspect="1" noChangeArrowheads="1"/>
          </p:cNvPicPr>
          <p:nvPr/>
        </p:nvPicPr>
        <p:blipFill>
          <a:blip r:embed="rId5" cstate="print"/>
          <a:srcRect/>
          <a:stretch>
            <a:fillRect/>
          </a:stretch>
        </p:blipFill>
        <p:spPr bwMode="auto">
          <a:xfrm>
            <a:off x="5105400" y="3886200"/>
            <a:ext cx="3581400" cy="2786777"/>
          </a:xfrm>
          <a:prstGeom prst="rect">
            <a:avLst/>
          </a:prstGeom>
          <a:noFill/>
        </p:spPr>
      </p:pic>
      <p:sp>
        <p:nvSpPr>
          <p:cNvPr id="3" name="Slide Number Placeholder 2"/>
          <p:cNvSpPr>
            <a:spLocks noGrp="1"/>
          </p:cNvSpPr>
          <p:nvPr>
            <p:ph type="sldNum" sz="quarter" idx="12"/>
          </p:nvPr>
        </p:nvSpPr>
        <p:spPr/>
        <p:txBody>
          <a:bodyPr/>
          <a:lstStyle/>
          <a:p>
            <a:fld id="{D85D01E0-4520-4710-81AB-3D8832D73914}"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Shapes of Histograms (</a:t>
            </a:r>
            <a:r>
              <a:rPr lang="en-US" dirty="0" err="1" smtClean="0"/>
              <a:t>cont</a:t>
            </a:r>
            <a:r>
              <a:rPr lang="en-US" dirty="0" smtClean="0"/>
              <a:t>)</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18</a:t>
            </a:fld>
            <a:endParaRPr lang="en-US"/>
          </a:p>
        </p:txBody>
      </p:sp>
      <p:pic>
        <p:nvPicPr>
          <p:cNvPr id="5" name="Picture 5" descr="kokos_02_3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09900" y="1366120"/>
            <a:ext cx="2705100" cy="1679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2631751" y="3140491"/>
            <a:ext cx="3461397" cy="584775"/>
          </a:xfrm>
          <a:prstGeom prst="rect">
            <a:avLst/>
          </a:prstGeom>
          <a:noFill/>
        </p:spPr>
        <p:txBody>
          <a:bodyPr wrap="none" rtlCol="0">
            <a:spAutoFit/>
          </a:bodyPr>
          <a:lstStyle/>
          <a:p>
            <a:r>
              <a:rPr lang="en-US" sz="3200" dirty="0" smtClean="0"/>
              <a:t>Normal distribution</a:t>
            </a:r>
            <a:endParaRPr lang="en-US" sz="3200" dirty="0"/>
          </a:p>
        </p:txBody>
      </p:sp>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8924" y="4078011"/>
            <a:ext cx="3065654" cy="184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623077" y="6093251"/>
            <a:ext cx="2017347" cy="584775"/>
          </a:xfrm>
          <a:prstGeom prst="rect">
            <a:avLst/>
          </a:prstGeom>
          <a:noFill/>
        </p:spPr>
        <p:txBody>
          <a:bodyPr wrap="none" rtlCol="0">
            <a:spAutoFit/>
          </a:bodyPr>
          <a:lstStyle/>
          <a:p>
            <a:r>
              <a:rPr lang="en-US" sz="3200" dirty="0" smtClean="0"/>
              <a:t>Heavy Tails</a:t>
            </a:r>
            <a:endParaRPr lang="en-US" sz="3200" dirty="0"/>
          </a:p>
        </p:txBody>
      </p:sp>
      <p:pic>
        <p:nvPicPr>
          <p:cNvPr id="9" name="Picture 1"/>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32967" y="4120086"/>
            <a:ext cx="2891825"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6176516" y="6136700"/>
            <a:ext cx="1804725" cy="584775"/>
          </a:xfrm>
          <a:prstGeom prst="rect">
            <a:avLst/>
          </a:prstGeom>
          <a:noFill/>
        </p:spPr>
        <p:txBody>
          <a:bodyPr wrap="none" rtlCol="0">
            <a:spAutoFit/>
          </a:bodyPr>
          <a:lstStyle/>
          <a:p>
            <a:r>
              <a:rPr lang="en-US" sz="3200" dirty="0" smtClean="0"/>
              <a:t>Light Tails</a:t>
            </a:r>
            <a:endParaRPr lang="en-US" sz="3200" dirty="0"/>
          </a:p>
        </p:txBody>
      </p:sp>
    </p:spTree>
    <p:extLst>
      <p:ext uri="{BB962C8B-B14F-4D97-AF65-F5344CB8AC3E}">
        <p14:creationId xmlns:p14="http://schemas.microsoft.com/office/powerpoint/2010/main" val="2264782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Outliers</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19</a:t>
            </a:fld>
            <a:endParaRPr lang="en-US"/>
          </a:p>
        </p:txBody>
      </p:sp>
      <p:pic>
        <p:nvPicPr>
          <p:cNvPr id="70658" name="Picture 2" descr="Histogram of number of redirects for links. The vast majority have one or two wrappers around the real l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198123"/>
            <a:ext cx="6849533" cy="51371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731217" y="6375145"/>
            <a:ext cx="4130298" cy="369332"/>
          </a:xfrm>
          <a:prstGeom prst="rect">
            <a:avLst/>
          </a:prstGeom>
          <a:noFill/>
        </p:spPr>
        <p:txBody>
          <a:bodyPr wrap="none" rtlCol="0">
            <a:spAutoFit/>
          </a:bodyPr>
          <a:lstStyle/>
          <a:p>
            <a:r>
              <a:rPr lang="en-US" dirty="0"/>
              <a:t>http://ewencp.org/blog/url-reshorteners/</a:t>
            </a:r>
          </a:p>
        </p:txBody>
      </p:sp>
    </p:spTree>
    <p:extLst>
      <p:ext uri="{BB962C8B-B14F-4D97-AF65-F5344CB8AC3E}">
        <p14:creationId xmlns:p14="http://schemas.microsoft.com/office/powerpoint/2010/main" val="710917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Types of Data, Graphing: Goals</a:t>
            </a:r>
            <a:endParaRPr lang="en-US" dirty="0"/>
          </a:p>
        </p:txBody>
      </p:sp>
      <p:sp>
        <p:nvSpPr>
          <p:cNvPr id="3" name="Content Placeholder 2"/>
          <p:cNvSpPr>
            <a:spLocks noGrp="1"/>
          </p:cNvSpPr>
          <p:nvPr>
            <p:ph idx="1"/>
          </p:nvPr>
        </p:nvSpPr>
        <p:spPr>
          <a:xfrm>
            <a:off x="457200" y="1142999"/>
            <a:ext cx="8458200" cy="5578475"/>
          </a:xfrm>
        </p:spPr>
        <p:txBody>
          <a:bodyPr>
            <a:normAutofit fontScale="77500" lnSpcReduction="20000"/>
          </a:bodyPr>
          <a:lstStyle/>
          <a:p>
            <a:r>
              <a:rPr lang="en-US" sz="3800" dirty="0" smtClean="0"/>
              <a:t>Section 2.1 Classify variables as</a:t>
            </a:r>
          </a:p>
          <a:p>
            <a:pPr lvl="1"/>
            <a:r>
              <a:rPr lang="en-US" sz="3800" dirty="0" smtClean="0"/>
              <a:t>Number of characteristics</a:t>
            </a:r>
          </a:p>
          <a:p>
            <a:pPr lvl="1"/>
            <a:r>
              <a:rPr lang="en-US" sz="3800" dirty="0" smtClean="0"/>
              <a:t>Categorical or numerical</a:t>
            </a:r>
          </a:p>
          <a:p>
            <a:r>
              <a:rPr lang="en-US" sz="3800" dirty="0" smtClean="0"/>
              <a:t>Section 2.2 (very brief) Analyze </a:t>
            </a:r>
            <a:r>
              <a:rPr lang="en-US" sz="3800" dirty="0"/>
              <a:t>the distribution of categorical variable:</a:t>
            </a:r>
          </a:p>
          <a:p>
            <a:pPr lvl="1"/>
            <a:r>
              <a:rPr lang="en-US" sz="3800" dirty="0"/>
              <a:t>Bar Graphs</a:t>
            </a:r>
          </a:p>
          <a:p>
            <a:pPr lvl="1"/>
            <a:r>
              <a:rPr lang="en-US" sz="3800" dirty="0"/>
              <a:t>Pie Charts</a:t>
            </a:r>
          </a:p>
          <a:p>
            <a:r>
              <a:rPr lang="en-US" sz="3800" dirty="0" smtClean="0"/>
              <a:t>Section 2.3: Skip</a:t>
            </a:r>
          </a:p>
          <a:p>
            <a:r>
              <a:rPr lang="en-US" sz="3800" dirty="0" smtClean="0"/>
              <a:t>Section 2.4 Analyze </a:t>
            </a:r>
            <a:r>
              <a:rPr lang="en-US" sz="3800" dirty="0"/>
              <a:t>the distribution of quantitative variable:</a:t>
            </a:r>
          </a:p>
          <a:p>
            <a:pPr lvl="1"/>
            <a:r>
              <a:rPr lang="en-US" sz="3800" dirty="0"/>
              <a:t>Histogram</a:t>
            </a:r>
          </a:p>
          <a:p>
            <a:pPr lvl="1"/>
            <a:r>
              <a:rPr lang="en-US" sz="3800" dirty="0" smtClean="0"/>
              <a:t>Identify </a:t>
            </a:r>
            <a:r>
              <a:rPr lang="en-US" sz="3800" dirty="0"/>
              <a:t>the shape, center, and spread </a:t>
            </a:r>
          </a:p>
          <a:p>
            <a:pPr lvl="1"/>
            <a:r>
              <a:rPr lang="en-US" sz="3800" dirty="0"/>
              <a:t>Identify and describe any outliers</a:t>
            </a:r>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a:t>
            </a:fld>
            <a:endParaRPr lang="en-US"/>
          </a:p>
        </p:txBody>
      </p:sp>
    </p:spTree>
    <p:extLst>
      <p:ext uri="{BB962C8B-B14F-4D97-AF65-F5344CB8AC3E}">
        <p14:creationId xmlns:p14="http://schemas.microsoft.com/office/powerpoint/2010/main" val="2190174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Plots</a:t>
            </a:r>
            <a:endParaRPr lang="en-US" dirty="0"/>
          </a:p>
        </p:txBody>
      </p:sp>
      <p:sp>
        <p:nvSpPr>
          <p:cNvPr id="3" name="Content Placeholder 2"/>
          <p:cNvSpPr>
            <a:spLocks noGrp="1"/>
          </p:cNvSpPr>
          <p:nvPr>
            <p:ph idx="1"/>
          </p:nvPr>
        </p:nvSpPr>
        <p:spPr/>
        <p:txBody>
          <a:bodyPr/>
          <a:lstStyle/>
          <a:p>
            <a:pPr marL="0" indent="0">
              <a:buNone/>
            </a:pPr>
            <a:r>
              <a:rPr lang="en-US" dirty="0" smtClean="0"/>
              <a:t>A </a:t>
            </a:r>
            <a:r>
              <a:rPr lang="en-US" dirty="0" smtClean="0">
                <a:solidFill>
                  <a:srgbClr val="FF0000"/>
                </a:solidFill>
              </a:rPr>
              <a:t>time plot </a:t>
            </a:r>
            <a:r>
              <a:rPr lang="en-US" dirty="0" smtClean="0"/>
              <a:t>shows behavior over time.</a:t>
            </a:r>
          </a:p>
          <a:p>
            <a:r>
              <a:rPr lang="en-US" dirty="0" smtClean="0"/>
              <a:t>Time is always on the x-axis; the other variable is on the y-axis</a:t>
            </a:r>
          </a:p>
          <a:p>
            <a:r>
              <a:rPr lang="en-US" dirty="0" smtClean="0"/>
              <a:t>Look for a trend and deviations from the trend. Connecting the data points by lines may emphasize this trend.</a:t>
            </a:r>
          </a:p>
          <a:p>
            <a:r>
              <a:rPr lang="en-US" dirty="0" smtClean="0"/>
              <a:t>Look for patterns that repeat at known regular intervals.</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20</a:t>
            </a:fld>
            <a:endParaRPr lang="en-US"/>
          </a:p>
        </p:txBody>
      </p:sp>
    </p:spTree>
    <p:extLst>
      <p:ext uri="{BB962C8B-B14F-4D97-AF65-F5344CB8AC3E}">
        <p14:creationId xmlns:p14="http://schemas.microsoft.com/office/powerpoint/2010/main" val="38421458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Time Plots</a:t>
            </a:r>
            <a:endParaRPr lang="en-US" dirty="0"/>
          </a:p>
        </p:txBody>
      </p:sp>
      <p:sp>
        <p:nvSpPr>
          <p:cNvPr id="3" name="Content Placeholder 2"/>
          <p:cNvSpPr>
            <a:spLocks noGrp="1"/>
          </p:cNvSpPr>
          <p:nvPr>
            <p:ph idx="1"/>
          </p:nvPr>
        </p:nvSpPr>
        <p:spPr/>
        <p:txBody>
          <a:bodyPr/>
          <a:lstStyle/>
          <a:p>
            <a:pPr>
              <a:buNone/>
            </a:pPr>
            <a:r>
              <a:rPr lang="en-US" dirty="0" smtClean="0"/>
              <a:t>We are interested in the temperature (</a:t>
            </a:r>
            <a:r>
              <a:rPr lang="en-US" baseline="30000" dirty="0" err="1" smtClean="0"/>
              <a:t>o</a:t>
            </a:r>
            <a:r>
              <a:rPr lang="en-US" dirty="0" err="1" smtClean="0"/>
              <a:t>F</a:t>
            </a:r>
            <a:r>
              <a:rPr lang="en-US" dirty="0" smtClean="0"/>
              <a:t>) of effluent at a sewage treatment plant.</a:t>
            </a:r>
          </a:p>
          <a:p>
            <a:pPr>
              <a:buNone/>
            </a:pPr>
            <a:endParaRPr lang="en-US" dirty="0" smtClean="0"/>
          </a:p>
          <a:p>
            <a:pPr>
              <a:buNone/>
            </a:pPr>
            <a:endParaRPr lang="en-US" dirty="0" smtClean="0"/>
          </a:p>
          <a:p>
            <a:pPr>
              <a:buNone/>
            </a:pPr>
            <a:endParaRPr lang="en-US" dirty="0" smtClean="0"/>
          </a:p>
          <a:p>
            <a:pPr marL="514350" indent="-514350">
              <a:buAutoNum type="alphaLcParenR"/>
            </a:pPr>
            <a:r>
              <a:rPr lang="en-US" dirty="0" smtClean="0"/>
              <a:t>Plot a histogram of the data.</a:t>
            </a:r>
          </a:p>
          <a:p>
            <a:pPr marL="514350" indent="-514350">
              <a:buAutoNum type="alphaLcParenR"/>
            </a:pPr>
            <a:r>
              <a:rPr lang="en-US" dirty="0" smtClean="0"/>
              <a:t>Plot a time plot of the data.</a:t>
            </a:r>
          </a:p>
          <a:p>
            <a:pPr>
              <a:buNone/>
            </a:pPr>
            <a:endParaRPr lang="en-US" dirty="0"/>
          </a:p>
        </p:txBody>
      </p:sp>
      <p:graphicFrame>
        <p:nvGraphicFramePr>
          <p:cNvPr id="4" name="Table 3"/>
          <p:cNvGraphicFramePr>
            <a:graphicFrameLocks noGrp="1"/>
          </p:cNvGraphicFramePr>
          <p:nvPr/>
        </p:nvGraphicFramePr>
        <p:xfrm>
          <a:off x="457200" y="2971800"/>
          <a:ext cx="8458203" cy="1158240"/>
        </p:xfrm>
        <a:graphic>
          <a:graphicData uri="http://schemas.openxmlformats.org/drawingml/2006/table">
            <a:tbl>
              <a:tblPr>
                <a:tableStyleId>{5C22544A-7EE6-4342-B048-85BDC9FD1C3A}</a:tableStyleId>
              </a:tblPr>
              <a:tblGrid>
                <a:gridCol w="650631"/>
                <a:gridCol w="650631"/>
                <a:gridCol w="650631"/>
                <a:gridCol w="650631"/>
                <a:gridCol w="650631"/>
                <a:gridCol w="650631"/>
                <a:gridCol w="650631"/>
                <a:gridCol w="650631"/>
                <a:gridCol w="650631"/>
                <a:gridCol w="650631"/>
                <a:gridCol w="650631"/>
                <a:gridCol w="650631"/>
                <a:gridCol w="650631"/>
              </a:tblGrid>
              <a:tr h="370840">
                <a:tc>
                  <a:txBody>
                    <a:bodyPr/>
                    <a:lstStyle/>
                    <a:p>
                      <a:r>
                        <a:rPr lang="en-US" sz="3200" dirty="0" smtClean="0"/>
                        <a:t>47</a:t>
                      </a:r>
                      <a:endParaRPr lang="en-US" sz="3200" dirty="0"/>
                    </a:p>
                  </a:txBody>
                  <a:tcPr/>
                </a:tc>
                <a:tc>
                  <a:txBody>
                    <a:bodyPr/>
                    <a:lstStyle/>
                    <a:p>
                      <a:r>
                        <a:rPr lang="en-US" sz="3200" dirty="0" smtClean="0"/>
                        <a:t>54</a:t>
                      </a:r>
                      <a:endParaRPr lang="en-US" sz="3200" dirty="0"/>
                    </a:p>
                  </a:txBody>
                  <a:tcPr/>
                </a:tc>
                <a:tc>
                  <a:txBody>
                    <a:bodyPr/>
                    <a:lstStyle/>
                    <a:p>
                      <a:r>
                        <a:rPr lang="en-US" sz="3200" dirty="0" smtClean="0"/>
                        <a:t>53</a:t>
                      </a:r>
                      <a:endParaRPr lang="en-US" sz="3200" dirty="0"/>
                    </a:p>
                  </a:txBody>
                  <a:tcPr/>
                </a:tc>
                <a:tc>
                  <a:txBody>
                    <a:bodyPr/>
                    <a:lstStyle/>
                    <a:p>
                      <a:r>
                        <a:rPr lang="en-US" sz="3200" dirty="0" smtClean="0"/>
                        <a:t>50</a:t>
                      </a:r>
                      <a:endParaRPr lang="en-US" sz="3200" dirty="0"/>
                    </a:p>
                  </a:txBody>
                  <a:tcPr/>
                </a:tc>
                <a:tc>
                  <a:txBody>
                    <a:bodyPr/>
                    <a:lstStyle/>
                    <a:p>
                      <a:r>
                        <a:rPr lang="en-US" sz="3200" dirty="0" smtClean="0"/>
                        <a:t>46</a:t>
                      </a:r>
                      <a:endParaRPr lang="en-US" sz="3200" dirty="0"/>
                    </a:p>
                  </a:txBody>
                  <a:tcPr/>
                </a:tc>
                <a:tc>
                  <a:txBody>
                    <a:bodyPr/>
                    <a:lstStyle/>
                    <a:p>
                      <a:r>
                        <a:rPr lang="en-US" sz="3200" dirty="0" smtClean="0"/>
                        <a:t>46</a:t>
                      </a:r>
                      <a:endParaRPr lang="en-US" sz="3200" dirty="0"/>
                    </a:p>
                  </a:txBody>
                  <a:tcPr/>
                </a:tc>
                <a:tc>
                  <a:txBody>
                    <a:bodyPr/>
                    <a:lstStyle/>
                    <a:p>
                      <a:r>
                        <a:rPr lang="en-US" sz="3200" dirty="0" smtClean="0"/>
                        <a:t>47</a:t>
                      </a:r>
                      <a:endParaRPr lang="en-US" sz="3200" dirty="0"/>
                    </a:p>
                  </a:txBody>
                  <a:tcPr/>
                </a:tc>
                <a:tc>
                  <a:txBody>
                    <a:bodyPr/>
                    <a:lstStyle/>
                    <a:p>
                      <a:r>
                        <a:rPr lang="en-US" sz="3200" dirty="0" smtClean="0"/>
                        <a:t>50</a:t>
                      </a:r>
                      <a:endParaRPr lang="en-US" sz="3200" dirty="0"/>
                    </a:p>
                  </a:txBody>
                  <a:tcPr/>
                </a:tc>
                <a:tc>
                  <a:txBody>
                    <a:bodyPr/>
                    <a:lstStyle/>
                    <a:p>
                      <a:r>
                        <a:rPr lang="en-US" sz="3200" dirty="0" smtClean="0"/>
                        <a:t>51</a:t>
                      </a:r>
                      <a:endParaRPr lang="en-US" sz="3200" dirty="0"/>
                    </a:p>
                  </a:txBody>
                  <a:tcPr/>
                </a:tc>
                <a:tc>
                  <a:txBody>
                    <a:bodyPr/>
                    <a:lstStyle/>
                    <a:p>
                      <a:r>
                        <a:rPr lang="en-US" sz="3200" dirty="0" smtClean="0"/>
                        <a:t>50</a:t>
                      </a:r>
                      <a:endParaRPr lang="en-US" sz="3200" dirty="0"/>
                    </a:p>
                  </a:txBody>
                  <a:tcPr/>
                </a:tc>
                <a:tc>
                  <a:txBody>
                    <a:bodyPr/>
                    <a:lstStyle/>
                    <a:p>
                      <a:r>
                        <a:rPr lang="en-US" sz="3200" dirty="0" smtClean="0"/>
                        <a:t>51</a:t>
                      </a:r>
                      <a:endParaRPr lang="en-US" sz="3200" dirty="0"/>
                    </a:p>
                  </a:txBody>
                  <a:tcPr/>
                </a:tc>
                <a:tc>
                  <a:txBody>
                    <a:bodyPr/>
                    <a:lstStyle/>
                    <a:p>
                      <a:r>
                        <a:rPr lang="en-US" sz="3200" dirty="0" smtClean="0"/>
                        <a:t>50</a:t>
                      </a:r>
                      <a:endParaRPr lang="en-US" sz="3200" dirty="0"/>
                    </a:p>
                  </a:txBody>
                  <a:tcPr/>
                </a:tc>
                <a:tc>
                  <a:txBody>
                    <a:bodyPr/>
                    <a:lstStyle/>
                    <a:p>
                      <a:r>
                        <a:rPr lang="en-US" sz="3200" dirty="0" smtClean="0"/>
                        <a:t>46</a:t>
                      </a:r>
                      <a:endParaRPr lang="en-US" sz="3200" dirty="0"/>
                    </a:p>
                  </a:txBody>
                  <a:tcPr/>
                </a:tc>
              </a:tr>
              <a:tr h="370840">
                <a:tc>
                  <a:txBody>
                    <a:bodyPr/>
                    <a:lstStyle/>
                    <a:p>
                      <a:r>
                        <a:rPr lang="en-US" sz="3200" dirty="0" smtClean="0"/>
                        <a:t>52</a:t>
                      </a:r>
                      <a:endParaRPr lang="en-US" sz="3200" dirty="0"/>
                    </a:p>
                  </a:txBody>
                  <a:tcPr/>
                </a:tc>
                <a:tc>
                  <a:txBody>
                    <a:bodyPr/>
                    <a:lstStyle/>
                    <a:p>
                      <a:r>
                        <a:rPr lang="en-US" sz="3200" dirty="0" smtClean="0"/>
                        <a:t>50</a:t>
                      </a:r>
                      <a:endParaRPr lang="en-US" sz="3200" dirty="0"/>
                    </a:p>
                  </a:txBody>
                  <a:tcPr/>
                </a:tc>
                <a:tc>
                  <a:txBody>
                    <a:bodyPr/>
                    <a:lstStyle/>
                    <a:p>
                      <a:r>
                        <a:rPr lang="en-US" sz="3200" dirty="0" smtClean="0"/>
                        <a:t>50</a:t>
                      </a:r>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c>
                  <a:txBody>
                    <a:bodyPr/>
                    <a:lstStyle/>
                    <a:p>
                      <a:endParaRPr lang="en-US" sz="3200" dirty="0"/>
                    </a:p>
                  </a:txBody>
                  <a:tcPr/>
                </a:tc>
              </a:tr>
            </a:tbl>
          </a:graphicData>
        </a:graphic>
      </p:graphicFrame>
      <p:sp>
        <p:nvSpPr>
          <p:cNvPr id="6" name="Slide Number Placeholder 5"/>
          <p:cNvSpPr>
            <a:spLocks noGrp="1"/>
          </p:cNvSpPr>
          <p:nvPr>
            <p:ph type="sldNum" sz="quarter" idx="12"/>
          </p:nvPr>
        </p:nvSpPr>
        <p:spPr/>
        <p:txBody>
          <a:bodyPr/>
          <a:lstStyle/>
          <a:p>
            <a:fld id="{D85D01E0-4520-4710-81AB-3D8832D73914}"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3" name="Picture 3"/>
          <p:cNvPicPr>
            <a:picLocks noChangeAspect="1" noChangeArrowheads="1"/>
          </p:cNvPicPr>
          <p:nvPr/>
        </p:nvPicPr>
        <p:blipFill>
          <a:blip r:embed="rId2" cstate="print"/>
          <a:srcRect/>
          <a:stretch>
            <a:fillRect/>
          </a:stretch>
        </p:blipFill>
        <p:spPr bwMode="auto">
          <a:xfrm>
            <a:off x="4343400" y="3657600"/>
            <a:ext cx="4800600" cy="3200400"/>
          </a:xfrm>
          <a:prstGeom prst="rect">
            <a:avLst/>
          </a:prstGeom>
          <a:noFill/>
          <a:ln w="9525">
            <a:noFill/>
            <a:miter lim="800000"/>
            <a:headEnd/>
            <a:tailEnd/>
          </a:ln>
        </p:spPr>
      </p:pic>
      <p:sp>
        <p:nvSpPr>
          <p:cNvPr id="2" name="Title 1"/>
          <p:cNvSpPr>
            <a:spLocks noGrp="1"/>
          </p:cNvSpPr>
          <p:nvPr>
            <p:ph type="title"/>
          </p:nvPr>
        </p:nvSpPr>
        <p:spPr>
          <a:xfrm>
            <a:off x="457200" y="0"/>
            <a:ext cx="8229600" cy="1143000"/>
          </a:xfrm>
        </p:spPr>
        <p:txBody>
          <a:bodyPr/>
          <a:lstStyle/>
          <a:p>
            <a:r>
              <a:rPr lang="en-US" dirty="0" smtClean="0"/>
              <a:t>Example: Time Plots (cont)</a:t>
            </a:r>
            <a:endParaRPr lang="en-US" dirty="0"/>
          </a:p>
        </p:txBody>
      </p:sp>
      <p:pic>
        <p:nvPicPr>
          <p:cNvPr id="92162" name="Picture 2"/>
          <p:cNvPicPr>
            <a:picLocks noChangeAspect="1" noChangeArrowheads="1"/>
          </p:cNvPicPr>
          <p:nvPr/>
        </p:nvPicPr>
        <p:blipFill>
          <a:blip r:embed="rId3" cstate="print"/>
          <a:srcRect/>
          <a:stretch>
            <a:fillRect/>
          </a:stretch>
        </p:blipFill>
        <p:spPr bwMode="auto">
          <a:xfrm>
            <a:off x="0" y="838200"/>
            <a:ext cx="4800600" cy="32004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D85D01E0-4520-4710-81AB-3D8832D73914}" type="slidenum">
              <a:rPr lang="en-US" smtClean="0"/>
              <a:pPr/>
              <a:t>22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Look for in Graphs</a:t>
            </a:r>
            <a:endParaRPr lang="en-US" dirty="0"/>
          </a:p>
        </p:txBody>
      </p:sp>
      <p:sp>
        <p:nvSpPr>
          <p:cNvPr id="3" name="Content Placeholder 2"/>
          <p:cNvSpPr>
            <a:spLocks noGrp="1"/>
          </p:cNvSpPr>
          <p:nvPr>
            <p:ph idx="1"/>
          </p:nvPr>
        </p:nvSpPr>
        <p:spPr/>
        <p:txBody>
          <a:bodyPr/>
          <a:lstStyle/>
          <a:p>
            <a:r>
              <a:rPr lang="en-US" dirty="0" smtClean="0"/>
              <a:t>Shape</a:t>
            </a:r>
          </a:p>
          <a:p>
            <a:r>
              <a:rPr lang="en-US" dirty="0" smtClean="0"/>
              <a:t>Center</a:t>
            </a:r>
            <a:endParaRPr lang="en-US" dirty="0"/>
          </a:p>
          <a:p>
            <a:r>
              <a:rPr lang="en-US" dirty="0" smtClean="0"/>
              <a:t>Variability</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3</a:t>
            </a:fld>
            <a:endParaRPr lang="en-US"/>
          </a:p>
        </p:txBody>
      </p:sp>
    </p:spTree>
    <p:extLst>
      <p:ext uri="{BB962C8B-B14F-4D97-AF65-F5344CB8AC3E}">
        <p14:creationId xmlns:p14="http://schemas.microsoft.com/office/powerpoint/2010/main" val="719185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47"/>
            <a:ext cx="8229600" cy="900953"/>
          </a:xfrm>
        </p:spPr>
        <p:txBody>
          <a:bodyPr/>
          <a:lstStyle/>
          <a:p>
            <a:r>
              <a:rPr lang="en-US" dirty="0" smtClean="0"/>
              <a:t>Types of Variables</a:t>
            </a:r>
            <a:endParaRPr lang="en-US" dirty="0"/>
          </a:p>
        </p:txBody>
      </p:sp>
      <p:sp>
        <p:nvSpPr>
          <p:cNvPr id="3" name="Content Placeholder 2"/>
          <p:cNvSpPr>
            <a:spLocks noGrp="1"/>
          </p:cNvSpPr>
          <p:nvPr>
            <p:ph idx="1"/>
          </p:nvPr>
        </p:nvSpPr>
        <p:spPr>
          <a:xfrm>
            <a:off x="457200" y="990600"/>
            <a:ext cx="8458200" cy="5638800"/>
          </a:xfrm>
        </p:spPr>
        <p:txBody>
          <a:bodyPr>
            <a:noAutofit/>
          </a:bodyPr>
          <a:lstStyle/>
          <a:p>
            <a:r>
              <a:rPr lang="en-US" dirty="0" smtClean="0"/>
              <a:t>Number</a:t>
            </a:r>
          </a:p>
          <a:p>
            <a:pPr lvl="1"/>
            <a:r>
              <a:rPr lang="en-US" sz="3200" dirty="0" smtClean="0"/>
              <a:t>univariate</a:t>
            </a:r>
          </a:p>
          <a:p>
            <a:pPr lvl="1"/>
            <a:r>
              <a:rPr lang="en-US" sz="3200" dirty="0" smtClean="0"/>
              <a:t>bivariate</a:t>
            </a:r>
          </a:p>
          <a:p>
            <a:pPr lvl="1"/>
            <a:r>
              <a:rPr lang="en-US" sz="3200" dirty="0" smtClean="0"/>
              <a:t>multivariate</a:t>
            </a:r>
          </a:p>
          <a:p>
            <a:r>
              <a:rPr lang="en-US" dirty="0" smtClean="0"/>
              <a:t>Type</a:t>
            </a:r>
          </a:p>
          <a:p>
            <a:pPr lvl="1"/>
            <a:r>
              <a:rPr lang="en-US" sz="3200" dirty="0" smtClean="0"/>
              <a:t>Categorical</a:t>
            </a:r>
          </a:p>
          <a:p>
            <a:pPr lvl="1"/>
            <a:r>
              <a:rPr lang="en-US" sz="3200" dirty="0" smtClean="0"/>
              <a:t>Numerical</a:t>
            </a:r>
          </a:p>
        </p:txBody>
      </p:sp>
      <p:sp>
        <p:nvSpPr>
          <p:cNvPr id="4" name="Slide Number Placeholder 3"/>
          <p:cNvSpPr>
            <a:spLocks noGrp="1"/>
          </p:cNvSpPr>
          <p:nvPr>
            <p:ph type="sldNum" sz="quarter" idx="12"/>
          </p:nvPr>
        </p:nvSpPr>
        <p:spPr/>
        <p:txBody>
          <a:bodyPr/>
          <a:lstStyle/>
          <a:p>
            <a:fld id="{D85D01E0-4520-4710-81AB-3D8832D73914}" type="slidenum">
              <a:rPr lang="en-US" smtClean="0"/>
              <a:pPr/>
              <a:t>4</a:t>
            </a:fld>
            <a:endParaRPr lang="en-US"/>
          </a:p>
        </p:txBody>
      </p:sp>
      <p:pic>
        <p:nvPicPr>
          <p:cNvPr id="5" name="Picture 5" descr="kokos_02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2524" y="3696303"/>
            <a:ext cx="5105400" cy="266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690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06" name="Rectangle 6"/>
          <p:cNvSpPr>
            <a:spLocks noGrp="1" noChangeArrowheads="1"/>
          </p:cNvSpPr>
          <p:nvPr>
            <p:ph type="body" idx="4294967295"/>
          </p:nvPr>
        </p:nvSpPr>
        <p:spPr>
          <a:xfrm>
            <a:off x="457200" y="914400"/>
            <a:ext cx="8229600" cy="5943600"/>
          </a:xfrm>
        </p:spPr>
        <p:txBody>
          <a:bodyPr>
            <a:normAutofit fontScale="25000" lnSpcReduction="20000"/>
          </a:bodyPr>
          <a:lstStyle/>
          <a:p>
            <a:pPr marL="0" indent="0">
              <a:lnSpc>
                <a:spcPct val="120000"/>
              </a:lnSpc>
              <a:buSzPct val="100000"/>
              <a:buFont typeface="Calibri" pitchFamily="34" charset="0"/>
              <a:buChar char="•"/>
            </a:pPr>
            <a:r>
              <a:rPr lang="en-US" sz="12800" dirty="0"/>
              <a:t> Who</a:t>
            </a:r>
            <a:r>
              <a:rPr lang="en-US" sz="12800" dirty="0" smtClean="0"/>
              <a:t>?</a:t>
            </a:r>
          </a:p>
          <a:p>
            <a:pPr marL="400050" lvl="1" indent="0">
              <a:lnSpc>
                <a:spcPct val="120000"/>
              </a:lnSpc>
              <a:buSzPct val="100000"/>
              <a:buFont typeface="Calibri" pitchFamily="34" charset="0"/>
              <a:buChar char="•"/>
            </a:pPr>
            <a:r>
              <a:rPr lang="en-US" sz="11200" dirty="0" smtClean="0"/>
              <a:t>What cases do the data describe?</a:t>
            </a:r>
          </a:p>
          <a:p>
            <a:pPr marL="400050" lvl="1" indent="0">
              <a:lnSpc>
                <a:spcPct val="120000"/>
              </a:lnSpc>
              <a:buSzPct val="100000"/>
              <a:buFont typeface="Calibri" pitchFamily="34" charset="0"/>
              <a:buChar char="•"/>
            </a:pPr>
            <a:r>
              <a:rPr lang="en-US" sz="11200" dirty="0" smtClean="0"/>
              <a:t>How many cases? </a:t>
            </a:r>
          </a:p>
          <a:p>
            <a:pPr marL="0" indent="0">
              <a:lnSpc>
                <a:spcPct val="120000"/>
              </a:lnSpc>
              <a:buSzPct val="100000"/>
              <a:buFont typeface="Calibri" pitchFamily="34" charset="0"/>
              <a:buChar char="•"/>
            </a:pPr>
            <a:r>
              <a:rPr lang="en-US" sz="12800" dirty="0" smtClean="0"/>
              <a:t> What?</a:t>
            </a:r>
          </a:p>
          <a:p>
            <a:pPr marL="400050" lvl="1" indent="0">
              <a:lnSpc>
                <a:spcPct val="120000"/>
              </a:lnSpc>
              <a:buSzPct val="100000"/>
              <a:buFont typeface="Calibri" pitchFamily="34" charset="0"/>
              <a:buChar char="•"/>
            </a:pPr>
            <a:r>
              <a:rPr lang="en-US" sz="11200" dirty="0" smtClean="0"/>
              <a:t>How many variables?</a:t>
            </a:r>
          </a:p>
          <a:p>
            <a:pPr marL="400050" lvl="1" indent="0">
              <a:lnSpc>
                <a:spcPct val="120000"/>
              </a:lnSpc>
              <a:buSzPct val="100000"/>
              <a:buFont typeface="Calibri" pitchFamily="34" charset="0"/>
              <a:buChar char="•"/>
            </a:pPr>
            <a:r>
              <a:rPr lang="en-US" sz="11200" dirty="0" smtClean="0"/>
              <a:t>What is the exact definition of each variable?</a:t>
            </a:r>
          </a:p>
          <a:p>
            <a:pPr marL="400050" lvl="1" indent="0">
              <a:lnSpc>
                <a:spcPct val="120000"/>
              </a:lnSpc>
              <a:buSzPct val="100000"/>
              <a:buFont typeface="Calibri" pitchFamily="34" charset="0"/>
              <a:buChar char="•"/>
            </a:pPr>
            <a:r>
              <a:rPr lang="en-US" sz="11200" dirty="0" smtClean="0"/>
              <a:t>What is the unit of measurement for each variable? </a:t>
            </a:r>
            <a:endParaRPr lang="en-US" sz="11200" dirty="0"/>
          </a:p>
          <a:p>
            <a:pPr marL="0" indent="0">
              <a:lnSpc>
                <a:spcPct val="120000"/>
              </a:lnSpc>
              <a:buSzPct val="100000"/>
              <a:buFont typeface="Calibri" pitchFamily="34" charset="0"/>
              <a:buChar char="•"/>
            </a:pPr>
            <a:r>
              <a:rPr lang="en-US" sz="12800" dirty="0"/>
              <a:t> Why</a:t>
            </a:r>
            <a:r>
              <a:rPr lang="en-US" sz="12800" dirty="0" smtClean="0"/>
              <a:t>?</a:t>
            </a:r>
          </a:p>
          <a:p>
            <a:pPr marL="400050" lvl="1" indent="0">
              <a:lnSpc>
                <a:spcPct val="120000"/>
              </a:lnSpc>
              <a:buSzPct val="100000"/>
              <a:buFont typeface="Calibri" pitchFamily="34" charset="0"/>
              <a:buChar char="•"/>
            </a:pPr>
            <a:r>
              <a:rPr lang="en-US" sz="11200" dirty="0" smtClean="0"/>
              <a:t>What is the purpose of the data?</a:t>
            </a:r>
          </a:p>
          <a:p>
            <a:pPr marL="400050" lvl="1" indent="0">
              <a:lnSpc>
                <a:spcPct val="120000"/>
              </a:lnSpc>
              <a:buSzPct val="100000"/>
              <a:buFont typeface="Calibri" pitchFamily="34" charset="0"/>
              <a:buChar char="•"/>
            </a:pPr>
            <a:r>
              <a:rPr lang="en-US" sz="11200" dirty="0" smtClean="0"/>
              <a:t>What questions are being asked?</a:t>
            </a:r>
          </a:p>
          <a:p>
            <a:pPr marL="400050" lvl="1" indent="0">
              <a:lnSpc>
                <a:spcPct val="120000"/>
              </a:lnSpc>
              <a:buSzPct val="100000"/>
              <a:buFont typeface="Calibri" pitchFamily="34" charset="0"/>
              <a:buChar char="•"/>
            </a:pPr>
            <a:r>
              <a:rPr lang="en-US" sz="11200" dirty="0" smtClean="0"/>
              <a:t>Are the variables suitable? </a:t>
            </a:r>
            <a:endParaRPr lang="en-US" sz="11200" dirty="0"/>
          </a:p>
          <a:p>
            <a:pPr marL="327025" lvl="1" indent="0">
              <a:lnSpc>
                <a:spcPct val="130000"/>
              </a:lnSpc>
              <a:buFont typeface="Wingdings" pitchFamily="2" charset="2"/>
              <a:buChar char="q"/>
            </a:pPr>
            <a:endParaRPr lang="en-US" dirty="0"/>
          </a:p>
        </p:txBody>
      </p:sp>
      <p:sp>
        <p:nvSpPr>
          <p:cNvPr id="1486851" name="Rectangle 5"/>
          <p:cNvSpPr>
            <a:spLocks noGrp="1" noChangeArrowheads="1"/>
          </p:cNvSpPr>
          <p:nvPr>
            <p:ph type="title" idx="4294967295"/>
          </p:nvPr>
        </p:nvSpPr>
        <p:spPr>
          <a:xfrm>
            <a:off x="0" y="0"/>
            <a:ext cx="9144000" cy="838200"/>
          </a:xfrm>
        </p:spPr>
        <p:txBody>
          <a:bodyPr>
            <a:normAutofit/>
          </a:bodyPr>
          <a:lstStyle/>
          <a:p>
            <a:r>
              <a:rPr lang="en-US" dirty="0"/>
              <a:t>To better understand a data set, ask:</a:t>
            </a:r>
          </a:p>
        </p:txBody>
      </p:sp>
      <p:sp>
        <p:nvSpPr>
          <p:cNvPr id="2" name="Slide Number Placeholder 1"/>
          <p:cNvSpPr>
            <a:spLocks noGrp="1"/>
          </p:cNvSpPr>
          <p:nvPr>
            <p:ph type="sldNum" sz="quarter" idx="12"/>
          </p:nvPr>
        </p:nvSpPr>
        <p:spPr/>
        <p:txBody>
          <a:bodyPr/>
          <a:lstStyle/>
          <a:p>
            <a:fld id="{D85D01E0-4520-4710-81AB-3D8832D73914}" type="slidenum">
              <a:rPr lang="en-US" smtClean="0"/>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Frequency Distribution</a:t>
            </a:r>
            <a:endParaRPr lang="en-US" dirty="0"/>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lstStyle/>
              <a:p>
                <a:pPr marL="282575" lvl="1" indent="-282575">
                  <a:buNone/>
                </a:pPr>
                <a:r>
                  <a:rPr lang="en-US" sz="3200" dirty="0" smtClean="0"/>
                  <a:t>The </a:t>
                </a:r>
                <a:r>
                  <a:rPr lang="en-US" sz="3200" dirty="0"/>
                  <a:t>possible values and how often that it takes these </a:t>
                </a:r>
                <a:r>
                  <a:rPr lang="en-US" sz="3200" dirty="0" smtClean="0"/>
                  <a:t>values.</a:t>
                </a:r>
              </a:p>
              <a:p>
                <a:pPr marL="57150" indent="-457200"/>
                <a:r>
                  <a:rPr lang="en-US" sz="3600" dirty="0" smtClean="0"/>
                  <a:t>The </a:t>
                </a:r>
                <a:r>
                  <a:rPr lang="en-US" sz="3600" dirty="0" smtClean="0">
                    <a:solidFill>
                      <a:srgbClr val="C00000"/>
                    </a:solidFill>
                  </a:rPr>
                  <a:t>label</a:t>
                </a:r>
                <a:r>
                  <a:rPr lang="en-US" sz="3600" dirty="0" smtClean="0"/>
                  <a:t> or </a:t>
                </a:r>
                <a:r>
                  <a:rPr lang="en-US" sz="3600" dirty="0" smtClean="0">
                    <a:solidFill>
                      <a:srgbClr val="C00000"/>
                    </a:solidFill>
                  </a:rPr>
                  <a:t>class</a:t>
                </a:r>
                <a:r>
                  <a:rPr lang="en-US" sz="3600" dirty="0" smtClean="0"/>
                  <a:t> is the category of the data.</a:t>
                </a:r>
              </a:p>
              <a:p>
                <a:pPr marL="57150" indent="-457200"/>
                <a:r>
                  <a:rPr lang="en-US" sz="3600" dirty="0" smtClean="0"/>
                  <a:t>The </a:t>
                </a:r>
                <a:r>
                  <a:rPr lang="en-US" sz="3600" dirty="0" smtClean="0">
                    <a:solidFill>
                      <a:srgbClr val="C00000"/>
                    </a:solidFill>
                  </a:rPr>
                  <a:t>frequency</a:t>
                </a:r>
                <a:r>
                  <a:rPr lang="en-US" sz="3600" dirty="0" smtClean="0"/>
                  <a:t> is the count.</a:t>
                </a:r>
              </a:p>
              <a:p>
                <a:pPr marL="57150" indent="-457200"/>
                <a14:m>
                  <m:oMath xmlns:m="http://schemas.openxmlformats.org/officeDocument/2006/math">
                    <m:r>
                      <m:rPr>
                        <m:nor/>
                      </m:rPr>
                      <a:rPr lang="en-US" sz="3600" b="0" i="0" smtClean="0">
                        <a:solidFill>
                          <a:srgbClr val="C00000"/>
                        </a:solidFill>
                        <a:latin typeface="Cambria Math" panose="02040503050406030204" pitchFamily="18" charset="0"/>
                      </a:rPr>
                      <m:t>Relative</m:t>
                    </m:r>
                    <m:r>
                      <m:rPr>
                        <m:nor/>
                      </m:rPr>
                      <a:rPr lang="en-US" sz="3600" b="0" i="0" smtClean="0">
                        <a:solidFill>
                          <a:srgbClr val="C00000"/>
                        </a:solidFill>
                        <a:latin typeface="Cambria Math" panose="02040503050406030204" pitchFamily="18" charset="0"/>
                      </a:rPr>
                      <m:t> </m:t>
                    </m:r>
                    <m:r>
                      <m:rPr>
                        <m:nor/>
                      </m:rPr>
                      <a:rPr lang="en-US" sz="3600" b="0" i="0" smtClean="0">
                        <a:solidFill>
                          <a:srgbClr val="C00000"/>
                        </a:solidFill>
                        <a:latin typeface="Cambria Math" panose="02040503050406030204" pitchFamily="18" charset="0"/>
                      </a:rPr>
                      <m:t>Frequency</m:t>
                    </m:r>
                    <m:r>
                      <m:rPr>
                        <m:nor/>
                      </m:rPr>
                      <a:rPr lang="en-US" sz="3600" b="0" i="0" smtClean="0">
                        <a:latin typeface="Cambria Math" panose="02040503050406030204" pitchFamily="18" charset="0"/>
                      </a:rPr>
                      <m:t>=</m:t>
                    </m:r>
                    <m:f>
                      <m:fPr>
                        <m:ctrlPr>
                          <a:rPr lang="en-US" sz="3600" b="0" i="1" smtClean="0">
                            <a:latin typeface="Cambria Math" panose="02040503050406030204" pitchFamily="18" charset="0"/>
                          </a:rPr>
                        </m:ctrlPr>
                      </m:fPr>
                      <m:num>
                        <m:r>
                          <m:rPr>
                            <m:nor/>
                          </m:rPr>
                          <a:rPr lang="en-US" sz="3600" b="0" i="0" smtClean="0">
                            <a:latin typeface="Cambria Math" panose="02040503050406030204" pitchFamily="18" charset="0"/>
                          </a:rPr>
                          <m:t>frequency</m:t>
                        </m:r>
                      </m:num>
                      <m:den>
                        <m:r>
                          <m:rPr>
                            <m:nor/>
                          </m:rPr>
                          <a:rPr lang="en-US" sz="3600" b="0" i="0" smtClean="0">
                            <a:latin typeface="Cambria Math" panose="02040503050406030204" pitchFamily="18" charset="0"/>
                          </a:rPr>
                          <m:t>total</m:t>
                        </m:r>
                        <m:r>
                          <m:rPr>
                            <m:nor/>
                          </m:rPr>
                          <a:rPr lang="en-US" sz="3600" b="0" i="0" smtClean="0">
                            <a:latin typeface="Cambria Math" panose="02040503050406030204" pitchFamily="18" charset="0"/>
                          </a:rPr>
                          <m:t> </m:t>
                        </m:r>
                        <m:r>
                          <m:rPr>
                            <m:nor/>
                          </m:rPr>
                          <a:rPr lang="en-US" sz="3600" b="0" i="0" smtClean="0">
                            <a:latin typeface="Cambria Math" panose="02040503050406030204" pitchFamily="18" charset="0"/>
                          </a:rPr>
                          <m:t>count</m:t>
                        </m:r>
                      </m:den>
                    </m:f>
                  </m:oMath>
                </a14:m>
                <a:endParaRPr lang="en-US" sz="3600" dirty="0" smtClean="0"/>
              </a:p>
              <a:p>
                <a:pPr marL="282575" lvl="1" indent="-282575">
                  <a:buNone/>
                </a:pPr>
                <a:endParaRPr lang="en-US" sz="3200" dirty="0"/>
              </a:p>
              <a:p>
                <a:endParaRPr lang="en-US" dirty="0"/>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rotWithShape="0">
                <a:blip r:embed="rId2"/>
                <a:stretch>
                  <a:fillRect l="-2000" t="-1752"/>
                </a:stretch>
              </a:blipFill>
            </p:spPr>
            <p:txBody>
              <a:bodyPr/>
              <a:lstStyle/>
              <a:p>
                <a:r>
                  <a:rPr lang="en-US">
                    <a:noFill/>
                  </a:rPr>
                  <a:t> </a:t>
                </a:r>
              </a:p>
            </p:txBody>
          </p:sp>
        </mc:Fallback>
      </mc:AlternateContent>
      <p:sp>
        <p:nvSpPr>
          <p:cNvPr id="2" name="Slide Number Placeholder 1"/>
          <p:cNvSpPr>
            <a:spLocks noGrp="1"/>
          </p:cNvSpPr>
          <p:nvPr>
            <p:ph type="sldNum" sz="quarter" idx="12"/>
          </p:nvPr>
        </p:nvSpPr>
        <p:spPr/>
        <p:txBody>
          <a:bodyPr/>
          <a:lstStyle/>
          <a:p>
            <a:fld id="{D85D01E0-4520-4710-81AB-3D8832D73914}" type="slidenum">
              <a:rPr lang="en-US" smtClean="0"/>
              <a:pPr/>
              <a:t>6</a:t>
            </a:fld>
            <a:endParaRPr lang="en-US"/>
          </a:p>
        </p:txBody>
      </p:sp>
    </p:spTree>
    <p:extLst>
      <p:ext uri="{BB962C8B-B14F-4D97-AF65-F5344CB8AC3E}">
        <p14:creationId xmlns:p14="http://schemas.microsoft.com/office/powerpoint/2010/main" val="311937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Categorical Variables - Display</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pPr marL="0" indent="0">
              <a:buNone/>
            </a:pPr>
            <a:r>
              <a:rPr lang="en-US" dirty="0"/>
              <a:t>The distribution of a categorical variable lists the </a:t>
            </a:r>
            <a:r>
              <a:rPr lang="en-US" dirty="0" smtClean="0"/>
              <a:t>categories and </a:t>
            </a:r>
            <a:r>
              <a:rPr lang="en-US" dirty="0"/>
              <a:t>gives the </a:t>
            </a:r>
            <a:r>
              <a:rPr lang="en-US" dirty="0">
                <a:solidFill>
                  <a:srgbClr val="FF0000"/>
                </a:solidFill>
              </a:rPr>
              <a:t>count</a:t>
            </a:r>
            <a:r>
              <a:rPr lang="en-US" dirty="0"/>
              <a:t> or </a:t>
            </a:r>
            <a:r>
              <a:rPr lang="en-US" dirty="0">
                <a:solidFill>
                  <a:srgbClr val="FF0000"/>
                </a:solidFill>
              </a:rPr>
              <a:t>percent</a:t>
            </a:r>
            <a:r>
              <a:rPr lang="en-US" dirty="0"/>
              <a:t> </a:t>
            </a:r>
            <a:r>
              <a:rPr lang="en-US" dirty="0" smtClean="0"/>
              <a:t>or </a:t>
            </a:r>
            <a:r>
              <a:rPr lang="en-US" dirty="0" smtClean="0">
                <a:solidFill>
                  <a:srgbClr val="FF0000"/>
                </a:solidFill>
              </a:rPr>
              <a:t>frequency</a:t>
            </a:r>
            <a:r>
              <a:rPr lang="en-US" dirty="0" smtClean="0"/>
              <a:t> of </a:t>
            </a:r>
            <a:r>
              <a:rPr lang="en-US" dirty="0"/>
              <a:t>individuals who fall into each </a:t>
            </a:r>
            <a:r>
              <a:rPr lang="en-US" dirty="0" smtClean="0"/>
              <a:t>category.</a:t>
            </a:r>
          </a:p>
          <a:p>
            <a:r>
              <a:rPr lang="en-US" dirty="0" smtClean="0"/>
              <a:t> </a:t>
            </a:r>
            <a:r>
              <a:rPr lang="en-US" dirty="0" smtClean="0">
                <a:solidFill>
                  <a:srgbClr val="FF0000"/>
                </a:solidFill>
              </a:rPr>
              <a:t>Pie </a:t>
            </a:r>
            <a:r>
              <a:rPr lang="en-US" dirty="0">
                <a:solidFill>
                  <a:srgbClr val="FF0000"/>
                </a:solidFill>
              </a:rPr>
              <a:t>charts</a:t>
            </a:r>
            <a:r>
              <a:rPr lang="en-US" dirty="0"/>
              <a:t> show the distribution of a categorical variable </a:t>
            </a:r>
            <a:r>
              <a:rPr lang="en-US" dirty="0" smtClean="0"/>
              <a:t>as </a:t>
            </a:r>
            <a:r>
              <a:rPr lang="en-US" dirty="0"/>
              <a:t>a </a:t>
            </a:r>
            <a:r>
              <a:rPr lang="en-US" dirty="0" smtClean="0"/>
              <a:t>“pie” </a:t>
            </a:r>
            <a:r>
              <a:rPr lang="en-US" dirty="0"/>
              <a:t>whose slices are sized by the counts or </a:t>
            </a:r>
            <a:r>
              <a:rPr lang="en-US" dirty="0" err="1"/>
              <a:t>percents</a:t>
            </a:r>
            <a:r>
              <a:rPr lang="en-US" dirty="0"/>
              <a:t> </a:t>
            </a:r>
            <a:r>
              <a:rPr lang="en-US" dirty="0" smtClean="0"/>
              <a:t>for </a:t>
            </a:r>
            <a:r>
              <a:rPr lang="en-US" dirty="0"/>
              <a:t>the categories</a:t>
            </a:r>
            <a:r>
              <a:rPr lang="en-US" dirty="0" smtClean="0"/>
              <a:t>.</a:t>
            </a:r>
          </a:p>
          <a:p>
            <a:r>
              <a:rPr lang="en-US" dirty="0" smtClean="0"/>
              <a:t> </a:t>
            </a:r>
            <a:r>
              <a:rPr lang="en-US" dirty="0" smtClean="0">
                <a:solidFill>
                  <a:srgbClr val="FF0000"/>
                </a:solidFill>
              </a:rPr>
              <a:t>Bar </a:t>
            </a:r>
            <a:r>
              <a:rPr lang="en-US" dirty="0">
                <a:solidFill>
                  <a:srgbClr val="FF0000"/>
                </a:solidFill>
              </a:rPr>
              <a:t>graphs</a:t>
            </a:r>
            <a:r>
              <a:rPr lang="en-US" dirty="0"/>
              <a:t> represent categories as bars whose </a:t>
            </a:r>
            <a:r>
              <a:rPr lang="en-US" dirty="0" smtClean="0"/>
              <a:t>heights show </a:t>
            </a:r>
            <a:r>
              <a:rPr lang="en-US" dirty="0"/>
              <a:t>the category counts or </a:t>
            </a:r>
            <a:r>
              <a:rPr lang="en-US" dirty="0" err="1"/>
              <a:t>percents</a:t>
            </a:r>
            <a:r>
              <a:rPr lang="en-US" dirty="0"/>
              <a:t>.</a:t>
            </a:r>
          </a:p>
        </p:txBody>
      </p:sp>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spTree>
    <p:extLst>
      <p:ext uri="{BB962C8B-B14F-4D97-AF65-F5344CB8AC3E}">
        <p14:creationId xmlns:p14="http://schemas.microsoft.com/office/powerpoint/2010/main" val="564956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4205146346"/>
              </p:ext>
            </p:extLst>
          </p:nvPr>
        </p:nvGraphicFramePr>
        <p:xfrm>
          <a:off x="3657600" y="1219200"/>
          <a:ext cx="59436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0" y="0"/>
            <a:ext cx="9144000" cy="762000"/>
          </a:xfrm>
        </p:spPr>
        <p:txBody>
          <a:bodyPr>
            <a:normAutofit fontScale="90000"/>
          </a:bodyPr>
          <a:lstStyle/>
          <a:p>
            <a:r>
              <a:rPr lang="en-US" dirty="0"/>
              <a:t>Categorical Variables </a:t>
            </a:r>
            <a:r>
              <a:rPr lang="en-US" dirty="0" smtClean="0"/>
              <a:t>– Display (STAT 311)</a:t>
            </a:r>
            <a:endParaRPr lang="en-US" dirty="0"/>
          </a:p>
        </p:txBody>
      </p:sp>
      <p:graphicFrame>
        <p:nvGraphicFramePr>
          <p:cNvPr id="6" name="Chart 5"/>
          <p:cNvGraphicFramePr/>
          <p:nvPr>
            <p:extLst>
              <p:ext uri="{D42A27DB-BD31-4B8C-83A1-F6EECF244321}">
                <p14:modId xmlns:p14="http://schemas.microsoft.com/office/powerpoint/2010/main" val="1544183747"/>
              </p:ext>
            </p:extLst>
          </p:nvPr>
        </p:nvGraphicFramePr>
        <p:xfrm>
          <a:off x="0" y="533400"/>
          <a:ext cx="4419600" cy="33528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D85D01E0-4520-4710-81AB-3D8832D73914}"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Quantitative Variable: </a:t>
            </a:r>
            <a:r>
              <a:rPr lang="en-US" dirty="0" smtClean="0"/>
              <a:t>Histograms</a:t>
            </a:r>
            <a:endParaRPr lang="en-US" dirty="0"/>
          </a:p>
        </p:txBody>
      </p:sp>
      <p:sp>
        <p:nvSpPr>
          <p:cNvPr id="3" name="Content Placeholder 2"/>
          <p:cNvSpPr>
            <a:spLocks noGrp="1"/>
          </p:cNvSpPr>
          <p:nvPr>
            <p:ph idx="1"/>
          </p:nvPr>
        </p:nvSpPr>
        <p:spPr>
          <a:xfrm>
            <a:off x="457200" y="990600"/>
            <a:ext cx="8229600" cy="5867400"/>
          </a:xfrm>
        </p:spPr>
        <p:txBody>
          <a:bodyPr>
            <a:normAutofit/>
          </a:bodyPr>
          <a:lstStyle/>
          <a:p>
            <a:pPr marL="0" indent="0">
              <a:buNone/>
            </a:pPr>
            <a:r>
              <a:rPr lang="en-US" dirty="0">
                <a:solidFill>
                  <a:srgbClr val="C00000"/>
                </a:solidFill>
              </a:rPr>
              <a:t>Histograms </a:t>
            </a:r>
            <a:r>
              <a:rPr lang="en-US" dirty="0"/>
              <a:t>show the distribution of a </a:t>
            </a:r>
            <a:r>
              <a:rPr lang="en-US" dirty="0" smtClean="0"/>
              <a:t>quantitative variable </a:t>
            </a:r>
            <a:r>
              <a:rPr lang="en-US" dirty="0"/>
              <a:t>by using bars.  </a:t>
            </a:r>
            <a:r>
              <a:rPr lang="en-US" dirty="0" smtClean="0"/>
              <a:t>Remember to always include the summary table. </a:t>
            </a:r>
          </a:p>
          <a:p>
            <a:pPr marL="0" indent="0">
              <a:buNone/>
            </a:pPr>
            <a:r>
              <a:rPr lang="en-US" dirty="0" smtClean="0"/>
              <a:t>Procedure – discrete (small number of values)</a:t>
            </a:r>
          </a:p>
          <a:p>
            <a:pPr marL="514350" indent="-514350">
              <a:buFont typeface="+mj-lt"/>
              <a:buAutoNum type="arabicPeriod"/>
            </a:pPr>
            <a:r>
              <a:rPr lang="en-US" dirty="0"/>
              <a:t>Calculate the frequency </a:t>
            </a:r>
            <a:r>
              <a:rPr lang="en-US" dirty="0" smtClean="0"/>
              <a:t>distribution and/or </a:t>
            </a:r>
            <a:r>
              <a:rPr lang="en-US" dirty="0"/>
              <a:t>relative frequency of each x value.</a:t>
            </a:r>
          </a:p>
          <a:p>
            <a:pPr marL="514350" indent="-514350">
              <a:buFont typeface="+mj-lt"/>
              <a:buAutoNum type="arabicPeriod"/>
            </a:pPr>
            <a:r>
              <a:rPr lang="en-US" dirty="0"/>
              <a:t>Mark the possible x values on the x-axis.</a:t>
            </a:r>
          </a:p>
          <a:p>
            <a:pPr marL="514350" indent="-514350">
              <a:buAutoNum type="arabicPeriod"/>
            </a:pPr>
            <a:r>
              <a:rPr lang="en-US" dirty="0"/>
              <a:t>Above each value, draw a rectangle whose height is the frequency (or relative frequency) of that value.</a:t>
            </a:r>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9</a:t>
            </a:fld>
            <a:endParaRPr lang="en-US"/>
          </a:p>
        </p:txBody>
      </p:sp>
    </p:spTree>
    <p:extLst>
      <p:ext uri="{BB962C8B-B14F-4D97-AF65-F5344CB8AC3E}">
        <p14:creationId xmlns:p14="http://schemas.microsoft.com/office/powerpoint/2010/main" val="1810084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4067</TotalTime>
  <Words>825</Words>
  <Application>Microsoft Office PowerPoint</Application>
  <PresentationFormat>On-screen Show (4:3)</PresentationFormat>
  <Paragraphs>183</Paragraphs>
  <Slides>22</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Calibri</vt:lpstr>
      <vt:lpstr>Cambria Math</vt:lpstr>
      <vt:lpstr>Wingdings</vt:lpstr>
      <vt:lpstr>Office Theme</vt:lpstr>
      <vt:lpstr>Equation</vt:lpstr>
      <vt:lpstr>Chapter 2: Tables and Graphs for Summarizing Data</vt:lpstr>
      <vt:lpstr>Types of Data, Graphing: Goals</vt:lpstr>
      <vt:lpstr>What to Look for in Graphs</vt:lpstr>
      <vt:lpstr>Types of Variables</vt:lpstr>
      <vt:lpstr>To better understand a data set, ask:</vt:lpstr>
      <vt:lpstr>Frequency Distribution</vt:lpstr>
      <vt:lpstr>Categorical Variables - Display</vt:lpstr>
      <vt:lpstr>Categorical Variables – Display (STAT 311)</vt:lpstr>
      <vt:lpstr>Quantitative Variable: Histograms</vt:lpstr>
      <vt:lpstr>Histogram - Discrete</vt:lpstr>
      <vt:lpstr>Quantitative Variable: Histograms - continuous</vt:lpstr>
      <vt:lpstr>Visual Display: Continuous Histogram</vt:lpstr>
      <vt:lpstr>Example (cont)</vt:lpstr>
      <vt:lpstr>Examining Distributions</vt:lpstr>
      <vt:lpstr>Shapes of Histograms - Number</vt:lpstr>
      <vt:lpstr>Shapes of Histograms (cont)</vt:lpstr>
      <vt:lpstr>Shapes of Histograms (cont)</vt:lpstr>
      <vt:lpstr>Shapes of Histograms (cont)</vt:lpstr>
      <vt:lpstr>Outliers</vt:lpstr>
      <vt:lpstr>Time Plots</vt:lpstr>
      <vt:lpstr>Example: Time Plots</vt:lpstr>
      <vt:lpstr>Example: Time Plots (cont)</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238</cp:revision>
  <dcterms:created xsi:type="dcterms:W3CDTF">2010-01-11T21:36:57Z</dcterms:created>
  <dcterms:modified xsi:type="dcterms:W3CDTF">2015-08-14T18:49:55Z</dcterms:modified>
</cp:coreProperties>
</file>