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7" r:id="rId2"/>
    <p:sldId id="355" r:id="rId3"/>
    <p:sldId id="357" r:id="rId4"/>
    <p:sldId id="35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85" r:id="rId13"/>
    <p:sldId id="404" r:id="rId14"/>
    <p:sldId id="418" r:id="rId15"/>
    <p:sldId id="386" r:id="rId16"/>
    <p:sldId id="406" r:id="rId17"/>
    <p:sldId id="407" r:id="rId18"/>
    <p:sldId id="408" r:id="rId19"/>
    <p:sldId id="387" r:id="rId20"/>
    <p:sldId id="389" r:id="rId21"/>
    <p:sldId id="388" r:id="rId22"/>
    <p:sldId id="405" r:id="rId23"/>
    <p:sldId id="345" r:id="rId24"/>
    <p:sldId id="350" r:id="rId25"/>
    <p:sldId id="412" r:id="rId26"/>
    <p:sldId id="390" r:id="rId27"/>
    <p:sldId id="391" r:id="rId28"/>
    <p:sldId id="392" r:id="rId29"/>
    <p:sldId id="410" r:id="rId30"/>
    <p:sldId id="409" r:id="rId31"/>
    <p:sldId id="411" r:id="rId32"/>
    <p:sldId id="393" r:id="rId33"/>
    <p:sldId id="343" r:id="rId34"/>
    <p:sldId id="414" r:id="rId35"/>
    <p:sldId id="415" r:id="rId36"/>
    <p:sldId id="259" r:id="rId37"/>
    <p:sldId id="260" r:id="rId38"/>
    <p:sldId id="261" r:id="rId39"/>
    <p:sldId id="309" r:id="rId40"/>
    <p:sldId id="262" r:id="rId41"/>
    <p:sldId id="263" r:id="rId42"/>
    <p:sldId id="310" r:id="rId43"/>
    <p:sldId id="311" r:id="rId44"/>
    <p:sldId id="312" r:id="rId45"/>
    <p:sldId id="313" r:id="rId46"/>
    <p:sldId id="413" r:id="rId47"/>
    <p:sldId id="416" r:id="rId48"/>
    <p:sldId id="347" r:id="rId49"/>
    <p:sldId id="417" r:id="rId50"/>
    <p:sldId id="327" r:id="rId51"/>
    <p:sldId id="323" r:id="rId52"/>
    <p:sldId id="324" r:id="rId53"/>
    <p:sldId id="337" r:id="rId54"/>
    <p:sldId id="348" r:id="rId55"/>
    <p:sldId id="349" r:id="rId56"/>
    <p:sldId id="315" r:id="rId57"/>
    <p:sldId id="316" r:id="rId58"/>
    <p:sldId id="335" r:id="rId59"/>
    <p:sldId id="319" r:id="rId60"/>
    <p:sldId id="318" r:id="rId61"/>
    <p:sldId id="317" r:id="rId62"/>
    <p:sldId id="421" r:id="rId63"/>
    <p:sldId id="336" r:id="rId64"/>
    <p:sldId id="370" r:id="rId65"/>
    <p:sldId id="419" r:id="rId66"/>
    <p:sldId id="371" r:id="rId67"/>
    <p:sldId id="380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420" r:id="rId76"/>
    <p:sldId id="381" r:id="rId77"/>
    <p:sldId id="382" r:id="rId78"/>
    <p:sldId id="383" r:id="rId79"/>
    <p:sldId id="422" r:id="rId80"/>
    <p:sldId id="423" r:id="rId81"/>
    <p:sldId id="425" r:id="rId82"/>
    <p:sldId id="426" r:id="rId83"/>
    <p:sldId id="429" r:id="rId84"/>
    <p:sldId id="427" r:id="rId85"/>
    <p:sldId id="428" r:id="rId86"/>
    <p:sldId id="430" r:id="rId87"/>
    <p:sldId id="431" r:id="rId88"/>
    <p:sldId id="432" r:id="rId89"/>
    <p:sldId id="433" r:id="rId90"/>
    <p:sldId id="434" r:id="rId91"/>
    <p:sldId id="438" r:id="rId92"/>
    <p:sldId id="403" r:id="rId93"/>
    <p:sldId id="402" r:id="rId94"/>
    <p:sldId id="435" r:id="rId95"/>
    <p:sldId id="436" r:id="rId96"/>
    <p:sldId id="329" r:id="rId97"/>
    <p:sldId id="328" r:id="rId98"/>
    <p:sldId id="330" r:id="rId99"/>
    <p:sldId id="339" r:id="rId100"/>
    <p:sldId id="437" r:id="rId101"/>
    <p:sldId id="352" r:id="rId102"/>
    <p:sldId id="331" r:id="rId103"/>
    <p:sldId id="332" r:id="rId104"/>
    <p:sldId id="340" r:id="rId105"/>
    <p:sldId id="333" r:id="rId106"/>
    <p:sldId id="341" r:id="rId107"/>
    <p:sldId id="342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90000"/>
    <a:srgbClr val="CC6600"/>
    <a:srgbClr val="993300"/>
    <a:srgbClr val="00999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9" autoAdjust="0"/>
  </p:normalViewPr>
  <p:slideViewPr>
    <p:cSldViewPr>
      <p:cViewPr varScale="1">
        <p:scale>
          <a:sx n="81" d="100"/>
          <a:sy n="81" d="100"/>
        </p:scale>
        <p:origin x="6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562"/>
    </p:cViewPr>
  </p:sorterViewPr>
  <p:notesViewPr>
    <p:cSldViewPr>
      <p:cViewPr varScale="1">
        <p:scale>
          <a:sx n="56" d="100"/>
          <a:sy n="56" d="100"/>
        </p:scale>
        <p:origin x="186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8"/>
          </c:marker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001376"/>
        <c:axId val="199001936"/>
      </c:scatterChart>
      <c:valAx>
        <c:axId val="1990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001936"/>
        <c:crossesAt val="-30"/>
        <c:crossBetween val="midCat"/>
      </c:valAx>
      <c:valAx>
        <c:axId val="199001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001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8"/>
          </c:marker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003616"/>
        <c:axId val="199004176"/>
      </c:scatterChart>
      <c:valAx>
        <c:axId val="199003616"/>
        <c:scaling>
          <c:orientation val="minMax"/>
          <c:max val="75"/>
          <c:min val="2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004176"/>
        <c:crossesAt val="-30"/>
        <c:crossBetween val="midCat"/>
      </c:valAx>
      <c:valAx>
        <c:axId val="199004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0036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8"/>
          </c:marker>
          <c:trendline>
            <c:spPr>
              <a:ln w="34925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48128"/>
        <c:axId val="199948688"/>
      </c:scatterChart>
      <c:valAx>
        <c:axId val="199948128"/>
        <c:scaling>
          <c:orientation val="minMax"/>
          <c:max val="75"/>
          <c:min val="2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948688"/>
        <c:crossesAt val="-30"/>
        <c:crossBetween val="midCat"/>
      </c:valAx>
      <c:valAx>
        <c:axId val="199948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948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8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50928"/>
        <c:axId val="199951488"/>
      </c:scatterChart>
      <c:valAx>
        <c:axId val="199950928"/>
        <c:scaling>
          <c:orientation val="minMax"/>
          <c:max val="75"/>
          <c:min val="2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951488"/>
        <c:crossesAt val="-30"/>
        <c:crossBetween val="midCat"/>
      </c:valAx>
      <c:valAx>
        <c:axId val="199951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950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8"/>
          </c:marker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53728"/>
        <c:axId val="199954288"/>
      </c:scatterChart>
      <c:valAx>
        <c:axId val="19995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954288"/>
        <c:crossesAt val="-30"/>
        <c:crossBetween val="midCat"/>
      </c:valAx>
      <c:valAx>
        <c:axId val="19995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9953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6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0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11AB-7F77-4C1D-88A7-7FC3D5D6345C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F5FE-EDC1-4959-A160-249BCB107A1E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7E51-6702-4506-A38A-96399F5F6436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4D47-3DB5-450A-9D94-3B670F129536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939-6437-4E35-960D-9E9568E4E41D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321A-D427-49D2-A050-70D57FED91C8}" type="datetime1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C3E8-3B84-44D4-8CF8-355D1AD3CEE7}" type="datetime1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5B53-3525-4165-8B5B-BAA310BF242B}" type="datetime1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A14A-384F-48B9-A8FA-333BFB4C4369}" type="datetime1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8694-CFAB-4A25-A045-44CA1B907A2F}" type="datetime1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DA73-10AB-44D7-B366-86E2883BC40D}" type="datetime1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87D8-9F62-42CD-BA15-F2B6FE6983EF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12: Correlation and Linear Regression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4886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http://jonfwilkins.blogspot.com/2011_08_01_archive.html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 b="3890"/>
          <a:stretch>
            <a:fillRect/>
          </a:stretch>
        </p:blipFill>
        <p:spPr bwMode="auto">
          <a:xfrm>
            <a:off x="2362199" y="1219200"/>
            <a:ext cx="45404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2" t="26797" b="2325"/>
          <a:stretch>
            <a:fillRect/>
          </a:stretch>
        </p:blipFill>
        <p:spPr bwMode="auto">
          <a:xfrm>
            <a:off x="533400" y="1752600"/>
            <a:ext cx="8119224" cy="3124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86200" y="2362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3962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5" name="Picture 2" descr="ftp://kokoska:TBis2e@ftp.aptaracorp.com/pub/incoming/JPEGS/CH12/kokos_12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9530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/>
              </a:rPr>
              <a:t>SE</a:t>
            </a:r>
            <a:r>
              <a:rPr lang="en-US" baseline="-25000" dirty="0" err="1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9669" y="1109749"/>
                <a:ext cx="8229600" cy="52466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Variance Components of prediction value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Variance associate with the mean response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 smtClean="0"/>
                  <a:t>Variance associated with the observation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669" y="1109749"/>
                <a:ext cx="8229600" cy="5246601"/>
              </a:xfrm>
              <a:blipFill rotWithShape="0">
                <a:blip r:embed="rId2"/>
                <a:stretch>
                  <a:fillRect l="-1926" t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LR -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arenR" startAt="9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What is the 95% confidence interval for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number with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iodine value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of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100.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 startAt="9"/>
            </a:pPr>
            <a:endParaRPr lang="en-US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arenR" startAt="9"/>
            </a:pPr>
            <a:r>
              <a:rPr lang="en-US" dirty="0">
                <a:sym typeface="Symbol"/>
              </a:rPr>
              <a:t>Predict the </a:t>
            </a:r>
            <a:r>
              <a:rPr lang="en-US" dirty="0" err="1">
                <a:sym typeface="Symbol"/>
              </a:rPr>
              <a:t>cetane</a:t>
            </a:r>
            <a:r>
              <a:rPr lang="en-US" dirty="0">
                <a:sym typeface="Symbol"/>
              </a:rPr>
              <a:t> number for the next sample of biofuel that contains an iodine value of </a:t>
            </a:r>
            <a:r>
              <a:rPr lang="en-US" dirty="0" smtClean="0">
                <a:sym typeface="Symbol"/>
              </a:rPr>
              <a:t>100 to a 95% confidence. (Find the 95% prediction interval with an iodine value of 100.)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2"/>
            <a:ext cx="8229600" cy="49918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LR </a:t>
            </a:r>
            <a:r>
              <a:rPr lang="en-US" dirty="0" smtClean="0"/>
              <a:t>– Inference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3400" y="528735"/>
          <a:ext cx="82296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609600"/>
                <a:gridCol w="1828800"/>
                <a:gridCol w="1752600"/>
                <a:gridCol w="1066800"/>
                <a:gridCol w="1219200"/>
              </a:tblGrid>
              <a:tr h="50378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03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Model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03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13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377.17429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0616" y="4648200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ym typeface="Symbol" panose="05050102010706020507" pitchFamily="18" charset="2"/>
              </a:rPr>
              <a:t>̂</a:t>
            </a:r>
            <a:r>
              <a:rPr lang="en-US" sz="3200" dirty="0" smtClean="0"/>
              <a:t> = 54.313</a:t>
            </a:r>
          </a:p>
          <a:p>
            <a:r>
              <a:rPr lang="en-US" sz="3200" dirty="0" err="1" smtClean="0"/>
              <a:t>S</a:t>
            </a:r>
            <a:r>
              <a:rPr lang="en-US" sz="3200" baseline="-25000" dirty="0" err="1" smtClean="0"/>
              <a:t>xx</a:t>
            </a:r>
            <a:r>
              <a:rPr lang="en-US" sz="3200" dirty="0" smtClean="0"/>
              <a:t> = 6802.77       x̅ = 93.393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SLR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95% confident that the next </a:t>
            </a:r>
            <a:r>
              <a:rPr lang="en-US" dirty="0" err="1" smtClean="0"/>
              <a:t>cetane</a:t>
            </a:r>
            <a:r>
              <a:rPr lang="en-US" dirty="0" smtClean="0"/>
              <a:t> number is between 48.512 and 60.114 when the iodine value is 100.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Mean response:      (52.754, 55.872)</a:t>
            </a:r>
          </a:p>
          <a:p>
            <a:pPr marL="0" indent="0">
              <a:buNone/>
            </a:pPr>
            <a:r>
              <a:rPr lang="en-US" dirty="0"/>
              <a:t>Prediction interval: (48.512. 60.114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Confidence/Prediction 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4" y="914400"/>
            <a:ext cx="7452256" cy="558919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7"/>
            <a:ext cx="8229600" cy="1143000"/>
          </a:xfrm>
        </p:spPr>
        <p:txBody>
          <a:bodyPr/>
          <a:lstStyle/>
          <a:p>
            <a:r>
              <a:rPr lang="en-US" dirty="0" smtClean="0"/>
              <a:t>Multiple Regression: Examples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 portrait studio operates in cities of medium size and specializes in portraits of children. They want to open a store in a other similar community, but want to be able to predict sales.</a:t>
            </a:r>
          </a:p>
          <a:p>
            <a:pPr marL="514350" indent="-514350">
              <a:buAutoNum type="arabicParenR"/>
            </a:pPr>
            <a:r>
              <a:rPr lang="en-US" dirty="0" smtClean="0"/>
              <a:t>So that only students that succeed are accepted into college, the registrar’s office wants to be able to predict GPA from entering high school students.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/>
              <a:t>A </a:t>
            </a:r>
            <a:r>
              <a:rPr lang="en-US" dirty="0" smtClean="0"/>
              <a:t>researcher </a:t>
            </a:r>
            <a:r>
              <a:rPr lang="en-US" dirty="0"/>
              <a:t>studied the effects of the charge rate and the temperature on the life of a new type of power cell in a preliminary small-scale experiment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Multiple Regression: Examples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dirty="0" smtClean="0"/>
              <a:t>An experiment was run to investigate the yield of tomato plants as a function of the amount of water levels. A series of plots were randomized to different water levels and at the end of the season, the yield of the plants was determined.</a:t>
            </a:r>
          </a:p>
          <a:p>
            <a:pPr marL="514350" indent="-514350">
              <a:buAutoNum type="arabicParenR" startAt="4"/>
            </a:pPr>
            <a:r>
              <a:rPr lang="en-US" dirty="0"/>
              <a:t>Fernandez-</a:t>
            </a:r>
            <a:r>
              <a:rPr lang="en-US" dirty="0" err="1"/>
              <a:t>Juricic</a:t>
            </a:r>
            <a:r>
              <a:rPr lang="en-US" dirty="0"/>
              <a:t> et al. (2003) examined the effect of human disturbance on the nesting of house sparrows (</a:t>
            </a:r>
            <a:r>
              <a:rPr lang="en-US" i="1" dirty="0"/>
              <a:t>Passer </a:t>
            </a:r>
            <a:r>
              <a:rPr lang="en-US" i="1" dirty="0" err="1"/>
              <a:t>domesticus</a:t>
            </a:r>
            <a:r>
              <a:rPr lang="en-US" dirty="0"/>
              <a:t>). They counted breeding sparrows per hectare in 18 parks in Madrid, Spain, and also counted the number of people per minute walking through each park (both measurement variables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Example: Scatterplot (cont)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838200"/>
          <a:ext cx="8839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3200400"/>
            <a:ext cx="73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en-US" dirty="0">
                <a:cs typeface="Arial" panose="020B0604020202020204" pitchFamily="34" charset="0"/>
              </a:rPr>
              <a:t>A </a:t>
            </a:r>
            <a:r>
              <a:rPr lang="en-US" altLang="en-US" b="1" dirty="0">
                <a:solidFill>
                  <a:srgbClr val="800000"/>
                </a:solidFill>
                <a:cs typeface="Arial" panose="020B0604020202020204" pitchFamily="34" charset="0"/>
              </a:rPr>
              <a:t>regression line</a:t>
            </a:r>
            <a:r>
              <a:rPr lang="en-US" altLang="en-US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is a straight line that describes how a response variable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 changes as an explanatory variable </a:t>
            </a:r>
            <a:r>
              <a:rPr lang="en-US" altLang="en-US" i="1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changes.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en-US" dirty="0">
                <a:cs typeface="Arial" panose="020B0604020202020204" pitchFamily="34" charset="0"/>
              </a:rPr>
              <a:t>We can use a regression line to predict the value of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 for a given value of </a:t>
            </a:r>
            <a:r>
              <a:rPr lang="en-US" altLang="en-US" i="1" dirty="0">
                <a:cs typeface="Arial" panose="020B0604020202020204" pitchFamily="34" charset="0"/>
              </a:rPr>
              <a:t>x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Y =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baseline="-25000" dirty="0" smtClean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 + </a:t>
            </a:r>
            <a:r>
              <a:rPr lang="en-US" altLang="en-US" baseline="-25000" dirty="0" smtClean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Y </a:t>
            </a:r>
            <a:r>
              <a:rPr lang="en-US" altLang="en-US" dirty="0">
                <a:cs typeface="Arial" panose="020B0604020202020204" pitchFamily="34" charset="0"/>
              </a:rPr>
              <a:t>=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+ </a:t>
            </a:r>
            <a:r>
              <a:rPr lang="en-US" altLang="en-US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X + 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independent observations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are the explanatory observations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are the observed response variable observations</a:t>
            </a:r>
          </a:p>
          <a:p>
            <a:r>
              <a:rPr lang="en-US" dirty="0" smtClean="0"/>
              <a:t>Therefore, we have n ordered pairs (x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Linear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(x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 be pairs of observations. We assume that there exists constants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and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such that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Y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= 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+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X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+ 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where 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~ N(0, </a:t>
            </a:r>
            <a:r>
              <a:rPr lang="el-GR" dirty="0" smtClean="0">
                <a:sym typeface="Symbol" panose="05050102010706020507" pitchFamily="18" charset="2"/>
              </a:rPr>
              <a:t>σ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 (</a:t>
            </a:r>
            <a:r>
              <a:rPr lang="en-US" dirty="0" err="1" smtClean="0">
                <a:sym typeface="Symbol" panose="05050102010706020507" pitchFamily="18" charset="2"/>
              </a:rPr>
              <a:t>iid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Linear Regression</a:t>
            </a:r>
            <a:endParaRPr lang="en-US" dirty="0"/>
          </a:p>
        </p:txBody>
      </p:sp>
      <p:pic>
        <p:nvPicPr>
          <p:cNvPr id="4" name="Content Placeholder 3" descr="Fig. 3.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098" t="6584" r="27179" b="65305"/>
          <a:stretch>
            <a:fillRect/>
          </a:stretch>
        </p:blipFill>
        <p:spPr>
          <a:xfrm>
            <a:off x="2362200" y="1447800"/>
            <a:ext cx="4495800" cy="51514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Assumptions for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784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SRS with the observations independent of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relationship is linear in the population.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response, y, is normally distribution around the population regression 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standard deviation of the response is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Normality of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 descr="ftp://kokoska:TBis2e@ftp.aptaracorp.com/pub/incoming/JPEGS/CH12/kokos_12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27341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ftp://kokoska:TBis2e@ftp.aptaracorp.com/pub/incoming/JPEGS/CH12/kokos_12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1681162"/>
            <a:ext cx="869363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891753"/>
                <a:ext cx="8305800" cy="463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b="0" dirty="0" smtClean="0"/>
              </a:p>
              <a:p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0" dirty="0" smtClean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b="0" dirty="0" smtClean="0"/>
              </a:p>
              <a:p>
                <a:endParaRPr lang="en-US" sz="3200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91753"/>
                <a:ext cx="8305800" cy="46328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4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12.1: Simple Linear Regression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 fontScale="55000" lnSpcReduction="20000"/>
          </a:bodyPr>
          <a:lstStyle/>
          <a:p>
            <a:r>
              <a:rPr lang="en-US" sz="4600" dirty="0" smtClean="0"/>
              <a:t>Be able to categorize whether a variable is a response variable or a explanatory variable.</a:t>
            </a:r>
          </a:p>
          <a:p>
            <a:r>
              <a:rPr lang="en-US" sz="4600" dirty="0" smtClean="0"/>
              <a:t>Be </a:t>
            </a:r>
            <a:r>
              <a:rPr lang="en-US" sz="4600" dirty="0"/>
              <a:t>able to interpret a scatterplot</a:t>
            </a:r>
          </a:p>
          <a:p>
            <a:pPr lvl="1"/>
            <a:r>
              <a:rPr lang="en-US" sz="4600" dirty="0"/>
              <a:t>Pattern</a:t>
            </a:r>
          </a:p>
          <a:p>
            <a:pPr lvl="1"/>
            <a:r>
              <a:rPr lang="en-US" sz="4600" dirty="0"/>
              <a:t>Outliers</a:t>
            </a:r>
          </a:p>
          <a:p>
            <a:pPr lvl="1"/>
            <a:r>
              <a:rPr lang="en-US" sz="4600" dirty="0"/>
              <a:t>Form, direction and strength of a relationship</a:t>
            </a:r>
          </a:p>
          <a:p>
            <a:r>
              <a:rPr lang="en-US" sz="4600" dirty="0" smtClean="0"/>
              <a:t>Be </a:t>
            </a:r>
            <a:r>
              <a:rPr lang="en-US" sz="4600" dirty="0"/>
              <a:t>able to generally describe the method of ‘Least Squares Regression</a:t>
            </a:r>
            <a:r>
              <a:rPr lang="en-US" sz="4600" dirty="0" smtClean="0"/>
              <a:t>’ including the model.</a:t>
            </a:r>
            <a:endParaRPr lang="en-US" sz="4600" dirty="0"/>
          </a:p>
          <a:p>
            <a:r>
              <a:rPr lang="en-US" sz="4600" dirty="0"/>
              <a:t>Be able to calculate and interpret the regression line.</a:t>
            </a:r>
          </a:p>
          <a:p>
            <a:r>
              <a:rPr lang="en-US" sz="4600" dirty="0"/>
              <a:t>Using the least square regression line, be able to predict the value of y for any appropriate value of x</a:t>
            </a:r>
            <a:r>
              <a:rPr lang="en-US" sz="4600" dirty="0" smtClean="0"/>
              <a:t>.</a:t>
            </a:r>
          </a:p>
          <a:p>
            <a:r>
              <a:rPr lang="en-US" sz="4600" dirty="0" smtClean="0"/>
              <a:t>Be able to generate the ANOVA table for linear regression.</a:t>
            </a:r>
            <a:endParaRPr lang="en-US" sz="4600" dirty="0"/>
          </a:p>
          <a:p>
            <a:r>
              <a:rPr lang="en-US" sz="4600" dirty="0"/>
              <a:t>Be able to calculate r</a:t>
            </a:r>
            <a:r>
              <a:rPr lang="en-US" sz="4600" baseline="30000" dirty="0"/>
              <a:t>2</a:t>
            </a:r>
            <a:r>
              <a:rPr lang="en-US" sz="4600" dirty="0"/>
              <a:t>.</a:t>
            </a:r>
          </a:p>
          <a:p>
            <a:r>
              <a:rPr lang="en-US" sz="4600" dirty="0"/>
              <a:t>Be able to explain the meaning of r</a:t>
            </a:r>
            <a:r>
              <a:rPr lang="en-US" sz="4600" baseline="30000" dirty="0"/>
              <a:t>2</a:t>
            </a:r>
            <a:r>
              <a:rPr lang="en-US" sz="4600" dirty="0"/>
              <a:t>.</a:t>
            </a:r>
          </a:p>
          <a:p>
            <a:pPr lvl="1"/>
            <a:r>
              <a:rPr lang="en-US" sz="4600" dirty="0"/>
              <a:t>Be able to discern what r</a:t>
            </a:r>
            <a:r>
              <a:rPr lang="en-US" sz="4600" baseline="30000" dirty="0"/>
              <a:t>2</a:t>
            </a:r>
            <a:r>
              <a:rPr lang="en-US" sz="4600" dirty="0"/>
              <a:t> does NOT explain</a:t>
            </a:r>
            <a:r>
              <a:rPr lang="en-US" sz="4600" dirty="0" smtClean="0"/>
              <a:t>.</a:t>
            </a:r>
            <a:endParaRPr lang="en-US" sz="4600" dirty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" y="32657"/>
            <a:ext cx="8229600" cy="881743"/>
          </a:xfrm>
        </p:spPr>
        <p:txBody>
          <a:bodyPr/>
          <a:lstStyle/>
          <a:p>
            <a:r>
              <a:rPr lang="en-US" dirty="0" smtClean="0"/>
              <a:t>Example: Regression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9086"/>
            <a:ext cx="9144000" cy="60089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Calibri"/>
              </a:rPr>
              <a:t>̄ = 52.727, ȳ = -7.636, S</a:t>
            </a:r>
            <a:r>
              <a:rPr lang="en-US" baseline="-25000" dirty="0" smtClean="0">
                <a:latin typeface="Calibri"/>
              </a:rPr>
              <a:t>XY</a:t>
            </a:r>
            <a:r>
              <a:rPr lang="en-US" dirty="0" smtClean="0">
                <a:latin typeface="Calibri"/>
              </a:rPr>
              <a:t> = -1055.91, S</a:t>
            </a:r>
            <a:r>
              <a:rPr lang="en-US" baseline="-25000" dirty="0" smtClean="0">
                <a:latin typeface="Calibri"/>
              </a:rPr>
              <a:t>XX</a:t>
            </a:r>
            <a:r>
              <a:rPr lang="en-US" dirty="0" smtClean="0">
                <a:latin typeface="Calibri"/>
              </a:rPr>
              <a:t> = 2006.18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b) What is the regression line for this data?</a:t>
            </a:r>
          </a:p>
          <a:p>
            <a:pPr>
              <a:buNone/>
            </a:pPr>
            <a:r>
              <a:rPr lang="en-US" dirty="0" smtClean="0"/>
              <a:t>c) What would the predicted value be for someone who is 51 years old?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2667000"/>
          <a:ext cx="9144000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762000"/>
                <a:gridCol w="762000"/>
                <a:gridCol w="6096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07196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Obs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</a:tr>
              <a:tr h="48412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</a:tr>
              <a:tr h="5657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-28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Regression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5410200"/>
            <a:ext cx="73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154882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ŷ = 20.11 - 0.526x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Linear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(x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 be pairs of observations. We assume that there exists constants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and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such that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Y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= 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+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X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+ 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where 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~ N(0, </a:t>
            </a:r>
            <a:r>
              <a:rPr lang="el-GR" dirty="0" smtClean="0">
                <a:sym typeface="Symbol" panose="05050102010706020507" pitchFamily="18" charset="2"/>
              </a:rPr>
              <a:t>σ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 (</a:t>
            </a:r>
            <a:r>
              <a:rPr lang="en-US" dirty="0" err="1" smtClean="0">
                <a:sym typeface="Symbol" panose="05050102010706020507" pitchFamily="18" charset="2"/>
              </a:rPr>
              <a:t>iid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- variance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7700" y="1339694"/>
                <a:ext cx="7848600" cy="2168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e</a:t>
                </a:r>
                <a:r>
                  <a:rPr lang="en-US" sz="3200" baseline="-25000" dirty="0" err="1" smtClean="0"/>
                  <a:t>i</a:t>
                </a:r>
                <a:r>
                  <a:rPr lang="en-US" sz="3200" dirty="0" smtClean="0"/>
                  <a:t> = </a:t>
                </a:r>
                <a:r>
                  <a:rPr lang="en-US" sz="3200" dirty="0" err="1" smtClean="0"/>
                  <a:t>y</a:t>
                </a:r>
                <a:r>
                  <a:rPr lang="en-US" sz="3200" baseline="-25000" dirty="0" err="1" smtClean="0"/>
                  <a:t>i</a:t>
                </a:r>
                <a:r>
                  <a:rPr lang="en-US" sz="3200" dirty="0" smtClean="0"/>
                  <a:t> - </a:t>
                </a:r>
                <a:r>
                  <a:rPr lang="en-US" sz="3200" dirty="0" err="1" smtClean="0"/>
                  <a:t>ŷ</a:t>
                </a:r>
                <a:r>
                  <a:rPr lang="en-US" sz="3200" baseline="-25000" dirty="0" err="1" smtClean="0"/>
                  <a:t>i</a:t>
                </a:r>
                <a:endParaRPr lang="en-US" sz="3200" baseline="-25000" dirty="0" smtClean="0"/>
              </a:p>
              <a:p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𝑑𝑓𝑒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339694"/>
                <a:ext cx="7848600" cy="2168158"/>
              </a:xfrm>
              <a:prstGeom prst="rect">
                <a:avLst/>
              </a:prstGeom>
              <a:blipFill rotWithShape="0">
                <a:blip r:embed="rId2"/>
                <a:stretch>
                  <a:fillRect l="-1941" t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2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SS and </a:t>
            </a:r>
            <a:r>
              <a:rPr lang="en-US" dirty="0" err="1" smtClean="0"/>
              <a:t>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Total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/>
                  <a:t>d</a:t>
                </a:r>
                <a:r>
                  <a:rPr lang="en-US" dirty="0" err="1" smtClean="0"/>
                  <a:t>ft</a:t>
                </a:r>
                <a:r>
                  <a:rPr lang="en-US" dirty="0" smtClean="0"/>
                  <a:t> = n - 1</a:t>
                </a:r>
              </a:p>
              <a:p>
                <a:r>
                  <a:rPr lang="en-US" dirty="0" smtClean="0"/>
                  <a:t>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dfr</a:t>
                </a:r>
                <a:r>
                  <a:rPr lang="en-US" dirty="0" smtClean="0"/>
                  <a:t>= 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83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table for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65829"/>
              </p:ext>
            </p:extLst>
          </p:nvPr>
        </p:nvGraphicFramePr>
        <p:xfrm>
          <a:off x="245533" y="1784350"/>
          <a:ext cx="8458200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066800"/>
                <a:gridCol w="2133600"/>
                <a:gridCol w="2438400"/>
                <a:gridCol w="914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Regression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Σ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ŷ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- ȳ)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 – 2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Σ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y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- </a:t>
                      </a:r>
                      <a:r>
                        <a:rPr lang="en-US" sz="2800" baseline="0" dirty="0" err="1" smtClean="0"/>
                        <a:t>ŷ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)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 </a:t>
                      </a:r>
                      <a:r>
                        <a:rPr lang="en-US" sz="2800" dirty="0" smtClean="0"/>
                        <a:t>–</a:t>
                      </a:r>
                      <a:r>
                        <a:rPr lang="en-US" sz="2800" baseline="0" dirty="0" smtClean="0"/>
                        <a:t> 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    </a:t>
                      </a:r>
                      <a:r>
                        <a:rPr lang="el-GR" sz="2800" dirty="0" smtClean="0"/>
                        <a:t>Σ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y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- ȳ)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74559"/>
              </p:ext>
            </p:extLst>
          </p:nvPr>
        </p:nvGraphicFramePr>
        <p:xfrm>
          <a:off x="5465762" y="2444750"/>
          <a:ext cx="17684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3" imgW="2590560" imgH="1130040" progId="Equation.DSMT4">
                  <p:embed/>
                </p:oleObj>
              </mc:Choice>
              <mc:Fallback>
                <p:oleObj name="Equation" r:id="rId3" imgW="259056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2" y="2444750"/>
                        <a:ext cx="176847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37941"/>
              </p:ext>
            </p:extLst>
          </p:nvPr>
        </p:nvGraphicFramePr>
        <p:xfrm>
          <a:off x="5451475" y="3581400"/>
          <a:ext cx="17827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5" name="Equation" r:id="rId5" imgW="2616120" imgH="1130040" progId="Equation.DSMT4">
                  <p:embed/>
                </p:oleObj>
              </mc:Choice>
              <mc:Fallback>
                <p:oleObj name="Equation" r:id="rId5" imgW="261612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3581400"/>
                        <a:ext cx="17827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91008"/>
              </p:ext>
            </p:extLst>
          </p:nvPr>
        </p:nvGraphicFramePr>
        <p:xfrm>
          <a:off x="7845425" y="2476500"/>
          <a:ext cx="8461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Equation" r:id="rId7" imgW="1155600" imgH="1130040" progId="Equation.DSMT4">
                  <p:embed/>
                </p:oleObj>
              </mc:Choice>
              <mc:Fallback>
                <p:oleObj name="Equation" r:id="rId7" imgW="115560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2476500"/>
                        <a:ext cx="84613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50876"/>
              </p:ext>
            </p:extLst>
          </p:nvPr>
        </p:nvGraphicFramePr>
        <p:xfrm>
          <a:off x="5451475" y="4836373"/>
          <a:ext cx="17573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9" imgW="2577960" imgH="1130040" progId="Equation.DSMT4">
                  <p:embed/>
                </p:oleObj>
              </mc:Choice>
              <mc:Fallback>
                <p:oleObj name="Equation" r:id="rId9" imgW="257796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4836373"/>
                        <a:ext cx="17573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Facts about Least Square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rgbClr val="000000"/>
                    </a:solidFill>
                    <a:ea typeface="ＭＳ Ｐゴシック" pitchFamily="-65" charset="-128"/>
                    <a:cs typeface="Arial" charset="0"/>
                  </a:rPr>
                  <a:t>Slope: A </a:t>
                </a:r>
                <a:r>
                  <a:rPr lang="en-US" altLang="en-US" dirty="0">
                    <a:solidFill>
                      <a:srgbClr val="000000"/>
                    </a:solidFill>
                    <a:ea typeface="ＭＳ Ｐゴシック" pitchFamily="-65" charset="-128"/>
                    <a:cs typeface="Arial" charset="0"/>
                  </a:rPr>
                  <a:t>change of </a:t>
                </a:r>
                <a:r>
                  <a:rPr lang="en-US" altLang="en-US" dirty="0" smtClean="0">
                    <a:solidFill>
                      <a:srgbClr val="000000"/>
                    </a:solidFill>
                    <a:ea typeface="ＭＳ Ｐゴシック" pitchFamily="-65" charset="-128"/>
                    <a:cs typeface="Arial" charset="0"/>
                  </a:rPr>
                  <a:t>y with one unit change in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 pitchFamily="-65" charset="-128"/>
                              <a:cs typeface="Arial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 pitchFamily="-65" charset="-128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rgbClr val="000000"/>
                          </a:solidFill>
                          <a:latin typeface="Cambria Math"/>
                          <a:ea typeface="ＭＳ Ｐゴシック" pitchFamily="-65" charset="-128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Arial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Arial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ea typeface="ＭＳ Ｐゴシック" pitchFamily="-65" charset="-128"/>
                  <a:cs typeface="Arial" charset="0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Intercept: the value of y when x = 0.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The line passes through the point (</a:t>
                </a:r>
                <a:r>
                  <a:rPr lang="en-US" dirty="0" err="1" smtClean="0"/>
                  <a:t>x</a:t>
                </a:r>
                <a:r>
                  <a:rPr lang="en-US" dirty="0" err="1" smtClean="0">
                    <a:latin typeface="Calibri"/>
                  </a:rPr>
                  <a:t>̄,y</a:t>
                </a:r>
                <a:r>
                  <a:rPr lang="en-US" dirty="0" smtClean="0">
                    <a:latin typeface="Calibri"/>
                  </a:rPr>
                  <a:t>̄).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>
                    <a:latin typeface="Calibri"/>
                  </a:rPr>
                  <a:t>There is an inherent difference between x and y.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2"/>
                <a:stretch>
                  <a:fillRect l="-1926" t="-197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Coefficient of determination.</a:t>
                </a:r>
              </a:p>
              <a:p>
                <a:r>
                  <a:rPr lang="en-US" dirty="0" smtClean="0"/>
                  <a:t>Fraction of the variation of the values of y that is explained by the least-squares regression of y on x.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Regression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d) What percent of variation of Y is due to the regression line?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581400"/>
          <a:ext cx="9144000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762000"/>
                <a:gridCol w="762000"/>
                <a:gridCol w="6096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07196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Obs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</a:tr>
              <a:tr h="48412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</a:tr>
              <a:tr h="5657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-28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 </a:t>
            </a:r>
            <a:r>
              <a:rPr lang="en-US" dirty="0" err="1" smtClean="0"/>
              <a:t>bp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954327"/>
              </p:ext>
            </p:extLst>
          </p:nvPr>
        </p:nvGraphicFramePr>
        <p:xfrm>
          <a:off x="1143000" y="1600200"/>
          <a:ext cx="6934201" cy="4076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222"/>
                <a:gridCol w="1198504"/>
                <a:gridCol w="1797756"/>
                <a:gridCol w="1369719"/>
              </a:tblGrid>
              <a:tr h="7302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df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SS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MS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Regression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Error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variables are associated if knowing the values of one of the variables tells you something about the values of the other variable.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want to explore the association?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want to show causality?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 </a:t>
            </a:r>
            <a:r>
              <a:rPr lang="en-US" dirty="0" err="1" smtClean="0"/>
              <a:t>bp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401533"/>
              </p:ext>
            </p:extLst>
          </p:nvPr>
        </p:nvGraphicFramePr>
        <p:xfrm>
          <a:off x="1143000" y="1600200"/>
          <a:ext cx="6934201" cy="4076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222"/>
                <a:gridCol w="1198504"/>
                <a:gridCol w="1797756"/>
                <a:gridCol w="1369719"/>
              </a:tblGrid>
              <a:tr h="7302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df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SS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MS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Regression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555.75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Error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382.79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938.54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 </a:t>
            </a:r>
            <a:r>
              <a:rPr lang="en-US" dirty="0" err="1" smtClean="0"/>
              <a:t>bp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43000" y="1600200"/>
          <a:ext cx="6934201" cy="4076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222"/>
                <a:gridCol w="1198504"/>
                <a:gridCol w="1797756"/>
                <a:gridCol w="1369719"/>
              </a:tblGrid>
              <a:tr h="7302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df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SS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MS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Regression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555.75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555.75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Error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382.79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42.53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5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938.54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interpretation of 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Linearity</a:t>
            </a:r>
          </a:p>
          <a:p>
            <a:r>
              <a:rPr lang="en-US" dirty="0" smtClean="0"/>
              <a:t>Outliers</a:t>
            </a:r>
          </a:p>
          <a:p>
            <a:r>
              <a:rPr lang="en-US" dirty="0" smtClean="0"/>
              <a:t>Good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73467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12.2 (Part A) Hypothesis Tests</a:t>
            </a:r>
            <a:br>
              <a:rPr lang="en-US" sz="3500" dirty="0" smtClean="0"/>
            </a:br>
            <a:r>
              <a:rPr lang="en-US" sz="3500" dirty="0" smtClean="0"/>
              <a:t>Goals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9144000" cy="5105399"/>
          </a:xfrm>
        </p:spPr>
        <p:txBody>
          <a:bodyPr>
            <a:normAutofit/>
          </a:bodyPr>
          <a:lstStyle/>
          <a:p>
            <a:r>
              <a:rPr lang="en-US" sz="3000" dirty="0">
                <a:sym typeface="Symbol" panose="05050102010706020507" pitchFamily="18" charset="2"/>
              </a:rPr>
              <a:t>Be able to determine if there is an association between the response and explanatory </a:t>
            </a:r>
            <a:r>
              <a:rPr lang="en-US" sz="3000" dirty="0" smtClean="0">
                <a:sym typeface="Symbol" panose="05050102010706020507" pitchFamily="18" charset="2"/>
              </a:rPr>
              <a:t>variables using the F test.</a:t>
            </a:r>
            <a:endParaRPr lang="en-US" sz="3000" dirty="0">
              <a:sym typeface="Symbol" panose="05050102010706020507" pitchFamily="18" charset="2"/>
            </a:endParaRPr>
          </a:p>
          <a:p>
            <a:r>
              <a:rPr lang="en-US" sz="3000" dirty="0" smtClean="0">
                <a:sym typeface="Symbol" panose="05050102010706020507" pitchFamily="18" charset="2"/>
              </a:rPr>
              <a:t>Be able to perform inference on the slope (Confidence interval and hypothesis test).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Linear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(x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 be pairs of observations. We assume that there exists constants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and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such that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Y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= 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+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X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+ 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where 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~ N(0, </a:t>
            </a:r>
            <a:r>
              <a:rPr lang="el-GR" dirty="0" smtClean="0">
                <a:sym typeface="Symbol" panose="05050102010706020507" pitchFamily="18" charset="2"/>
              </a:rPr>
              <a:t>σ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 (</a:t>
            </a:r>
            <a:r>
              <a:rPr lang="en-US" dirty="0" err="1" smtClean="0">
                <a:sym typeface="Symbol" panose="05050102010706020507" pitchFamily="18" charset="2"/>
              </a:rPr>
              <a:t>iid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891753"/>
                <a:ext cx="8305800" cy="411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0" dirty="0" smtClean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b="0" dirty="0" smtClean="0"/>
              </a:p>
              <a:p>
                <a:endParaRPr lang="en-US" sz="3200" dirty="0"/>
              </a:p>
              <a:p>
                <a:r>
                  <a:rPr lang="en-US" sz="3200" dirty="0" smtClean="0"/>
                  <a:t>s</a:t>
                </a:r>
                <a:r>
                  <a:rPr lang="en-US" sz="3200" b="0" baseline="30000" dirty="0" smtClean="0"/>
                  <a:t>2</a:t>
                </a:r>
                <a:r>
                  <a:rPr lang="en-US" sz="3200" b="0" dirty="0" smtClean="0"/>
                  <a:t> = MSE</a:t>
                </a:r>
              </a:p>
              <a:p>
                <a:endParaRPr lang="en-US" sz="3200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91753"/>
                <a:ext cx="8305800" cy="4113627"/>
              </a:xfrm>
              <a:prstGeom prst="rect">
                <a:avLst/>
              </a:prstGeom>
              <a:blipFill rotWithShape="0">
                <a:blip r:embed="rId2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8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Linear Regression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/>
              <a:t>Graph the scatterplot.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Determine the equation of the fitted line.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What is a point estimate of the true average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 number whose iodine value is 100?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Estimate the value of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proportion of the observed variation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cetane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number that can be attributed to the iodine value?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Linear Regression 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143000"/>
          <a:ext cx="86868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219200"/>
                <a:gridCol w="1143000"/>
                <a:gridCol w="1143000"/>
                <a:gridCol w="1143000"/>
                <a:gridCol w="1219200"/>
                <a:gridCol w="12001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132.0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129.0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120.0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113.2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105.0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92.0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84.0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46.0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51.0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52.1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54.0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52.0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83.2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88.4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80.0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81.5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71.0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69.2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58.7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61.6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61.4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54.6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58.8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58.0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SLR 1 - 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947380"/>
            <a:ext cx="7619048" cy="57142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Linear Regression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Verify the assumptions required for linear regression.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/>
              <a:t>Determine the equation of the fitted line.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What is a point estimate of the true average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 number whose iodine value is 100?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Estimate the value of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proportion of the observed variation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cetane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number that can be attributed to the iodine value?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Response variable </a:t>
            </a:r>
            <a:r>
              <a:rPr lang="en-US" dirty="0" smtClean="0"/>
              <a:t>(Y): outcome of the study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Explanatory variable </a:t>
            </a:r>
            <a:r>
              <a:rPr lang="en-US" dirty="0" smtClean="0"/>
              <a:t>(X): explains or causes changes in the response variable</a:t>
            </a:r>
          </a:p>
          <a:p>
            <a:r>
              <a:rPr lang="en-US" dirty="0" smtClean="0"/>
              <a:t>Y = g(X)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SLR 1 – Fitted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143000"/>
          <a:ext cx="86868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219200"/>
                <a:gridCol w="1143000"/>
                <a:gridCol w="1143000"/>
                <a:gridCol w="1143000"/>
                <a:gridCol w="1219200"/>
                <a:gridCol w="12001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105.0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81.5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69.2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3829409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baseline="-25000" dirty="0" smtClean="0"/>
              <a:t>XX</a:t>
            </a:r>
            <a:r>
              <a:rPr lang="en-US" sz="3200" dirty="0" smtClean="0"/>
              <a:t> = 6802.769	S</a:t>
            </a:r>
            <a:r>
              <a:rPr lang="en-US" sz="3200" baseline="-25000" dirty="0" smtClean="0"/>
              <a:t>XY</a:t>
            </a:r>
            <a:r>
              <a:rPr lang="en-US" sz="3200" dirty="0" smtClean="0"/>
              <a:t> = -1424.41</a:t>
            </a:r>
          </a:p>
          <a:p>
            <a:r>
              <a:rPr lang="en-US" sz="3200" dirty="0" smtClean="0"/>
              <a:t>y̅ = 55.657		x̅ = 93.393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SLR – fitted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970442"/>
            <a:ext cx="7619048" cy="57142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Linear Regression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Verify the assumptions required for linear regression.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Determine the equation of the fitted line.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/>
            </a:pPr>
            <a:r>
              <a:rPr lang="en-US" dirty="0">
                <a:sym typeface="Symbol"/>
              </a:rPr>
              <a:t>What is a point estimate of the true average </a:t>
            </a:r>
            <a:r>
              <a:rPr lang="en-US" dirty="0" err="1">
                <a:sym typeface="Symbol"/>
              </a:rPr>
              <a:t>cetane</a:t>
            </a:r>
            <a:r>
              <a:rPr lang="en-US" dirty="0">
                <a:sym typeface="Symbol"/>
              </a:rPr>
              <a:t> number whose iodine value is 100?</a:t>
            </a:r>
            <a:endParaRPr lang="en-US" dirty="0"/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Estimate the value of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proportion of the observed variation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cetane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number that can be attributed to the iodine value?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Linear Regression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Verify the assumptions required for linear regression.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Determine the equation of the fitted line.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What is a point estimate of the true average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 number whose iodine value is 100?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/>
              <a:t>Estimate the value of </a:t>
            </a:r>
            <a:r>
              <a:rPr lang="el-GR" dirty="0" smtClean="0"/>
              <a:t>σ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proportion of the observed variation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cetane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number that can be attributed to the iodine value?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Example: SLR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87960"/>
              </p:ext>
            </p:extLst>
          </p:nvPr>
        </p:nvGraphicFramePr>
        <p:xfrm>
          <a:off x="228600" y="762000"/>
          <a:ext cx="86868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219200"/>
                <a:gridCol w="1143000"/>
                <a:gridCol w="1143000"/>
                <a:gridCol w="1143000"/>
                <a:gridCol w="1219200"/>
                <a:gridCol w="12001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105.0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81.5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69.2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73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849" tIns="45720" rIns="4284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15864"/>
              </p:ext>
            </p:extLst>
          </p:nvPr>
        </p:nvGraphicFramePr>
        <p:xfrm>
          <a:off x="228600" y="3142472"/>
          <a:ext cx="86868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9967"/>
                <a:gridCol w="512233"/>
                <a:gridCol w="1752600"/>
                <a:gridCol w="1905000"/>
                <a:gridCol w="1414850"/>
                <a:gridCol w="125215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Regression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13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377.17429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Linear Regression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Verify the assumptions required for linear regression.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Determine the equation of the fitted line.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What is a point estimate of the true average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 number whose iodine value is 100?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Estimate the value of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en-US" dirty="0" smtClean="0"/>
              <a:t>What proportion of the observed variation in </a:t>
            </a:r>
            <a:r>
              <a:rPr lang="en-US" dirty="0" err="1" smtClean="0"/>
              <a:t>cetane</a:t>
            </a:r>
            <a:r>
              <a:rPr lang="en-US" dirty="0" smtClean="0"/>
              <a:t> number that can be attributed to the iodine value?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Example: SLR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762000"/>
          <a:ext cx="86868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219200"/>
                <a:gridCol w="1143000"/>
                <a:gridCol w="1143000"/>
                <a:gridCol w="1143000"/>
                <a:gridCol w="1219200"/>
                <a:gridCol w="12001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105.0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81.5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69.2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73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849" tIns="45720" rIns="4284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8600" y="3142472"/>
          <a:ext cx="86868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9967"/>
                <a:gridCol w="512233"/>
                <a:gridCol w="1752600"/>
                <a:gridCol w="1905000"/>
                <a:gridCol w="1414850"/>
                <a:gridCol w="125215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Regression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13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377.17429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Intercept</a:t>
            </a:r>
          </a:p>
          <a:p>
            <a:pPr lvl="1"/>
            <a:r>
              <a:rPr lang="en-US" sz="3200" dirty="0" smtClean="0">
                <a:sym typeface="Symbol" panose="05050102010706020507" pitchFamily="18" charset="2"/>
              </a:rPr>
              <a:t>b</a:t>
            </a:r>
            <a:r>
              <a:rPr lang="en-US" sz="3200" baseline="-25000" dirty="0" smtClean="0"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is an unbiased estimator for </a:t>
            </a:r>
            <a:r>
              <a:rPr lang="en-US" sz="3200" baseline="-25000" dirty="0">
                <a:sym typeface="Symbol" panose="05050102010706020507" pitchFamily="18" charset="2"/>
              </a:rPr>
              <a:t>0</a:t>
            </a:r>
          </a:p>
          <a:p>
            <a:r>
              <a:rPr lang="en-US" dirty="0" smtClean="0"/>
              <a:t>slope</a:t>
            </a:r>
          </a:p>
          <a:p>
            <a:pPr lvl="1"/>
            <a:r>
              <a:rPr lang="en-US" sz="3200" dirty="0"/>
              <a:t>b</a:t>
            </a:r>
            <a:r>
              <a:rPr lang="en-US" sz="3200" baseline="-25000" dirty="0"/>
              <a:t>1</a:t>
            </a:r>
            <a:r>
              <a:rPr lang="en-US" sz="3200" dirty="0"/>
              <a:t> is an unbiased estimator for </a:t>
            </a:r>
            <a:r>
              <a:rPr lang="en-US" sz="3200" dirty="0">
                <a:sym typeface="Symbol" panose="05050102010706020507" pitchFamily="18" charset="2"/>
              </a:rPr>
              <a:t></a:t>
            </a:r>
            <a:r>
              <a:rPr lang="en-US" sz="3200" baseline="-25000" dirty="0">
                <a:sym typeface="Symbol" panose="05050102010706020507" pitchFamily="18" charset="2"/>
              </a:rPr>
              <a:t>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9"/>
            <a:ext cx="8229600" cy="1143000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07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SRS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linearity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Constant standard deviation of residuals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Normality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If y is normal, then both b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 and b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are normal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If y is not normal, there is still CLT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table for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45533" y="1784350"/>
          <a:ext cx="8458200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066800"/>
                <a:gridCol w="2133600"/>
                <a:gridCol w="2438400"/>
                <a:gridCol w="914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Regression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Σ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ŷ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- ȳ)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 – 2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Σ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y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- </a:t>
                      </a:r>
                      <a:r>
                        <a:rPr lang="en-US" sz="2800" baseline="0" dirty="0" err="1" smtClean="0"/>
                        <a:t>ŷ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)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 </a:t>
                      </a:r>
                      <a:r>
                        <a:rPr lang="en-US" sz="2800" dirty="0" smtClean="0"/>
                        <a:t>–</a:t>
                      </a:r>
                      <a:r>
                        <a:rPr lang="en-US" sz="2800" baseline="0" dirty="0" smtClean="0"/>
                        <a:t> 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Σ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y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- ȳ)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465762" y="2444750"/>
          <a:ext cx="17684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Equation" r:id="rId3" imgW="2590560" imgH="1130040" progId="Equation.DSMT4">
                  <p:embed/>
                </p:oleObj>
              </mc:Choice>
              <mc:Fallback>
                <p:oleObj name="Equation" r:id="rId3" imgW="259056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2" y="2444750"/>
                        <a:ext cx="176847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5451475" y="3581400"/>
          <a:ext cx="17827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Equation" r:id="rId5" imgW="2616120" imgH="1130040" progId="Equation.DSMT4">
                  <p:embed/>
                </p:oleObj>
              </mc:Choice>
              <mc:Fallback>
                <p:oleObj name="Equation" r:id="rId5" imgW="261612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3581400"/>
                        <a:ext cx="17827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15073"/>
              </p:ext>
            </p:extLst>
          </p:nvPr>
        </p:nvGraphicFramePr>
        <p:xfrm>
          <a:off x="7845425" y="2476500"/>
          <a:ext cx="8461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6" name="Equation" r:id="rId7" imgW="1155600" imgH="1130040" progId="Equation.DSMT4">
                  <p:embed/>
                </p:oleObj>
              </mc:Choice>
              <mc:Fallback>
                <p:oleObj name="Equation" r:id="rId7" imgW="115560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2476500"/>
                        <a:ext cx="84613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5451475" y="4836373"/>
          <a:ext cx="17573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Equation" r:id="rId9" imgW="2577960" imgH="1130040" progId="Equation.DSMT4">
                  <p:embed/>
                </p:oleObj>
              </mc:Choice>
              <mc:Fallback>
                <p:oleObj name="Equation" r:id="rId9" imgW="257796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4836373"/>
                        <a:ext cx="175736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3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 -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which variable is the explanatory variable and put on X axis. The response variable goes on the Y axis.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and scale your axes.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the (</a:t>
            </a:r>
            <a:r>
              <a:rPr lang="en-US" dirty="0" err="1" smtClean="0"/>
              <a:t>x,y</a:t>
            </a:r>
            <a:r>
              <a:rPr lang="en-US" dirty="0" smtClean="0"/>
              <a:t>)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LR Hypothesis Test: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</a:t>
                </a:r>
                <a:r>
                  <a:rPr lang="en-US" dirty="0" smtClean="0">
                    <a:sym typeface="Symbol" panose="05050102010706020507" pitchFamily="18" charset="2"/>
                  </a:rPr>
                  <a:t>there is no association between X and </a:t>
                </a:r>
                <a:r>
                  <a:rPr lang="en-US" dirty="0">
                    <a:sym typeface="Symbol" panose="05050102010706020507" pitchFamily="18" charset="2"/>
                  </a:rPr>
                  <a:t>Y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H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a</a:t>
                </a:r>
                <a:r>
                  <a:rPr lang="en-US" dirty="0" smtClean="0">
                    <a:sym typeface="Symbol" panose="05050102010706020507" pitchFamily="18" charset="2"/>
                  </a:rPr>
                  <a:t>: there is an association between X and Y</a:t>
                </a: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Test statistic: F</a:t>
                </a:r>
                <a:r>
                  <a:rPr lang="en-US" baseline="-25000" dirty="0" smtClean="0"/>
                  <a:t>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𝑀𝑆𝐸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P-value: P = P(F &gt;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ts</a:t>
                </a:r>
                <a:r>
                  <a:rPr lang="en-US" dirty="0" smtClean="0"/>
                  <a:t>), df1 = </a:t>
                </a:r>
                <a:r>
                  <a:rPr lang="en-US" dirty="0" err="1" smtClean="0"/>
                  <a:t>dfr</a:t>
                </a:r>
                <a:r>
                  <a:rPr lang="en-US" dirty="0" smtClean="0"/>
                  <a:t> = 1, df2 = </a:t>
                </a:r>
                <a:r>
                  <a:rPr lang="en-US" dirty="0" err="1" smtClean="0"/>
                  <a:t>dfe</a:t>
                </a:r>
                <a:r>
                  <a:rPr lang="en-US" dirty="0" smtClean="0"/>
                  <a:t> = n - 2</a:t>
                </a:r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  <a:blipFill rotWithShape="0">
                <a:blip r:embed="rId2"/>
                <a:stretch>
                  <a:fillRect l="-1809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LR -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 startAt="6"/>
            </a:pPr>
            <a:r>
              <a:rPr lang="en-US" dirty="0" smtClean="0">
                <a:sym typeface="Symbol"/>
              </a:rPr>
              <a:t>Perform the hypothesis test using the F test statistic (the model utility test)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2"/>
            <a:ext cx="8229600" cy="49918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LR </a:t>
            </a:r>
            <a:r>
              <a:rPr lang="en-US" dirty="0" smtClean="0"/>
              <a:t>– Inference - ANOVA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3400" y="4065138"/>
          <a:ext cx="8229600" cy="2827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533400"/>
                <a:gridCol w="1752600"/>
                <a:gridCol w="1828800"/>
                <a:gridCol w="1219200"/>
                <a:gridCol w="13716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Parameter Estimates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Variable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DF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Parameter</a:t>
                      </a:r>
                      <a:br>
                        <a:rPr lang="en-US" sz="3000" dirty="0">
                          <a:effectLst/>
                        </a:rPr>
                      </a:br>
                      <a:r>
                        <a:rPr lang="en-US" sz="3000" dirty="0">
                          <a:effectLst/>
                        </a:rPr>
                        <a:t>Estimate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Standard</a:t>
                      </a:r>
                      <a:br>
                        <a:rPr lang="en-US" sz="3000" dirty="0">
                          <a:effectLst/>
                        </a:rPr>
                      </a:br>
                      <a:r>
                        <a:rPr lang="en-US" sz="3000" dirty="0">
                          <a:effectLst/>
                        </a:rPr>
                        <a:t>Error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 Value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Pr &gt; |t|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Intercept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75.21243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2.98363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25.21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&lt;.0001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iodine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-0.20939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0.03109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-6.73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&lt;.0001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3400" y="528735"/>
          <a:ext cx="82296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609600"/>
                <a:gridCol w="1828800"/>
                <a:gridCol w="1752600"/>
                <a:gridCol w="1066800"/>
                <a:gridCol w="1219200"/>
              </a:tblGrid>
              <a:tr h="50378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03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Model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03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377.17429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LR </a:t>
            </a:r>
            <a:r>
              <a:rPr lang="en-US" dirty="0" smtClean="0"/>
              <a:t>– Inference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en-US" dirty="0"/>
              <a:t>The data does provide strong support (P = </a:t>
            </a:r>
            <a:r>
              <a:rPr lang="en-US" dirty="0" smtClean="0"/>
              <a:t>2.09 </a:t>
            </a:r>
            <a:r>
              <a:rPr lang="en-US" dirty="0"/>
              <a:t>x 10</a:t>
            </a:r>
            <a:r>
              <a:rPr lang="en-US" baseline="30000" dirty="0"/>
              <a:t>-5</a:t>
            </a:r>
            <a:r>
              <a:rPr lang="en-US" dirty="0"/>
              <a:t>) to the claim that there is a linear relationship between iodine value and </a:t>
            </a:r>
            <a:r>
              <a:rPr lang="en-US" dirty="0" err="1"/>
              <a:t>cetane</a:t>
            </a:r>
            <a:r>
              <a:rPr lang="en-US" dirty="0"/>
              <a:t> number.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 for b</a:t>
            </a:r>
            <a:r>
              <a:rPr lang="en-US" baseline="-25000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(Bonus on HW)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for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den>
                        </m:f>
                      </m:sub>
                      <m:sup/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/>
                      </m:sSub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SLR 1 -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arenR" startAt="7"/>
            </a:pPr>
            <a:r>
              <a:rPr lang="en-US" dirty="0" smtClean="0"/>
              <a:t>What is the 95% Confidence Interval for the population slope?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 startAt="7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Is there a useful linear relationship between iodine value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number at a 5% significance level?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Example: SLR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6868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219200"/>
                <a:gridCol w="1143000"/>
                <a:gridCol w="1143000"/>
                <a:gridCol w="1143000"/>
                <a:gridCol w="1219200"/>
                <a:gridCol w="12001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105.0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81.5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69.2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73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849" tIns="45720" rIns="4284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55774"/>
              </p:ext>
            </p:extLst>
          </p:nvPr>
        </p:nvGraphicFramePr>
        <p:xfrm>
          <a:off x="609600" y="3142472"/>
          <a:ext cx="82296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609600"/>
                <a:gridCol w="1828800"/>
                <a:gridCol w="1752600"/>
                <a:gridCol w="1066800"/>
                <a:gridCol w="12192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Model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13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377.17429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1382" y="6026228"/>
            <a:ext cx="4128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30438" algn="l"/>
              </a:tabLst>
            </a:pPr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 = -0.209  </a:t>
            </a:r>
            <a:r>
              <a:rPr lang="en-US" sz="3000" dirty="0" err="1" smtClean="0"/>
              <a:t>S</a:t>
            </a:r>
            <a:r>
              <a:rPr lang="en-US" sz="3000" baseline="-25000" dirty="0" err="1" smtClean="0"/>
              <a:t>xx</a:t>
            </a:r>
            <a:r>
              <a:rPr lang="en-US" sz="3000" dirty="0" smtClean="0"/>
              <a:t> = 6802.77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SLR 1 – CI.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95% confident that the population slope is between -0.277 and -0.141.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SLR – fitted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lphaLcParenR"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970442"/>
            <a:ext cx="7619048" cy="57142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>
              <a:buNone/>
            </a:pPr>
            <a:r>
              <a:rPr lang="en-US" dirty="0" smtClean="0"/>
              <a:t>a) Draw a scatterplot of this data.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419600"/>
          <a:ext cx="9144000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762000"/>
                <a:gridCol w="762000"/>
                <a:gridCol w="6096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07196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Obs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</a:tr>
              <a:tr h="48412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</a:tr>
              <a:tr h="5657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-28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LR Hypothesis Test: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Null hypothesis: 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</a:t>
                </a:r>
                <a:r>
                  <a:rPr lang="el-GR" dirty="0">
                    <a:sym typeface="Symbol" panose="05050102010706020507" pitchFamily="18" charset="2"/>
                  </a:rPr>
                  <a:t>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l-GR" dirty="0">
                    <a:sym typeface="Symbol" panose="05050102010706020507" pitchFamily="18" charset="2"/>
                  </a:rPr>
                  <a:t></a:t>
                </a:r>
                <a:r>
                  <a:rPr lang="en-US" baseline="-25000" dirty="0" smtClean="0"/>
                  <a:t>10</a:t>
                </a: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Test statistic: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𝑀𝑆𝐸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dirty="0" smtClean="0"/>
                  <a:t>Note: </a:t>
                </a:r>
                <a:r>
                  <a:rPr lang="en-US" dirty="0"/>
                  <a:t>A</a:t>
                </a:r>
                <a:r>
                  <a:rPr lang="en-US" dirty="0" smtClean="0"/>
                  <a:t> two-sided test with </a:t>
                </a:r>
                <a:r>
                  <a:rPr lang="el-GR" dirty="0">
                    <a:sym typeface="Symbol" panose="05050102010706020507" pitchFamily="18" charset="2"/>
                  </a:rPr>
                  <a:t></a:t>
                </a:r>
                <a:r>
                  <a:rPr lang="en-US" baseline="-25000" dirty="0" smtClean="0"/>
                  <a:t>10 </a:t>
                </a:r>
                <a:r>
                  <a:rPr lang="en-US" dirty="0" smtClean="0"/>
                  <a:t> = 0 is the F test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763000" cy="5943600"/>
              </a:xfrm>
              <a:blipFill rotWithShape="0">
                <a:blip r:embed="rId2"/>
                <a:stretch>
                  <a:fillRect l="-1809" t="-1231" b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58851"/>
              </p:ext>
            </p:extLst>
          </p:nvPr>
        </p:nvGraphicFramePr>
        <p:xfrm>
          <a:off x="266700" y="3094990"/>
          <a:ext cx="86106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25908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Alternative Hypothesis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P-Value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Upper-tailed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</a:t>
                      </a:r>
                      <a:r>
                        <a:rPr lang="en-US" sz="3200" dirty="0" smtClean="0"/>
                        <a:t> &gt;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P(T ≥ t)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Lower-tailed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 </a:t>
                      </a:r>
                      <a:r>
                        <a:rPr lang="en-US" sz="3200" dirty="0" smtClean="0"/>
                        <a:t>&lt;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P(T ≤ 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two-sided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 </a:t>
                      </a:r>
                      <a:r>
                        <a:rPr lang="en-US" sz="3200" dirty="0" smtClean="0"/>
                        <a:t>≠ </a:t>
                      </a:r>
                      <a:r>
                        <a:rPr lang="el-GR" sz="3200" baseline="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3200" baseline="-25000" dirty="0" smtClean="0"/>
                        <a:t>10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2P(T</a:t>
                      </a:r>
                      <a:r>
                        <a:rPr lang="en-US" sz="3200" baseline="0" dirty="0" smtClean="0"/>
                        <a:t> ≥ |t|)  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SLR 1 -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arenR" startAt="7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95% Confidence Interval for the population slope?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lphaLcParenR" startAt="7"/>
            </a:pPr>
            <a:r>
              <a:rPr lang="en-US" dirty="0">
                <a:sym typeface="Symbol"/>
              </a:rPr>
              <a:t>Is there a useful linear relationship between iodine value and </a:t>
            </a:r>
            <a:r>
              <a:rPr lang="en-US" dirty="0" err="1">
                <a:sym typeface="Symbol"/>
              </a:rPr>
              <a:t>cetane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number </a:t>
            </a:r>
            <a:r>
              <a:rPr lang="en-US" dirty="0">
                <a:sym typeface="Symbol"/>
              </a:rPr>
              <a:t>at a 5% significance level</a:t>
            </a:r>
            <a:r>
              <a:rPr lang="en-US" dirty="0" smtClean="0">
                <a:sym typeface="Symbol"/>
              </a:rPr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Example: SLR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6868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219200"/>
                <a:gridCol w="1143000"/>
                <a:gridCol w="1143000"/>
                <a:gridCol w="1143000"/>
                <a:gridCol w="1219200"/>
                <a:gridCol w="12001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105.0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80.0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81.5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69.2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y: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61.4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54.6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58.0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73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849" tIns="45720" rIns="4284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9600" y="3142472"/>
          <a:ext cx="82296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609600"/>
                <a:gridCol w="1828800"/>
                <a:gridCol w="1752600"/>
                <a:gridCol w="1066800"/>
                <a:gridCol w="1219200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Model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13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377.17429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1382" y="6026228"/>
            <a:ext cx="4128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30438" algn="l"/>
              </a:tabLst>
            </a:pPr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 = -0.209  </a:t>
            </a:r>
            <a:r>
              <a:rPr lang="en-US" sz="3000" dirty="0" err="1" smtClean="0"/>
              <a:t>S</a:t>
            </a:r>
            <a:r>
              <a:rPr lang="en-US" sz="3000" baseline="-25000" dirty="0" err="1" smtClean="0"/>
              <a:t>xx</a:t>
            </a:r>
            <a:r>
              <a:rPr lang="en-US" sz="3000" dirty="0" smtClean="0"/>
              <a:t> = 6802.77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SLR 1 - 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data does provide strong support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(P = 2.13 x 10</a:t>
            </a:r>
            <a:r>
              <a:rPr lang="en-US" baseline="30000" dirty="0" smtClean="0"/>
              <a:t>-5</a:t>
            </a:r>
            <a:r>
              <a:rPr lang="en-US" dirty="0" smtClean="0"/>
              <a:t>) to the claim that there is a linear relationship between iodine value and </a:t>
            </a:r>
            <a:r>
              <a:rPr lang="en-US" dirty="0" err="1" smtClean="0"/>
              <a:t>cetane</a:t>
            </a:r>
            <a:r>
              <a:rPr lang="en-US" dirty="0" smtClean="0"/>
              <a:t> number.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12.2 (Part B): Correlation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use (and calculate) the correlation to describe the direction and strength of a linear relationship.</a:t>
            </a:r>
          </a:p>
          <a:p>
            <a:r>
              <a:rPr lang="en-US" dirty="0" smtClean="0"/>
              <a:t>Be able to recognize the properties of the correlation.</a:t>
            </a:r>
          </a:p>
          <a:p>
            <a:r>
              <a:rPr lang="en-US" dirty="0" smtClean="0"/>
              <a:t>Be able to determine when (and when not) you can use correlation to measure the association.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sample correlation, r, </a:t>
            </a:r>
            <a:r>
              <a:rPr lang="en-US" dirty="0" smtClean="0"/>
              <a:t>is</a:t>
            </a:r>
            <a:r>
              <a:rPr lang="en-US" altLang="en-US" dirty="0" smtClean="0"/>
              <a:t> </a:t>
            </a:r>
            <a:r>
              <a:rPr lang="en-US" altLang="en-US" dirty="0"/>
              <a:t>measure of the strength of a linear relationship between two continuous variables.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correlation, r</a:t>
            </a:r>
            <a:br>
              <a:rPr lang="en-US" dirty="0" smtClean="0"/>
            </a:br>
            <a:r>
              <a:rPr lang="en-US" sz="4000" dirty="0" smtClean="0"/>
              <a:t>(Pearson’s Sample Correlation Coefficient)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Comments about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5784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Correlation makes no distinction between explanatory and response variables.</a:t>
                </a:r>
              </a:p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𝑟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  <a:p>
                <a:r>
                  <a:rPr lang="en-US" dirty="0" smtClean="0"/>
                  <a:t>r has no units and does not change when the units of x and y change.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578475"/>
              </a:xfrm>
              <a:blipFill rotWithShape="1">
                <a:blip r:embed="rId2"/>
                <a:stretch>
                  <a:fillRect l="-1630" t="-2295" b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r &gt; 0 ==&gt; positive association</a:t>
            </a:r>
          </a:p>
          <a:p>
            <a:pPr marL="350838" lvl="1" indent="0">
              <a:buNone/>
            </a:pPr>
            <a:r>
              <a:rPr lang="en-US" sz="3200" dirty="0"/>
              <a:t>r &lt; 0 </a:t>
            </a:r>
            <a:r>
              <a:rPr lang="en-US" sz="3200" dirty="0">
                <a:sym typeface="Wingdings" panose="05000000000000000000" pitchFamily="2" charset="2"/>
              </a:rPr>
              <a:t>==&gt; negative association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 is always a number between -1 and 1.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strength of the linear relationship increases as |r| moves to 1.</a:t>
            </a:r>
          </a:p>
          <a:p>
            <a:pPr lvl="1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|r| = 1 only occurs if there is a perfect linear relationship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 = 0  ==&gt; x and y are uncorrelated.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Positive/Negative Correlation</a:t>
            </a:r>
            <a:endParaRPr lang="en-US" dirty="0"/>
          </a:p>
        </p:txBody>
      </p:sp>
      <p:pic>
        <p:nvPicPr>
          <p:cNvPr id="4" name="Content Placeholder 3" descr="Fig. 3.5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560" t="6486" r="8662" b="67197"/>
          <a:stretch>
            <a:fillRect/>
          </a:stretch>
        </p:blipFill>
        <p:spPr>
          <a:xfrm>
            <a:off x="304800" y="1600200"/>
            <a:ext cx="8534400" cy="494096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Example: Scatterplot (cont)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733801"/>
          <a:ext cx="87630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838200"/>
          <a:ext cx="8839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6096000"/>
            <a:ext cx="73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200400"/>
            <a:ext cx="73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Positive/Negative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Would the correlation between the age of a used car and its price be positive or negative? Why?</a:t>
            </a:r>
          </a:p>
          <a:p>
            <a:pPr>
              <a:buNone/>
            </a:pPr>
            <a:r>
              <a:rPr lang="en-US" dirty="0" smtClean="0"/>
              <a:t>2) Would the correlation between the weight of a vehicle and miles per gallon be positive or negative? Why?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 &gt; 0 ==&gt; positive association</a:t>
            </a:r>
          </a:p>
          <a:p>
            <a:pPr marL="350838" lvl="1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 &lt; 0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==&gt; negative association</a:t>
            </a:r>
          </a:p>
          <a:p>
            <a:r>
              <a:rPr lang="en-US" dirty="0" smtClean="0"/>
              <a:t>r is always a number between -1 and 1.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strength of the linear relationship increases as |r| moves to 1.</a:t>
            </a:r>
          </a:p>
          <a:p>
            <a:pPr lvl="1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|r| = 1 only occurs if there is a perfect linear relationship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 = 0  ==&gt; x and y are uncorrelated.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Correlation Values</a:t>
            </a:r>
            <a:endParaRPr lang="en-US" dirty="0"/>
          </a:p>
        </p:txBody>
      </p:sp>
      <p:pic>
        <p:nvPicPr>
          <p:cNvPr id="4" name="Picture 13" descr="F12_02_0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8763000" cy="299802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r</a:t>
            </a:r>
            <a:endParaRPr lang="en-US" dirty="0"/>
          </a:p>
        </p:txBody>
      </p:sp>
      <p:pic>
        <p:nvPicPr>
          <p:cNvPr id="4" name="Content Placeholder 3" descr="Fig. 3.6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416" t="68940" r="19177" b="22199"/>
          <a:stretch>
            <a:fillRect/>
          </a:stretch>
        </p:blipFill>
        <p:spPr>
          <a:xfrm>
            <a:off x="381000" y="2133600"/>
            <a:ext cx="8382000" cy="206963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 &gt; 0 ==&gt; positive association</a:t>
            </a:r>
          </a:p>
          <a:p>
            <a:pPr marL="350838" lvl="1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 &lt; 0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==&gt; negative association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 is always a number between -1 and 1.</a:t>
            </a:r>
          </a:p>
          <a:p>
            <a:r>
              <a:rPr lang="en-US" dirty="0" smtClean="0"/>
              <a:t>The strength of the linear relationship increases as |r| moves to 1.</a:t>
            </a:r>
          </a:p>
          <a:p>
            <a:pPr lvl="1"/>
            <a:r>
              <a:rPr lang="en-US" sz="3200" dirty="0"/>
              <a:t>|r| = 1 only occurs if there is a perfect linear relationship</a:t>
            </a:r>
          </a:p>
          <a:p>
            <a:pPr lvl="1"/>
            <a:r>
              <a:rPr lang="en-US" sz="3200" dirty="0" smtClean="0"/>
              <a:t>r = 0  ==&gt; x and y are uncorrelated.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Correlation Values</a:t>
            </a:r>
            <a:endParaRPr lang="en-US" dirty="0"/>
          </a:p>
        </p:txBody>
      </p:sp>
      <p:pic>
        <p:nvPicPr>
          <p:cNvPr id="4" name="Picture 13" descr="F12_02_0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8763000" cy="299802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Cautions about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475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requires that both variables be quantitative.</a:t>
            </a:r>
          </a:p>
          <a:p>
            <a:r>
              <a:rPr lang="en-US" dirty="0" smtClean="0"/>
              <a:t>Correlation measures the strength of LINEAR relationships only.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correlation is not resistant to outliers.</a:t>
            </a:r>
          </a:p>
          <a:p>
            <a:r>
              <a:rPr lang="en-US" dirty="0" smtClean="0"/>
              <a:t>Correlation is not a complete summary of bivariate data.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334000" cy="152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with r = 0.816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 small r indicate that x and y are NOT associated?</a:t>
            </a:r>
          </a:p>
          <a:p>
            <a:r>
              <a:rPr lang="en-US" dirty="0" smtClean="0"/>
              <a:t>Does a large r indicate that x and y are linearly associated?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12.4: Regression Diagnostics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state which assumptions can be validated by which graphs.</a:t>
            </a:r>
          </a:p>
          <a:p>
            <a:r>
              <a:rPr lang="en-US" dirty="0" smtClean="0"/>
              <a:t>Using the graphs, be able to determine if the assumptions are valid or not.</a:t>
            </a:r>
          </a:p>
          <a:p>
            <a:pPr lvl="1"/>
            <a:r>
              <a:rPr lang="en-US" dirty="0" smtClean="0"/>
              <a:t>If the assumptions are not valid, use the graphs to determine what the problem is.</a:t>
            </a:r>
          </a:p>
          <a:p>
            <a:r>
              <a:rPr lang="en-US" dirty="0" smtClean="0"/>
              <a:t>Using the graphs, be able to determine if there are outliers and/or influential points.</a:t>
            </a:r>
          </a:p>
          <a:p>
            <a:r>
              <a:rPr lang="en-US" dirty="0" smtClean="0"/>
              <a:t>Be able to determine when (and when not) you can use linear regression and what you can use it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</a:t>
            </a:r>
          </a:p>
          <a:p>
            <a:r>
              <a:rPr lang="en-US" dirty="0" smtClean="0"/>
              <a:t>Direction</a:t>
            </a:r>
          </a:p>
          <a:p>
            <a:r>
              <a:rPr lang="en-US" dirty="0" smtClean="0"/>
              <a:t>Strength</a:t>
            </a:r>
          </a:p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Assumptions for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784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SRS with the observations independent of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relationship is linear in the population.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standard deviation of the response is constant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response, y, is normally distribution around the population regression line.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714"/>
            <a:ext cx="8229600" cy="1143000"/>
          </a:xfrm>
        </p:spPr>
        <p:txBody>
          <a:bodyPr/>
          <a:lstStyle/>
          <a:p>
            <a:r>
              <a:rPr lang="en-US" dirty="0" smtClean="0"/>
              <a:t>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714"/>
            <a:ext cx="761904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tp://kokoska:TBis2e@ftp.aptaracorp.com/pub/incoming/JPEGS/CH12/kokos_12_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6162"/>
            <a:ext cx="4813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Concept of Residual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9" name="Picture 2" descr="ftp://kokoska:TBis2e@ftp.aptaracorp.com/pub/incoming/JPEGS/CH12/kokos_12_4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1" y="1143000"/>
            <a:ext cx="5791200" cy="28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residual plot is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easier to look at points relative to a horizontal line vs. a slanted 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scale is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If </a:t>
            </a:r>
            <a:r>
              <a:rPr lang="en-US" altLang="en-US" dirty="0" smtClean="0"/>
              <a:t>there are no </a:t>
            </a:r>
            <a:r>
              <a:rPr lang="en-US" altLang="en-US" dirty="0"/>
              <a:t>violations in assumptions, scatterplot should look like a horizontal band around zero with randomly distributed points and no discernible pattern.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2" descr="ftp://kokoska:TBis2e@ftp.aptaracorp.com/pub/incoming/JPEGS/CH12/kokos_12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3202760"/>
            <a:ext cx="5829300" cy="35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Non-constant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5" name="Picture 2" descr="ftp://kokoska:TBis2e@ftp.aptaracorp.com/pub/incoming/JPEGS/CH12/kokos_12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34200" cy="4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5" name="Picture 2" descr="ftp://kokoska:TBis2e@ftp.aptaracorp.com/pub/incoming/JPEGS/CH12/kokos_12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7162800" cy="44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tp://kokoska:TBis2e@ftp.aptaracorp.com/pub/incoming/JPEGS/CH12/kokos_1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3648075"/>
            <a:ext cx="5105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tp://kokoska:TBis2e@ftp.aptaracorp.com/pub/incoming/JPEGS/CH12/kokos_12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3762"/>
            <a:ext cx="4800600" cy="29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06796"/>
            <a:ext cx="8229600" cy="1143000"/>
          </a:xfrm>
        </p:spPr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714"/>
            <a:ext cx="8229600" cy="1143000"/>
          </a:xfrm>
        </p:spPr>
        <p:txBody>
          <a:bodyPr/>
          <a:lstStyle/>
          <a:p>
            <a:r>
              <a:rPr lang="en-US" dirty="0"/>
              <a:t>Example: SLR 1 </a:t>
            </a:r>
            <a:r>
              <a:rPr lang="en-US" dirty="0" smtClean="0"/>
              <a:t>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714"/>
            <a:ext cx="761904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SLR 1 – Residual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2469"/>
            <a:ext cx="6629400" cy="49720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1"/>
            <a:ext cx="8229600" cy="1143000"/>
          </a:xfrm>
        </p:spPr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pic>
        <p:nvPicPr>
          <p:cNvPr id="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19431" r="13927" b="11543"/>
          <a:stretch>
            <a:fillRect/>
          </a:stretch>
        </p:blipFill>
        <p:spPr>
          <a:xfrm>
            <a:off x="685800" y="1689100"/>
            <a:ext cx="2193925" cy="1811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2801" r="6015" b="14592"/>
          <a:stretch>
            <a:fillRect/>
          </a:stretch>
        </p:blipFill>
        <p:spPr>
          <a:xfrm>
            <a:off x="3124200" y="1689100"/>
            <a:ext cx="2193925" cy="1811338"/>
          </a:xfrm>
          <a:prstGeom prst="rect">
            <a:avLst/>
          </a:prstGeom>
          <a:noFill/>
          <a:ln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44180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Linear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85800" y="3810000"/>
            <a:ext cx="4657725" cy="2619375"/>
            <a:chOff x="416" y="2372"/>
            <a:chExt cx="2934" cy="1650"/>
          </a:xfrm>
        </p:grpSpPr>
        <p:pic>
          <p:nvPicPr>
            <p:cNvPr id="8" name="Picture 3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8" t="6090" r="9671" b="4657"/>
            <a:stretch>
              <a:fillRect/>
            </a:stretch>
          </p:blipFill>
          <p:spPr bwMode="auto">
            <a:xfrm>
              <a:off x="416" y="2640"/>
              <a:ext cx="1382" cy="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624" y="2420"/>
              <a:ext cx="264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Nonlinear      </a:t>
              </a:r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>
              <a:off x="1056" y="2372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3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5" t="19315" r="12981" b="12048"/>
            <a:stretch>
              <a:fillRect/>
            </a:stretch>
          </p:blipFill>
          <p:spPr bwMode="auto">
            <a:xfrm>
              <a:off x="1968" y="2640"/>
              <a:ext cx="1382" cy="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5943600" y="1371600"/>
            <a:ext cx="2574925" cy="4892675"/>
            <a:chOff x="3744" y="796"/>
            <a:chExt cx="1622" cy="3082"/>
          </a:xfrm>
        </p:grpSpPr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4176" y="796"/>
              <a:ext cx="104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No relationship</a:t>
              </a:r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3744" y="1076"/>
              <a:ext cx="0" cy="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4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19585" r="13251" b="10176"/>
            <a:stretch>
              <a:fillRect/>
            </a:stretch>
          </p:blipFill>
          <p:spPr bwMode="auto">
            <a:xfrm>
              <a:off x="3984" y="1018"/>
              <a:ext cx="1382" cy="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r="8255" b="1433"/>
            <a:stretch>
              <a:fillRect/>
            </a:stretch>
          </p:blipFill>
          <p:spPr bwMode="auto">
            <a:xfrm>
              <a:off x="3984" y="2496"/>
              <a:ext cx="1382" cy="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SLR 1 – Normality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34995" r="65005" b="690"/>
          <a:stretch/>
        </p:blipFill>
        <p:spPr>
          <a:xfrm>
            <a:off x="2971800" y="1143000"/>
            <a:ext cx="2895600" cy="54694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Assumptions/Diagnostics for Linear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66350"/>
              </p:ext>
            </p:extLst>
          </p:nvPr>
        </p:nvGraphicFramePr>
        <p:xfrm>
          <a:off x="322118" y="1371600"/>
          <a:ext cx="8499764" cy="338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7764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Assumption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Plots used for diagnostics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linear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Scatterplot, residual plot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Constant variance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Scatterplot, residual plot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Normality of residuals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QQ-plot, histogram of residuals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Both describe </a:t>
            </a:r>
            <a:r>
              <a:rPr lang="en-US" u="sng" dirty="0" smtClean="0"/>
              <a:t>linear</a:t>
            </a:r>
            <a:r>
              <a:rPr lang="en-US" dirty="0" smtClean="0"/>
              <a:t> relationship.</a:t>
            </a:r>
          </a:p>
          <a:p>
            <a:r>
              <a:rPr lang="en-US" dirty="0" smtClean="0"/>
              <a:t>Both are affected by outliers.</a:t>
            </a:r>
          </a:p>
          <a:p>
            <a:r>
              <a:rPr lang="en-US" dirty="0" smtClean="0"/>
              <a:t>Always PLOT the data.</a:t>
            </a:r>
          </a:p>
          <a:p>
            <a:r>
              <a:rPr lang="en-US" dirty="0" smtClean="0"/>
              <a:t>Beware of extrapolation.</a:t>
            </a:r>
          </a:p>
          <a:p>
            <a:r>
              <a:rPr lang="en-US" dirty="0" smtClean="0"/>
              <a:t>Beware of lurking variables</a:t>
            </a:r>
          </a:p>
          <a:p>
            <a:r>
              <a:rPr lang="en-US" b="1" dirty="0" smtClean="0"/>
              <a:t>Correlation (association) does NOT imply causation!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ose response curve showing inhibition of HDAC1 enzyme activity by Trichostatin 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63285"/>
            <a:ext cx="3916589" cy="2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Regression: Extrapolation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31852" y="1524001"/>
          <a:ext cx="830254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61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Both describe </a:t>
            </a:r>
            <a:r>
              <a:rPr lang="en-US" u="sng" dirty="0" smtClean="0"/>
              <a:t>linear</a:t>
            </a:r>
            <a:r>
              <a:rPr lang="en-US" dirty="0" smtClean="0"/>
              <a:t> relationship.</a:t>
            </a:r>
          </a:p>
          <a:p>
            <a:r>
              <a:rPr lang="en-US" dirty="0" smtClean="0"/>
              <a:t>Both are affected by outliers.</a:t>
            </a:r>
          </a:p>
          <a:p>
            <a:r>
              <a:rPr lang="en-US" dirty="0" smtClean="0"/>
              <a:t>Always PLOT the data.</a:t>
            </a:r>
          </a:p>
          <a:p>
            <a:r>
              <a:rPr lang="en-US" dirty="0" smtClean="0"/>
              <a:t>Beware of extrapolation.</a:t>
            </a:r>
          </a:p>
          <a:p>
            <a:r>
              <a:rPr lang="en-US" dirty="0" smtClean="0"/>
              <a:t>Beware of lurking variables</a:t>
            </a:r>
          </a:p>
          <a:p>
            <a:r>
              <a:rPr lang="en-US" b="1" dirty="0" smtClean="0"/>
              <a:t>Correlation (association) does NOT imply causation!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5894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12.3: </a:t>
            </a:r>
            <a:r>
              <a:rPr lang="en-US" dirty="0"/>
              <a:t>Inferences Concerning the Mean Value and an Observed Value of Y for x = x*</a:t>
            </a:r>
            <a:r>
              <a:rPr lang="en-US" dirty="0" smtClean="0"/>
              <a:t>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calculate the confidence interval for the mean value of Y for x = x*.</a:t>
            </a:r>
          </a:p>
          <a:p>
            <a:r>
              <a:rPr lang="en-US" dirty="0"/>
              <a:t>Be able to calculate the confidence interval for the </a:t>
            </a:r>
            <a:r>
              <a:rPr lang="en-US" dirty="0" smtClean="0"/>
              <a:t>observed value </a:t>
            </a:r>
            <a:r>
              <a:rPr lang="en-US" dirty="0"/>
              <a:t>of Y for x = x</a:t>
            </a:r>
            <a:r>
              <a:rPr lang="en-US" dirty="0" smtClean="0"/>
              <a:t>* (prediction interval)</a:t>
            </a:r>
          </a:p>
          <a:p>
            <a:r>
              <a:rPr lang="en-US" dirty="0" smtClean="0"/>
              <a:t>Be able to differentiate these two confidence intervals from each other and the confidence interval of the slope.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SE</a:t>
            </a:r>
            <a:r>
              <a:rPr lang="en-US" baseline="-25000" dirty="0" smtClean="0">
                <a:sym typeface="Symbol"/>
              </a:rPr>
              <a:t>µ̂*</a:t>
            </a:r>
            <a:endParaRPr lang="en-US" dirty="0"/>
          </a:p>
        </p:txBody>
      </p:sp>
      <p:pic>
        <p:nvPicPr>
          <p:cNvPr id="4" name="Content Placeholder 3" descr="Fig.2.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361" t="6185" r="29651" b="76808"/>
          <a:stretch>
            <a:fillRect/>
          </a:stretch>
        </p:blipFill>
        <p:spPr>
          <a:xfrm>
            <a:off x="1219200" y="2590800"/>
            <a:ext cx="6705600" cy="40978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7012" y="1043453"/>
                <a:ext cx="5647572" cy="154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𝑋𝑋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12" y="1043453"/>
                <a:ext cx="5647572" cy="15473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LR -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arenR" startAt="9"/>
            </a:pPr>
            <a:r>
              <a:rPr lang="en-US" dirty="0" smtClean="0">
                <a:sym typeface="Symbol"/>
              </a:rPr>
              <a:t>What is the 95% confidence interval for the </a:t>
            </a:r>
            <a:r>
              <a:rPr lang="en-US" dirty="0" err="1" smtClean="0">
                <a:sym typeface="Symbol"/>
              </a:rPr>
              <a:t>cetane</a:t>
            </a:r>
            <a:r>
              <a:rPr lang="en-US" dirty="0" smtClean="0">
                <a:sym typeface="Symbol"/>
              </a:rPr>
              <a:t> number with </a:t>
            </a:r>
            <a:r>
              <a:rPr lang="en-US" dirty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iodine value </a:t>
            </a:r>
            <a:r>
              <a:rPr lang="en-US" dirty="0" smtClean="0">
                <a:sym typeface="Symbol"/>
              </a:rPr>
              <a:t>of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100.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 startAt="9"/>
            </a:pPr>
            <a:endParaRPr lang="en-US" dirty="0" smtClean="0">
              <a:sym typeface="Symbol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arenR" startAt="9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Predict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Symbol"/>
              </a:rPr>
              <a:t>cetane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 number for the next sample of biofuel that contains an iodine value of 100 to a 95% confidence. (Find the 95% prediction interval with an iodine value of 100.)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2"/>
            <a:ext cx="8229600" cy="49918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LR </a:t>
            </a:r>
            <a:r>
              <a:rPr lang="en-US" dirty="0" smtClean="0"/>
              <a:t>– Inference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3400" y="528735"/>
          <a:ext cx="8229600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609600"/>
                <a:gridCol w="1828800"/>
                <a:gridCol w="1752600"/>
                <a:gridCol w="1066800"/>
                <a:gridCol w="1219200"/>
              </a:tblGrid>
              <a:tr h="50378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Analysis of Variance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Source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DF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Sum of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Squares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Mean</a:t>
                      </a:r>
                      <a:br>
                        <a:rPr lang="en-US" sz="3000" dirty="0">
                          <a:effectLst/>
                          <a:latin typeface="+mn-lt"/>
                        </a:rPr>
                      </a:br>
                      <a:r>
                        <a:rPr lang="en-US" sz="3000" dirty="0">
                          <a:effectLst/>
                          <a:latin typeface="+mn-lt"/>
                        </a:rPr>
                        <a:t>Square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F Value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Pr &gt; F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03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Model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298.25443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45.35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&lt;.0001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03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Error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12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78.91986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6.57665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/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Corrected Total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n-lt"/>
                        </a:rPr>
                        <a:t>13</a:t>
                      </a:r>
                      <a:endParaRPr lang="en-US" sz="3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377.17429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0616" y="4648200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ym typeface="Symbol" panose="05050102010706020507" pitchFamily="18" charset="2"/>
              </a:rPr>
              <a:t>̂</a:t>
            </a:r>
            <a:r>
              <a:rPr lang="en-US" sz="3200" dirty="0" smtClean="0"/>
              <a:t> = 54.313</a:t>
            </a:r>
          </a:p>
          <a:p>
            <a:r>
              <a:rPr lang="en-US" sz="3200" dirty="0" err="1" smtClean="0"/>
              <a:t>S</a:t>
            </a:r>
            <a:r>
              <a:rPr lang="en-US" sz="3200" baseline="-25000" dirty="0" err="1" smtClean="0"/>
              <a:t>xx</a:t>
            </a:r>
            <a:r>
              <a:rPr lang="en-US" sz="3200" dirty="0" smtClean="0"/>
              <a:t> = 6802.77       x̅ = 93.393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SLR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95% confident that the population mean </a:t>
            </a:r>
            <a:r>
              <a:rPr lang="en-US" dirty="0" err="1" smtClean="0"/>
              <a:t>cetane</a:t>
            </a:r>
            <a:r>
              <a:rPr lang="en-US" dirty="0" smtClean="0"/>
              <a:t> number is between 52.754 and 55.872 with a iodine value of 100.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14709</TotalTime>
  <Words>4534</Words>
  <Application>Microsoft Office PowerPoint</Application>
  <PresentationFormat>On-screen Show (4:3)</PresentationFormat>
  <Paragraphs>1096</Paragraphs>
  <Slides>107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Chapter 12: Correlation and Linear Regression</vt:lpstr>
      <vt:lpstr>12.1: Simple Linear Regression - Goals</vt:lpstr>
      <vt:lpstr>Association</vt:lpstr>
      <vt:lpstr>Variable Types</vt:lpstr>
      <vt:lpstr>Scatterplot - Procedure</vt:lpstr>
      <vt:lpstr>Example: Scatterplot</vt:lpstr>
      <vt:lpstr>Example: Scatterplot (cont)</vt:lpstr>
      <vt:lpstr>Pattern</vt:lpstr>
      <vt:lpstr>Pattern</vt:lpstr>
      <vt:lpstr>Outliers</vt:lpstr>
      <vt:lpstr>Example: Scatterplot (cont)</vt:lpstr>
      <vt:lpstr>Regression Line</vt:lpstr>
      <vt:lpstr>Notation</vt:lpstr>
      <vt:lpstr>Simple Linear Regression Model</vt:lpstr>
      <vt:lpstr>Idea of Linear Regression</vt:lpstr>
      <vt:lpstr>Assumptions for Linear Regression</vt:lpstr>
      <vt:lpstr>Normality of Y</vt:lpstr>
      <vt:lpstr>Linear Regression Model</vt:lpstr>
      <vt:lpstr>Linear Regression Results</vt:lpstr>
      <vt:lpstr>Example: Regression Line</vt:lpstr>
      <vt:lpstr>Example:  Regression Line</vt:lpstr>
      <vt:lpstr>Simple Linear Regression Model</vt:lpstr>
      <vt:lpstr>Linear Regression - variance</vt:lpstr>
      <vt:lpstr>Other SS and df</vt:lpstr>
      <vt:lpstr>ANOVA table for Linear Regression</vt:lpstr>
      <vt:lpstr>Facts about Least Square Regression</vt:lpstr>
      <vt:lpstr>r2</vt:lpstr>
      <vt:lpstr>Example: Regression Line</vt:lpstr>
      <vt:lpstr>ANOVA table bp Example</vt:lpstr>
      <vt:lpstr>ANOVA table bp Example</vt:lpstr>
      <vt:lpstr>ANOVA table bp Example</vt:lpstr>
      <vt:lpstr>Beware of interpretation of r2</vt:lpstr>
      <vt:lpstr>12.2 (Part A) Hypothesis Tests Goals</vt:lpstr>
      <vt:lpstr>Simple Linear Regression Model</vt:lpstr>
      <vt:lpstr>Linear Regression Results</vt:lpstr>
      <vt:lpstr>Example: Linear Regression 1</vt:lpstr>
      <vt:lpstr>Example: Linear Regression 1 (cont.)</vt:lpstr>
      <vt:lpstr>Example: SLR 1 - Scatterplot</vt:lpstr>
      <vt:lpstr>Example: Linear Regression 1</vt:lpstr>
      <vt:lpstr>Example: SLR 1 – Fitted Line </vt:lpstr>
      <vt:lpstr>Example: SLR – fitted line</vt:lpstr>
      <vt:lpstr>Example: Linear Regression 1</vt:lpstr>
      <vt:lpstr>Example: Linear Regression 1</vt:lpstr>
      <vt:lpstr>Example: SLR - 1</vt:lpstr>
      <vt:lpstr>Example: Linear Regression 1</vt:lpstr>
      <vt:lpstr>Example: SLR - 1</vt:lpstr>
      <vt:lpstr>Inference</vt:lpstr>
      <vt:lpstr>Assumptions</vt:lpstr>
      <vt:lpstr>ANOVA table for Linear Regression</vt:lpstr>
      <vt:lpstr>LR Hypothesis Test: Summary</vt:lpstr>
      <vt:lpstr>Example: LR - Inference</vt:lpstr>
      <vt:lpstr>Example: LR – Inference - ANOVA</vt:lpstr>
      <vt:lpstr>Example: LR – Inference (cont)</vt:lpstr>
      <vt:lpstr>Standard deviation for b1</vt:lpstr>
      <vt:lpstr>Confidence Interval for 1</vt:lpstr>
      <vt:lpstr>Example: SLR 1 - Inference</vt:lpstr>
      <vt:lpstr>Example: SLR 1</vt:lpstr>
      <vt:lpstr>Example: SLR 1 – CI.</vt:lpstr>
      <vt:lpstr>Example: SLR – fitted line</vt:lpstr>
      <vt:lpstr>LR Hypothesis Test: Summary</vt:lpstr>
      <vt:lpstr>Example: SLR 1 - Inference</vt:lpstr>
      <vt:lpstr>Example: SLR 1</vt:lpstr>
      <vt:lpstr>Example: SLR 1 - HT</vt:lpstr>
      <vt:lpstr>12.2 (Part B): Correlation - Goals</vt:lpstr>
      <vt:lpstr>Sample Correlation</vt:lpstr>
      <vt:lpstr>Sample correlation, r (Pearson’s Sample Correlation Coefficient)</vt:lpstr>
      <vt:lpstr>Comments about Correlation</vt:lpstr>
      <vt:lpstr>Properties of Correlation</vt:lpstr>
      <vt:lpstr>Positive/Negative Correlation</vt:lpstr>
      <vt:lpstr>Example: Positive/Negative Correlation</vt:lpstr>
      <vt:lpstr>Properties of Correlation</vt:lpstr>
      <vt:lpstr>Variety of Correlation Values</vt:lpstr>
      <vt:lpstr>Value of r</vt:lpstr>
      <vt:lpstr>Properties of Correlation</vt:lpstr>
      <vt:lpstr>Variety of Correlation Values</vt:lpstr>
      <vt:lpstr>Cautions about Correlation</vt:lpstr>
      <vt:lpstr>Datasets with r = 0.816</vt:lpstr>
      <vt:lpstr>Questions about Correlation</vt:lpstr>
      <vt:lpstr>12.4: Regression Diagnostics - Goals</vt:lpstr>
      <vt:lpstr>Assumptions for Linear Regression</vt:lpstr>
      <vt:lpstr>Scatterplot</vt:lpstr>
      <vt:lpstr>Concept of Residual Plot</vt:lpstr>
      <vt:lpstr>Why a residual plot is useful?</vt:lpstr>
      <vt:lpstr>No Violations</vt:lpstr>
      <vt:lpstr>Non-constant variance</vt:lpstr>
      <vt:lpstr>Non-linearity</vt:lpstr>
      <vt:lpstr>Outliers</vt:lpstr>
      <vt:lpstr>Example: SLR 1 Scatterplot</vt:lpstr>
      <vt:lpstr>Example: SLR 1 – Residual Plot</vt:lpstr>
      <vt:lpstr>Example: SLR 1 – Normality</vt:lpstr>
      <vt:lpstr>Assumptions/Diagnostics for Linear Regression</vt:lpstr>
      <vt:lpstr>Cautions about Correlation and Regression:</vt:lpstr>
      <vt:lpstr>Cautions about Correlation and Regression: Extrapolation</vt:lpstr>
      <vt:lpstr>Cautions about Correlation and Regression:</vt:lpstr>
      <vt:lpstr>12.3: Inferences Concerning the Mean Value and an Observed Value of Y for x = x* - Goals</vt:lpstr>
      <vt:lpstr>SEµ̂*</vt:lpstr>
      <vt:lpstr>Example: LR - Inference</vt:lpstr>
      <vt:lpstr>Example: LR – Inference </vt:lpstr>
      <vt:lpstr>Example: SLR (cont)</vt:lpstr>
      <vt:lpstr>Confidence Bands</vt:lpstr>
      <vt:lpstr>SEŷ</vt:lpstr>
      <vt:lpstr>Example: LR - Inference</vt:lpstr>
      <vt:lpstr>Example: LR – Inference </vt:lpstr>
      <vt:lpstr>Example: SLR (cont)</vt:lpstr>
      <vt:lpstr>Example: Confidence/Prediction Band</vt:lpstr>
      <vt:lpstr>Multiple Regression: Examples 1</vt:lpstr>
      <vt:lpstr>Multiple Regression: Examples 2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880</cp:revision>
  <dcterms:created xsi:type="dcterms:W3CDTF">2010-01-11T21:36:57Z</dcterms:created>
  <dcterms:modified xsi:type="dcterms:W3CDTF">2015-12-04T13:19:15Z</dcterms:modified>
</cp:coreProperties>
</file>