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13" r:id="rId3"/>
    <p:sldId id="314" r:id="rId4"/>
    <p:sldId id="306" r:id="rId5"/>
    <p:sldId id="258" r:id="rId6"/>
    <p:sldId id="335" r:id="rId7"/>
    <p:sldId id="308" r:id="rId8"/>
    <p:sldId id="323" r:id="rId9"/>
    <p:sldId id="318" r:id="rId10"/>
    <p:sldId id="317" r:id="rId11"/>
    <p:sldId id="259" r:id="rId12"/>
    <p:sldId id="260" r:id="rId13"/>
    <p:sldId id="315" r:id="rId14"/>
    <p:sldId id="319" r:id="rId15"/>
    <p:sldId id="320" r:id="rId16"/>
    <p:sldId id="321" r:id="rId17"/>
    <p:sldId id="322" r:id="rId18"/>
    <p:sldId id="261" r:id="rId19"/>
    <p:sldId id="262" r:id="rId20"/>
    <p:sldId id="264" r:id="rId21"/>
    <p:sldId id="266" r:id="rId22"/>
    <p:sldId id="336" r:id="rId23"/>
    <p:sldId id="270" r:id="rId24"/>
    <p:sldId id="276" r:id="rId25"/>
    <p:sldId id="309" r:id="rId26"/>
    <p:sldId id="273" r:id="rId27"/>
    <p:sldId id="274" r:id="rId28"/>
    <p:sldId id="271" r:id="rId29"/>
    <p:sldId id="324" r:id="rId30"/>
    <p:sldId id="275" r:id="rId31"/>
    <p:sldId id="325" r:id="rId32"/>
    <p:sldId id="326" r:id="rId33"/>
    <p:sldId id="327" r:id="rId34"/>
    <p:sldId id="328" r:id="rId35"/>
    <p:sldId id="278" r:id="rId36"/>
    <p:sldId id="280" r:id="rId37"/>
    <p:sldId id="334" r:id="rId38"/>
    <p:sldId id="329" r:id="rId39"/>
    <p:sldId id="330" r:id="rId40"/>
    <p:sldId id="331" r:id="rId41"/>
    <p:sldId id="338" r:id="rId42"/>
    <p:sldId id="332" r:id="rId43"/>
    <p:sldId id="311" r:id="rId44"/>
    <p:sldId id="283" r:id="rId45"/>
    <p:sldId id="310" r:id="rId46"/>
    <p:sldId id="312" r:id="rId47"/>
    <p:sldId id="337" r:id="rId48"/>
    <p:sldId id="33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9D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6" autoAdjust="0"/>
    <p:restoredTop sz="94785" autoAdjust="0"/>
  </p:normalViewPr>
  <p:slideViewPr>
    <p:cSldViewPr>
      <p:cViewPr varScale="1">
        <p:scale>
          <a:sx n="67" d="100"/>
          <a:sy n="67" d="100"/>
        </p:scale>
        <p:origin x="36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260507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a:t>
            </a:fld>
            <a:endParaRPr lang="en-US"/>
          </a:p>
        </p:txBody>
      </p:sp>
    </p:spTree>
    <p:extLst>
      <p:ext uri="{BB962C8B-B14F-4D97-AF65-F5344CB8AC3E}">
        <p14:creationId xmlns:p14="http://schemas.microsoft.com/office/powerpoint/2010/main" val="335682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28</a:t>
            </a:fld>
            <a:endParaRPr lang="en-US"/>
          </a:p>
        </p:txBody>
      </p:sp>
    </p:spTree>
    <p:extLst>
      <p:ext uri="{BB962C8B-B14F-4D97-AF65-F5344CB8AC3E}">
        <p14:creationId xmlns:p14="http://schemas.microsoft.com/office/powerpoint/2010/main" val="377662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29</a:t>
            </a:fld>
            <a:endParaRPr lang="en-US"/>
          </a:p>
        </p:txBody>
      </p:sp>
    </p:spTree>
    <p:extLst>
      <p:ext uri="{BB962C8B-B14F-4D97-AF65-F5344CB8AC3E}">
        <p14:creationId xmlns:p14="http://schemas.microsoft.com/office/powerpoint/2010/main" val="147383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30</a:t>
            </a:fld>
            <a:endParaRPr lang="en-US"/>
          </a:p>
        </p:txBody>
      </p:sp>
    </p:spTree>
    <p:extLst>
      <p:ext uri="{BB962C8B-B14F-4D97-AF65-F5344CB8AC3E}">
        <p14:creationId xmlns:p14="http://schemas.microsoft.com/office/powerpoint/2010/main" val="389906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31</a:t>
            </a:fld>
            <a:endParaRPr lang="en-US"/>
          </a:p>
        </p:txBody>
      </p:sp>
    </p:spTree>
    <p:extLst>
      <p:ext uri="{BB962C8B-B14F-4D97-AF65-F5344CB8AC3E}">
        <p14:creationId xmlns:p14="http://schemas.microsoft.com/office/powerpoint/2010/main" val="192854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36</a:t>
            </a:fld>
            <a:endParaRPr lang="en-US"/>
          </a:p>
        </p:txBody>
      </p:sp>
    </p:spTree>
    <p:extLst>
      <p:ext uri="{BB962C8B-B14F-4D97-AF65-F5344CB8AC3E}">
        <p14:creationId xmlns:p14="http://schemas.microsoft.com/office/powerpoint/2010/main" val="203007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a:t>
            </a:fld>
            <a:endParaRPr lang="en-US"/>
          </a:p>
        </p:txBody>
      </p:sp>
    </p:spTree>
    <p:extLst>
      <p:ext uri="{BB962C8B-B14F-4D97-AF65-F5344CB8AC3E}">
        <p14:creationId xmlns:p14="http://schemas.microsoft.com/office/powerpoint/2010/main" val="192854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5</a:t>
            </a:fld>
            <a:endParaRPr lang="en-US"/>
          </a:p>
        </p:txBody>
      </p:sp>
    </p:spTree>
    <p:extLst>
      <p:ext uri="{BB962C8B-B14F-4D97-AF65-F5344CB8AC3E}">
        <p14:creationId xmlns:p14="http://schemas.microsoft.com/office/powerpoint/2010/main" val="192725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20</a:t>
            </a:fld>
            <a:endParaRPr lang="en-US"/>
          </a:p>
        </p:txBody>
      </p:sp>
    </p:spTree>
    <p:extLst>
      <p:ext uri="{BB962C8B-B14F-4D97-AF65-F5344CB8AC3E}">
        <p14:creationId xmlns:p14="http://schemas.microsoft.com/office/powerpoint/2010/main" val="297330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23</a:t>
            </a:fld>
            <a:endParaRPr lang="en-US"/>
          </a:p>
        </p:txBody>
      </p:sp>
    </p:spTree>
    <p:extLst>
      <p:ext uri="{BB962C8B-B14F-4D97-AF65-F5344CB8AC3E}">
        <p14:creationId xmlns:p14="http://schemas.microsoft.com/office/powerpoint/2010/main" val="116859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24</a:t>
            </a:fld>
            <a:endParaRPr lang="en-US"/>
          </a:p>
        </p:txBody>
      </p:sp>
    </p:spTree>
    <p:extLst>
      <p:ext uri="{BB962C8B-B14F-4D97-AF65-F5344CB8AC3E}">
        <p14:creationId xmlns:p14="http://schemas.microsoft.com/office/powerpoint/2010/main" val="177548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25</a:t>
            </a:fld>
            <a:endParaRPr lang="en-US"/>
          </a:p>
        </p:txBody>
      </p:sp>
    </p:spTree>
    <p:extLst>
      <p:ext uri="{BB962C8B-B14F-4D97-AF65-F5344CB8AC3E}">
        <p14:creationId xmlns:p14="http://schemas.microsoft.com/office/powerpoint/2010/main" val="377662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26</a:t>
            </a:fld>
            <a:endParaRPr lang="en-US"/>
          </a:p>
        </p:txBody>
      </p:sp>
    </p:spTree>
    <p:extLst>
      <p:ext uri="{BB962C8B-B14F-4D97-AF65-F5344CB8AC3E}">
        <p14:creationId xmlns:p14="http://schemas.microsoft.com/office/powerpoint/2010/main" val="4149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27</a:t>
            </a:fld>
            <a:endParaRPr lang="en-US"/>
          </a:p>
        </p:txBody>
      </p:sp>
    </p:spTree>
    <p:extLst>
      <p:ext uri="{BB962C8B-B14F-4D97-AF65-F5344CB8AC3E}">
        <p14:creationId xmlns:p14="http://schemas.microsoft.com/office/powerpoint/2010/main" val="42212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D91FB-524E-4FC5-B30A-D14EE47BAC3D}" type="datetime1">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ED615-5D91-4063-814E-BC80735C28CC}" type="datetime1">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1F2D0-646B-454A-A274-217A15421124}" type="datetime1">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6F750-6122-4593-B5D8-1615507F1769}" type="datetime1">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E30E0-0A0F-4FDF-B67B-20987271467F}" type="datetime1">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E4DFF-9FEE-437D-BB16-247254E00BE7}" type="datetime1">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6DF12E-E7BE-4CC6-8DD0-C32DE89AEA53}" type="datetime1">
              <a:rPr lang="en-US" smtClean="0"/>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37B4F-2367-4F59-8883-A4BE08AFDCEF}" type="datetime1">
              <a:rPr lang="en-US" smtClean="0"/>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EA747-52FE-42C7-80ED-7262DD3B8632}" type="datetime1">
              <a:rPr lang="en-US" smtClean="0"/>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034E7-490B-4629-8091-ADAAFA2EF7A1}" type="datetime1">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E3FB7-D8C9-4D46-8EA6-7C3987BC2A7A}" type="datetime1">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4BC2B-3D51-4DC4-944A-C56733F2C5EC}" type="datetime1">
              <a:rPr lang="en-US" smtClean="0"/>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4.wmf"/><Relationship Id="rId12" Type="http://schemas.openxmlformats.org/officeDocument/2006/relationships/oleObject" Target="../embeddings/oleObject5.bin"/><Relationship Id="rId1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wmf"/><Relationship Id="rId1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Chapter 11: The </a:t>
            </a:r>
            <a:r>
              <a:rPr lang="en-US" dirty="0" err="1" smtClean="0"/>
              <a:t>ANalysis</a:t>
            </a:r>
            <a:r>
              <a:rPr lang="en-US" dirty="0" smtClean="0"/>
              <a:t> </a:t>
            </a:r>
            <a:r>
              <a:rPr lang="en-US" dirty="0"/>
              <a:t>O</a:t>
            </a:r>
            <a:r>
              <a:rPr lang="en-US" dirty="0" smtClean="0"/>
              <a:t>f Variance (ANOVA)</a:t>
            </a:r>
            <a:endParaRPr lang="en-US" dirty="0"/>
          </a:p>
        </p:txBody>
      </p:sp>
      <p:sp>
        <p:nvSpPr>
          <p:cNvPr id="5" name="TextBox 4"/>
          <p:cNvSpPr txBox="1"/>
          <p:nvPr/>
        </p:nvSpPr>
        <p:spPr>
          <a:xfrm>
            <a:off x="1447800" y="6248400"/>
            <a:ext cx="5694508" cy="369332"/>
          </a:xfrm>
          <a:prstGeom prst="rect">
            <a:avLst/>
          </a:prstGeom>
          <a:noFill/>
        </p:spPr>
        <p:txBody>
          <a:bodyPr wrap="none" rtlCol="0">
            <a:spAutoFit/>
          </a:bodyPr>
          <a:lstStyle/>
          <a:p>
            <a:r>
              <a:rPr lang="en-US" dirty="0" smtClean="0"/>
              <a:t>http://www.luchsinger-mathematics.ch/Var_Reduction.jpg</a:t>
            </a:r>
            <a:endParaRPr lang="en-US" dirty="0"/>
          </a:p>
        </p:txBody>
      </p:sp>
      <p:pic>
        <p:nvPicPr>
          <p:cNvPr id="13313" name="Picture 1"/>
          <p:cNvPicPr>
            <a:picLocks noChangeAspect="1" noChangeArrowheads="1"/>
          </p:cNvPicPr>
          <p:nvPr/>
        </p:nvPicPr>
        <p:blipFill>
          <a:blip r:embed="rId3"/>
          <a:srcRect/>
          <a:stretch>
            <a:fillRect/>
          </a:stretch>
        </p:blipFill>
        <p:spPr bwMode="auto">
          <a:xfrm>
            <a:off x="1143000" y="1600200"/>
            <a:ext cx="6400800" cy="34099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85D01E0-4520-4710-81AB-3D8832D7391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model (</a:t>
            </a:r>
            <a:r>
              <a:rPr lang="en-US" dirty="0" err="1" smtClean="0"/>
              <a:t>cont</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334000"/>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a:rPr>
                                <m:t>𝑥</m:t>
                              </m:r>
                            </m:e>
                          </m:acc>
                        </m:e>
                        <m:sub>
                          <m:r>
                            <a:rPr lang="en-US" b="0" i="1" smtClean="0">
                              <a:latin typeface="Cambria Math"/>
                            </a:rPr>
                            <m:t>𝑖</m:t>
                          </m:r>
                        </m:sub>
                      </m:sSub>
                      <m:r>
                        <a:rPr lang="en-US" b="0" i="1" smtClean="0">
                          <a:latin typeface="Cambria Math"/>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a:rPr>
                                <m:t>𝑗</m:t>
                              </m:r>
                              <m:r>
                                <a:rPr lang="en-US" b="0" i="1" smtClean="0">
                                  <a:latin typeface="Cambria Math"/>
                                </a:rPr>
                                <m:t>=1</m:t>
                              </m:r>
                            </m:sub>
                            <m:sup>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𝑖𝑗</m:t>
                                  </m:r>
                                </m:sub>
                              </m:sSub>
                            </m:e>
                          </m:nary>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a:rPr>
                            <m:t>𝑠</m:t>
                          </m:r>
                        </m:e>
                        <m:sub>
                          <m:r>
                            <a:rPr lang="en-US" b="0" i="1" smtClean="0">
                              <a:latin typeface="Cambria Math"/>
                            </a:rPr>
                            <m:t>𝑖</m:t>
                          </m:r>
                        </m:sub>
                        <m:sup>
                          <m:r>
                            <a:rPr lang="en-US" b="0" i="1" smtClean="0">
                              <a:latin typeface="Cambria Math"/>
                            </a:rPr>
                            <m:t>2</m:t>
                          </m:r>
                        </m:sup>
                      </m:sSubSup>
                      <m:r>
                        <a:rPr lang="en-US" b="0" i="1" smtClean="0">
                          <a:latin typeface="Cambria Math"/>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a:rPr>
                                <m:t>𝑗</m:t>
                              </m:r>
                              <m:r>
                                <a:rPr lang="en-US" i="1">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𝑖</m:t>
                                  </m:r>
                                </m:sub>
                              </m:sSub>
                            </m:sup>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𝑥</m:t>
                                              </m:r>
                                            </m:e>
                                          </m:acc>
                                        </m:e>
                                        <m:sub>
                                          <m:r>
                                            <a:rPr lang="en-US" b="0" i="1" smtClean="0">
                                              <a:latin typeface="Cambria Math" panose="02040503050406030204" pitchFamily="18" charset="0"/>
                                            </a:rPr>
                                            <m:t>𝑖</m:t>
                                          </m:r>
                                        </m:sub>
                                      </m:sSub>
                                    </m:e>
                                  </m:d>
                                </m:e>
                                <m:sup>
                                  <m:r>
                                    <a:rPr lang="en-US" b="0" i="1" smtClean="0">
                                      <a:latin typeface="Cambria Math"/>
                                    </a:rPr>
                                    <m:t>2</m:t>
                                  </m:r>
                                </m:sup>
                              </m:sSup>
                            </m:e>
                          </m:nary>
                        </m:num>
                        <m:den>
                          <m:sSub>
                            <m:sSubPr>
                              <m:ctrlPr>
                                <a:rPr lang="en-US" i="1">
                                  <a:latin typeface="Cambria Math" panose="02040503050406030204" pitchFamily="18" charset="0"/>
                                </a:rPr>
                              </m:ctrlPr>
                            </m:sSubPr>
                            <m:e>
                              <m:r>
                                <a:rPr lang="en-US" i="1">
                                  <a:latin typeface="Cambria Math"/>
                                </a:rPr>
                                <m:t>𝑛</m:t>
                              </m:r>
                            </m:e>
                            <m:sub>
                              <m:r>
                                <a:rPr lang="en-US" i="1">
                                  <a:latin typeface="Cambria Math"/>
                                </a:rPr>
                                <m:t>𝑖</m:t>
                              </m:r>
                            </m:sub>
                          </m:sSub>
                          <m:r>
                            <a:rPr lang="en-US" b="0" i="1" smtClean="0">
                              <a:latin typeface="Cambria Math"/>
                            </a:rPr>
                            <m:t>−1</m:t>
                          </m:r>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𝑆𝑆</m:t>
                              </m:r>
                            </m:e>
                            <m:sub>
                              <m:r>
                                <a:rPr lang="en-US" b="0" i="1" smtClean="0">
                                  <a:latin typeface="Cambria Math"/>
                                </a:rPr>
                                <m:t>𝑥</m:t>
                              </m:r>
                            </m:sub>
                          </m:sSub>
                        </m:num>
                        <m:den>
                          <m:r>
                            <a:rPr lang="en-US" b="0" i="1" smtClean="0">
                              <a:latin typeface="Cambria Math"/>
                            </a:rPr>
                            <m:t>𝑑𝑓</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𝑛</m:t>
                      </m:r>
                      <m:r>
                        <a:rPr lang="en-US" b="0" i="1"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e>
                      </m:nary>
                    </m:oMath>
                  </m:oMathPara>
                </a14:m>
                <a:endParaRPr lang="en-US" b="0" dirty="0" smtClean="0"/>
              </a:p>
              <a:p>
                <a:pPr marL="0" indent="0">
                  <a:buNone/>
                </a:pPr>
                <a14:m>
                  <m:oMathPara xmlns:m="http://schemas.openxmlformats.org/officeDocument/2006/math">
                    <m:oMathParaPr>
                      <m:jc m:val="left"/>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a:rPr>
                            <m:t>𝑥</m:t>
                          </m:r>
                        </m:e>
                      </m:acc>
                      <m:r>
                        <a:rPr lang="en-US" b="0" i="1" smtClean="0">
                          <a:latin typeface="Cambria Math"/>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panose="02040503050406030204" pitchFamily="18" charset="0"/>
                                </a:rPr>
                                <m:t>𝑘</m:t>
                              </m:r>
                            </m:sup>
                            <m:e>
                              <m:nary>
                                <m:naryPr>
                                  <m:chr m:val="∑"/>
                                  <m:ctrlPr>
                                    <a:rPr lang="en-US" b="0" i="1" smtClean="0">
                                      <a:latin typeface="Cambria Math" panose="02040503050406030204" pitchFamily="18" charset="0"/>
                                    </a:rPr>
                                  </m:ctrlPr>
                                </m:naryPr>
                                <m:sub>
                                  <m:r>
                                    <m:rPr>
                                      <m:brk m:alnAt="23"/>
                                    </m:rPr>
                                    <a:rPr lang="en-US" b="0" i="1" smtClean="0">
                                      <a:latin typeface="Cambria Math"/>
                                    </a:rPr>
                                    <m:t>𝑗</m:t>
                                  </m:r>
                                  <m:r>
                                    <a:rPr lang="en-US" b="0" i="1" smtClean="0">
                                      <a:latin typeface="Cambria Math"/>
                                    </a:rPr>
                                    <m:t>=1</m:t>
                                  </m:r>
                                </m:sub>
                                <m:sup>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𝑖𝑗</m:t>
                                      </m:r>
                                    </m:sub>
                                  </m:sSub>
                                </m:e>
                              </m:nary>
                            </m:e>
                          </m:nary>
                        </m:num>
                        <m:den>
                          <m:r>
                            <a:rPr lang="en-US" b="0" i="1" smtClean="0">
                              <a:latin typeface="Cambria Math" panose="02040503050406030204" pitchFamily="18" charset="0"/>
                            </a:rPr>
                            <m:t>𝑛</m:t>
                          </m:r>
                        </m:den>
                      </m:f>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334000"/>
              </a:xfrm>
              <a:blipFill rotWithShape="0">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10</a:t>
            </a:fld>
            <a:endParaRPr lang="en-US"/>
          </a:p>
        </p:txBody>
      </p:sp>
    </p:spTree>
    <p:extLst>
      <p:ext uri="{BB962C8B-B14F-4D97-AF65-F5344CB8AC3E}">
        <p14:creationId xmlns:p14="http://schemas.microsoft.com/office/powerpoint/2010/main" val="2770953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test statistic</a:t>
            </a:r>
            <a:endParaRPr lang="en-US" dirty="0"/>
          </a:p>
        </p:txBody>
      </p:sp>
      <p:pic>
        <p:nvPicPr>
          <p:cNvPr id="4" name="Content Placeholder 3" descr="Fig. 9.2.jpg"/>
          <p:cNvPicPr>
            <a:picLocks noGrp="1" noChangeAspect="1"/>
          </p:cNvPicPr>
          <p:nvPr>
            <p:ph idx="1"/>
          </p:nvPr>
        </p:nvPicPr>
        <p:blipFill>
          <a:blip r:embed="rId2"/>
          <a:srcRect l="33888" t="7583" r="40908" b="44873"/>
          <a:stretch>
            <a:fillRect/>
          </a:stretch>
        </p:blipFill>
        <p:spPr>
          <a:xfrm rot="5400000">
            <a:off x="1970124" y="87275"/>
            <a:ext cx="5279951" cy="7696200"/>
          </a:xfrm>
        </p:spPr>
      </p:pic>
      <p:sp>
        <p:nvSpPr>
          <p:cNvPr id="3" name="Slide Number Placeholder 2"/>
          <p:cNvSpPr>
            <a:spLocks noGrp="1"/>
          </p:cNvSpPr>
          <p:nvPr>
            <p:ph type="sldNum" sz="quarter" idx="12"/>
          </p:nvPr>
        </p:nvSpPr>
        <p:spPr/>
        <p:txBody>
          <a:bodyPr/>
          <a:lstStyle/>
          <a:p>
            <a:fld id="{D85D01E0-4520-4710-81AB-3D8832D7391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test</a:t>
            </a:r>
            <a:endParaRPr lang="en-US" dirty="0"/>
          </a:p>
        </p:txBody>
      </p:sp>
      <p:pic>
        <p:nvPicPr>
          <p:cNvPr id="4" name="Content Placeholder 3" descr="Fig. 9.3.jpg"/>
          <p:cNvPicPr>
            <a:picLocks noGrp="1" noChangeAspect="1"/>
          </p:cNvPicPr>
          <p:nvPr>
            <p:ph idx="1"/>
          </p:nvPr>
        </p:nvPicPr>
        <p:blipFill>
          <a:blip r:embed="rId2" cstate="print"/>
          <a:srcRect l="7139" t="42532" r="62514" b="30863"/>
          <a:stretch>
            <a:fillRect/>
          </a:stretch>
        </p:blipFill>
        <p:spPr>
          <a:xfrm rot="5400000">
            <a:off x="0" y="2362200"/>
            <a:ext cx="4724400" cy="3200400"/>
          </a:xfrm>
        </p:spPr>
      </p:pic>
      <p:pic>
        <p:nvPicPr>
          <p:cNvPr id="5" name="Picture 4" descr="Fig. 9.3.jpg"/>
          <p:cNvPicPr>
            <a:picLocks noChangeAspect="1"/>
          </p:cNvPicPr>
          <p:nvPr/>
        </p:nvPicPr>
        <p:blipFill>
          <a:blip r:embed="rId3" cstate="print"/>
          <a:srcRect l="6909" t="12328" r="64921" b="62222"/>
          <a:stretch>
            <a:fillRect/>
          </a:stretch>
        </p:blipFill>
        <p:spPr>
          <a:xfrm rot="5400000">
            <a:off x="4201297" y="2123303"/>
            <a:ext cx="4475205" cy="3124200"/>
          </a:xfrm>
          <a:prstGeom prst="rect">
            <a:avLst/>
          </a:prstGeom>
        </p:spPr>
      </p:pic>
      <p:sp>
        <p:nvSpPr>
          <p:cNvPr id="3" name="Slide Number Placeholder 2"/>
          <p:cNvSpPr>
            <a:spLocks noGrp="1"/>
          </p:cNvSpPr>
          <p:nvPr>
            <p:ph type="sldNum" sz="quarter" idx="12"/>
          </p:nvPr>
        </p:nvSpPr>
        <p:spPr/>
        <p:txBody>
          <a:bodyPr/>
          <a:lstStyle/>
          <a:p>
            <a:fld id="{D85D01E0-4520-4710-81AB-3D8832D73914}"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test</a:t>
            </a:r>
            <a:endParaRPr lang="en-US" dirty="0"/>
          </a:p>
        </p:txBody>
      </p:sp>
      <p:sp>
        <p:nvSpPr>
          <p:cNvPr id="3" name="Content Placeholder 2"/>
          <p:cNvSpPr>
            <a:spLocks noGrp="1"/>
          </p:cNvSpPr>
          <p:nvPr>
            <p:ph idx="1"/>
          </p:nvPr>
        </p:nvSpPr>
        <p:spPr/>
        <p:txBody>
          <a:bodyPr/>
          <a:lstStyle/>
          <a:p>
            <a:pPr marL="0" indent="0">
              <a:buNone/>
            </a:pPr>
            <a:r>
              <a:rPr lang="en-US" b="1" dirty="0">
                <a:solidFill>
                  <a:srgbClr val="800000"/>
                </a:solidFill>
                <a:cs typeface="Arial" charset="0"/>
              </a:rPr>
              <a:t>Analysis of variance </a:t>
            </a:r>
            <a:r>
              <a:rPr lang="en-US" dirty="0">
                <a:solidFill>
                  <a:srgbClr val="000000"/>
                </a:solidFill>
                <a:cs typeface="Arial" charset="0"/>
              </a:rPr>
              <a:t>compares the variation due to specific sources with the variation among individuals who should be similar. In particular, ANOVA tests whether several populations have the same means by comparing </a:t>
            </a:r>
            <a:r>
              <a:rPr lang="en-US" i="1" dirty="0">
                <a:solidFill>
                  <a:srgbClr val="C00000"/>
                </a:solidFill>
                <a:cs typeface="Arial" charset="0"/>
              </a:rPr>
              <a:t>how far apart the sample means are</a:t>
            </a:r>
            <a:r>
              <a:rPr lang="en-US" i="1" dirty="0">
                <a:solidFill>
                  <a:srgbClr val="000000"/>
                </a:solidFill>
                <a:cs typeface="Arial" charset="0"/>
              </a:rPr>
              <a:t> </a:t>
            </a:r>
            <a:r>
              <a:rPr lang="en-US" dirty="0">
                <a:solidFill>
                  <a:srgbClr val="000000"/>
                </a:solidFill>
                <a:cs typeface="Arial" charset="0"/>
              </a:rPr>
              <a:t>with </a:t>
            </a:r>
            <a:r>
              <a:rPr lang="en-US" i="1" dirty="0">
                <a:solidFill>
                  <a:srgbClr val="C00000"/>
                </a:solidFill>
                <a:cs typeface="Arial" charset="0"/>
              </a:rPr>
              <a:t>how much variation there is within a sample</a:t>
            </a:r>
            <a:r>
              <a:rPr lang="en-US" dirty="0" smtClean="0">
                <a:solidFill>
                  <a:srgbClr val="000000"/>
                </a:solidFill>
                <a:cs typeface="Arial" charset="0"/>
              </a:rPr>
              <a:t>.</a:t>
            </a:r>
            <a:endParaRPr lang="en-US" dirty="0">
              <a:solidFill>
                <a:srgbClr val="000000"/>
              </a:solidFill>
              <a:cs typeface="Arial" charset="0"/>
            </a:endParaRPr>
          </a:p>
        </p:txBody>
      </p:sp>
      <p:sp>
        <p:nvSpPr>
          <p:cNvPr id="4" name="Slide Number Placeholder 3"/>
          <p:cNvSpPr>
            <a:spLocks noGrp="1"/>
          </p:cNvSpPr>
          <p:nvPr>
            <p:ph type="sldNum" sz="quarter" idx="12"/>
          </p:nvPr>
        </p:nvSpPr>
        <p:spPr/>
        <p:txBody>
          <a:bodyPr/>
          <a:lstStyle/>
          <a:p>
            <a:fld id="{D85D01E0-4520-4710-81AB-3D8832D73914}" type="slidenum">
              <a:rPr lang="en-US" smtClean="0"/>
              <a:pPr/>
              <a:t>13</a:t>
            </a:fld>
            <a:endParaRPr lang="en-US"/>
          </a:p>
        </p:txBody>
      </p:sp>
    </p:spTree>
    <p:extLst>
      <p:ext uri="{BB962C8B-B14F-4D97-AF65-F5344CB8AC3E}">
        <p14:creationId xmlns:p14="http://schemas.microsoft.com/office/powerpoint/2010/main" val="260174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 for Variances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𝑉𝑎𝑟</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𝑆𝑆</m:t>
                              </m:r>
                            </m:e>
                            <m:sub>
                              <m:r>
                                <a:rPr lang="en-US" b="0" i="1" smtClean="0">
                                  <a:latin typeface="Cambria Math"/>
                                </a:rPr>
                                <m:t>𝑋</m:t>
                              </m:r>
                            </m:sub>
                          </m:sSub>
                        </m:num>
                        <m:den>
                          <m:r>
                            <a:rPr lang="en-US" b="0" i="1" smtClean="0">
                              <a:latin typeface="Cambria Math"/>
                            </a:rPr>
                            <m:t>𝑛</m:t>
                          </m:r>
                          <m:r>
                            <a:rPr lang="en-US" b="0" i="1" smtClean="0">
                              <a:latin typeface="Cambria Math"/>
                            </a:rPr>
                            <m:t>−1</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𝑆𝑆</m:t>
                          </m:r>
                        </m:num>
                        <m:den>
                          <m:r>
                            <a:rPr lang="en-US" b="0" i="1" smtClean="0">
                              <a:latin typeface="Cambria Math"/>
                            </a:rPr>
                            <m:t>𝑑𝑓</m:t>
                          </m:r>
                        </m:den>
                      </m:f>
                      <m:r>
                        <a:rPr lang="en-US" b="0" i="1" smtClean="0">
                          <a:latin typeface="Cambria Math"/>
                        </a:rPr>
                        <m:t>=</m:t>
                      </m:r>
                      <m:r>
                        <a:rPr lang="en-US" b="0" i="1" smtClean="0">
                          <a:latin typeface="Cambria Math"/>
                        </a:rPr>
                        <m:t>𝑀𝑆</m:t>
                      </m:r>
                    </m:oMath>
                  </m:oMathPara>
                </a14:m>
                <a:endParaRPr lang="en-US" dirty="0" smtClean="0"/>
              </a:p>
              <a:p>
                <a:pPr marL="0" indent="0">
                  <a:buNone/>
                </a:pPr>
                <a:r>
                  <a:rPr lang="en-US" dirty="0" smtClean="0"/>
                  <a:t>SS: Sum of squares</a:t>
                </a:r>
              </a:p>
              <a:p>
                <a:pPr marL="0" indent="0">
                  <a:buNone/>
                </a:pPr>
                <a:r>
                  <a:rPr lang="en-US" dirty="0" smtClean="0"/>
                  <a:t>MS: mean square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14</a:t>
            </a:fld>
            <a:endParaRPr lang="en-US"/>
          </a:p>
        </p:txBody>
      </p:sp>
    </p:spTree>
    <p:extLst>
      <p:ext uri="{BB962C8B-B14F-4D97-AF65-F5344CB8AC3E}">
        <p14:creationId xmlns:p14="http://schemas.microsoft.com/office/powerpoint/2010/main" val="451596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or Between Sample 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SSM (SS for model) or SSG (SS for group) or </a:t>
                </a:r>
              </a:p>
              <a:p>
                <a:pPr marL="0" indent="0">
                  <a:buNone/>
                  <a:tabLst>
                    <a:tab pos="282575" algn="l"/>
                  </a:tabLst>
                </a:pPr>
                <a:r>
                  <a:rPr lang="en-US" dirty="0" smtClean="0"/>
                  <a:t>	SSA (SS for factor A):  between samples</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𝑆𝑆</m:t>
                      </m:r>
                      <m:r>
                        <a:rPr lang="en-US" b="0" i="1" smtClean="0">
                          <a:latin typeface="Cambria Math" panose="02040503050406030204" pitchFamily="18" charset="0"/>
                        </a:rPr>
                        <m:t>𝐴</m:t>
                      </m:r>
                      <m:r>
                        <a:rPr lang="en-US" i="1">
                          <a:latin typeface="Cambria Math"/>
                        </a:rPr>
                        <m:t>=</m:t>
                      </m:r>
                      <m:nary>
                        <m:naryPr>
                          <m:chr m:val="∑"/>
                          <m:limLoc m:val="undOvr"/>
                          <m:ctrlPr>
                            <a:rPr lang="en-US" i="1">
                              <a:latin typeface="Cambria Math" panose="02040503050406030204" pitchFamily="18" charset="0"/>
                            </a:rPr>
                          </m:ctrlPr>
                        </m:naryPr>
                        <m:sub>
                          <m:r>
                            <a:rPr lang="en-US" i="1">
                              <a:latin typeface="Cambria Math"/>
                            </a:rPr>
                            <m:t>𝑖</m:t>
                          </m:r>
                          <m:r>
                            <a:rPr lang="en-US">
                              <a:latin typeface="Cambria Math"/>
                            </a:rPr>
                            <m:t>=1</m:t>
                          </m:r>
                        </m:sub>
                        <m:sup>
                          <m:r>
                            <a:rPr lang="en-US" b="0" i="1" smtClean="0">
                              <a:latin typeface="Cambria Math" panose="02040503050406030204" pitchFamily="18" charset="0"/>
                            </a:rPr>
                            <m:t>𝑘</m:t>
                          </m:r>
                        </m:sup>
                        <m:e>
                          <m:nary>
                            <m:naryPr>
                              <m:chr m:val="∑"/>
                              <m:limLoc m:val="undOvr"/>
                              <m:ctrlPr>
                                <a:rPr lang="en-US" i="1">
                                  <a:latin typeface="Cambria Math" panose="02040503050406030204" pitchFamily="18" charset="0"/>
                                </a:rPr>
                              </m:ctrlPr>
                            </m:naryPr>
                            <m:sub>
                              <m:r>
                                <a:rPr lang="en-US" i="1">
                                  <a:latin typeface="Cambria Math"/>
                                </a:rPr>
                                <m:t>𝑗</m:t>
                              </m:r>
                              <m:r>
                                <a:rPr lang="en-US">
                                  <a:latin typeface="Cambria Math"/>
                                </a:rPr>
                                <m:t>=1</m:t>
                              </m:r>
                            </m:sub>
                            <m:sup>
                              <m:sSub>
                                <m:sSubPr>
                                  <m:ctrlPr>
                                    <a:rPr lang="en-US" i="1">
                                      <a:latin typeface="Cambria Math" panose="02040503050406030204" pitchFamily="18" charset="0"/>
                                    </a:rPr>
                                  </m:ctrlPr>
                                </m:sSubPr>
                                <m:e>
                                  <m:r>
                                    <a:rPr lang="en-US" i="1">
                                      <a:latin typeface="Cambria Math"/>
                                    </a:rPr>
                                    <m:t>𝑛</m:t>
                                  </m:r>
                                </m:e>
                                <m:sub>
                                  <m:r>
                                    <a:rPr lang="en-US" i="1">
                                      <a:latin typeface="Cambria Math"/>
                                    </a:rPr>
                                    <m:t>𝑖</m:t>
                                  </m:r>
                                </m:sub>
                              </m:sSub>
                            </m:sup>
                            <m:e>
                              <m:sSup>
                                <m:sSupPr>
                                  <m:ctrlPr>
                                    <a:rPr lang="en-US" i="1">
                                      <a:latin typeface="Cambria Math" panose="02040503050406030204" pitchFamily="18" charset="0"/>
                                    </a:rPr>
                                  </m:ctrlPr>
                                </m:sSupPr>
                                <m:e>
                                  <m:r>
                                    <a:rPr lang="en-US">
                                      <a:latin typeface="Cambria Math"/>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a:rPr>
                                            <m:t>𝑥</m:t>
                                          </m:r>
                                        </m:e>
                                      </m:bar>
                                    </m:e>
                                    <m:sub>
                                      <m:r>
                                        <a:rPr lang="en-US" i="1">
                                          <a:latin typeface="Cambria Math"/>
                                        </a:rPr>
                                        <m:t>𝑖</m:t>
                                      </m:r>
                                      <m:r>
                                        <a:rPr lang="en-US" i="1">
                                          <a:latin typeface="Cambria Math"/>
                                        </a:rPr>
                                        <m:t>.</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r>
                                    <a:rPr lang="en-US">
                                      <a:latin typeface="Cambria Math"/>
                                    </a:rPr>
                                    <m:t>..)</m:t>
                                  </m:r>
                                </m:e>
                                <m:sup>
                                  <m:r>
                                    <a:rPr lang="en-US">
                                      <a:latin typeface="Cambria Math"/>
                                    </a:rPr>
                                    <m:t>2</m:t>
                                  </m:r>
                                </m:sup>
                              </m:sSup>
                            </m:e>
                          </m:nary>
                        </m:e>
                      </m:nary>
                      <m:r>
                        <a:rPr lang="en-US" b="0" i="1" smtClean="0">
                          <a:latin typeface="Cambria Math"/>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b="0" i="1" smtClean="0">
                              <a:latin typeface="Cambria Math" panose="02040503050406030204" pitchFamily="18" charset="0"/>
                            </a:rPr>
                            <m:t>𝑘</m:t>
                          </m:r>
                        </m:sup>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𝑥</m:t>
                                      </m:r>
                                    </m:e>
                                  </m:bar>
                                </m:e>
                                <m:sub>
                                  <m:r>
                                    <a:rPr lang="en-US" i="1">
                                      <a:latin typeface="Cambria Math" panose="02040503050406030204" pitchFamily="18" charset="0"/>
                                    </a:rPr>
                                    <m:t>𝑖</m:t>
                                  </m:r>
                                  <m:r>
                                    <a:rPr lang="en-US" i="1">
                                      <a:latin typeface="Cambria Math" panose="02040503050406030204" pitchFamily="18" charset="0"/>
                                    </a:rPr>
                                    <m:t>.</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a:latin typeface="Cambria Math" panose="02040503050406030204" pitchFamily="18" charset="0"/>
                                </a:rPr>
                                <m:t>..)</m:t>
                              </m:r>
                            </m:e>
                            <m:sup>
                              <m:r>
                                <a:rPr lang="en-US">
                                  <a:latin typeface="Cambria Math" panose="02040503050406030204" pitchFamily="18" charset="0"/>
                                </a:rPr>
                                <m:t>2</m:t>
                              </m:r>
                            </m:sup>
                          </m:sSup>
                        </m:e>
                      </m:nary>
                    </m:oMath>
                  </m:oMathPara>
                </a14:m>
                <a:endParaRPr lang="en-US" dirty="0" smtClean="0"/>
              </a:p>
              <a:p>
                <a:pPr marL="0" indent="0">
                  <a:buNone/>
                </a:pPr>
                <a:r>
                  <a:rPr lang="en-US" dirty="0" err="1" smtClean="0"/>
                  <a:t>dfa</a:t>
                </a:r>
                <a:r>
                  <a:rPr lang="en-US" dirty="0" smtClean="0"/>
                  <a:t> = k – 1</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𝑀𝑆</m:t>
                      </m:r>
                      <m:r>
                        <a:rPr lang="en-US" b="0" i="1" smtClean="0">
                          <a:latin typeface="Cambria Math" panose="02040503050406030204" pitchFamily="18" charset="0"/>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𝑆𝑆</m:t>
                          </m:r>
                          <m:r>
                            <a:rPr lang="en-US" b="0" i="1" smtClean="0">
                              <a:latin typeface="Cambria Math" panose="02040503050406030204" pitchFamily="18" charset="0"/>
                            </a:rPr>
                            <m:t>𝐴</m:t>
                          </m:r>
                        </m:num>
                        <m:den>
                          <m:r>
                            <a:rPr lang="en-US" b="0" i="1" smtClean="0">
                              <a:latin typeface="Cambria Math"/>
                            </a:rPr>
                            <m:t>𝑑𝑓</m:t>
                          </m:r>
                          <m:r>
                            <a:rPr lang="en-US" b="0" i="1" smtClean="0">
                              <a:latin typeface="Cambria Math" panose="02040503050406030204" pitchFamily="18" charset="0"/>
                            </a:rPr>
                            <m:t>𝑎</m:t>
                          </m:r>
                        </m:den>
                      </m:f>
                      <m:r>
                        <a:rPr lang="en-US" b="0" i="1" smtClean="0">
                          <a:latin typeface="Cambria Math"/>
                        </a:rPr>
                        <m:t>=</m:t>
                      </m:r>
                      <m:f>
                        <m:fPr>
                          <m:ctrlPr>
                            <a:rPr lang="en-US" b="0" i="1" smtClean="0">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a:rPr>
                                <m:t>𝑖</m:t>
                              </m:r>
                              <m:r>
                                <a:rPr lang="en-US">
                                  <a:latin typeface="Cambria Math"/>
                                </a:rPr>
                                <m:t>=1</m:t>
                              </m:r>
                            </m:sub>
                            <m:sup>
                              <m:r>
                                <a:rPr lang="en-US" i="1">
                                  <a:latin typeface="Cambria Math"/>
                                </a:rPr>
                                <m:t>𝐼</m:t>
                              </m:r>
                            </m:sup>
                            <m:e>
                              <m:sSub>
                                <m:sSubPr>
                                  <m:ctrlPr>
                                    <a:rPr lang="en-US" i="1">
                                      <a:latin typeface="Cambria Math" panose="02040503050406030204" pitchFamily="18" charset="0"/>
                                    </a:rPr>
                                  </m:ctrlPr>
                                </m:sSubPr>
                                <m:e>
                                  <m:r>
                                    <a:rPr lang="en-US" i="1">
                                      <a:latin typeface="Cambria Math"/>
                                    </a:rPr>
                                    <m:t>𝑛</m:t>
                                  </m:r>
                                </m:e>
                                <m:sub>
                                  <m:r>
                                    <a:rPr lang="en-US" i="1">
                                      <a:latin typeface="Cambria Math"/>
                                    </a:rPr>
                                    <m:t>𝑖</m:t>
                                  </m:r>
                                </m:sub>
                              </m:sSub>
                              <m:sSup>
                                <m:sSupPr>
                                  <m:ctrlPr>
                                    <a:rPr lang="en-US" i="1">
                                      <a:latin typeface="Cambria Math" panose="02040503050406030204" pitchFamily="18" charset="0"/>
                                    </a:rPr>
                                  </m:ctrlPr>
                                </m:sSupPr>
                                <m:e>
                                  <m:r>
                                    <a:rPr lang="en-US">
                                      <a:latin typeface="Cambria Math"/>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a:rPr>
                                            <m:t>𝑥</m:t>
                                          </m:r>
                                        </m:e>
                                      </m:bar>
                                    </m:e>
                                    <m:sub>
                                      <m:r>
                                        <a:rPr lang="en-US" i="1">
                                          <a:latin typeface="Cambria Math"/>
                                        </a:rPr>
                                        <m:t>𝑖</m:t>
                                      </m:r>
                                      <m:r>
                                        <a:rPr lang="en-US" i="1">
                                          <a:latin typeface="Cambria Math"/>
                                        </a:rPr>
                                        <m:t>.</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r>
                                    <a:rPr lang="en-US">
                                      <a:latin typeface="Cambria Math"/>
                                    </a:rPr>
                                    <m:t>..)</m:t>
                                  </m:r>
                                </m:e>
                                <m:sup>
                                  <m:r>
                                    <a:rPr lang="en-US">
                                      <a:latin typeface="Cambria Math"/>
                                    </a:rPr>
                                    <m:t>2</m:t>
                                  </m:r>
                                </m:sup>
                              </m:sSup>
                            </m:e>
                          </m:nary>
                        </m:num>
                        <m:den>
                          <m:r>
                            <a:rPr lang="en-US" b="0" i="1" smtClean="0">
                              <a:latin typeface="Cambria Math" panose="02040503050406030204" pitchFamily="18" charset="0"/>
                            </a:rPr>
                            <m:t>𝑘</m:t>
                          </m:r>
                          <m:r>
                            <a:rPr lang="en-US" b="0" i="1" smtClean="0">
                              <a:latin typeface="Cambria Math"/>
                            </a:rPr>
                            <m:t>−1</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15</a:t>
            </a:fld>
            <a:endParaRPr lang="en-US"/>
          </a:p>
        </p:txBody>
      </p:sp>
    </p:spTree>
    <p:extLst>
      <p:ext uri="{BB962C8B-B14F-4D97-AF65-F5344CB8AC3E}">
        <p14:creationId xmlns:p14="http://schemas.microsoft.com/office/powerpoint/2010/main" val="25389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Sample 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92113" indent="-392113">
                  <a:buNone/>
                </a:pPr>
                <a:r>
                  <a:rPr lang="en-US" dirty="0" smtClean="0"/>
                  <a:t>SSE (SS for error) or SSR (SS for residuals):  within groups</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𝑆𝑆𝐸</m:t>
                      </m:r>
                      <m:r>
                        <a:rPr lang="en-US" b="0" i="1" smtClean="0">
                          <a:latin typeface="Cambria Math"/>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b="0" i="1" smtClean="0">
                              <a:latin typeface="Cambria Math" panose="02040503050406030204" pitchFamily="18" charset="0"/>
                            </a:rPr>
                            <m:t>𝑘</m:t>
                          </m:r>
                        </m:sup>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b="0" i="1" smtClean="0">
                                          <a:latin typeface="Cambria Math" panose="02040503050406030204" pitchFamily="18" charset="0"/>
                                        </a:rPr>
                                        <m:t>.</m:t>
                                      </m:r>
                                    </m:e>
                                  </m:d>
                                </m:e>
                                <m:sup>
                                  <m:r>
                                    <a:rPr lang="en-US">
                                      <a:latin typeface="Cambria Math" panose="02040503050406030204" pitchFamily="18" charset="0"/>
                                    </a:rPr>
                                    <m:t>2</m:t>
                                  </m:r>
                                </m:sup>
                              </m:sSup>
                            </m:e>
                          </m:nary>
                          <m:r>
                            <a:rPr lang="en-US" b="0" i="1" smtClean="0">
                              <a:latin typeface="Cambria Math"/>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b="0" i="1" smtClean="0">
                                  <a:latin typeface="Cambria Math" panose="02040503050406030204" pitchFamily="18" charset="0"/>
                                </a:rPr>
                                <m:t>𝑘</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r>
                                    <a:rPr lang="en-US" i="1">
                                      <a:latin typeface="Cambria Math" panose="02040503050406030204" pitchFamily="18" charset="0"/>
                                    </a:rPr>
                                    <m:t>−</m:t>
                                  </m:r>
                                  <m:r>
                                    <a:rPr lang="en-US">
                                      <a:latin typeface="Cambria Math" panose="02040503050406030204" pitchFamily="18" charset="0"/>
                                    </a:rPr>
                                    <m:t>1</m:t>
                                  </m:r>
                                </m:e>
                              </m:d>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𝑖</m:t>
                                  </m:r>
                                </m:sub>
                                <m:sup>
                                  <m:r>
                                    <a:rPr lang="en-US">
                                      <a:latin typeface="Cambria Math" panose="02040503050406030204" pitchFamily="18" charset="0"/>
                                    </a:rPr>
                                    <m:t>2</m:t>
                                  </m:r>
                                </m:sup>
                              </m:sSubSup>
                            </m:e>
                          </m:nary>
                        </m:e>
                      </m:nary>
                    </m:oMath>
                  </m:oMathPara>
                </a14:m>
                <a:endParaRPr lang="en-US" dirty="0" smtClean="0"/>
              </a:p>
              <a:p>
                <a:pPr marL="0" indent="0">
                  <a:buNone/>
                </a:pPr>
                <a:r>
                  <a:rPr lang="en-US" dirty="0" err="1" smtClean="0"/>
                  <a:t>dfe</a:t>
                </a:r>
                <a:r>
                  <a:rPr lang="en-US" dirty="0" smtClean="0"/>
                  <a:t> = n – k</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𝑀𝑆𝐸</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𝑆𝑆𝐸</m:t>
                          </m:r>
                        </m:num>
                        <m:den>
                          <m:r>
                            <a:rPr lang="en-US" b="0" i="1" smtClean="0">
                              <a:latin typeface="Cambria Math"/>
                            </a:rPr>
                            <m:t>𝑑𝑓𝑒</m:t>
                          </m:r>
                        </m:den>
                      </m:f>
                      <m:r>
                        <a:rPr lang="en-US" b="0" i="1" smtClean="0">
                          <a:latin typeface="Cambria Math"/>
                        </a:rPr>
                        <m:t>=</m:t>
                      </m:r>
                      <m:f>
                        <m:fPr>
                          <m:ctrlPr>
                            <a:rPr lang="en-US" b="0" i="1" smtClean="0">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a:rPr>
                                <m:t>𝑖</m:t>
                              </m:r>
                              <m:r>
                                <a:rPr lang="en-US">
                                  <a:latin typeface="Cambria Math"/>
                                </a:rPr>
                                <m:t>=1</m:t>
                              </m:r>
                            </m:sub>
                            <m:sup>
                              <m:r>
                                <a:rPr lang="en-US" i="1">
                                  <a:latin typeface="Cambria Math"/>
                                </a:rPr>
                                <m:t>𝐼</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𝑛</m:t>
                                      </m:r>
                                    </m:e>
                                    <m:sub>
                                      <m:r>
                                        <a:rPr lang="en-US" i="1">
                                          <a:latin typeface="Cambria Math"/>
                                        </a:rPr>
                                        <m:t>𝑖</m:t>
                                      </m:r>
                                    </m:sub>
                                  </m:sSub>
                                  <m:r>
                                    <a:rPr lang="en-US" i="1">
                                      <a:latin typeface="Cambria Math"/>
                                    </a:rPr>
                                    <m:t>−</m:t>
                                  </m:r>
                                  <m:r>
                                    <a:rPr lang="en-US">
                                      <a:latin typeface="Cambria Math"/>
                                    </a:rPr>
                                    <m:t>1</m:t>
                                  </m:r>
                                </m:e>
                              </m:d>
                              <m:sSubSup>
                                <m:sSubSupPr>
                                  <m:ctrlPr>
                                    <a:rPr lang="en-US" i="1">
                                      <a:latin typeface="Cambria Math" panose="02040503050406030204" pitchFamily="18" charset="0"/>
                                    </a:rPr>
                                  </m:ctrlPr>
                                </m:sSubSupPr>
                                <m:e>
                                  <m:r>
                                    <a:rPr lang="en-US" i="1">
                                      <a:latin typeface="Cambria Math"/>
                                    </a:rPr>
                                    <m:t>𝑠</m:t>
                                  </m:r>
                                </m:e>
                                <m:sub>
                                  <m:r>
                                    <a:rPr lang="en-US" i="1">
                                      <a:latin typeface="Cambria Math"/>
                                    </a:rPr>
                                    <m:t>𝑖</m:t>
                                  </m:r>
                                </m:sub>
                                <m:sup>
                                  <m:r>
                                    <a:rPr lang="en-US">
                                      <a:latin typeface="Cambria Math"/>
                                    </a:rPr>
                                    <m:t>2</m:t>
                                  </m:r>
                                </m:sup>
                              </m:sSubSup>
                            </m:e>
                          </m:nary>
                        </m:num>
                        <m:den>
                          <m:r>
                            <a:rPr lang="en-US" b="0" i="1" smtClean="0">
                              <a:latin typeface="Cambria Math" panose="02040503050406030204" pitchFamily="18" charset="0"/>
                            </a:rPr>
                            <m:t>𝑛</m:t>
                          </m:r>
                          <m:r>
                            <a:rPr lang="en-US" b="0" i="1" smtClean="0">
                              <a:latin typeface="Cambria Math"/>
                            </a:rPr>
                            <m:t>−</m:t>
                          </m:r>
                          <m:r>
                            <a:rPr lang="en-US" b="0" i="1" smtClean="0">
                              <a:latin typeface="Cambria Math" panose="02040503050406030204" pitchFamily="18" charset="0"/>
                            </a:rPr>
                            <m:t>𝑘</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16</a:t>
            </a:fld>
            <a:endParaRPr lang="en-US"/>
          </a:p>
        </p:txBody>
      </p:sp>
    </p:spTree>
    <p:extLst>
      <p:ext uri="{BB962C8B-B14F-4D97-AF65-F5344CB8AC3E}">
        <p14:creationId xmlns:p14="http://schemas.microsoft.com/office/powerpoint/2010/main" val="14323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SST (SS for total)</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𝑆𝑆𝑇</m:t>
                      </m:r>
                      <m:r>
                        <a:rPr lang="en-US" b="0" i="1" smtClean="0">
                          <a:latin typeface="Cambria Math"/>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b="0" i="1" smtClean="0">
                              <a:latin typeface="Cambria Math" panose="02040503050406030204" pitchFamily="18" charset="0"/>
                            </a:rPr>
                            <m:t>𝑘</m:t>
                          </m:r>
                        </m:sup>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sup>
                            <m:e>
                              <m:sSup>
                                <m:sSupPr>
                                  <m:ctrlPr>
                                    <a:rPr lang="en-US" i="1">
                                      <a:latin typeface="Cambria Math" panose="02040503050406030204" pitchFamily="18" charset="0"/>
                                    </a:rPr>
                                  </m:ctrlPr>
                                </m:sSupPr>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a:latin typeface="Cambria Math" panose="02040503050406030204" pitchFamily="18" charset="0"/>
                                    </a:rPr>
                                    <m:t>)</m:t>
                                  </m:r>
                                </m:e>
                                <m:sup>
                                  <m:r>
                                    <a:rPr lang="en-US">
                                      <a:latin typeface="Cambria Math" panose="02040503050406030204" pitchFamily="18" charset="0"/>
                                    </a:rPr>
                                    <m:t>2</m:t>
                                  </m:r>
                                </m:sup>
                              </m:sSup>
                            </m:e>
                          </m:nary>
                        </m:e>
                      </m:nary>
                    </m:oMath>
                  </m:oMathPara>
                </a14:m>
                <a:endParaRPr lang="en-US" dirty="0" smtClean="0"/>
              </a:p>
              <a:p>
                <a:pPr marL="0" indent="0">
                  <a:buNone/>
                </a:pPr>
                <a:r>
                  <a:rPr lang="en-US" dirty="0" err="1" smtClean="0"/>
                  <a:t>dft</a:t>
                </a:r>
                <a:r>
                  <a:rPr lang="en-US" dirty="0" smtClean="0"/>
                  <a:t> = n – 1</a:t>
                </a:r>
              </a:p>
              <a:p>
                <a:pPr marL="0" indent="0">
                  <a:buNone/>
                </a:pPr>
                <a:r>
                  <a:rPr lang="en-US" dirty="0" smtClean="0"/>
                  <a:t>SST = SSE + SSA (HW Bonus)</a:t>
                </a:r>
              </a:p>
              <a:p>
                <a:pPr marL="0" indent="0">
                  <a:buNone/>
                </a:pPr>
                <a:r>
                  <a:rPr lang="en-US" dirty="0" err="1" smtClean="0"/>
                  <a:t>dft</a:t>
                </a:r>
                <a:r>
                  <a:rPr lang="en-US" dirty="0" smtClean="0"/>
                  <a:t> = </a:t>
                </a:r>
                <a:r>
                  <a:rPr lang="en-US" dirty="0" err="1" smtClean="0"/>
                  <a:t>dfe</a:t>
                </a:r>
                <a:r>
                  <a:rPr lang="en-US" dirty="0" smtClean="0"/>
                  <a:t> + </a:t>
                </a:r>
                <a:r>
                  <a:rPr lang="en-US" dirty="0" err="1" smtClean="0"/>
                  <a:t>dfa</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17</a:t>
            </a:fld>
            <a:endParaRPr lang="en-US"/>
          </a:p>
        </p:txBody>
      </p:sp>
    </p:spTree>
    <p:extLst>
      <p:ext uri="{BB962C8B-B14F-4D97-AF65-F5344CB8AC3E}">
        <p14:creationId xmlns:p14="http://schemas.microsoft.com/office/powerpoint/2010/main" val="20599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Distribution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219200"/>
            <a:ext cx="8324850" cy="4343400"/>
          </a:xfrm>
          <a:prstGeom prst="rect">
            <a:avLst/>
          </a:prstGeom>
          <a:noFill/>
          <a:ln w="9525">
            <a:noFill/>
            <a:miter lim="800000"/>
            <a:headEnd/>
            <a:tailEnd/>
          </a:ln>
          <a:effectLst/>
        </p:spPr>
      </p:pic>
      <p:sp>
        <p:nvSpPr>
          <p:cNvPr id="5" name="TextBox 4"/>
          <p:cNvSpPr txBox="1"/>
          <p:nvPr/>
        </p:nvSpPr>
        <p:spPr>
          <a:xfrm>
            <a:off x="1143000" y="5791200"/>
            <a:ext cx="7010381" cy="646331"/>
          </a:xfrm>
          <a:prstGeom prst="rect">
            <a:avLst/>
          </a:prstGeom>
          <a:noFill/>
        </p:spPr>
        <p:txBody>
          <a:bodyPr wrap="none" rtlCol="0">
            <a:spAutoFit/>
          </a:bodyPr>
          <a:lstStyle/>
          <a:p>
            <a:r>
              <a:rPr lang="en-US" dirty="0" smtClean="0"/>
              <a:t>http://www.vosesoftware.com/ModelRiskHelp/index.htm#Distributions/</a:t>
            </a:r>
          </a:p>
          <a:p>
            <a:r>
              <a:rPr lang="en-US" dirty="0" err="1" smtClean="0"/>
              <a:t>Continuous_distributions</a:t>
            </a:r>
            <a:r>
              <a:rPr lang="en-US" dirty="0" smtClean="0"/>
              <a:t>/F_distribution.htm</a:t>
            </a:r>
            <a:endParaRPr lang="en-US"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P-value for an upper-tailed F test</a:t>
            </a:r>
            <a:endParaRPr lang="en-US" dirty="0"/>
          </a:p>
        </p:txBody>
      </p:sp>
      <p:pic>
        <p:nvPicPr>
          <p:cNvPr id="4" name="Picture 15" descr="F11_04_01b"/>
          <p:cNvPicPr>
            <a:picLocks noGrp="1" noChangeAspect="1" noChangeArrowheads="1"/>
          </p:cNvPicPr>
          <p:nvPr>
            <p:ph idx="1"/>
          </p:nvPr>
        </p:nvPicPr>
        <p:blipFill>
          <a:blip r:embed="rId2" cstate="print"/>
          <a:srcRect/>
          <a:stretch>
            <a:fillRect/>
          </a:stretch>
        </p:blipFill>
        <p:spPr bwMode="auto">
          <a:xfrm>
            <a:off x="762000" y="1447800"/>
            <a:ext cx="7772400" cy="4903660"/>
          </a:xfrm>
          <a:prstGeom prst="rect">
            <a:avLst/>
          </a:prstGeom>
          <a:noFill/>
        </p:spPr>
      </p:pic>
      <p:sp>
        <p:nvSpPr>
          <p:cNvPr id="5" name="TextBox 4"/>
          <p:cNvSpPr txBox="1"/>
          <p:nvPr/>
        </p:nvSpPr>
        <p:spPr>
          <a:xfrm>
            <a:off x="5257800" y="2971800"/>
            <a:ext cx="3505200" cy="1077218"/>
          </a:xfrm>
          <a:prstGeom prst="rect">
            <a:avLst/>
          </a:prstGeom>
          <a:noFill/>
        </p:spPr>
        <p:txBody>
          <a:bodyPr wrap="square" rtlCol="0">
            <a:spAutoFit/>
          </a:bodyPr>
          <a:lstStyle/>
          <a:p>
            <a:r>
              <a:rPr lang="en-US" sz="3200" dirty="0" smtClean="0"/>
              <a:t>shaded area=P-value = 0.05</a:t>
            </a:r>
            <a:endParaRPr lang="en-US" sz="3200" dirty="0"/>
          </a:p>
        </p:txBody>
      </p:sp>
      <p:cxnSp>
        <p:nvCxnSpPr>
          <p:cNvPr id="7" name="Straight Arrow Connector 6"/>
          <p:cNvCxnSpPr/>
          <p:nvPr/>
        </p:nvCxnSpPr>
        <p:spPr>
          <a:xfrm rot="10800000" flipV="1">
            <a:off x="4800600" y="3962400"/>
            <a:ext cx="1066800" cy="685800"/>
          </a:xfrm>
          <a:prstGeom prst="straightConnector1">
            <a:avLst/>
          </a:prstGeom>
          <a:ln w="25400">
            <a:solidFill>
              <a:srgbClr val="009999"/>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85D01E0-4520-4710-81AB-3D8832D7391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
            <a:ext cx="9144000" cy="1143000"/>
          </a:xfrm>
        </p:spPr>
        <p:txBody>
          <a:bodyPr>
            <a:normAutofit/>
          </a:bodyPr>
          <a:lstStyle/>
          <a:p>
            <a:r>
              <a:rPr lang="en-US" dirty="0" smtClean="0"/>
              <a:t>11.1: One-Way ANOVA - Goals</a:t>
            </a:r>
            <a:endParaRPr lang="en-US" dirty="0"/>
          </a:p>
        </p:txBody>
      </p:sp>
      <p:sp>
        <p:nvSpPr>
          <p:cNvPr id="3" name="Content Placeholder 2"/>
          <p:cNvSpPr>
            <a:spLocks noGrp="1"/>
          </p:cNvSpPr>
          <p:nvPr>
            <p:ph idx="1"/>
          </p:nvPr>
        </p:nvSpPr>
        <p:spPr>
          <a:xfrm>
            <a:off x="0" y="1160929"/>
            <a:ext cx="9144000" cy="5697071"/>
          </a:xfrm>
        </p:spPr>
        <p:txBody>
          <a:bodyPr>
            <a:normAutofit/>
          </a:bodyPr>
          <a:lstStyle/>
          <a:p>
            <a:r>
              <a:rPr lang="en-US" sz="3000" dirty="0" smtClean="0"/>
              <a:t>Provide a description of the underlying idea of ANOVA (how we use variance to determine if means are different)</a:t>
            </a:r>
          </a:p>
          <a:p>
            <a:r>
              <a:rPr lang="en-US" sz="3000" dirty="0" smtClean="0">
                <a:sym typeface="Symbol" panose="05050102010706020507" pitchFamily="18" charset="2"/>
              </a:rPr>
              <a:t>Be able to construct the ANOVA table.</a:t>
            </a:r>
          </a:p>
          <a:p>
            <a:r>
              <a:rPr lang="en-US" sz="3000" dirty="0" smtClean="0">
                <a:sym typeface="Symbol" panose="05050102010706020507" pitchFamily="18" charset="2"/>
              </a:rPr>
              <a:t>Be able to perform the significance test for ANOVA and interpret the results.</a:t>
            </a:r>
            <a:endParaRPr lang="en-US" sz="3000" dirty="0">
              <a:sym typeface="Symbol" panose="05050102010706020507" pitchFamily="18" charset="2"/>
            </a:endParaRPr>
          </a:p>
          <a:p>
            <a:r>
              <a:rPr lang="en-US" sz="3000" dirty="0" smtClean="0">
                <a:sym typeface="Symbol" panose="05050102010706020507" pitchFamily="18" charset="2"/>
              </a:rPr>
              <a:t>Be able to state the assumptions for ANOVA and use diagnostics plots to determine when they are valid or not.</a:t>
            </a:r>
          </a:p>
        </p:txBody>
      </p:sp>
      <p:sp>
        <p:nvSpPr>
          <p:cNvPr id="4" name="Slide Number Placeholder 3"/>
          <p:cNvSpPr>
            <a:spLocks noGrp="1"/>
          </p:cNvSpPr>
          <p:nvPr>
            <p:ph type="sldNum" sz="quarter" idx="12"/>
          </p:nvPr>
        </p:nvSpPr>
        <p:spPr/>
        <p:txBody>
          <a:bodyPr/>
          <a:lstStyle/>
          <a:p>
            <a:fld id="{D85D01E0-4520-4710-81AB-3D8832D73914}" type="slidenum">
              <a:rPr lang="en-US" smtClean="0"/>
              <a:pPr/>
              <a:t>2</a:t>
            </a:fld>
            <a:endParaRPr lang="en-US"/>
          </a:p>
        </p:txBody>
      </p:sp>
    </p:spTree>
    <p:extLst>
      <p:ext uri="{BB962C8B-B14F-4D97-AF65-F5344CB8AC3E}">
        <p14:creationId xmlns:p14="http://schemas.microsoft.com/office/powerpoint/2010/main" val="3591823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lstStyle/>
          <a:p>
            <a:r>
              <a:rPr lang="en-US" dirty="0" smtClean="0"/>
              <a:t>ANOVA Table: 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5542071"/>
              </p:ext>
            </p:extLst>
          </p:nvPr>
        </p:nvGraphicFramePr>
        <p:xfrm>
          <a:off x="228600" y="1066801"/>
          <a:ext cx="8458200" cy="4693919"/>
        </p:xfrm>
        <a:graphic>
          <a:graphicData uri="http://schemas.openxmlformats.org/drawingml/2006/table">
            <a:tbl>
              <a:tblPr>
                <a:tableStyleId>{5C22544A-7EE6-4342-B048-85BDC9FD1C3A}</a:tableStyleId>
              </a:tblPr>
              <a:tblGrid>
                <a:gridCol w="1905000"/>
                <a:gridCol w="1066800"/>
                <a:gridCol w="2133600"/>
                <a:gridCol w="2438400"/>
                <a:gridCol w="914400"/>
              </a:tblGrid>
              <a:tr h="1066799">
                <a:tc>
                  <a:txBody>
                    <a:bodyPr/>
                    <a:lstStyle/>
                    <a:p>
                      <a:r>
                        <a:rPr lang="en-US" sz="2800" dirty="0" smtClean="0"/>
                        <a:t>Source</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err="1" smtClean="0"/>
                        <a:t>df</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SS</a:t>
                      </a:r>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MS </a:t>
                      </a:r>
                    </a:p>
                    <a:p>
                      <a:pPr algn="ctr"/>
                      <a:r>
                        <a:rPr lang="en-US" sz="2800" dirty="0" smtClean="0"/>
                        <a:t>(Mean Square)</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F</a:t>
                      </a:r>
                      <a:endParaRPr lang="en-US" sz="2800" dirty="0"/>
                    </a:p>
                  </a:txBody>
                  <a:tcPr>
                    <a:lnB w="12700" cap="flat" cmpd="sng" algn="ctr">
                      <a:solidFill>
                        <a:schemeClr val="tx1"/>
                      </a:solidFill>
                      <a:prstDash val="solid"/>
                      <a:round/>
                      <a:headEnd type="none" w="med" len="med"/>
                      <a:tailEnd type="none" w="med" len="med"/>
                    </a:lnB>
                  </a:tcPr>
                </a:tc>
              </a:tr>
              <a:tr h="1257300">
                <a:tc>
                  <a:txBody>
                    <a:bodyPr/>
                    <a:lstStyle/>
                    <a:p>
                      <a:r>
                        <a:rPr lang="en-US" sz="2800" dirty="0" smtClean="0"/>
                        <a:t>Factor A</a:t>
                      </a:r>
                    </a:p>
                    <a:p>
                      <a:r>
                        <a:rPr lang="en-US" sz="2800" dirty="0" smtClean="0"/>
                        <a:t>(between)</a:t>
                      </a:r>
                    </a:p>
                  </a:txBody>
                  <a:tcPr anchor="ctr">
                    <a:lnT w="12700" cap="flat" cmpd="sng" algn="ctr">
                      <a:solidFill>
                        <a:schemeClr val="tx1"/>
                      </a:solidFill>
                      <a:prstDash val="solid"/>
                      <a:round/>
                      <a:headEnd type="none" w="med" len="med"/>
                      <a:tailEnd type="none" w="med" len="med"/>
                    </a:lnT>
                  </a:tcPr>
                </a:tc>
                <a:tc>
                  <a:txBody>
                    <a:bodyPr/>
                    <a:lstStyle/>
                    <a:p>
                      <a:pPr algn="ctr"/>
                      <a:r>
                        <a:rPr lang="en-US" sz="2800" dirty="0" smtClean="0"/>
                        <a:t>k – 1</a:t>
                      </a:r>
                      <a:endParaRPr lang="en-US" sz="2800" dirty="0"/>
                    </a:p>
                  </a:txBody>
                  <a:tcPr anchor="ct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c>
                  <a:txBody>
                    <a:bodyPr/>
                    <a:lstStyle/>
                    <a:p>
                      <a:pPr algn="ctr"/>
                      <a:endParaRPr lang="en-US" sz="2800"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endParaRPr lang="en-US" sz="28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r>
                        <a:rPr lang="en-US" sz="2800" dirty="0" smtClean="0"/>
                        <a:t>Error</a:t>
                      </a:r>
                    </a:p>
                    <a:p>
                      <a:r>
                        <a:rPr lang="en-US" sz="2800" dirty="0" smtClean="0"/>
                        <a:t>(within)</a:t>
                      </a:r>
                      <a:endParaRPr lang="en-US" sz="2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800" baseline="0" dirty="0" smtClean="0"/>
                        <a:t>n – k</a:t>
                      </a:r>
                      <a:endParaRPr lang="en-US" sz="2800" dirty="0"/>
                    </a:p>
                  </a:txBody>
                  <a:tcPr anchor="ctr">
                    <a:lnB w="12700" cap="flat" cmpd="sng" algn="ctr">
                      <a:solidFill>
                        <a:schemeClr val="tx1"/>
                      </a:solidFill>
                      <a:prstDash val="solid"/>
                      <a:round/>
                      <a:headEnd type="none" w="med" len="med"/>
                      <a:tailEnd type="none" w="med" len="med"/>
                    </a:lnB>
                  </a:tcPr>
                </a:tc>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endParaRPr lang="en-US" sz="2800" dirty="0"/>
                    </a:p>
                  </a:txBody>
                  <a:tcPr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dirty="0"/>
                    </a:p>
                  </a:txBody>
                  <a:tcPr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6820">
                <a:tc>
                  <a:txBody>
                    <a:bodyPr/>
                    <a:lstStyle/>
                    <a:p>
                      <a:r>
                        <a:rPr lang="en-US" sz="2800" dirty="0" smtClean="0"/>
                        <a:t>Total</a:t>
                      </a:r>
                      <a:endParaRPr lang="en-US" sz="28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800" baseline="0" dirty="0" smtClean="0"/>
                        <a:t>n </a:t>
                      </a:r>
                      <a:r>
                        <a:rPr lang="en-US" sz="2800" dirty="0" smtClean="0"/>
                        <a:t>–</a:t>
                      </a:r>
                      <a:r>
                        <a:rPr lang="en-US" sz="2800" baseline="0" dirty="0" smtClean="0"/>
                        <a:t> 1</a:t>
                      </a:r>
                      <a:endParaRPr lang="en-US" sz="2800" dirty="0"/>
                    </a:p>
                  </a:txBody>
                  <a:tcPr anchor="ctr">
                    <a:lnT w="12700" cap="flat" cmpd="sng" algn="ctr">
                      <a:solidFill>
                        <a:schemeClr val="tx1"/>
                      </a:solidFill>
                      <a:prstDash val="solid"/>
                      <a:round/>
                      <a:headEnd type="none" w="med" len="med"/>
                      <a:tailEnd type="none" w="med" len="med"/>
                    </a:lnT>
                  </a:tcPr>
                </a:tc>
                <a:tc gridSpan="3">
                  <a:txBody>
                    <a:bodyPr/>
                    <a:lstStyle/>
                    <a:p>
                      <a:endParaRPr lang="en-US" sz="2800" dirty="0"/>
                    </a:p>
                  </a:txBody>
                  <a:tcPr>
                    <a:lnT w="12700" cap="flat" cmpd="sng" algn="ctr">
                      <a:solidFill>
                        <a:schemeClr val="tx1"/>
                      </a:solidFill>
                      <a:prstDash val="solid"/>
                      <a:round/>
                      <a:headEnd type="none" w="med" len="med"/>
                      <a:tailEnd type="none" w="med" len="med"/>
                    </a:lnT>
                  </a:tcPr>
                </a:tc>
                <a:tc hMerge="1">
                  <a:txBody>
                    <a:bodyPr/>
                    <a:lstStyle/>
                    <a:p>
                      <a:endParaRPr lang="en-US" sz="2800" dirty="0"/>
                    </a:p>
                  </a:txBody>
                  <a:tcPr>
                    <a:lnT w="12700" cap="flat" cmpd="sng" algn="ctr">
                      <a:solidFill>
                        <a:schemeClr val="tx1"/>
                      </a:solidFill>
                      <a:prstDash val="solid"/>
                      <a:round/>
                      <a:headEnd type="none" w="med" len="med"/>
                      <a:tailEnd type="none" w="med" len="med"/>
                    </a:lnT>
                  </a:tcPr>
                </a:tc>
                <a:tc hMerge="1">
                  <a:txBody>
                    <a:bodyPr/>
                    <a:lstStyle/>
                    <a:p>
                      <a:endParaRPr lang="en-US" sz="2800"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17463817"/>
              </p:ext>
            </p:extLst>
          </p:nvPr>
        </p:nvGraphicFramePr>
        <p:xfrm>
          <a:off x="3276600" y="2286000"/>
          <a:ext cx="1803400" cy="927100"/>
        </p:xfrm>
        <a:graphic>
          <a:graphicData uri="http://schemas.openxmlformats.org/presentationml/2006/ole">
            <mc:AlternateContent xmlns:mc="http://schemas.openxmlformats.org/markup-compatibility/2006">
              <mc:Choice xmlns:v="urn:schemas-microsoft-com:vml" Requires="v">
                <p:oleObj spid="_x0000_s1513" name="Equation" r:id="rId4" imgW="1803240" imgH="927000" progId="Equation.DSMT4">
                  <p:embed/>
                </p:oleObj>
              </mc:Choice>
              <mc:Fallback>
                <p:oleObj name="Equation" r:id="rId4" imgW="1803240" imgH="927000" progId="Equation.DSMT4">
                  <p:embed/>
                  <p:pic>
                    <p:nvPicPr>
                      <p:cNvPr id="0" name="Picture 2"/>
                      <p:cNvPicPr>
                        <a:picLocks noChangeAspect="1" noChangeArrowheads="1"/>
                      </p:cNvPicPr>
                      <p:nvPr/>
                    </p:nvPicPr>
                    <p:blipFill>
                      <a:blip r:embed="rId5"/>
                      <a:srcRect/>
                      <a:stretch>
                        <a:fillRect/>
                      </a:stretch>
                    </p:blipFill>
                    <p:spPr bwMode="auto">
                      <a:xfrm>
                        <a:off x="3276600" y="2286000"/>
                        <a:ext cx="18034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5763499"/>
              </p:ext>
            </p:extLst>
          </p:nvPr>
        </p:nvGraphicFramePr>
        <p:xfrm>
          <a:off x="3276600" y="3429000"/>
          <a:ext cx="1612900" cy="927100"/>
        </p:xfrm>
        <a:graphic>
          <a:graphicData uri="http://schemas.openxmlformats.org/presentationml/2006/ole">
            <mc:AlternateContent xmlns:mc="http://schemas.openxmlformats.org/markup-compatibility/2006">
              <mc:Choice xmlns:v="urn:schemas-microsoft-com:vml" Requires="v">
                <p:oleObj spid="_x0000_s1514" name="Equation" r:id="rId6" imgW="1612800" imgH="927000" progId="Equation.DSMT4">
                  <p:embed/>
                </p:oleObj>
              </mc:Choice>
              <mc:Fallback>
                <p:oleObj name="Equation" r:id="rId6" imgW="1612800" imgH="927000" progId="Equation.DSMT4">
                  <p:embed/>
                  <p:pic>
                    <p:nvPicPr>
                      <p:cNvPr id="0" name="Picture 3"/>
                      <p:cNvPicPr>
                        <a:picLocks noChangeAspect="1" noChangeArrowheads="1"/>
                      </p:cNvPicPr>
                      <p:nvPr/>
                    </p:nvPicPr>
                    <p:blipFill>
                      <a:blip r:embed="rId7"/>
                      <a:srcRect/>
                      <a:stretch>
                        <a:fillRect/>
                      </a:stretch>
                    </p:blipFill>
                    <p:spPr bwMode="auto">
                      <a:xfrm>
                        <a:off x="3276600" y="3429000"/>
                        <a:ext cx="16129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3866883792"/>
              </p:ext>
            </p:extLst>
          </p:nvPr>
        </p:nvGraphicFramePr>
        <p:xfrm>
          <a:off x="3276600" y="4572000"/>
          <a:ext cx="2095500" cy="990600"/>
        </p:xfrm>
        <a:graphic>
          <a:graphicData uri="http://schemas.openxmlformats.org/presentationml/2006/ole">
            <mc:AlternateContent xmlns:mc="http://schemas.openxmlformats.org/markup-compatibility/2006">
              <mc:Choice xmlns:v="urn:schemas-microsoft-com:vml" Requires="v">
                <p:oleObj spid="_x0000_s1515" name="Equation" r:id="rId8" imgW="2095200" imgH="990360" progId="Equation.DSMT4">
                  <p:embed/>
                </p:oleObj>
              </mc:Choice>
              <mc:Fallback>
                <p:oleObj name="Equation" r:id="rId8" imgW="2095200" imgH="990360" progId="Equation.DSMT4">
                  <p:embed/>
                  <p:pic>
                    <p:nvPicPr>
                      <p:cNvPr id="0" name="Picture 4"/>
                      <p:cNvPicPr>
                        <a:picLocks noChangeAspect="1" noChangeArrowheads="1"/>
                      </p:cNvPicPr>
                      <p:nvPr/>
                    </p:nvPicPr>
                    <p:blipFill>
                      <a:blip r:embed="rId9"/>
                      <a:srcRect/>
                      <a:stretch>
                        <a:fillRect/>
                      </a:stretch>
                    </p:blipFill>
                    <p:spPr bwMode="auto">
                      <a:xfrm>
                        <a:off x="3276600" y="4572000"/>
                        <a:ext cx="2095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100878"/>
              </p:ext>
            </p:extLst>
          </p:nvPr>
        </p:nvGraphicFramePr>
        <p:xfrm>
          <a:off x="5476875" y="2362200"/>
          <a:ext cx="1811338" cy="769938"/>
        </p:xfrm>
        <a:graphic>
          <a:graphicData uri="http://schemas.openxmlformats.org/presentationml/2006/ole">
            <mc:AlternateContent xmlns:mc="http://schemas.openxmlformats.org/markup-compatibility/2006">
              <mc:Choice xmlns:v="urn:schemas-microsoft-com:vml" Requires="v">
                <p:oleObj spid="_x0000_s1516" name="Equation" r:id="rId10" imgW="2654280" imgH="1130040" progId="Equation.DSMT4">
                  <p:embed/>
                </p:oleObj>
              </mc:Choice>
              <mc:Fallback>
                <p:oleObj name="Equation" r:id="rId10" imgW="2654280" imgH="1130040" progId="Equation.DSMT4">
                  <p:embed/>
                  <p:pic>
                    <p:nvPicPr>
                      <p:cNvPr id="0" name="Picture 5"/>
                      <p:cNvPicPr>
                        <a:picLocks noChangeAspect="1" noChangeArrowheads="1"/>
                      </p:cNvPicPr>
                      <p:nvPr/>
                    </p:nvPicPr>
                    <p:blipFill>
                      <a:blip r:embed="rId11"/>
                      <a:srcRect/>
                      <a:stretch>
                        <a:fillRect/>
                      </a:stretch>
                    </p:blipFill>
                    <p:spPr bwMode="auto">
                      <a:xfrm>
                        <a:off x="5476875" y="2362200"/>
                        <a:ext cx="1811338"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extLst>
              <p:ext uri="{D42A27DB-BD31-4B8C-83A1-F6EECF244321}">
                <p14:modId xmlns:p14="http://schemas.microsoft.com/office/powerpoint/2010/main" val="3251058844"/>
              </p:ext>
            </p:extLst>
          </p:nvPr>
        </p:nvGraphicFramePr>
        <p:xfrm>
          <a:off x="5451475" y="3581400"/>
          <a:ext cx="1782762" cy="769938"/>
        </p:xfrm>
        <a:graphic>
          <a:graphicData uri="http://schemas.openxmlformats.org/presentationml/2006/ole">
            <mc:AlternateContent xmlns:mc="http://schemas.openxmlformats.org/markup-compatibility/2006">
              <mc:Choice xmlns:v="urn:schemas-microsoft-com:vml" Requires="v">
                <p:oleObj spid="_x0000_s1517" name="Equation" r:id="rId12" imgW="2616120" imgH="1130040" progId="Equation.DSMT4">
                  <p:embed/>
                </p:oleObj>
              </mc:Choice>
              <mc:Fallback>
                <p:oleObj name="Equation" r:id="rId12" imgW="2616120" imgH="1130040" progId="Equation.DSMT4">
                  <p:embed/>
                  <p:pic>
                    <p:nvPicPr>
                      <p:cNvPr id="0" name="Picture 7"/>
                      <p:cNvPicPr>
                        <a:picLocks noChangeAspect="1" noChangeArrowheads="1"/>
                      </p:cNvPicPr>
                      <p:nvPr/>
                    </p:nvPicPr>
                    <p:blipFill>
                      <a:blip r:embed="rId13"/>
                      <a:srcRect/>
                      <a:stretch>
                        <a:fillRect/>
                      </a:stretch>
                    </p:blipFill>
                    <p:spPr bwMode="auto">
                      <a:xfrm>
                        <a:off x="5451475" y="3581400"/>
                        <a:ext cx="1782762"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09992227"/>
              </p:ext>
            </p:extLst>
          </p:nvPr>
        </p:nvGraphicFramePr>
        <p:xfrm>
          <a:off x="7759700" y="2286000"/>
          <a:ext cx="836613" cy="828675"/>
        </p:xfrm>
        <a:graphic>
          <a:graphicData uri="http://schemas.openxmlformats.org/presentationml/2006/ole">
            <mc:AlternateContent xmlns:mc="http://schemas.openxmlformats.org/markup-compatibility/2006">
              <mc:Choice xmlns:v="urn:schemas-microsoft-com:vml" Requires="v">
                <p:oleObj spid="_x0000_s1518" name="Equation" r:id="rId14" imgW="1143000" imgH="1130040" progId="Equation.DSMT4">
                  <p:embed/>
                </p:oleObj>
              </mc:Choice>
              <mc:Fallback>
                <p:oleObj name="Equation" r:id="rId14" imgW="1143000" imgH="1130040" progId="Equation.DSMT4">
                  <p:embed/>
                  <p:pic>
                    <p:nvPicPr>
                      <p:cNvPr id="0" name="Picture 8"/>
                      <p:cNvPicPr>
                        <a:picLocks noChangeAspect="1" noChangeArrowheads="1"/>
                      </p:cNvPicPr>
                      <p:nvPr/>
                    </p:nvPicPr>
                    <p:blipFill>
                      <a:blip r:embed="rId15"/>
                      <a:srcRect/>
                      <a:stretch>
                        <a:fillRect/>
                      </a:stretch>
                    </p:blipFill>
                    <p:spPr bwMode="auto">
                      <a:xfrm>
                        <a:off x="7759700" y="2286000"/>
                        <a:ext cx="836613"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20</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457200" y="6071457"/>
                <a:ext cx="2118850" cy="6428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𝑠</m:t>
                      </m:r>
                      <m:r>
                        <a:rPr lang="en-US" sz="3200" b="0" i="1" smtClean="0">
                          <a:latin typeface="Cambria Math"/>
                        </a:rPr>
                        <m:t>=</m:t>
                      </m:r>
                      <m:rad>
                        <m:radPr>
                          <m:degHide m:val="on"/>
                          <m:ctrlPr>
                            <a:rPr lang="en-US" sz="3200" b="0" i="1" smtClean="0">
                              <a:latin typeface="Cambria Math" panose="02040503050406030204" pitchFamily="18" charset="0"/>
                            </a:rPr>
                          </m:ctrlPr>
                        </m:radPr>
                        <m:deg/>
                        <m:e>
                          <m:r>
                            <a:rPr lang="en-US" sz="3200" b="0" i="1" smtClean="0">
                              <a:latin typeface="Cambria Math"/>
                            </a:rPr>
                            <m:t>𝑀𝑆𝐸</m:t>
                          </m:r>
                        </m:e>
                      </m:rad>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 y="6071457"/>
                <a:ext cx="2118850" cy="642868"/>
              </a:xfrm>
              <a:prstGeom prst="rect">
                <a:avLst/>
              </a:prstGeom>
              <a:blipFill rotWithShape="1">
                <a:blip r:embed="rId1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Hypothesis test: Summary</a:t>
            </a:r>
            <a:endParaRPr lang="en-US" dirty="0"/>
          </a:p>
        </p:txBody>
      </p:sp>
      <p:sp>
        <p:nvSpPr>
          <p:cNvPr id="3" name="Content Placeholder 2"/>
          <p:cNvSpPr>
            <a:spLocks noGrp="1"/>
          </p:cNvSpPr>
          <p:nvPr>
            <p:ph idx="1"/>
          </p:nvPr>
        </p:nvSpPr>
        <p:spPr>
          <a:xfrm>
            <a:off x="228600" y="1600200"/>
            <a:ext cx="8915400" cy="3124200"/>
          </a:xfrm>
        </p:spPr>
        <p:txBody>
          <a:bodyPr>
            <a:normAutofit/>
          </a:bodyPr>
          <a:lstStyle/>
          <a:p>
            <a:pPr>
              <a:buNone/>
            </a:pPr>
            <a:r>
              <a:rPr lang="en-US" dirty="0" smtClean="0"/>
              <a:t>H</a:t>
            </a:r>
            <a:r>
              <a:rPr lang="en-US" baseline="-25000" dirty="0" smtClean="0"/>
              <a:t>0</a:t>
            </a:r>
            <a:r>
              <a:rPr lang="en-US" dirty="0" smtClean="0"/>
              <a:t>: 			</a:t>
            </a:r>
            <a:r>
              <a:rPr lang="el-GR" dirty="0" smtClean="0"/>
              <a:t>μ</a:t>
            </a:r>
            <a:r>
              <a:rPr lang="en-US" baseline="-25000" dirty="0" smtClean="0"/>
              <a:t>1</a:t>
            </a:r>
            <a:r>
              <a:rPr lang="en-US" dirty="0" smtClean="0"/>
              <a:t> = </a:t>
            </a:r>
            <a:r>
              <a:rPr lang="el-GR" dirty="0" smtClean="0"/>
              <a:t>μ</a:t>
            </a:r>
            <a:r>
              <a:rPr lang="en-US" baseline="-25000" dirty="0" smtClean="0"/>
              <a:t>2</a:t>
            </a:r>
            <a:r>
              <a:rPr lang="en-US" dirty="0" smtClean="0"/>
              <a:t> = </a:t>
            </a:r>
            <a:r>
              <a:rPr lang="en-US" dirty="0" smtClean="0">
                <a:sym typeface="Symbol"/>
              </a:rPr>
              <a:t> = </a:t>
            </a:r>
            <a:r>
              <a:rPr lang="el-GR" dirty="0" smtClean="0">
                <a:sym typeface="Symbol"/>
              </a:rPr>
              <a:t>μ</a:t>
            </a:r>
            <a:r>
              <a:rPr lang="en-US" baseline="-25000" dirty="0">
                <a:sym typeface="Symbol"/>
              </a:rPr>
              <a:t>k</a:t>
            </a:r>
            <a:endParaRPr lang="en-US" dirty="0" smtClean="0">
              <a:sym typeface="Symbol"/>
            </a:endParaRPr>
          </a:p>
          <a:p>
            <a:pPr>
              <a:buNone/>
            </a:pPr>
            <a:r>
              <a:rPr lang="en-US" dirty="0" smtClean="0">
                <a:sym typeface="Symbol"/>
              </a:rPr>
              <a:t>H</a:t>
            </a:r>
            <a:r>
              <a:rPr lang="en-US" baseline="-25000" dirty="0" smtClean="0">
                <a:sym typeface="Symbol"/>
              </a:rPr>
              <a:t>a</a:t>
            </a:r>
            <a:r>
              <a:rPr lang="en-US" dirty="0" smtClean="0">
                <a:sym typeface="Symbol"/>
              </a:rPr>
              <a:t>: 			At least two </a:t>
            </a:r>
            <a:r>
              <a:rPr lang="el-GR" dirty="0" smtClean="0">
                <a:sym typeface="Symbol"/>
              </a:rPr>
              <a:t>μ</a:t>
            </a:r>
            <a:r>
              <a:rPr lang="en-US" baseline="-25000" dirty="0" smtClean="0">
                <a:sym typeface="Symbol"/>
              </a:rPr>
              <a:t>i</a:t>
            </a:r>
            <a:r>
              <a:rPr lang="en-US" dirty="0" smtClean="0">
                <a:sym typeface="Symbol"/>
              </a:rPr>
              <a:t>’s are different</a:t>
            </a:r>
            <a:endParaRPr lang="en-US" dirty="0" smtClean="0"/>
          </a:p>
          <a:p>
            <a:pPr>
              <a:lnSpc>
                <a:spcPct val="150000"/>
              </a:lnSpc>
              <a:buNone/>
            </a:pPr>
            <a:r>
              <a:rPr lang="en-US" dirty="0" smtClean="0"/>
              <a:t>Test statistic: </a:t>
            </a:r>
          </a:p>
          <a:p>
            <a:pPr>
              <a:spcBef>
                <a:spcPts val="0"/>
              </a:spcBef>
              <a:buNone/>
            </a:pPr>
            <a:endParaRPr lang="en-US" dirty="0" smtClean="0"/>
          </a:p>
          <a:p>
            <a:pPr>
              <a:buNone/>
            </a:pPr>
            <a:r>
              <a:rPr lang="en-US" dirty="0" smtClean="0"/>
              <a:t>P-value:		P(F ≥ </a:t>
            </a:r>
            <a:r>
              <a:rPr lang="en-US" dirty="0" err="1" smtClean="0"/>
              <a:t>F</a:t>
            </a:r>
            <a:r>
              <a:rPr lang="en-US" baseline="-25000" dirty="0" err="1" smtClean="0"/>
              <a:t>ts</a:t>
            </a:r>
            <a:r>
              <a:rPr lang="en-US" dirty="0" smtClean="0"/>
              <a:t>) has a F</a:t>
            </a:r>
            <a:r>
              <a:rPr lang="en-US" baseline="-25000" dirty="0" smtClean="0">
                <a:sym typeface="Symbol" panose="05050102010706020507" pitchFamily="18" charset="2"/>
              </a:rPr>
              <a:t>,</a:t>
            </a:r>
            <a:r>
              <a:rPr lang="en-US" baseline="-25000" dirty="0" err="1" smtClean="0">
                <a:sym typeface="Symbol" panose="05050102010706020507" pitchFamily="18" charset="2"/>
              </a:rPr>
              <a:t>dfa,dfe</a:t>
            </a:r>
            <a:r>
              <a:rPr lang="en-US" dirty="0" smtClean="0">
                <a:sym typeface="Symbol" panose="05050102010706020507" pitchFamily="18" charset="2"/>
              </a:rPr>
              <a:t> distribution</a:t>
            </a: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549696684"/>
              </p:ext>
            </p:extLst>
          </p:nvPr>
        </p:nvGraphicFramePr>
        <p:xfrm>
          <a:off x="3003550" y="2819400"/>
          <a:ext cx="1384300" cy="838200"/>
        </p:xfrm>
        <a:graphic>
          <a:graphicData uri="http://schemas.openxmlformats.org/presentationml/2006/ole">
            <mc:AlternateContent xmlns:mc="http://schemas.openxmlformats.org/markup-compatibility/2006">
              <mc:Choice xmlns:v="urn:schemas-microsoft-com:vml" Requires="v">
                <p:oleObj spid="_x0000_s2132" name="Equation" r:id="rId3" imgW="1384200" imgH="838080" progId="Equation.DSMT4">
                  <p:embed/>
                </p:oleObj>
              </mc:Choice>
              <mc:Fallback>
                <p:oleObj name="Equation" r:id="rId3" imgW="1384200" imgH="838080" progId="Equation.DSMT4">
                  <p:embed/>
                  <p:pic>
                    <p:nvPicPr>
                      <p:cNvPr id="0" name="Picture 2"/>
                      <p:cNvPicPr>
                        <a:picLocks noChangeAspect="1" noChangeArrowheads="1"/>
                      </p:cNvPicPr>
                      <p:nvPr/>
                    </p:nvPicPr>
                    <p:blipFill>
                      <a:blip r:embed="rId4"/>
                      <a:srcRect/>
                      <a:stretch>
                        <a:fillRect/>
                      </a:stretch>
                    </p:blipFill>
                    <p:spPr bwMode="auto">
                      <a:xfrm>
                        <a:off x="3003550" y="2819400"/>
                        <a:ext cx="1384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D85D01E0-4520-4710-81AB-3D8832D7391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8181"/>
            <a:ext cx="8229600" cy="1143000"/>
          </a:xfrm>
        </p:spPr>
        <p:txBody>
          <a:bodyPr/>
          <a:lstStyle/>
          <a:p>
            <a:r>
              <a:rPr lang="en-US" dirty="0" smtClean="0"/>
              <a:t>t test vs. F test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1965073"/>
              </p:ext>
            </p:extLst>
          </p:nvPr>
        </p:nvGraphicFramePr>
        <p:xfrm>
          <a:off x="609600" y="2286000"/>
          <a:ext cx="8229600" cy="2895600"/>
        </p:xfrm>
        <a:graphic>
          <a:graphicData uri="http://schemas.openxmlformats.org/drawingml/2006/table">
            <a:tbl>
              <a:tblPr>
                <a:tableStyleId>{616DA210-FB5B-4158-B5E0-FEB733F419BA}</a:tableStyleId>
              </a:tblPr>
              <a:tblGrid>
                <a:gridCol w="4114800"/>
                <a:gridCol w="4114800"/>
              </a:tblGrid>
              <a:tr h="370840">
                <a:tc>
                  <a:txBody>
                    <a:bodyPr/>
                    <a:lstStyle/>
                    <a:p>
                      <a:r>
                        <a:rPr lang="en-US" sz="3200" dirty="0" smtClean="0"/>
                        <a:t>2-sample</a:t>
                      </a:r>
                      <a:r>
                        <a:rPr lang="en-US" sz="3200" baseline="0" dirty="0" smtClean="0"/>
                        <a:t> independent</a:t>
                      </a:r>
                      <a:endParaRPr lang="en-US" sz="3200" dirty="0"/>
                    </a:p>
                  </a:txBody>
                  <a:tcPr/>
                </a:tc>
                <a:tc>
                  <a:txBody>
                    <a:bodyPr/>
                    <a:lstStyle/>
                    <a:p>
                      <a:r>
                        <a:rPr lang="en-US" sz="3200" dirty="0" smtClean="0"/>
                        <a:t>ANOVA</a:t>
                      </a:r>
                      <a:endParaRPr lang="en-US" sz="3200" dirty="0"/>
                    </a:p>
                  </a:txBody>
                  <a:tcPr/>
                </a:tc>
              </a:tr>
              <a:tr h="370840">
                <a:tc>
                  <a:txBody>
                    <a:bodyPr/>
                    <a:lstStyle/>
                    <a:p>
                      <a:r>
                        <a:rPr lang="en-US" sz="3200" dirty="0" smtClean="0"/>
                        <a:t>Same</a:t>
                      </a:r>
                      <a:r>
                        <a:rPr lang="en-US" sz="3200" baseline="0" dirty="0" smtClean="0"/>
                        <a:t> or different </a:t>
                      </a:r>
                      <a:r>
                        <a:rPr lang="en-US" sz="3200" baseline="0" dirty="0" smtClean="0">
                          <a:sym typeface="Symbol" panose="05050102010706020507" pitchFamily="18" charset="2"/>
                        </a:rPr>
                        <a:t></a:t>
                      </a:r>
                      <a:r>
                        <a:rPr lang="en-US" sz="3200" baseline="30000" dirty="0" smtClean="0">
                          <a:sym typeface="Symbol" panose="05050102010706020507" pitchFamily="18" charset="2"/>
                        </a:rPr>
                        <a:t>2</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smtClean="0"/>
                        <a:t>Same</a:t>
                      </a:r>
                      <a:r>
                        <a:rPr lang="en-US" sz="3200" baseline="0" smtClean="0"/>
                        <a:t> </a:t>
                      </a:r>
                      <a:r>
                        <a:rPr lang="en-US" sz="3200" baseline="0" smtClean="0">
                          <a:sym typeface="Symbol" panose="05050102010706020507" pitchFamily="18" charset="2"/>
                        </a:rPr>
                        <a:t></a:t>
                      </a:r>
                      <a:r>
                        <a:rPr lang="en-US" sz="3200" baseline="30000" dirty="0" smtClean="0">
                          <a:sym typeface="Symbol" panose="05050102010706020507" pitchFamily="18" charset="2"/>
                        </a:rPr>
                        <a:t>2</a:t>
                      </a:r>
                      <a:endParaRPr lang="en-US" sz="3200" dirty="0" smtClean="0"/>
                    </a:p>
                  </a:txBody>
                  <a:tcPr/>
                </a:tc>
              </a:tr>
              <a:tr h="370840">
                <a:tc>
                  <a:txBody>
                    <a:bodyPr/>
                    <a:lstStyle/>
                    <a:p>
                      <a:r>
                        <a:rPr lang="en-US" sz="3200" dirty="0" smtClean="0"/>
                        <a:t>1 or 2 tailed</a:t>
                      </a:r>
                      <a:endParaRPr lang="en-US" sz="3200" dirty="0"/>
                    </a:p>
                  </a:txBody>
                  <a:tcPr/>
                </a:tc>
                <a:tc>
                  <a:txBody>
                    <a:bodyPr/>
                    <a:lstStyle/>
                    <a:p>
                      <a:r>
                        <a:rPr lang="en-US" sz="3200" dirty="0" smtClean="0"/>
                        <a:t>Only 2 tailed</a:t>
                      </a:r>
                      <a:endParaRPr lang="en-US" sz="3200" dirty="0"/>
                    </a:p>
                  </a:txBody>
                  <a:tcPr/>
                </a:tc>
              </a:tr>
              <a:tr h="370840">
                <a:tc>
                  <a:txBody>
                    <a:bodyPr/>
                    <a:lstStyle/>
                    <a:p>
                      <a:r>
                        <a:rPr lang="el-GR" sz="3200" dirty="0" smtClean="0"/>
                        <a:t>Δ</a:t>
                      </a:r>
                      <a:r>
                        <a:rPr lang="en-US" sz="3200" baseline="-25000" dirty="0" smtClean="0"/>
                        <a:t>0</a:t>
                      </a:r>
                      <a:r>
                        <a:rPr lang="en-US" sz="3200" baseline="0" dirty="0" smtClean="0"/>
                        <a:t> </a:t>
                      </a:r>
                      <a:r>
                        <a:rPr lang="en-US" sz="3200" baseline="0" dirty="0" smtClean="0">
                          <a:sym typeface="Symbol" panose="05050102010706020507" pitchFamily="18" charset="2"/>
                        </a:rPr>
                        <a:t> real number</a:t>
                      </a:r>
                      <a:endParaRPr lang="en-US" sz="3200" dirty="0"/>
                    </a:p>
                  </a:txBody>
                  <a:tcPr/>
                </a:tc>
                <a:tc>
                  <a:txBody>
                    <a:bodyPr/>
                    <a:lstStyle/>
                    <a:p>
                      <a:r>
                        <a:rPr lang="el-GR" sz="3200" dirty="0" smtClean="0"/>
                        <a:t>Δ</a:t>
                      </a:r>
                      <a:r>
                        <a:rPr lang="en-US" sz="3200" baseline="-25000" dirty="0" smtClean="0"/>
                        <a:t>0</a:t>
                      </a:r>
                      <a:r>
                        <a:rPr lang="en-US" sz="3200" baseline="0" dirty="0" smtClean="0"/>
                        <a:t> </a:t>
                      </a:r>
                      <a:r>
                        <a:rPr lang="en-US" sz="3200" baseline="0" dirty="0" smtClean="0">
                          <a:sym typeface="Symbol" panose="05050102010706020507" pitchFamily="18" charset="2"/>
                        </a:rPr>
                        <a:t>= 0</a:t>
                      </a:r>
                      <a:endParaRPr lang="en-US" sz="3200" dirty="0"/>
                    </a:p>
                  </a:txBody>
                  <a:tcPr/>
                </a:tc>
              </a:tr>
              <a:tr h="370840">
                <a:tc>
                  <a:txBody>
                    <a:bodyPr/>
                    <a:lstStyle/>
                    <a:p>
                      <a:r>
                        <a:rPr lang="en-US" sz="3200" dirty="0" smtClean="0"/>
                        <a:t>Only 2 levels</a:t>
                      </a:r>
                      <a:endParaRPr lang="en-US" sz="3200" dirty="0"/>
                    </a:p>
                  </a:txBody>
                  <a:tcPr/>
                </a:tc>
                <a:tc>
                  <a:txBody>
                    <a:bodyPr/>
                    <a:lstStyle/>
                    <a:p>
                      <a:r>
                        <a:rPr lang="en-US" sz="3200" dirty="0" smtClean="0"/>
                        <a:t>More than 2 levels</a:t>
                      </a:r>
                      <a:endParaRPr lang="en-US" sz="3200" dirty="0"/>
                    </a:p>
                  </a:txBody>
                  <a:tcPr/>
                </a:tc>
              </a:tr>
            </a:tbl>
          </a:graphicData>
        </a:graphic>
      </p:graphicFrame>
      <p:sp>
        <p:nvSpPr>
          <p:cNvPr id="4" name="Slide Number Placeholder 3"/>
          <p:cNvSpPr>
            <a:spLocks noGrp="1"/>
          </p:cNvSpPr>
          <p:nvPr>
            <p:ph type="sldNum" sz="quarter" idx="12"/>
          </p:nvPr>
        </p:nvSpPr>
        <p:spPr/>
        <p:txBody>
          <a:bodyPr/>
          <a:lstStyle/>
          <a:p>
            <a:fld id="{D85D01E0-4520-4710-81AB-3D8832D73914}" type="slidenum">
              <a:rPr lang="en-US" smtClean="0"/>
              <a:pPr/>
              <a:t>22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534229" y="1441215"/>
                <a:ext cx="1770741" cy="588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i="1" smtClean="0">
                              <a:latin typeface="Cambria Math" panose="02040503050406030204" pitchFamily="18" charset="0"/>
                            </a:rPr>
                          </m:ctrlPr>
                        </m:sSubSupPr>
                        <m:e>
                          <m:r>
                            <a:rPr lang="en-US" sz="3200" b="0" i="1" smtClean="0">
                              <a:latin typeface="Cambria Math" panose="02040503050406030204" pitchFamily="18" charset="0"/>
                            </a:rPr>
                            <m:t>𝑡</m:t>
                          </m:r>
                        </m:e>
                        <m:sub>
                          <m:r>
                            <a:rPr lang="en-US" sz="3200" b="0" i="1" smtClean="0">
                              <a:latin typeface="Cambria Math" panose="02040503050406030204" pitchFamily="18" charset="0"/>
                            </a:rPr>
                            <m:t>𝑡𝑠</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𝑡𝑠</m:t>
                          </m:r>
                        </m:sub>
                      </m:sSub>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534229" y="1441215"/>
                <a:ext cx="1770741" cy="588110"/>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46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Example</a:t>
            </a:r>
            <a:endParaRPr lang="en-US" dirty="0"/>
          </a:p>
        </p:txBody>
      </p:sp>
      <p:sp>
        <p:nvSpPr>
          <p:cNvPr id="3" name="Content Placeholder 2"/>
          <p:cNvSpPr>
            <a:spLocks noGrp="1"/>
          </p:cNvSpPr>
          <p:nvPr>
            <p:ph idx="1"/>
          </p:nvPr>
        </p:nvSpPr>
        <p:spPr/>
        <p:txBody>
          <a:bodyPr/>
          <a:lstStyle/>
          <a:p>
            <a:pPr>
              <a:buNone/>
            </a:pPr>
            <a:r>
              <a:rPr lang="en-US" dirty="0" smtClean="0"/>
              <a:t>A random sample of 15 healthy young men are split randomly into 3 groups of 5. They receive 0, 20, and 40 mg of the drug Paxil for one week. Then their serotonin levels are measured to determine whether Paxil affects serotonin levels. The data is on the next slide.</a:t>
            </a:r>
          </a:p>
          <a:p>
            <a:pPr>
              <a:buNone/>
            </a:pPr>
            <a:r>
              <a:rPr lang="en-US" dirty="0" smtClean="0"/>
              <a:t>Does Paxil affect serotonin levels in healthy young men at a significance level of 0.05?</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ANOVA: Example (cont).</a:t>
            </a:r>
            <a:endParaRPr lang="en-US" dirty="0"/>
          </a:p>
        </p:txBody>
      </p:sp>
      <p:graphicFrame>
        <p:nvGraphicFramePr>
          <p:cNvPr id="4" name="Content Placeholder 3"/>
          <p:cNvGraphicFramePr>
            <a:graphicFrameLocks/>
          </p:cNvGraphicFramePr>
          <p:nvPr/>
        </p:nvGraphicFramePr>
        <p:xfrm>
          <a:off x="304800" y="990600"/>
          <a:ext cx="6477000" cy="3108960"/>
        </p:xfrm>
        <a:graphic>
          <a:graphicData uri="http://schemas.openxmlformats.org/drawingml/2006/table">
            <a:tbl>
              <a:tblPr>
                <a:tableStyleId>{5C22544A-7EE6-4342-B048-85BDC9FD1C3A}</a:tableStyleId>
              </a:tblPr>
              <a:tblGrid>
                <a:gridCol w="1943477"/>
                <a:gridCol w="1351984"/>
                <a:gridCol w="1352739"/>
                <a:gridCol w="1828800"/>
              </a:tblGrid>
              <a:tr h="370840">
                <a:tc>
                  <a:txBody>
                    <a:bodyPr/>
                    <a:lstStyle/>
                    <a:p>
                      <a:r>
                        <a:rPr lang="en-US" sz="2800" dirty="0" smtClean="0"/>
                        <a:t>Dose</a:t>
                      </a:r>
                      <a:endParaRPr lang="en-US" sz="2800" dirty="0"/>
                    </a:p>
                  </a:txBody>
                  <a:tcPr/>
                </a:tc>
                <a:tc>
                  <a:txBody>
                    <a:bodyPr/>
                    <a:lstStyle/>
                    <a:p>
                      <a:r>
                        <a:rPr lang="en-US" sz="2800" dirty="0" smtClean="0"/>
                        <a:t>0 mg</a:t>
                      </a:r>
                      <a:endParaRPr lang="en-US" sz="2800" dirty="0"/>
                    </a:p>
                  </a:txBody>
                  <a:tcPr/>
                </a:tc>
                <a:tc>
                  <a:txBody>
                    <a:bodyPr/>
                    <a:lstStyle/>
                    <a:p>
                      <a:r>
                        <a:rPr lang="en-US" sz="2800" dirty="0" smtClean="0"/>
                        <a:t>20 mg</a:t>
                      </a:r>
                      <a:endParaRPr lang="en-US" sz="2800" dirty="0"/>
                    </a:p>
                  </a:txBody>
                  <a:tcPr/>
                </a:tc>
                <a:tc>
                  <a:txBody>
                    <a:bodyPr/>
                    <a:lstStyle/>
                    <a:p>
                      <a:r>
                        <a:rPr lang="en-US" sz="2800" dirty="0" smtClean="0"/>
                        <a:t>40 mg</a:t>
                      </a:r>
                      <a:endParaRPr lang="en-US" sz="2800" dirty="0"/>
                    </a:p>
                  </a:txBody>
                  <a:tcPr/>
                </a:tc>
              </a:tr>
              <a:tr h="370840">
                <a:tc>
                  <a:txBody>
                    <a:bodyPr/>
                    <a:lstStyle/>
                    <a:p>
                      <a:endParaRPr lang="en-US" sz="2800" dirty="0"/>
                    </a:p>
                  </a:txBody>
                  <a:tcPr/>
                </a:tc>
                <a:tc>
                  <a:txBody>
                    <a:bodyPr/>
                    <a:lstStyle/>
                    <a:p>
                      <a:r>
                        <a:rPr lang="en-US" sz="2800" dirty="0" smtClean="0"/>
                        <a:t>48.62</a:t>
                      </a:r>
                      <a:endParaRPr lang="en-US" sz="2800" dirty="0"/>
                    </a:p>
                  </a:txBody>
                  <a:tcPr/>
                </a:tc>
                <a:tc>
                  <a:txBody>
                    <a:bodyPr/>
                    <a:lstStyle/>
                    <a:p>
                      <a:r>
                        <a:rPr lang="en-US" sz="2800" dirty="0" smtClean="0"/>
                        <a:t>58.60</a:t>
                      </a:r>
                      <a:endParaRPr lang="en-US" sz="2800" dirty="0"/>
                    </a:p>
                  </a:txBody>
                  <a:tcPr/>
                </a:tc>
                <a:tc>
                  <a:txBody>
                    <a:bodyPr/>
                    <a:lstStyle/>
                    <a:p>
                      <a:r>
                        <a:rPr lang="en-US" sz="2800" dirty="0" smtClean="0"/>
                        <a:t>68.59</a:t>
                      </a:r>
                      <a:endParaRPr lang="en-US" sz="2800" dirty="0"/>
                    </a:p>
                  </a:txBody>
                  <a:tcPr/>
                </a:tc>
              </a:tr>
              <a:tr h="370840">
                <a:tc>
                  <a:txBody>
                    <a:bodyPr/>
                    <a:lstStyle/>
                    <a:p>
                      <a:endParaRPr lang="en-US" sz="2800" dirty="0"/>
                    </a:p>
                  </a:txBody>
                  <a:tcPr/>
                </a:tc>
                <a:tc>
                  <a:txBody>
                    <a:bodyPr/>
                    <a:lstStyle/>
                    <a:p>
                      <a:r>
                        <a:rPr lang="en-US" sz="2800" dirty="0" smtClean="0"/>
                        <a:t>49.85</a:t>
                      </a:r>
                      <a:endParaRPr lang="en-US" sz="2800" dirty="0"/>
                    </a:p>
                  </a:txBody>
                  <a:tcPr/>
                </a:tc>
                <a:tc>
                  <a:txBody>
                    <a:bodyPr/>
                    <a:lstStyle/>
                    <a:p>
                      <a:r>
                        <a:rPr lang="en-US" sz="2800" dirty="0" smtClean="0"/>
                        <a:t>72.52</a:t>
                      </a:r>
                      <a:endParaRPr lang="en-US" sz="2800" dirty="0"/>
                    </a:p>
                  </a:txBody>
                  <a:tcPr/>
                </a:tc>
                <a:tc>
                  <a:txBody>
                    <a:bodyPr/>
                    <a:lstStyle/>
                    <a:p>
                      <a:r>
                        <a:rPr lang="en-US" sz="2800" dirty="0" smtClean="0"/>
                        <a:t>78.28</a:t>
                      </a:r>
                      <a:endParaRPr lang="en-US" sz="2800" dirty="0"/>
                    </a:p>
                  </a:txBody>
                  <a:tcPr/>
                </a:tc>
              </a:tr>
              <a:tr h="370840">
                <a:tc>
                  <a:txBody>
                    <a:bodyPr/>
                    <a:lstStyle/>
                    <a:p>
                      <a:endParaRPr lang="en-US" sz="2800" dirty="0"/>
                    </a:p>
                  </a:txBody>
                  <a:tcPr/>
                </a:tc>
                <a:tc>
                  <a:txBody>
                    <a:bodyPr/>
                    <a:lstStyle/>
                    <a:p>
                      <a:r>
                        <a:rPr lang="en-US" sz="2800" dirty="0" smtClean="0"/>
                        <a:t>64.22</a:t>
                      </a:r>
                      <a:endParaRPr lang="en-US" sz="2800" dirty="0"/>
                    </a:p>
                  </a:txBody>
                  <a:tcPr/>
                </a:tc>
                <a:tc>
                  <a:txBody>
                    <a:bodyPr/>
                    <a:lstStyle/>
                    <a:p>
                      <a:r>
                        <a:rPr lang="en-US" sz="2800" dirty="0" smtClean="0"/>
                        <a:t>66.72</a:t>
                      </a:r>
                      <a:endParaRPr lang="en-US" sz="2800" dirty="0"/>
                    </a:p>
                  </a:txBody>
                  <a:tcPr/>
                </a:tc>
                <a:tc>
                  <a:txBody>
                    <a:bodyPr/>
                    <a:lstStyle/>
                    <a:p>
                      <a:r>
                        <a:rPr lang="en-US" sz="2800" dirty="0" smtClean="0"/>
                        <a:t>82.77</a:t>
                      </a:r>
                      <a:endParaRPr lang="en-US" sz="2800" dirty="0"/>
                    </a:p>
                  </a:txBody>
                  <a:tcPr/>
                </a:tc>
              </a:tr>
              <a:tr h="370840">
                <a:tc>
                  <a:txBody>
                    <a:bodyPr/>
                    <a:lstStyle/>
                    <a:p>
                      <a:endParaRPr lang="en-US" sz="2800" dirty="0"/>
                    </a:p>
                  </a:txBody>
                  <a:tcPr/>
                </a:tc>
                <a:tc>
                  <a:txBody>
                    <a:bodyPr/>
                    <a:lstStyle/>
                    <a:p>
                      <a:r>
                        <a:rPr lang="en-US" sz="2800" dirty="0" smtClean="0"/>
                        <a:t>62.81</a:t>
                      </a:r>
                      <a:endParaRPr lang="en-US" sz="2800" dirty="0"/>
                    </a:p>
                  </a:txBody>
                  <a:tcPr/>
                </a:tc>
                <a:tc>
                  <a:txBody>
                    <a:bodyPr/>
                    <a:lstStyle/>
                    <a:p>
                      <a:r>
                        <a:rPr lang="en-US" sz="2800" dirty="0" smtClean="0"/>
                        <a:t>80.12</a:t>
                      </a:r>
                      <a:endParaRPr lang="en-US" sz="2800" dirty="0"/>
                    </a:p>
                  </a:txBody>
                  <a:tcPr/>
                </a:tc>
                <a:tc>
                  <a:txBody>
                    <a:bodyPr/>
                    <a:lstStyle/>
                    <a:p>
                      <a:r>
                        <a:rPr lang="en-US" sz="2800" dirty="0" smtClean="0"/>
                        <a:t>76.53</a:t>
                      </a:r>
                      <a:endParaRPr lang="en-US" sz="2800" dirty="0"/>
                    </a:p>
                  </a:txBody>
                  <a:tcPr/>
                </a:tc>
              </a:tr>
              <a:tr h="370840">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62.51</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68.44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72.33</a:t>
                      </a:r>
                      <a:endParaRPr lang="en-US" sz="2800" dirty="0"/>
                    </a:p>
                  </a:txBody>
                  <a:tcPr>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ANOVA: Example (cont).</a:t>
            </a:r>
            <a:endParaRPr lang="en-US" dirty="0"/>
          </a:p>
        </p:txBody>
      </p:sp>
      <p:sp>
        <p:nvSpPr>
          <p:cNvPr id="3" name="Content Placeholder 2"/>
          <p:cNvSpPr>
            <a:spLocks noGrp="1"/>
          </p:cNvSpPr>
          <p:nvPr>
            <p:ph idx="1"/>
          </p:nvPr>
        </p:nvSpPr>
        <p:spPr/>
        <p:txBody>
          <a:bodyPr/>
          <a:lstStyle/>
          <a:p>
            <a:pPr>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302678586"/>
              </p:ext>
            </p:extLst>
          </p:nvPr>
        </p:nvGraphicFramePr>
        <p:xfrm>
          <a:off x="304800" y="990600"/>
          <a:ext cx="8534400" cy="4663440"/>
        </p:xfrm>
        <a:graphic>
          <a:graphicData uri="http://schemas.openxmlformats.org/drawingml/2006/table">
            <a:tbl>
              <a:tblPr>
                <a:tableStyleId>{5C22544A-7EE6-4342-B048-85BDC9FD1C3A}</a:tableStyleId>
              </a:tblPr>
              <a:tblGrid>
                <a:gridCol w="1943477"/>
                <a:gridCol w="1351984"/>
                <a:gridCol w="1352739"/>
                <a:gridCol w="1828800"/>
                <a:gridCol w="2057400"/>
              </a:tblGrid>
              <a:tr h="370840">
                <a:tc>
                  <a:txBody>
                    <a:bodyPr/>
                    <a:lstStyle/>
                    <a:p>
                      <a:r>
                        <a:rPr lang="en-US" sz="2800" dirty="0" smtClean="0"/>
                        <a:t>Dose</a:t>
                      </a:r>
                      <a:endParaRPr lang="en-US" sz="2800" dirty="0"/>
                    </a:p>
                  </a:txBody>
                  <a:tcPr/>
                </a:tc>
                <a:tc>
                  <a:txBody>
                    <a:bodyPr/>
                    <a:lstStyle/>
                    <a:p>
                      <a:r>
                        <a:rPr lang="en-US" sz="2800" dirty="0" smtClean="0"/>
                        <a:t>0 mg</a:t>
                      </a:r>
                      <a:endParaRPr lang="en-US" sz="2800" dirty="0"/>
                    </a:p>
                  </a:txBody>
                  <a:tcPr/>
                </a:tc>
                <a:tc>
                  <a:txBody>
                    <a:bodyPr/>
                    <a:lstStyle/>
                    <a:p>
                      <a:r>
                        <a:rPr lang="en-US" sz="2800" dirty="0" smtClean="0"/>
                        <a:t>20 mg</a:t>
                      </a:r>
                      <a:endParaRPr lang="en-US" sz="2800" dirty="0"/>
                    </a:p>
                  </a:txBody>
                  <a:tcPr/>
                </a:tc>
                <a:tc>
                  <a:txBody>
                    <a:bodyPr/>
                    <a:lstStyle/>
                    <a:p>
                      <a:r>
                        <a:rPr lang="en-US" sz="2800" dirty="0" smtClean="0"/>
                        <a:t>40 mg</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48.62</a:t>
                      </a:r>
                      <a:endParaRPr lang="en-US" sz="2800" dirty="0"/>
                    </a:p>
                  </a:txBody>
                  <a:tcPr/>
                </a:tc>
                <a:tc>
                  <a:txBody>
                    <a:bodyPr/>
                    <a:lstStyle/>
                    <a:p>
                      <a:r>
                        <a:rPr lang="en-US" sz="2800" dirty="0" smtClean="0"/>
                        <a:t>58.60</a:t>
                      </a:r>
                      <a:endParaRPr lang="en-US" sz="2800" dirty="0"/>
                    </a:p>
                  </a:txBody>
                  <a:tcPr/>
                </a:tc>
                <a:tc>
                  <a:txBody>
                    <a:bodyPr/>
                    <a:lstStyle/>
                    <a:p>
                      <a:r>
                        <a:rPr lang="en-US" sz="2800" dirty="0" smtClean="0"/>
                        <a:t>68.59</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49.85</a:t>
                      </a:r>
                      <a:endParaRPr lang="en-US" sz="2800" dirty="0"/>
                    </a:p>
                  </a:txBody>
                  <a:tcPr/>
                </a:tc>
                <a:tc>
                  <a:txBody>
                    <a:bodyPr/>
                    <a:lstStyle/>
                    <a:p>
                      <a:r>
                        <a:rPr lang="en-US" sz="2800" dirty="0" smtClean="0"/>
                        <a:t>72.52</a:t>
                      </a:r>
                      <a:endParaRPr lang="en-US" sz="2800" dirty="0"/>
                    </a:p>
                  </a:txBody>
                  <a:tcPr/>
                </a:tc>
                <a:tc>
                  <a:txBody>
                    <a:bodyPr/>
                    <a:lstStyle/>
                    <a:p>
                      <a:r>
                        <a:rPr lang="en-US" sz="2800" dirty="0" smtClean="0"/>
                        <a:t>78.28</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64.22</a:t>
                      </a:r>
                      <a:endParaRPr lang="en-US" sz="2800" dirty="0"/>
                    </a:p>
                  </a:txBody>
                  <a:tcPr/>
                </a:tc>
                <a:tc>
                  <a:txBody>
                    <a:bodyPr/>
                    <a:lstStyle/>
                    <a:p>
                      <a:r>
                        <a:rPr lang="en-US" sz="2800" dirty="0" smtClean="0"/>
                        <a:t>66.72</a:t>
                      </a:r>
                      <a:endParaRPr lang="en-US" sz="2800" dirty="0"/>
                    </a:p>
                  </a:txBody>
                  <a:tcPr/>
                </a:tc>
                <a:tc>
                  <a:txBody>
                    <a:bodyPr/>
                    <a:lstStyle/>
                    <a:p>
                      <a:r>
                        <a:rPr lang="en-US" sz="2800" dirty="0" smtClean="0"/>
                        <a:t>82.77</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62.81</a:t>
                      </a:r>
                      <a:endParaRPr lang="en-US" sz="2800" dirty="0"/>
                    </a:p>
                  </a:txBody>
                  <a:tcPr/>
                </a:tc>
                <a:tc>
                  <a:txBody>
                    <a:bodyPr/>
                    <a:lstStyle/>
                    <a:p>
                      <a:r>
                        <a:rPr lang="en-US" sz="2800" dirty="0" smtClean="0"/>
                        <a:t>80.12</a:t>
                      </a:r>
                      <a:endParaRPr lang="en-US" sz="2800" dirty="0"/>
                    </a:p>
                  </a:txBody>
                  <a:tcPr/>
                </a:tc>
                <a:tc>
                  <a:txBody>
                    <a:bodyPr/>
                    <a:lstStyle/>
                    <a:p>
                      <a:r>
                        <a:rPr lang="en-US" sz="2800" dirty="0" smtClean="0"/>
                        <a:t>76.53</a:t>
                      </a:r>
                      <a:endParaRPr lang="en-US" sz="2800" dirty="0"/>
                    </a:p>
                  </a:txBody>
                  <a:tcPr/>
                </a:tc>
                <a:tc>
                  <a:txBody>
                    <a:bodyPr/>
                    <a:lstStyle/>
                    <a:p>
                      <a:endParaRPr lang="en-US" sz="2800" dirty="0"/>
                    </a:p>
                  </a:txBody>
                  <a:tcPr/>
                </a:tc>
              </a:tr>
              <a:tr h="370840">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62.51</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68.44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72.33</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overall</a:t>
                      </a:r>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dirty="0" err="1" smtClean="0"/>
                        <a:t>n</a:t>
                      </a:r>
                      <a:r>
                        <a:rPr lang="en-US" sz="2800" baseline="-25000" dirty="0" err="1" smtClean="0"/>
                        <a:t>i</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15</a:t>
                      </a:r>
                      <a:endParaRPr lang="en-US" sz="2800" dirty="0"/>
                    </a:p>
                  </a:txBody>
                  <a:tcPr>
                    <a:lnT w="12700" cap="flat" cmpd="sng" algn="ctr">
                      <a:solidFill>
                        <a:schemeClr val="tx1"/>
                      </a:solidFill>
                      <a:prstDash val="solid"/>
                      <a:round/>
                      <a:headEnd type="none" w="med" len="med"/>
                      <a:tailEnd type="none" w="med" len="med"/>
                    </a:lnT>
                  </a:tcPr>
                </a:tc>
              </a:tr>
              <a:tr h="370840">
                <a:tc>
                  <a:txBody>
                    <a:bodyPr/>
                    <a:lstStyle/>
                    <a:p>
                      <a:r>
                        <a:rPr lang="en-US" sz="2800" baseline="0" dirty="0" err="1" smtClean="0"/>
                        <a:t>x̅</a:t>
                      </a:r>
                      <a:r>
                        <a:rPr lang="en-US" sz="2800" baseline="-25000" dirty="0" err="1" smtClean="0"/>
                        <a:t>i</a:t>
                      </a:r>
                      <a:endParaRPr lang="en-US" sz="2800" dirty="0"/>
                    </a:p>
                  </a:txBody>
                  <a:tcPr/>
                </a:tc>
                <a:tc>
                  <a:txBody>
                    <a:bodyPr/>
                    <a:lstStyle/>
                    <a:p>
                      <a:r>
                        <a:rPr lang="en-US" sz="2800" dirty="0" smtClean="0"/>
                        <a:t>57.60</a:t>
                      </a:r>
                      <a:endParaRPr lang="en-US" sz="2800" dirty="0"/>
                    </a:p>
                  </a:txBody>
                  <a:tcPr/>
                </a:tc>
                <a:tc>
                  <a:txBody>
                    <a:bodyPr/>
                    <a:lstStyle/>
                    <a:p>
                      <a:r>
                        <a:rPr lang="en-US" sz="2800" dirty="0" smtClean="0"/>
                        <a:t>69.28</a:t>
                      </a:r>
                      <a:endParaRPr lang="en-US" sz="2800" dirty="0"/>
                    </a:p>
                  </a:txBody>
                  <a:tcPr/>
                </a:tc>
                <a:tc>
                  <a:txBody>
                    <a:bodyPr/>
                    <a:lstStyle/>
                    <a:p>
                      <a:r>
                        <a:rPr lang="en-US" sz="2800" dirty="0" smtClean="0"/>
                        <a:t>75.70</a:t>
                      </a:r>
                      <a:endParaRPr lang="en-US" sz="2800" dirty="0"/>
                    </a:p>
                  </a:txBody>
                  <a:tcPr/>
                </a:tc>
                <a:tc>
                  <a:txBody>
                    <a:bodyPr/>
                    <a:lstStyle/>
                    <a:p>
                      <a:r>
                        <a:rPr lang="en-US" sz="2800" dirty="0" smtClean="0"/>
                        <a:t>67.53</a:t>
                      </a:r>
                      <a:endParaRPr lang="en-US" sz="2800" dirty="0"/>
                    </a:p>
                  </a:txBody>
                  <a:tcPr/>
                </a:tc>
              </a:tr>
              <a:tr h="370840">
                <a:tc>
                  <a:txBody>
                    <a:bodyPr/>
                    <a:lstStyle/>
                    <a:p>
                      <a:r>
                        <a:rPr lang="en-US" sz="2800" baseline="0" dirty="0" err="1" smtClean="0"/>
                        <a:t>s</a:t>
                      </a:r>
                      <a:r>
                        <a:rPr lang="en-US" sz="2800" baseline="-25000" dirty="0" err="1" smtClean="0"/>
                        <a:t>i</a:t>
                      </a:r>
                      <a:endParaRPr lang="en-US" sz="2800" dirty="0"/>
                    </a:p>
                  </a:txBody>
                  <a:tcPr/>
                </a:tc>
                <a:tc>
                  <a:txBody>
                    <a:bodyPr/>
                    <a:lstStyle/>
                    <a:p>
                      <a:r>
                        <a:rPr lang="en-US" sz="2800" dirty="0" smtClean="0"/>
                        <a:t>7.678</a:t>
                      </a:r>
                      <a:endParaRPr lang="en-US" sz="2800" dirty="0"/>
                    </a:p>
                  </a:txBody>
                  <a:tcPr/>
                </a:tc>
                <a:tc>
                  <a:txBody>
                    <a:bodyPr/>
                    <a:lstStyle/>
                    <a:p>
                      <a:r>
                        <a:rPr lang="en-US" sz="2800" dirty="0" smtClean="0"/>
                        <a:t>7.895</a:t>
                      </a:r>
                      <a:endParaRPr lang="en-US" sz="2800" dirty="0"/>
                    </a:p>
                  </a:txBody>
                  <a:tcPr/>
                </a:tc>
                <a:tc>
                  <a:txBody>
                    <a:bodyPr/>
                    <a:lstStyle/>
                    <a:p>
                      <a:r>
                        <a:rPr lang="en-US" sz="2800" dirty="0" smtClean="0"/>
                        <a:t>5.460</a:t>
                      </a:r>
                      <a:endParaRPr lang="en-US" sz="2800" dirty="0"/>
                    </a:p>
                  </a:txBody>
                  <a:tcPr/>
                </a:tc>
                <a:tc>
                  <a:txBody>
                    <a:bodyPr/>
                    <a:lstStyle/>
                    <a:p>
                      <a:endParaRPr lang="en-US" sz="2800" dirty="0"/>
                    </a:p>
                  </a:txBody>
                  <a:tcPr/>
                </a:tc>
              </a:tr>
            </a:tbl>
          </a:graphicData>
        </a:graphic>
      </p:graphicFrame>
      <p:sp>
        <p:nvSpPr>
          <p:cNvPr id="5" name="Slide Number Placeholder 4"/>
          <p:cNvSpPr>
            <a:spLocks noGrp="1"/>
          </p:cNvSpPr>
          <p:nvPr>
            <p:ph type="sldNum" sz="quarter" idx="12"/>
          </p:nvPr>
        </p:nvSpPr>
        <p:spPr/>
        <p:txBody>
          <a:bodyPr/>
          <a:lstStyle/>
          <a:p>
            <a:fld id="{D85D01E0-4520-4710-81AB-3D8832D73914}" type="slidenum">
              <a:rPr lang="en-US" smtClean="0"/>
              <a:pPr/>
              <a:t>25</a:t>
            </a:fld>
            <a:endParaRPr lang="en-US"/>
          </a:p>
        </p:txBody>
      </p:sp>
    </p:spTree>
    <p:extLst>
      <p:ext uri="{BB962C8B-B14F-4D97-AF65-F5344CB8AC3E}">
        <p14:creationId xmlns:p14="http://schemas.microsoft.com/office/powerpoint/2010/main" val="2333676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Example (cont)</a:t>
            </a:r>
            <a:endParaRPr lang="en-US" dirty="0"/>
          </a:p>
        </p:txBody>
      </p:sp>
      <p:sp>
        <p:nvSpPr>
          <p:cNvPr id="3" name="Content Placeholder 2"/>
          <p:cNvSpPr>
            <a:spLocks noGrp="1"/>
          </p:cNvSpPr>
          <p:nvPr>
            <p:ph idx="1"/>
          </p:nvPr>
        </p:nvSpPr>
        <p:spPr/>
        <p:txBody>
          <a:bodyPr/>
          <a:lstStyle/>
          <a:p>
            <a:pPr>
              <a:buNone/>
            </a:pPr>
            <a:r>
              <a:rPr lang="en-US" dirty="0"/>
              <a:t>1</a:t>
            </a:r>
            <a:r>
              <a:rPr lang="en-US" dirty="0" smtClean="0"/>
              <a:t>.	Let </a:t>
            </a:r>
            <a:r>
              <a:rPr lang="en-US" dirty="0" smtClean="0">
                <a:sym typeface="Symbol"/>
              </a:rPr>
              <a:t></a:t>
            </a:r>
            <a:r>
              <a:rPr lang="en-US" baseline="-25000" dirty="0" smtClean="0">
                <a:sym typeface="Symbol"/>
              </a:rPr>
              <a:t>1</a:t>
            </a:r>
            <a:r>
              <a:rPr lang="en-US" dirty="0" smtClean="0">
                <a:sym typeface="Symbol"/>
              </a:rPr>
              <a:t> be the population mean serotonin level for men receiving 0 mg of Paxil.</a:t>
            </a:r>
          </a:p>
          <a:p>
            <a:pPr>
              <a:buNone/>
            </a:pPr>
            <a:r>
              <a:rPr lang="en-US" dirty="0" smtClean="0"/>
              <a:t>	Let </a:t>
            </a:r>
            <a:r>
              <a:rPr lang="en-US" dirty="0" smtClean="0">
                <a:sym typeface="Symbol"/>
              </a:rPr>
              <a:t></a:t>
            </a:r>
            <a:r>
              <a:rPr lang="en-US" baseline="-25000" dirty="0" smtClean="0">
                <a:sym typeface="Symbol"/>
              </a:rPr>
              <a:t>2</a:t>
            </a:r>
            <a:r>
              <a:rPr lang="en-US" dirty="0" smtClean="0">
                <a:sym typeface="Symbol"/>
              </a:rPr>
              <a:t> be the population mean serotonin level for men receiving 20 mg of Paxil.</a:t>
            </a:r>
            <a:endParaRPr lang="en-US" dirty="0" smtClean="0"/>
          </a:p>
          <a:p>
            <a:pPr>
              <a:buNone/>
            </a:pPr>
            <a:r>
              <a:rPr lang="en-US" dirty="0" smtClean="0"/>
              <a:t>	Let </a:t>
            </a:r>
            <a:r>
              <a:rPr lang="en-US" dirty="0" smtClean="0">
                <a:sym typeface="Symbol"/>
              </a:rPr>
              <a:t></a:t>
            </a:r>
            <a:r>
              <a:rPr lang="en-US" baseline="-25000" dirty="0" smtClean="0">
                <a:sym typeface="Symbol"/>
              </a:rPr>
              <a:t>3</a:t>
            </a:r>
            <a:r>
              <a:rPr lang="en-US" dirty="0" smtClean="0">
                <a:sym typeface="Symbol"/>
              </a:rPr>
              <a:t> be the population mean serotonin level for men receiving 40 mg of Paxil.</a:t>
            </a:r>
            <a:endParaRPr lang="en-US" dirty="0" smtClean="0"/>
          </a:p>
        </p:txBody>
      </p:sp>
      <p:sp>
        <p:nvSpPr>
          <p:cNvPr id="4" name="Slide Number Placeholder 3"/>
          <p:cNvSpPr>
            <a:spLocks noGrp="1"/>
          </p:cNvSpPr>
          <p:nvPr>
            <p:ph type="sldNum" sz="quarter" idx="12"/>
          </p:nvPr>
        </p:nvSpPr>
        <p:spPr/>
        <p:txBody>
          <a:bodyPr/>
          <a:lstStyle/>
          <a:p>
            <a:fld id="{D85D01E0-4520-4710-81AB-3D8832D73914}"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Example (cont)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2.  H</a:t>
            </a:r>
            <a:r>
              <a:rPr lang="en-US" baseline="-25000" dirty="0" smtClean="0"/>
              <a:t>0</a:t>
            </a:r>
            <a:r>
              <a:rPr lang="en-US" dirty="0" smtClean="0"/>
              <a:t>: </a:t>
            </a:r>
            <a:r>
              <a:rPr lang="en-US" dirty="0" smtClean="0">
                <a:sym typeface="Symbol"/>
              </a:rPr>
              <a:t></a:t>
            </a:r>
            <a:r>
              <a:rPr lang="en-US" baseline="-25000" dirty="0" smtClean="0">
                <a:sym typeface="Symbol"/>
              </a:rPr>
              <a:t>1</a:t>
            </a:r>
            <a:r>
              <a:rPr lang="en-US" dirty="0" smtClean="0">
                <a:sym typeface="Symbol"/>
              </a:rPr>
              <a:t> = </a:t>
            </a:r>
            <a:r>
              <a:rPr lang="en-US" baseline="-25000" dirty="0" smtClean="0">
                <a:sym typeface="Symbol"/>
              </a:rPr>
              <a:t>2</a:t>
            </a:r>
            <a:r>
              <a:rPr lang="en-US" dirty="0" smtClean="0">
                <a:sym typeface="Symbol"/>
              </a:rPr>
              <a:t> = </a:t>
            </a:r>
            <a:r>
              <a:rPr lang="en-US" baseline="-25000" dirty="0" smtClean="0">
                <a:sym typeface="Symbol"/>
              </a:rPr>
              <a:t>3</a:t>
            </a:r>
            <a:endParaRPr lang="en-US" dirty="0">
              <a:sym typeface="Symbol"/>
            </a:endParaRPr>
          </a:p>
          <a:p>
            <a:pPr marL="747713" indent="-123825">
              <a:buNone/>
            </a:pPr>
            <a:r>
              <a:rPr lang="en-US" dirty="0" smtClean="0">
                <a:sym typeface="Symbol"/>
              </a:rPr>
              <a:t>	The mean serotonin levels are the same at all 3 dosage levels [or, The mean serotonin levels are unaffected by Paxil dose]</a:t>
            </a:r>
          </a:p>
          <a:p>
            <a:pPr>
              <a:buNone/>
            </a:pPr>
            <a:r>
              <a:rPr lang="en-US" dirty="0" smtClean="0">
                <a:sym typeface="Symbol"/>
              </a:rPr>
              <a:t>	H</a:t>
            </a:r>
            <a:r>
              <a:rPr lang="en-US" baseline="-25000" dirty="0" smtClean="0">
                <a:sym typeface="Symbol"/>
              </a:rPr>
              <a:t>A</a:t>
            </a:r>
            <a:r>
              <a:rPr lang="en-US" dirty="0" smtClean="0">
                <a:sym typeface="Symbol"/>
              </a:rPr>
              <a:t>:  at least two </a:t>
            </a:r>
            <a:r>
              <a:rPr lang="en-US" baseline="-25000" dirty="0" smtClean="0">
                <a:sym typeface="Symbol"/>
              </a:rPr>
              <a:t>i</a:t>
            </a:r>
            <a:r>
              <a:rPr lang="en-US" dirty="0" smtClean="0">
                <a:sym typeface="Symbol"/>
              </a:rPr>
              <a:t>’s are different</a:t>
            </a:r>
          </a:p>
          <a:p>
            <a:pPr marL="747713" indent="0">
              <a:buNone/>
            </a:pPr>
            <a:r>
              <a:rPr lang="en-US" dirty="0" smtClean="0">
                <a:sym typeface="Symbol"/>
              </a:rPr>
              <a:t>The mean serotonin levels of the three groups are not all equal. [or, The mean serotonin levels are affected by Paxil dose] </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ANOVA: Example (</a:t>
            </a:r>
            <a:r>
              <a:rPr lang="en-US" dirty="0" err="1" smtClean="0"/>
              <a:t>cont</a:t>
            </a:r>
            <a:r>
              <a:rPr lang="en-US" dirty="0" smtClean="0"/>
              <a:t>). (NOT USED)</a:t>
            </a:r>
            <a:endParaRPr lang="en-US" dirty="0"/>
          </a:p>
        </p:txBody>
      </p:sp>
      <p:sp>
        <p:nvSpPr>
          <p:cNvPr id="3" name="Content Placeholder 2"/>
          <p:cNvSpPr>
            <a:spLocks noGrp="1"/>
          </p:cNvSpPr>
          <p:nvPr>
            <p:ph idx="1"/>
          </p:nvPr>
        </p:nvSpPr>
        <p:spPr/>
        <p:txBody>
          <a:bodyPr/>
          <a:lstStyle/>
          <a:p>
            <a:pPr>
              <a:buNone/>
            </a:pPr>
            <a:endParaRPr lang="en-US" dirty="0"/>
          </a:p>
        </p:txBody>
      </p:sp>
      <p:graphicFrame>
        <p:nvGraphicFramePr>
          <p:cNvPr id="4" name="Content Placeholder 3"/>
          <p:cNvGraphicFramePr>
            <a:graphicFrameLocks/>
          </p:cNvGraphicFramePr>
          <p:nvPr/>
        </p:nvGraphicFramePr>
        <p:xfrm>
          <a:off x="304800" y="990600"/>
          <a:ext cx="8534400" cy="5699760"/>
        </p:xfrm>
        <a:graphic>
          <a:graphicData uri="http://schemas.openxmlformats.org/drawingml/2006/table">
            <a:tbl>
              <a:tblPr>
                <a:tableStyleId>{5C22544A-7EE6-4342-B048-85BDC9FD1C3A}</a:tableStyleId>
              </a:tblPr>
              <a:tblGrid>
                <a:gridCol w="1943477"/>
                <a:gridCol w="1351984"/>
                <a:gridCol w="1352739"/>
                <a:gridCol w="1828800"/>
                <a:gridCol w="2057400"/>
              </a:tblGrid>
              <a:tr h="370840">
                <a:tc>
                  <a:txBody>
                    <a:bodyPr/>
                    <a:lstStyle/>
                    <a:p>
                      <a:r>
                        <a:rPr lang="en-US" sz="2800" dirty="0" smtClean="0"/>
                        <a:t>Dose</a:t>
                      </a:r>
                      <a:endParaRPr lang="en-US" sz="2800" dirty="0"/>
                    </a:p>
                  </a:txBody>
                  <a:tcPr/>
                </a:tc>
                <a:tc>
                  <a:txBody>
                    <a:bodyPr/>
                    <a:lstStyle/>
                    <a:p>
                      <a:r>
                        <a:rPr lang="en-US" sz="2800" dirty="0" smtClean="0"/>
                        <a:t>0 mg</a:t>
                      </a:r>
                      <a:endParaRPr lang="en-US" sz="2800" dirty="0"/>
                    </a:p>
                  </a:txBody>
                  <a:tcPr/>
                </a:tc>
                <a:tc>
                  <a:txBody>
                    <a:bodyPr/>
                    <a:lstStyle/>
                    <a:p>
                      <a:r>
                        <a:rPr lang="en-US" sz="2800" dirty="0" smtClean="0"/>
                        <a:t>20 mg</a:t>
                      </a:r>
                      <a:endParaRPr lang="en-US" sz="2800" dirty="0"/>
                    </a:p>
                  </a:txBody>
                  <a:tcPr/>
                </a:tc>
                <a:tc>
                  <a:txBody>
                    <a:bodyPr/>
                    <a:lstStyle/>
                    <a:p>
                      <a:r>
                        <a:rPr lang="en-US" sz="2800" dirty="0" smtClean="0"/>
                        <a:t>40 mg</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48.62</a:t>
                      </a:r>
                      <a:endParaRPr lang="en-US" sz="2800" dirty="0"/>
                    </a:p>
                  </a:txBody>
                  <a:tcPr/>
                </a:tc>
                <a:tc>
                  <a:txBody>
                    <a:bodyPr/>
                    <a:lstStyle/>
                    <a:p>
                      <a:r>
                        <a:rPr lang="en-US" sz="2800" dirty="0" smtClean="0"/>
                        <a:t>58.60</a:t>
                      </a:r>
                      <a:endParaRPr lang="en-US" sz="2800" dirty="0"/>
                    </a:p>
                  </a:txBody>
                  <a:tcPr/>
                </a:tc>
                <a:tc>
                  <a:txBody>
                    <a:bodyPr/>
                    <a:lstStyle/>
                    <a:p>
                      <a:r>
                        <a:rPr lang="en-US" sz="2800" dirty="0" smtClean="0"/>
                        <a:t>68.59</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49.85</a:t>
                      </a:r>
                      <a:endParaRPr lang="en-US" sz="2800" dirty="0"/>
                    </a:p>
                  </a:txBody>
                  <a:tcPr/>
                </a:tc>
                <a:tc>
                  <a:txBody>
                    <a:bodyPr/>
                    <a:lstStyle/>
                    <a:p>
                      <a:r>
                        <a:rPr lang="en-US" sz="2800" dirty="0" smtClean="0"/>
                        <a:t>72.52</a:t>
                      </a:r>
                      <a:endParaRPr lang="en-US" sz="2800" dirty="0"/>
                    </a:p>
                  </a:txBody>
                  <a:tcPr/>
                </a:tc>
                <a:tc>
                  <a:txBody>
                    <a:bodyPr/>
                    <a:lstStyle/>
                    <a:p>
                      <a:r>
                        <a:rPr lang="en-US" sz="2800" dirty="0" smtClean="0"/>
                        <a:t>78.28</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64.22</a:t>
                      </a:r>
                      <a:endParaRPr lang="en-US" sz="2800" dirty="0"/>
                    </a:p>
                  </a:txBody>
                  <a:tcPr/>
                </a:tc>
                <a:tc>
                  <a:txBody>
                    <a:bodyPr/>
                    <a:lstStyle/>
                    <a:p>
                      <a:r>
                        <a:rPr lang="en-US" sz="2800" dirty="0" smtClean="0"/>
                        <a:t>66.72</a:t>
                      </a:r>
                      <a:endParaRPr lang="en-US" sz="2800" dirty="0"/>
                    </a:p>
                  </a:txBody>
                  <a:tcPr/>
                </a:tc>
                <a:tc>
                  <a:txBody>
                    <a:bodyPr/>
                    <a:lstStyle/>
                    <a:p>
                      <a:r>
                        <a:rPr lang="en-US" sz="2800" dirty="0" smtClean="0"/>
                        <a:t>82.77</a:t>
                      </a:r>
                      <a:endParaRPr lang="en-US" sz="2800" dirty="0"/>
                    </a:p>
                  </a:txBody>
                  <a:tcPr/>
                </a:tc>
                <a:tc>
                  <a:txBody>
                    <a:bodyPr/>
                    <a:lstStyle/>
                    <a:p>
                      <a:endParaRPr lang="en-US" sz="2800" dirty="0"/>
                    </a:p>
                  </a:txBody>
                  <a:tcPr/>
                </a:tc>
              </a:tr>
              <a:tr h="370840">
                <a:tc>
                  <a:txBody>
                    <a:bodyPr/>
                    <a:lstStyle/>
                    <a:p>
                      <a:endParaRPr lang="en-US" sz="2800" dirty="0"/>
                    </a:p>
                  </a:txBody>
                  <a:tcPr/>
                </a:tc>
                <a:tc>
                  <a:txBody>
                    <a:bodyPr/>
                    <a:lstStyle/>
                    <a:p>
                      <a:r>
                        <a:rPr lang="en-US" sz="2800" dirty="0" smtClean="0"/>
                        <a:t>62.81</a:t>
                      </a:r>
                      <a:endParaRPr lang="en-US" sz="2800" dirty="0"/>
                    </a:p>
                  </a:txBody>
                  <a:tcPr/>
                </a:tc>
                <a:tc>
                  <a:txBody>
                    <a:bodyPr/>
                    <a:lstStyle/>
                    <a:p>
                      <a:r>
                        <a:rPr lang="en-US" sz="2800" dirty="0" smtClean="0"/>
                        <a:t>80.12</a:t>
                      </a:r>
                      <a:endParaRPr lang="en-US" sz="2800" dirty="0"/>
                    </a:p>
                  </a:txBody>
                  <a:tcPr/>
                </a:tc>
                <a:tc>
                  <a:txBody>
                    <a:bodyPr/>
                    <a:lstStyle/>
                    <a:p>
                      <a:r>
                        <a:rPr lang="en-US" sz="2800" dirty="0" smtClean="0"/>
                        <a:t>76.53</a:t>
                      </a:r>
                      <a:endParaRPr lang="en-US" sz="2800" dirty="0"/>
                    </a:p>
                  </a:txBody>
                  <a:tcPr/>
                </a:tc>
                <a:tc>
                  <a:txBody>
                    <a:bodyPr/>
                    <a:lstStyle/>
                    <a:p>
                      <a:endParaRPr lang="en-US" sz="2800" dirty="0"/>
                    </a:p>
                  </a:txBody>
                  <a:tcPr/>
                </a:tc>
              </a:tr>
              <a:tr h="370840">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62.51</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68.44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72.33</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overall</a:t>
                      </a:r>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dirty="0" err="1" smtClean="0"/>
                        <a:t>n</a:t>
                      </a:r>
                      <a:r>
                        <a:rPr lang="en-US" sz="2800" baseline="-25000" dirty="0" err="1" smtClean="0"/>
                        <a:t>i</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15</a:t>
                      </a:r>
                      <a:endParaRPr lang="en-US" sz="2800" dirty="0"/>
                    </a:p>
                  </a:txBody>
                  <a:tcPr>
                    <a:lnT w="12700" cap="flat" cmpd="sng" algn="ctr">
                      <a:solidFill>
                        <a:schemeClr val="tx1"/>
                      </a:solidFill>
                      <a:prstDash val="solid"/>
                      <a:round/>
                      <a:headEnd type="none" w="med" len="med"/>
                      <a:tailEnd type="none" w="med" len="med"/>
                    </a:lnT>
                  </a:tcPr>
                </a:tc>
              </a:tr>
              <a:tr h="370840">
                <a:tc>
                  <a:txBody>
                    <a:bodyPr/>
                    <a:lstStyle/>
                    <a:p>
                      <a:r>
                        <a:rPr lang="en-US" sz="2800" baseline="0" dirty="0" err="1" smtClean="0"/>
                        <a:t>x̅</a:t>
                      </a:r>
                      <a:r>
                        <a:rPr lang="en-US" sz="2800" baseline="-25000" dirty="0" err="1" smtClean="0"/>
                        <a:t>i</a:t>
                      </a:r>
                      <a:endParaRPr lang="en-US" sz="2800" dirty="0"/>
                    </a:p>
                  </a:txBody>
                  <a:tcPr/>
                </a:tc>
                <a:tc>
                  <a:txBody>
                    <a:bodyPr/>
                    <a:lstStyle/>
                    <a:p>
                      <a:r>
                        <a:rPr lang="en-US" sz="2800" dirty="0" smtClean="0"/>
                        <a:t>57.60</a:t>
                      </a:r>
                      <a:endParaRPr lang="en-US" sz="2800" dirty="0"/>
                    </a:p>
                  </a:txBody>
                  <a:tcPr/>
                </a:tc>
                <a:tc>
                  <a:txBody>
                    <a:bodyPr/>
                    <a:lstStyle/>
                    <a:p>
                      <a:r>
                        <a:rPr lang="en-US" sz="2800" dirty="0" smtClean="0"/>
                        <a:t>69.28</a:t>
                      </a:r>
                      <a:endParaRPr lang="en-US" sz="2800" dirty="0"/>
                    </a:p>
                  </a:txBody>
                  <a:tcPr/>
                </a:tc>
                <a:tc>
                  <a:txBody>
                    <a:bodyPr/>
                    <a:lstStyle/>
                    <a:p>
                      <a:r>
                        <a:rPr lang="en-US" sz="2800" dirty="0" smtClean="0"/>
                        <a:t>75.70</a:t>
                      </a:r>
                      <a:endParaRPr lang="en-US" sz="2800" dirty="0"/>
                    </a:p>
                  </a:txBody>
                  <a:tcPr/>
                </a:tc>
                <a:tc>
                  <a:txBody>
                    <a:bodyPr/>
                    <a:lstStyle/>
                    <a:p>
                      <a:r>
                        <a:rPr lang="en-US" sz="2800" dirty="0" smtClean="0"/>
                        <a:t>67.53</a:t>
                      </a:r>
                      <a:endParaRPr lang="en-US" sz="2800" dirty="0"/>
                    </a:p>
                  </a:txBody>
                  <a:tcPr/>
                </a:tc>
              </a:tr>
              <a:tr h="370840">
                <a:tc>
                  <a:txBody>
                    <a:bodyPr/>
                    <a:lstStyle/>
                    <a:p>
                      <a:r>
                        <a:rPr lang="en-US" sz="2800" baseline="0" dirty="0" err="1" smtClean="0"/>
                        <a:t>s</a:t>
                      </a:r>
                      <a:r>
                        <a:rPr lang="en-US" sz="2800" baseline="-25000" dirty="0" err="1" smtClean="0"/>
                        <a:t>i</a:t>
                      </a:r>
                      <a:endParaRPr lang="en-US" sz="2800" dirty="0"/>
                    </a:p>
                  </a:txBody>
                  <a:tcPr/>
                </a:tc>
                <a:tc>
                  <a:txBody>
                    <a:bodyPr/>
                    <a:lstStyle/>
                    <a:p>
                      <a:r>
                        <a:rPr lang="en-US" sz="2800" dirty="0" smtClean="0"/>
                        <a:t>7.678</a:t>
                      </a:r>
                      <a:endParaRPr lang="en-US" sz="2800" dirty="0"/>
                    </a:p>
                  </a:txBody>
                  <a:tcPr/>
                </a:tc>
                <a:tc>
                  <a:txBody>
                    <a:bodyPr/>
                    <a:lstStyle/>
                    <a:p>
                      <a:r>
                        <a:rPr lang="en-US" sz="2800" dirty="0" smtClean="0"/>
                        <a:t>7.895</a:t>
                      </a:r>
                      <a:endParaRPr lang="en-US" sz="2800" dirty="0"/>
                    </a:p>
                  </a:txBody>
                  <a:tcPr/>
                </a:tc>
                <a:tc>
                  <a:txBody>
                    <a:bodyPr/>
                    <a:lstStyle/>
                    <a:p>
                      <a:r>
                        <a:rPr lang="en-US" sz="2800" dirty="0" smtClean="0"/>
                        <a:t>5.460</a:t>
                      </a:r>
                      <a:endParaRPr lang="en-US" sz="2800" dirty="0"/>
                    </a:p>
                  </a:txBody>
                  <a:tcPr/>
                </a:tc>
                <a:tc>
                  <a:txBody>
                    <a:bodyPr/>
                    <a:lstStyle/>
                    <a:p>
                      <a:endParaRPr lang="en-US" sz="2800" dirty="0"/>
                    </a:p>
                  </a:txBody>
                  <a:tcPr/>
                </a:tc>
              </a:tr>
              <a:tr h="370840">
                <a:tc>
                  <a:txBody>
                    <a:bodyPr/>
                    <a:lstStyle/>
                    <a:p>
                      <a:r>
                        <a:rPr lang="en-US" sz="2800" dirty="0" smtClean="0"/>
                        <a:t>(n</a:t>
                      </a:r>
                      <a:r>
                        <a:rPr lang="en-US" sz="2800" baseline="-25000" dirty="0" smtClean="0"/>
                        <a:t>i</a:t>
                      </a:r>
                      <a:r>
                        <a:rPr lang="en-US" sz="2800" baseline="0" dirty="0" smtClean="0"/>
                        <a:t>-1)s</a:t>
                      </a:r>
                      <a:r>
                        <a:rPr lang="en-US" sz="2800" baseline="-25000" dirty="0" smtClean="0"/>
                        <a:t>i</a:t>
                      </a:r>
                      <a:r>
                        <a:rPr lang="en-US" sz="2800" baseline="30000" dirty="0" smtClean="0"/>
                        <a:t>2</a:t>
                      </a:r>
                      <a:endParaRPr lang="en-US" sz="2800" dirty="0"/>
                    </a:p>
                  </a:txBody>
                  <a:tcPr/>
                </a:tc>
                <a:tc>
                  <a:txBody>
                    <a:bodyPr/>
                    <a:lstStyle/>
                    <a:p>
                      <a:r>
                        <a:rPr lang="en-US" sz="2800" dirty="0" smtClean="0"/>
                        <a:t>235.78</a:t>
                      </a:r>
                      <a:endParaRPr lang="en-US" sz="2800" dirty="0"/>
                    </a:p>
                  </a:txBody>
                  <a:tcPr/>
                </a:tc>
                <a:tc>
                  <a:txBody>
                    <a:bodyPr/>
                    <a:lstStyle/>
                    <a:p>
                      <a:r>
                        <a:rPr lang="en-US" sz="2800" dirty="0" smtClean="0"/>
                        <a:t>249.32</a:t>
                      </a:r>
                      <a:endParaRPr lang="en-US" sz="2800" dirty="0"/>
                    </a:p>
                  </a:txBody>
                  <a:tcPr/>
                </a:tc>
                <a:tc>
                  <a:txBody>
                    <a:bodyPr/>
                    <a:lstStyle/>
                    <a:p>
                      <a:r>
                        <a:rPr lang="en-US" sz="2800" dirty="0" smtClean="0"/>
                        <a:t>119.24</a:t>
                      </a:r>
                      <a:endParaRPr lang="en-US" sz="2800" dirty="0"/>
                    </a:p>
                  </a:txBody>
                  <a:tcPr/>
                </a:tc>
                <a:tc>
                  <a:txBody>
                    <a:bodyPr/>
                    <a:lstStyle/>
                    <a:p>
                      <a:r>
                        <a:rPr lang="en-US" sz="2800" dirty="0" smtClean="0"/>
                        <a:t>604.34</a:t>
                      </a:r>
                      <a:endParaRPr lang="en-US" sz="2800" dirty="0"/>
                    </a:p>
                  </a:txBody>
                  <a:tcPr/>
                </a:tc>
              </a:tr>
              <a:tr h="370840">
                <a:tc>
                  <a:txBody>
                    <a:bodyPr/>
                    <a:lstStyle/>
                    <a:p>
                      <a:r>
                        <a:rPr lang="en-US" sz="2800" dirty="0" err="1" smtClean="0"/>
                        <a:t>n</a:t>
                      </a:r>
                      <a:r>
                        <a:rPr lang="en-US" sz="2800" baseline="-25000" dirty="0" err="1" smtClean="0"/>
                        <a:t>i</a:t>
                      </a:r>
                      <a:r>
                        <a:rPr lang="en-US" sz="2800" baseline="0" dirty="0" smtClean="0"/>
                        <a:t>(</a:t>
                      </a:r>
                      <a:r>
                        <a:rPr lang="en-US" sz="2800" baseline="0" dirty="0" err="1" smtClean="0"/>
                        <a:t>x̅</a:t>
                      </a:r>
                      <a:r>
                        <a:rPr lang="en-US" sz="2800" baseline="-25000" dirty="0" err="1" smtClean="0"/>
                        <a:t>i</a:t>
                      </a:r>
                      <a:r>
                        <a:rPr lang="en-US" sz="2800" baseline="0" dirty="0" smtClean="0">
                          <a:sym typeface="Symbol"/>
                        </a:rPr>
                        <a:t> -</a:t>
                      </a:r>
                      <a:r>
                        <a:rPr lang="en-US" sz="2800" baseline="0" dirty="0" smtClean="0">
                          <a:solidFill>
                            <a:srgbClr val="0070C0"/>
                          </a:solidFill>
                          <a:sym typeface="Symbol"/>
                        </a:rPr>
                        <a:t> </a:t>
                      </a:r>
                      <a:r>
                        <a:rPr lang="en-US" sz="2800" baseline="0" dirty="0" smtClean="0">
                          <a:solidFill>
                            <a:schemeClr val="tx1"/>
                          </a:solidFill>
                          <a:sym typeface="Symbol"/>
                        </a:rPr>
                        <a:t>x̅̅)</a:t>
                      </a:r>
                      <a:r>
                        <a:rPr lang="en-US" sz="2800" baseline="30000" dirty="0" smtClean="0">
                          <a:solidFill>
                            <a:schemeClr val="tx1"/>
                          </a:solidFill>
                          <a:sym typeface="Symbol"/>
                        </a:rPr>
                        <a:t>2</a:t>
                      </a:r>
                      <a:endParaRPr lang="en-US" sz="2800" dirty="0">
                        <a:solidFill>
                          <a:schemeClr val="tx1"/>
                        </a:solidFill>
                      </a:endParaRPr>
                    </a:p>
                  </a:txBody>
                  <a:tcPr/>
                </a:tc>
                <a:tc>
                  <a:txBody>
                    <a:bodyPr/>
                    <a:lstStyle/>
                    <a:p>
                      <a:r>
                        <a:rPr lang="en-US" sz="2800" dirty="0" smtClean="0"/>
                        <a:t>492.56</a:t>
                      </a:r>
                      <a:endParaRPr lang="en-US" sz="2800" dirty="0"/>
                    </a:p>
                  </a:txBody>
                  <a:tcPr/>
                </a:tc>
                <a:tc>
                  <a:txBody>
                    <a:bodyPr/>
                    <a:lstStyle/>
                    <a:p>
                      <a:r>
                        <a:rPr lang="en-US" sz="2800" dirty="0" smtClean="0"/>
                        <a:t>15.36</a:t>
                      </a:r>
                      <a:endParaRPr lang="en-US" sz="2800" dirty="0"/>
                    </a:p>
                  </a:txBody>
                  <a:tcPr/>
                </a:tc>
                <a:tc>
                  <a:txBody>
                    <a:bodyPr/>
                    <a:lstStyle/>
                    <a:p>
                      <a:r>
                        <a:rPr lang="en-US" sz="2800" dirty="0" smtClean="0"/>
                        <a:t>333.96</a:t>
                      </a:r>
                      <a:endParaRPr lang="en-US" sz="2800" dirty="0"/>
                    </a:p>
                  </a:txBody>
                  <a:tcPr/>
                </a:tc>
                <a:tc>
                  <a:txBody>
                    <a:bodyPr/>
                    <a:lstStyle/>
                    <a:p>
                      <a:r>
                        <a:rPr lang="en-US" sz="2800" dirty="0" smtClean="0"/>
                        <a:t>841.88</a:t>
                      </a:r>
                      <a:endParaRPr lang="en-US" sz="2800" dirty="0"/>
                    </a:p>
                  </a:txBody>
                  <a:tcPr/>
                </a:tc>
              </a:tr>
            </a:tbl>
          </a:graphicData>
        </a:graphic>
      </p:graphicFrame>
      <p:sp>
        <p:nvSpPr>
          <p:cNvPr id="5" name="TextBox 4"/>
          <p:cNvSpPr txBox="1"/>
          <p:nvPr/>
        </p:nvSpPr>
        <p:spPr>
          <a:xfrm>
            <a:off x="8686800" y="63246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D85D01E0-4520-4710-81AB-3D8832D73914}"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Example (cont)</a:t>
            </a:r>
            <a:endParaRPr lang="en-US" dirty="0"/>
          </a:p>
        </p:txBody>
      </p:sp>
      <p:sp>
        <p:nvSpPr>
          <p:cNvPr id="6" name="Slide Number Placeholder 5"/>
          <p:cNvSpPr>
            <a:spLocks noGrp="1"/>
          </p:cNvSpPr>
          <p:nvPr>
            <p:ph type="sldNum" sz="quarter" idx="12"/>
          </p:nvPr>
        </p:nvSpPr>
        <p:spPr/>
        <p:txBody>
          <a:bodyPr/>
          <a:lstStyle/>
          <a:p>
            <a:fld id="{D85D01E0-4520-4710-81AB-3D8832D73914}" type="slidenum">
              <a:rPr lang="en-US" smtClean="0"/>
              <a:pPr/>
              <a:t>29</a:t>
            </a:fld>
            <a:endParaRPr lang="en-US"/>
          </a:p>
        </p:txBody>
      </p:sp>
      <p:sp>
        <p:nvSpPr>
          <p:cNvPr id="9" name="AutoShape 5"/>
          <p:cNvSpPr>
            <a:spLocks noChangeAspect="1" noChangeArrowheads="1" noTextEdit="1"/>
          </p:cNvSpPr>
          <p:nvPr/>
        </p:nvSpPr>
        <p:spPr bwMode="auto">
          <a:xfrm>
            <a:off x="340518" y="1417637"/>
            <a:ext cx="82280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340518" y="1477962"/>
            <a:ext cx="15240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1864518" y="1477962"/>
            <a:ext cx="6096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2474118" y="1477962"/>
            <a:ext cx="14478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921918" y="1477962"/>
            <a:ext cx="12192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5141118" y="1477962"/>
            <a:ext cx="16002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6741318" y="1477962"/>
            <a:ext cx="18288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340518" y="1995487"/>
            <a:ext cx="15240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1864518" y="1995487"/>
            <a:ext cx="6096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2474118" y="1995487"/>
            <a:ext cx="14478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3921918" y="1995487"/>
            <a:ext cx="12192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5141118" y="1995487"/>
            <a:ext cx="16002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6741318" y="1995487"/>
            <a:ext cx="18288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0.005321</a:t>
            </a:r>
            <a:endParaRPr lang="en-US" sz="2800" dirty="0"/>
          </a:p>
        </p:txBody>
      </p:sp>
      <p:sp>
        <p:nvSpPr>
          <p:cNvPr id="22" name="Rectangle 19"/>
          <p:cNvSpPr>
            <a:spLocks noChangeArrowheads="1"/>
          </p:cNvSpPr>
          <p:nvPr/>
        </p:nvSpPr>
        <p:spPr bwMode="auto">
          <a:xfrm>
            <a:off x="340518" y="2514600"/>
            <a:ext cx="15240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1864518" y="2514600"/>
            <a:ext cx="6096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2474118" y="2514600"/>
            <a:ext cx="14478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3921918" y="2514600"/>
            <a:ext cx="12192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5141118" y="2514600"/>
            <a:ext cx="16002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6741318" y="2514600"/>
            <a:ext cx="1828800" cy="5175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340518" y="3032125"/>
            <a:ext cx="15240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1864518" y="3032125"/>
            <a:ext cx="6096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2474118" y="3032125"/>
            <a:ext cx="14478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3921918" y="3032125"/>
            <a:ext cx="12192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Rectangle 29"/>
          <p:cNvSpPr>
            <a:spLocks noChangeArrowheads="1"/>
          </p:cNvSpPr>
          <p:nvPr/>
        </p:nvSpPr>
        <p:spPr bwMode="auto">
          <a:xfrm>
            <a:off x="5141118" y="3032125"/>
            <a:ext cx="16002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Rectangle 30"/>
          <p:cNvSpPr>
            <a:spLocks noChangeArrowheads="1"/>
          </p:cNvSpPr>
          <p:nvPr/>
        </p:nvSpPr>
        <p:spPr bwMode="auto">
          <a:xfrm>
            <a:off x="6741318" y="3032125"/>
            <a:ext cx="1828800" cy="5191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6" name="Line 31"/>
          <p:cNvSpPr>
            <a:spLocks noChangeShapeType="1"/>
          </p:cNvSpPr>
          <p:nvPr/>
        </p:nvSpPr>
        <p:spPr bwMode="auto">
          <a:xfrm>
            <a:off x="1864518"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7" name="Line 32"/>
          <p:cNvSpPr>
            <a:spLocks noChangeShapeType="1"/>
          </p:cNvSpPr>
          <p:nvPr/>
        </p:nvSpPr>
        <p:spPr bwMode="auto">
          <a:xfrm>
            <a:off x="2474118"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Line 33"/>
          <p:cNvSpPr>
            <a:spLocks noChangeShapeType="1"/>
          </p:cNvSpPr>
          <p:nvPr/>
        </p:nvSpPr>
        <p:spPr bwMode="auto">
          <a:xfrm>
            <a:off x="3921918"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9" name="Line 34"/>
          <p:cNvSpPr>
            <a:spLocks noChangeShapeType="1"/>
          </p:cNvSpPr>
          <p:nvPr/>
        </p:nvSpPr>
        <p:spPr bwMode="auto">
          <a:xfrm>
            <a:off x="5141118"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Line 35"/>
          <p:cNvSpPr>
            <a:spLocks noChangeShapeType="1"/>
          </p:cNvSpPr>
          <p:nvPr/>
        </p:nvSpPr>
        <p:spPr bwMode="auto">
          <a:xfrm>
            <a:off x="6741318"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1" name="Line 36"/>
          <p:cNvSpPr>
            <a:spLocks noChangeShapeType="1"/>
          </p:cNvSpPr>
          <p:nvPr/>
        </p:nvSpPr>
        <p:spPr bwMode="auto">
          <a:xfrm>
            <a:off x="334168" y="1995487"/>
            <a:ext cx="82423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Line 37"/>
          <p:cNvSpPr>
            <a:spLocks noChangeShapeType="1"/>
          </p:cNvSpPr>
          <p:nvPr/>
        </p:nvSpPr>
        <p:spPr bwMode="auto">
          <a:xfrm>
            <a:off x="334168" y="2514600"/>
            <a:ext cx="82423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3" name="Line 38"/>
          <p:cNvSpPr>
            <a:spLocks noChangeShapeType="1"/>
          </p:cNvSpPr>
          <p:nvPr/>
        </p:nvSpPr>
        <p:spPr bwMode="auto">
          <a:xfrm>
            <a:off x="334168" y="3032125"/>
            <a:ext cx="82423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4" name="Line 39"/>
          <p:cNvSpPr>
            <a:spLocks noChangeShapeType="1"/>
          </p:cNvSpPr>
          <p:nvPr/>
        </p:nvSpPr>
        <p:spPr bwMode="auto">
          <a:xfrm>
            <a:off x="340518"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5" name="Line 40"/>
          <p:cNvSpPr>
            <a:spLocks noChangeShapeType="1"/>
          </p:cNvSpPr>
          <p:nvPr/>
        </p:nvSpPr>
        <p:spPr bwMode="auto">
          <a:xfrm>
            <a:off x="8570119" y="1471612"/>
            <a:ext cx="0" cy="20859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Line 41"/>
          <p:cNvSpPr>
            <a:spLocks noChangeShapeType="1"/>
          </p:cNvSpPr>
          <p:nvPr/>
        </p:nvSpPr>
        <p:spPr bwMode="auto">
          <a:xfrm>
            <a:off x="334168" y="1477962"/>
            <a:ext cx="82423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Line 42"/>
          <p:cNvSpPr>
            <a:spLocks noChangeShapeType="1"/>
          </p:cNvSpPr>
          <p:nvPr/>
        </p:nvSpPr>
        <p:spPr bwMode="auto">
          <a:xfrm>
            <a:off x="334168" y="3551237"/>
            <a:ext cx="82423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Rectangle 43"/>
          <p:cNvSpPr>
            <a:spLocks noChangeArrowheads="1"/>
          </p:cNvSpPr>
          <p:nvPr/>
        </p:nvSpPr>
        <p:spPr bwMode="auto">
          <a:xfrm>
            <a:off x="432593" y="1519237"/>
            <a:ext cx="11731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Source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9" name="Rectangle 44"/>
          <p:cNvSpPr>
            <a:spLocks noChangeArrowheads="1"/>
          </p:cNvSpPr>
          <p:nvPr/>
        </p:nvSpPr>
        <p:spPr bwMode="auto">
          <a:xfrm>
            <a:off x="1956593" y="1519237"/>
            <a:ext cx="479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df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0" name="Rectangle 45"/>
          <p:cNvSpPr>
            <a:spLocks noChangeArrowheads="1"/>
          </p:cNvSpPr>
          <p:nvPr/>
        </p:nvSpPr>
        <p:spPr bwMode="auto">
          <a:xfrm>
            <a:off x="2566193" y="1519237"/>
            <a:ext cx="511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1" name="Rectangle 46"/>
          <p:cNvSpPr>
            <a:spLocks noChangeArrowheads="1"/>
          </p:cNvSpPr>
          <p:nvPr/>
        </p:nvSpPr>
        <p:spPr bwMode="auto">
          <a:xfrm>
            <a:off x="4013993" y="1519237"/>
            <a:ext cx="650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MS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2" name="Rectangle 47"/>
          <p:cNvSpPr>
            <a:spLocks noChangeArrowheads="1"/>
          </p:cNvSpPr>
          <p:nvPr/>
        </p:nvSpPr>
        <p:spPr bwMode="auto">
          <a:xfrm>
            <a:off x="5860256" y="1519237"/>
            <a:ext cx="3476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3" name="Rectangle 48"/>
          <p:cNvSpPr>
            <a:spLocks noChangeArrowheads="1"/>
          </p:cNvSpPr>
          <p:nvPr/>
        </p:nvSpPr>
        <p:spPr bwMode="auto">
          <a:xfrm>
            <a:off x="7112793" y="1519237"/>
            <a:ext cx="3683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4" name="Rectangle 49"/>
          <p:cNvSpPr>
            <a:spLocks noChangeArrowheads="1"/>
          </p:cNvSpPr>
          <p:nvPr/>
        </p:nvSpPr>
        <p:spPr bwMode="auto">
          <a:xfrm>
            <a:off x="7295356" y="1519237"/>
            <a:ext cx="2921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5" name="Rectangle 50"/>
          <p:cNvSpPr>
            <a:spLocks noChangeArrowheads="1"/>
          </p:cNvSpPr>
          <p:nvPr/>
        </p:nvSpPr>
        <p:spPr bwMode="auto">
          <a:xfrm>
            <a:off x="7403306" y="1519237"/>
            <a:ext cx="10001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Value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6" name="Rectangle 51"/>
          <p:cNvSpPr>
            <a:spLocks noChangeArrowheads="1"/>
          </p:cNvSpPr>
          <p:nvPr/>
        </p:nvSpPr>
        <p:spPr bwMode="auto">
          <a:xfrm>
            <a:off x="432593" y="2036762"/>
            <a:ext cx="2083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800" dirty="0">
                <a:solidFill>
                  <a:srgbClr val="000000"/>
                </a:solidFill>
                <a:latin typeface="Calibri" pitchFamily="34" charset="0"/>
              </a:rPr>
              <a:t>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7" name="Rectangle 52"/>
          <p:cNvSpPr>
            <a:spLocks noChangeArrowheads="1"/>
          </p:cNvSpPr>
          <p:nvPr/>
        </p:nvSpPr>
        <p:spPr bwMode="auto">
          <a:xfrm>
            <a:off x="1956593" y="2036762"/>
            <a:ext cx="3635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9" name="Rectangle 54"/>
          <p:cNvSpPr>
            <a:spLocks noChangeArrowheads="1"/>
          </p:cNvSpPr>
          <p:nvPr/>
        </p:nvSpPr>
        <p:spPr bwMode="auto">
          <a:xfrm>
            <a:off x="4013993" y="2036762"/>
            <a:ext cx="11699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420.94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0" name="Rectangle 55"/>
          <p:cNvSpPr>
            <a:spLocks noChangeArrowheads="1"/>
          </p:cNvSpPr>
          <p:nvPr/>
        </p:nvSpPr>
        <p:spPr bwMode="auto">
          <a:xfrm>
            <a:off x="5626893" y="2036762"/>
            <a:ext cx="8112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8.36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1" name="Rectangle 56"/>
          <p:cNvSpPr>
            <a:spLocks noChangeArrowheads="1"/>
          </p:cNvSpPr>
          <p:nvPr/>
        </p:nvSpPr>
        <p:spPr bwMode="auto">
          <a:xfrm>
            <a:off x="432593" y="2555875"/>
            <a:ext cx="9159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Error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2" name="Rectangle 57"/>
          <p:cNvSpPr>
            <a:spLocks noChangeArrowheads="1"/>
          </p:cNvSpPr>
          <p:nvPr/>
        </p:nvSpPr>
        <p:spPr bwMode="auto">
          <a:xfrm>
            <a:off x="1956593" y="2555875"/>
            <a:ext cx="5413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12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4" name="Rectangle 59"/>
          <p:cNvSpPr>
            <a:spLocks noChangeArrowheads="1"/>
          </p:cNvSpPr>
          <p:nvPr/>
        </p:nvSpPr>
        <p:spPr bwMode="auto">
          <a:xfrm>
            <a:off x="4013993" y="2555875"/>
            <a:ext cx="990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50.36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5" name="Rectangle 60"/>
          <p:cNvSpPr>
            <a:spLocks noChangeArrowheads="1"/>
          </p:cNvSpPr>
          <p:nvPr/>
        </p:nvSpPr>
        <p:spPr bwMode="auto">
          <a:xfrm>
            <a:off x="432593" y="3073400"/>
            <a:ext cx="914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itchFamily="34" charset="0"/>
                <a:cs typeface="Arial" pitchFamily="34" charset="0"/>
              </a:rPr>
              <a:t>Total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6" name="Rectangle 61"/>
          <p:cNvSpPr>
            <a:spLocks noChangeArrowheads="1"/>
          </p:cNvSpPr>
          <p:nvPr/>
        </p:nvSpPr>
        <p:spPr bwMode="auto">
          <a:xfrm>
            <a:off x="1956593" y="3073400"/>
            <a:ext cx="5413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108" name="Group 3107"/>
          <p:cNvGrpSpPr/>
          <p:nvPr/>
        </p:nvGrpSpPr>
        <p:grpSpPr>
          <a:xfrm>
            <a:off x="2566193" y="2036762"/>
            <a:ext cx="1349375" cy="1563688"/>
            <a:chOff x="2238375" y="4352925"/>
            <a:chExt cx="1349375" cy="1563688"/>
          </a:xfrm>
        </p:grpSpPr>
        <p:sp>
          <p:nvSpPr>
            <p:cNvPr id="3098" name="Rectangle 53"/>
            <p:cNvSpPr>
              <a:spLocks noChangeArrowheads="1"/>
            </p:cNvSpPr>
            <p:nvPr/>
          </p:nvSpPr>
          <p:spPr bwMode="auto">
            <a:xfrm>
              <a:off x="2238375" y="4352925"/>
              <a:ext cx="11699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841.88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3" name="Rectangle 58"/>
            <p:cNvSpPr>
              <a:spLocks noChangeArrowheads="1"/>
            </p:cNvSpPr>
            <p:nvPr/>
          </p:nvSpPr>
          <p:spPr bwMode="auto">
            <a:xfrm>
              <a:off x="2238375" y="4872038"/>
              <a:ext cx="11699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604.34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7" name="Rectangle 62"/>
            <p:cNvSpPr>
              <a:spLocks noChangeArrowheads="1"/>
            </p:cNvSpPr>
            <p:nvPr/>
          </p:nvSpPr>
          <p:spPr bwMode="auto">
            <a:xfrm>
              <a:off x="2238375" y="5389563"/>
              <a:ext cx="13493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pitchFamily="34" charset="0"/>
                  <a:cs typeface="Arial" pitchFamily="34" charset="0"/>
                </a:rPr>
                <a:t>1446.23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2522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7" grpId="0"/>
      <p:bldP spid="3099" grpId="0"/>
      <p:bldP spid="3100" grpId="0"/>
      <p:bldP spid="3102" grpId="0"/>
      <p:bldP spid="3104" grpId="0"/>
      <p:bldP spid="3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Terms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Factor: What differentiates the populations</a:t>
            </a:r>
          </a:p>
          <a:p>
            <a:r>
              <a:rPr lang="en-US" dirty="0" smtClean="0"/>
              <a:t>Level or group: the number of different populations, k</a:t>
            </a:r>
          </a:p>
          <a:p>
            <a:pPr marL="0" indent="0">
              <a:buNone/>
            </a:pPr>
            <a:endParaRPr lang="en-US" dirty="0" smtClean="0"/>
          </a:p>
          <a:p>
            <a:r>
              <a:rPr lang="en-US" altLang="en-US" b="1" dirty="0">
                <a:solidFill>
                  <a:srgbClr val="800000"/>
                </a:solidFill>
                <a:ea typeface="ＭＳ Ｐゴシック" pitchFamily="34" charset="-128"/>
              </a:rPr>
              <a:t>One-way ANOVA</a:t>
            </a:r>
            <a:r>
              <a:rPr lang="en-US" altLang="en-US" dirty="0">
                <a:solidFill>
                  <a:srgbClr val="800000"/>
                </a:solidFill>
                <a:ea typeface="ＭＳ Ｐゴシック" pitchFamily="34" charset="-128"/>
              </a:rPr>
              <a:t> </a:t>
            </a:r>
            <a:r>
              <a:rPr lang="en-US" altLang="en-US" dirty="0">
                <a:solidFill>
                  <a:srgbClr val="000000"/>
                </a:solidFill>
                <a:ea typeface="ＭＳ Ｐゴシック" pitchFamily="34" charset="-128"/>
              </a:rPr>
              <a:t>is used for situations in which there is only one factor, or only one way to classify the populations of interest.</a:t>
            </a:r>
          </a:p>
          <a:p>
            <a:r>
              <a:rPr lang="en-US" altLang="en-US" b="1" dirty="0">
                <a:solidFill>
                  <a:srgbClr val="800000"/>
                </a:solidFill>
                <a:ea typeface="ＭＳ Ｐゴシック" pitchFamily="34" charset="-128"/>
              </a:rPr>
              <a:t>Two-way ANOVA</a:t>
            </a:r>
            <a:r>
              <a:rPr lang="en-US" altLang="en-US" dirty="0">
                <a:solidFill>
                  <a:srgbClr val="800000"/>
                </a:solidFill>
                <a:ea typeface="ＭＳ Ｐゴシック" pitchFamily="34" charset="-128"/>
              </a:rPr>
              <a:t> </a:t>
            </a:r>
            <a:r>
              <a:rPr lang="en-US" altLang="en-US" dirty="0">
                <a:solidFill>
                  <a:srgbClr val="000000"/>
                </a:solidFill>
                <a:ea typeface="ＭＳ Ｐゴシック" pitchFamily="34" charset="-128"/>
              </a:rPr>
              <a:t>is used to analyze the effect of two factors.</a:t>
            </a:r>
          </a:p>
        </p:txBody>
      </p:sp>
      <p:sp>
        <p:nvSpPr>
          <p:cNvPr id="4" name="Slide Number Placeholder 3"/>
          <p:cNvSpPr>
            <a:spLocks noGrp="1"/>
          </p:cNvSpPr>
          <p:nvPr>
            <p:ph type="sldNum" sz="quarter" idx="12"/>
          </p:nvPr>
        </p:nvSpPr>
        <p:spPr/>
        <p:txBody>
          <a:bodyPr/>
          <a:lstStyle/>
          <a:p>
            <a:fld id="{D85D01E0-4520-4710-81AB-3D8832D73914}" type="slidenum">
              <a:rPr lang="en-US" smtClean="0"/>
              <a:pPr/>
              <a:t>3</a:t>
            </a:fld>
            <a:endParaRPr lang="en-US"/>
          </a:p>
        </p:txBody>
      </p:sp>
    </p:spTree>
    <p:extLst>
      <p:ext uri="{BB962C8B-B14F-4D97-AF65-F5344CB8AC3E}">
        <p14:creationId xmlns:p14="http://schemas.microsoft.com/office/powerpoint/2010/main" val="3946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ANOVA (cont)</a:t>
            </a:r>
            <a:endParaRPr lang="en-US" dirty="0"/>
          </a:p>
        </p:txBody>
      </p:sp>
      <p:sp>
        <p:nvSpPr>
          <p:cNvPr id="4" name="TextBox 3"/>
          <p:cNvSpPr txBox="1"/>
          <p:nvPr/>
        </p:nvSpPr>
        <p:spPr>
          <a:xfrm>
            <a:off x="228600" y="1219200"/>
            <a:ext cx="8534400" cy="4031873"/>
          </a:xfrm>
          <a:prstGeom prst="rect">
            <a:avLst/>
          </a:prstGeom>
          <a:noFill/>
        </p:spPr>
        <p:txBody>
          <a:bodyPr wrap="square" rtlCol="0">
            <a:spAutoFit/>
          </a:bodyPr>
          <a:lstStyle/>
          <a:p>
            <a:pPr marL="577850" indent="-577850">
              <a:buAutoNum type="arabicPeriod" startAt="4"/>
              <a:tabLst>
                <a:tab pos="336550" algn="l"/>
              </a:tabLst>
            </a:pPr>
            <a:r>
              <a:rPr lang="en-US" sz="3200" dirty="0" smtClean="0"/>
              <a:t>This data does give strong support (P = 0.005321) to the claim that there is a difference in serotonin levels among the groups of men taking 0, 20, and 40 mg of Paxil.</a:t>
            </a:r>
          </a:p>
          <a:p>
            <a:pPr>
              <a:tabLst>
                <a:tab pos="336550" algn="l"/>
              </a:tabLst>
            </a:pPr>
            <a:endParaRPr lang="en-US" sz="3200" dirty="0" smtClean="0"/>
          </a:p>
          <a:p>
            <a:pPr marL="577850" indent="-577850">
              <a:tabLst>
                <a:tab pos="336550" algn="l"/>
              </a:tabLst>
            </a:pPr>
            <a:r>
              <a:rPr lang="en-US" sz="3200" dirty="0" smtClean="0"/>
              <a:t>	 This data does give strong support (P = 0.005321) to the claim that Paxil intake affects serotonin levels in young men.</a:t>
            </a:r>
          </a:p>
        </p:txBody>
      </p:sp>
      <p:sp>
        <p:nvSpPr>
          <p:cNvPr id="3" name="Slide Number Placeholder 2"/>
          <p:cNvSpPr>
            <a:spLocks noGrp="1"/>
          </p:cNvSpPr>
          <p:nvPr>
            <p:ph type="sldNum" sz="quarter" idx="12"/>
          </p:nvPr>
        </p:nvSpPr>
        <p:spPr/>
        <p:txBody>
          <a:bodyPr/>
          <a:lstStyle/>
          <a:p>
            <a:fld id="{D85D01E0-4520-4710-81AB-3D8832D7391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
            <a:ext cx="9144000" cy="1143000"/>
          </a:xfrm>
        </p:spPr>
        <p:txBody>
          <a:bodyPr>
            <a:normAutofit/>
          </a:bodyPr>
          <a:lstStyle/>
          <a:p>
            <a:r>
              <a:rPr lang="en-US" dirty="0" smtClean="0"/>
              <a:t>11.2: Comparing the Means - Goals</a:t>
            </a:r>
            <a:endParaRPr lang="en-US" dirty="0"/>
          </a:p>
        </p:txBody>
      </p:sp>
      <p:sp>
        <p:nvSpPr>
          <p:cNvPr id="3" name="Content Placeholder 2"/>
          <p:cNvSpPr>
            <a:spLocks noGrp="1"/>
          </p:cNvSpPr>
          <p:nvPr>
            <p:ph idx="1"/>
          </p:nvPr>
        </p:nvSpPr>
        <p:spPr>
          <a:xfrm>
            <a:off x="0" y="1160929"/>
            <a:ext cx="9144000" cy="5697071"/>
          </a:xfrm>
        </p:spPr>
        <p:txBody>
          <a:bodyPr>
            <a:normAutofit/>
          </a:bodyPr>
          <a:lstStyle/>
          <a:p>
            <a:r>
              <a:rPr lang="en-US" sz="3000" dirty="0" smtClean="0"/>
              <a:t>State why you have to use multi-comparison methods vs. 2-sample t procedures.</a:t>
            </a:r>
          </a:p>
          <a:p>
            <a:r>
              <a:rPr lang="en-US" sz="3000" dirty="0"/>
              <a:t>Be able to state when the Bonferroni method should be done and generally state the method.</a:t>
            </a:r>
          </a:p>
          <a:p>
            <a:r>
              <a:rPr lang="en-US" sz="3000" dirty="0" smtClean="0"/>
              <a:t>Be able to state when the Tukey method should be done and perform the method.</a:t>
            </a:r>
          </a:p>
          <a:p>
            <a:r>
              <a:rPr lang="en-US" sz="3000" dirty="0" smtClean="0"/>
              <a:t>Be able to state when the </a:t>
            </a:r>
            <a:r>
              <a:rPr lang="en-US" sz="3000" dirty="0" err="1" smtClean="0"/>
              <a:t>Dunnett</a:t>
            </a:r>
            <a:r>
              <a:rPr lang="en-US" sz="3000" dirty="0" smtClean="0"/>
              <a:t> method should be done.</a:t>
            </a:r>
          </a:p>
          <a:p>
            <a:r>
              <a:rPr lang="en-US" sz="3000" dirty="0" smtClean="0"/>
              <a:t>Be able to draw conclusions from the results of the multi-comparison method.</a:t>
            </a:r>
          </a:p>
        </p:txBody>
      </p:sp>
      <p:sp>
        <p:nvSpPr>
          <p:cNvPr id="4" name="Slide Number Placeholder 3"/>
          <p:cNvSpPr>
            <a:spLocks noGrp="1"/>
          </p:cNvSpPr>
          <p:nvPr>
            <p:ph type="sldNum" sz="quarter" idx="12"/>
          </p:nvPr>
        </p:nvSpPr>
        <p:spPr/>
        <p:txBody>
          <a:bodyPr/>
          <a:lstStyle/>
          <a:p>
            <a:fld id="{D85D01E0-4520-4710-81AB-3D8832D73914}" type="slidenum">
              <a:rPr lang="en-US" smtClean="0"/>
              <a:pPr/>
              <a:t>31</a:t>
            </a:fld>
            <a:endParaRPr lang="en-US"/>
          </a:p>
        </p:txBody>
      </p:sp>
    </p:spTree>
    <p:extLst>
      <p:ext uri="{BB962C8B-B14F-4D97-AF65-F5344CB8AC3E}">
        <p14:creationId xmlns:p14="http://schemas.microsoft.com/office/powerpoint/2010/main" val="1829972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Advantages/Problems of ANOVA</a:t>
            </a:r>
            <a:br>
              <a:rPr lang="en-US" dirty="0" smtClean="0"/>
            </a:br>
            <a:r>
              <a:rPr lang="en-US" dirty="0" smtClean="0"/>
              <a:t>(more than 2 samples)</a:t>
            </a:r>
            <a:endParaRPr lang="en-US" dirty="0"/>
          </a:p>
        </p:txBody>
      </p:sp>
      <p:sp>
        <p:nvSpPr>
          <p:cNvPr id="3" name="Content Placeholder 2"/>
          <p:cNvSpPr>
            <a:spLocks noGrp="1"/>
          </p:cNvSpPr>
          <p:nvPr>
            <p:ph idx="1"/>
          </p:nvPr>
        </p:nvSpPr>
        <p:spPr/>
        <p:txBody>
          <a:bodyPr>
            <a:normAutofit/>
          </a:bodyPr>
          <a:lstStyle/>
          <a:p>
            <a:r>
              <a:rPr lang="en-US" dirty="0" smtClean="0"/>
              <a:t>Advantages</a:t>
            </a:r>
          </a:p>
          <a:p>
            <a:pPr lvl="1"/>
            <a:r>
              <a:rPr lang="en-US" sz="3200" dirty="0" smtClean="0"/>
              <a:t>Single test</a:t>
            </a:r>
          </a:p>
          <a:p>
            <a:pPr lvl="1"/>
            <a:r>
              <a:rPr lang="en-US" sz="3200" dirty="0" smtClean="0"/>
              <a:t>Better estimation of error</a:t>
            </a:r>
          </a:p>
          <a:p>
            <a:r>
              <a:rPr lang="en-US" dirty="0" smtClean="0"/>
              <a:t>Disadvantages</a:t>
            </a:r>
          </a:p>
          <a:p>
            <a:pPr lvl="1"/>
            <a:r>
              <a:rPr lang="en-US" sz="3200" dirty="0" smtClean="0"/>
              <a:t>Which groups are different?</a:t>
            </a:r>
            <a:endParaRPr lang="en-US" sz="3200"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32</a:t>
            </a:fld>
            <a:endParaRPr lang="en-US"/>
          </a:p>
        </p:txBody>
      </p:sp>
    </p:spTree>
    <p:extLst>
      <p:ext uri="{BB962C8B-B14F-4D97-AF65-F5344CB8AC3E}">
        <p14:creationId xmlns:p14="http://schemas.microsoft.com/office/powerpoint/2010/main" val="803567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mean(s) is different?</a:t>
            </a:r>
            <a:endParaRPr lang="en-US" dirty="0"/>
          </a:p>
        </p:txBody>
      </p:sp>
      <p:sp>
        <p:nvSpPr>
          <p:cNvPr id="3" name="Content Placeholder 2"/>
          <p:cNvSpPr>
            <a:spLocks noGrp="1"/>
          </p:cNvSpPr>
          <p:nvPr>
            <p:ph idx="1"/>
          </p:nvPr>
        </p:nvSpPr>
        <p:spPr/>
        <p:txBody>
          <a:bodyPr>
            <a:normAutofit/>
          </a:bodyPr>
          <a:lstStyle/>
          <a:p>
            <a:r>
              <a:rPr lang="en-US" dirty="0" smtClean="0"/>
              <a:t>Graphics</a:t>
            </a:r>
          </a:p>
          <a:p>
            <a:r>
              <a:rPr lang="en-US" dirty="0" smtClean="0"/>
              <a:t>Multiple comparisons</a:t>
            </a:r>
          </a:p>
          <a:p>
            <a:pPr lvl="1"/>
            <a:r>
              <a:rPr lang="en-US" sz="3200" dirty="0" smtClean="0"/>
              <a:t>No prior knowledge</a:t>
            </a:r>
            <a:endParaRPr lang="en-US" sz="3200"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33</a:t>
            </a:fld>
            <a:endParaRPr lang="en-US"/>
          </a:p>
        </p:txBody>
      </p:sp>
    </p:spTree>
    <p:extLst>
      <p:ext uri="{BB962C8B-B14F-4D97-AF65-F5344CB8AC3E}">
        <p14:creationId xmlns:p14="http://schemas.microsoft.com/office/powerpoint/2010/main" val="3683895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multiple pairwise t-tests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Type I error</a:t>
            </a:r>
          </a:p>
          <a:p>
            <a:pPr marL="514350" indent="-514350">
              <a:buFont typeface="+mj-lt"/>
              <a:buAutoNum type="arabicPeriod"/>
            </a:pPr>
            <a:r>
              <a:rPr lang="en-US" dirty="0" smtClean="0"/>
              <a:t>Estimation of the standard deviation</a:t>
            </a:r>
          </a:p>
          <a:p>
            <a:pPr marL="514350" indent="-514350">
              <a:buFont typeface="+mj-lt"/>
              <a:buAutoNum type="arabicPeriod"/>
            </a:pPr>
            <a:r>
              <a:rPr lang="en-US" dirty="0" smtClean="0"/>
              <a:t>Structure in the groups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34</a:t>
            </a:fld>
            <a:endParaRPr lang="en-US"/>
          </a:p>
        </p:txBody>
      </p:sp>
    </p:spTree>
    <p:extLst>
      <p:ext uri="{BB962C8B-B14F-4D97-AF65-F5344CB8AC3E}">
        <p14:creationId xmlns:p14="http://schemas.microsoft.com/office/powerpoint/2010/main" val="2287158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Problem with Multiple t tests</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2438400" y="1143000"/>
            <a:ext cx="5753353" cy="4191000"/>
          </a:xfrm>
          <a:prstGeom prst="rect">
            <a:avLst/>
          </a:prstGeom>
          <a:noFill/>
          <a:ln w="9525">
            <a:noFill/>
            <a:miter lim="800000"/>
            <a:headEnd/>
            <a:tailEnd/>
          </a:ln>
          <a:effectLst/>
        </p:spPr>
      </p:pic>
      <p:pic>
        <p:nvPicPr>
          <p:cNvPr id="38917" name="Picture 5"/>
          <p:cNvPicPr>
            <a:picLocks noChangeAspect="1" noChangeArrowheads="1"/>
          </p:cNvPicPr>
          <p:nvPr/>
        </p:nvPicPr>
        <p:blipFill>
          <a:blip r:embed="rId3"/>
          <a:srcRect l="17871" t="21670" r="18003"/>
          <a:stretch>
            <a:fillRect/>
          </a:stretch>
        </p:blipFill>
        <p:spPr bwMode="auto">
          <a:xfrm flipV="1">
            <a:off x="1981200" y="5334000"/>
            <a:ext cx="7010400" cy="1142999"/>
          </a:xfrm>
          <a:prstGeom prst="rect">
            <a:avLst/>
          </a:prstGeom>
          <a:noFill/>
          <a:ln w="9525">
            <a:noFill/>
            <a:miter lim="800000"/>
            <a:headEnd/>
            <a:tailEnd/>
          </a:ln>
          <a:effectLst/>
        </p:spPr>
      </p:pic>
      <p:pic>
        <p:nvPicPr>
          <p:cNvPr id="11" name="Picture 5"/>
          <p:cNvPicPr>
            <a:picLocks noChangeAspect="1" noChangeArrowheads="1"/>
          </p:cNvPicPr>
          <p:nvPr/>
        </p:nvPicPr>
        <p:blipFill>
          <a:blip r:embed="rId3">
            <a:duotone>
              <a:schemeClr val="accent1">
                <a:shade val="45000"/>
                <a:satMod val="135000"/>
              </a:schemeClr>
              <a:prstClr val="white"/>
            </a:duotone>
          </a:blip>
          <a:srcRect l="17871" t="21670" r="18003"/>
          <a:stretch>
            <a:fillRect/>
          </a:stretch>
        </p:blipFill>
        <p:spPr bwMode="auto">
          <a:xfrm rot="5400000" flipV="1">
            <a:off x="-571501" y="2781301"/>
            <a:ext cx="4876801" cy="1142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D85D01E0-4520-4710-81AB-3D8832D7391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Risk of Type I Error in Using Repeated t Tests at </a:t>
            </a:r>
            <a:r>
              <a:rPr lang="en-US" dirty="0" smtClean="0">
                <a:sym typeface="Symbol"/>
              </a:rPr>
              <a:t> = 0.05</a:t>
            </a:r>
            <a:endParaRPr lang="en-US" dirty="0"/>
          </a:p>
        </p:txBody>
      </p:sp>
      <p:pic>
        <p:nvPicPr>
          <p:cNvPr id="7" name="Picture 13" descr="T11_01_02"/>
          <p:cNvPicPr>
            <a:picLocks noGrp="1" noChangeAspect="1" noChangeArrowheads="1"/>
          </p:cNvPicPr>
          <p:nvPr>
            <p:ph idx="1"/>
          </p:nvPr>
        </p:nvPicPr>
        <p:blipFill>
          <a:blip r:embed="rId3" cstate="print"/>
          <a:srcRect/>
          <a:stretch>
            <a:fillRect/>
          </a:stretch>
        </p:blipFill>
        <p:spPr bwMode="auto">
          <a:xfrm>
            <a:off x="762000" y="1447800"/>
            <a:ext cx="7964074" cy="5105400"/>
          </a:xfrm>
          <a:prstGeom prst="rect">
            <a:avLst/>
          </a:prstGeom>
          <a:noFill/>
        </p:spPr>
      </p:pic>
      <p:sp>
        <p:nvSpPr>
          <p:cNvPr id="3" name="Slide Number Placeholder 2"/>
          <p:cNvSpPr>
            <a:spLocks noGrp="1"/>
          </p:cNvSpPr>
          <p:nvPr>
            <p:ph type="sldNum" sz="quarter" idx="12"/>
          </p:nvPr>
        </p:nvSpPr>
        <p:spPr/>
        <p:txBody>
          <a:bodyPr/>
          <a:lstStyle/>
          <a:p>
            <a:fld id="{D85D01E0-4520-4710-81AB-3D8832D7391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multiple pairwise t-tests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1">
                    <a:lumMod val="50000"/>
                  </a:schemeClr>
                </a:solidFill>
              </a:rPr>
              <a:t>Type I error</a:t>
            </a:r>
          </a:p>
          <a:p>
            <a:pPr marL="514350" indent="-514350">
              <a:buFont typeface="+mj-lt"/>
              <a:buAutoNum type="arabicPeriod"/>
            </a:pPr>
            <a:r>
              <a:rPr lang="en-US" dirty="0" smtClean="0"/>
              <a:t>Estimation of the standard deviation</a:t>
            </a:r>
          </a:p>
          <a:p>
            <a:pPr marL="514350" indent="-514350">
              <a:buFont typeface="+mj-lt"/>
              <a:buAutoNum type="arabicPeriod"/>
            </a:pPr>
            <a:r>
              <a:rPr lang="en-US" dirty="0" smtClean="0"/>
              <a:t>Structure in the groups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37</a:t>
            </a:fld>
            <a:endParaRPr lang="en-US"/>
          </a:p>
        </p:txBody>
      </p:sp>
    </p:spTree>
    <p:extLst>
      <p:ext uri="{BB962C8B-B14F-4D97-AF65-F5344CB8AC3E}">
        <p14:creationId xmlns:p14="http://schemas.microsoft.com/office/powerpoint/2010/main" val="1562321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Confidence Intervals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600200"/>
                <a:ext cx="8229600" cy="4525963"/>
              </a:xfrm>
            </p:spPr>
            <p:txBody>
              <a:bodyPr/>
              <a:lstStyle/>
              <a:p>
                <a:pPr marL="0" lvl="4" indent="0">
                  <a:buNone/>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panose="02040503050406030204" pitchFamily="18" charset="0"/>
                                </a:rPr>
                                <m:t>𝑥</m:t>
                              </m:r>
                            </m:e>
                          </m:bar>
                        </m:e>
                        <m:sub>
                          <m:r>
                            <a:rPr lang="en-US" sz="3200" i="1">
                              <a:latin typeface="Cambria Math" panose="02040503050406030204" pitchFamily="18" charset="0"/>
                            </a:rPr>
                            <m:t>𝑖</m:t>
                          </m:r>
                          <m:r>
                            <a:rPr lang="en-US" sz="3200" i="1">
                              <a:latin typeface="Cambria Math" panose="02040503050406030204" pitchFamily="18" charset="0"/>
                            </a:rPr>
                            <m:t>.</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panose="02040503050406030204" pitchFamily="18" charset="0"/>
                                </a:rPr>
                                <m:t>𝑥</m:t>
                              </m:r>
                            </m:e>
                          </m:bar>
                        </m:e>
                        <m:sub>
                          <m:r>
                            <a:rPr lang="en-US" sz="3200" i="1">
                              <a:latin typeface="Cambria Math" panose="02040503050406030204" pitchFamily="18" charset="0"/>
                            </a:rPr>
                            <m:t>𝑗</m:t>
                          </m:r>
                          <m:r>
                            <a:rPr lang="en-US" sz="3200" i="1">
                              <a:latin typeface="Cambria Math" panose="02040503050406030204" pitchFamily="18" charset="0"/>
                            </a:rPr>
                            <m:t>.</m:t>
                          </m:r>
                        </m:sub>
                      </m:sSub>
                      <m:r>
                        <a:rPr lang="en-US" sz="3200" i="1">
                          <a:latin typeface="Cambria Math" panose="02040503050406030204" pitchFamily="18" charset="0"/>
                        </a:rPr>
                        <m:t>±</m:t>
                      </m:r>
                      <m:sSubSup>
                        <m:sSubSupPr>
                          <m:ctrlPr>
                            <a:rPr lang="en-US" sz="3200" i="1" smtClean="0">
                              <a:latin typeface="Cambria Math" panose="02040503050406030204" pitchFamily="18" charset="0"/>
                            </a:rPr>
                          </m:ctrlPr>
                        </m:sSubSupPr>
                        <m:e>
                          <m:r>
                            <a:rPr lang="en-US" sz="3200" b="0" i="1" smtClean="0">
                              <a:latin typeface="Cambria Math"/>
                            </a:rPr>
                            <m:t>𝑡</m:t>
                          </m:r>
                        </m:e>
                        <m:sub>
                          <m:r>
                            <a:rPr lang="en-US" sz="3200" b="0" i="1" smtClean="0">
                              <a:latin typeface="Cambria Math"/>
                            </a:rPr>
                            <m:t>𝑐𝑜𝑙𝑢𝑚𝑛</m:t>
                          </m:r>
                          <m:r>
                            <a:rPr lang="en-US" sz="3200" b="0" i="1" smtClean="0">
                              <a:latin typeface="Cambria Math" panose="02040503050406030204" pitchFamily="18" charset="0"/>
                            </a:rPr>
                            <m:t>,</m:t>
                          </m:r>
                          <m:r>
                            <a:rPr lang="en-US" sz="3200" b="0" i="1" smtClean="0">
                              <a:latin typeface="Cambria Math" panose="02040503050406030204" pitchFamily="18" charset="0"/>
                            </a:rPr>
                            <m:t>𝑑𝑓</m:t>
                          </m:r>
                        </m:sub>
                        <m:sup/>
                      </m:sSubSup>
                      <m:r>
                        <a:rPr lang="en-US" sz="3200" i="1" smtClean="0">
                          <a:latin typeface="Cambria Math"/>
                          <a:ea typeface="Cambria Math"/>
                        </a:rPr>
                        <m:t>∙</m:t>
                      </m:r>
                      <m:r>
                        <a:rPr lang="en-US" sz="3200" i="1">
                          <a:latin typeface="Cambria Math" panose="02040503050406030204" pitchFamily="18" charset="0"/>
                        </a:rPr>
                        <m:t>𝑆𝐸</m:t>
                      </m:r>
                    </m:oMath>
                  </m:oMathPara>
                </a14:m>
                <a:endParaRPr lang="en-US" sz="3200" dirty="0" smtClean="0"/>
              </a:p>
              <a:p>
                <a:pPr marL="0" lvl="4" indent="0">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a:rPr>
                                <m:t>𝑥</m:t>
                              </m:r>
                            </m:e>
                          </m:bar>
                        </m:e>
                        <m:sub>
                          <m:r>
                            <a:rPr lang="en-US" sz="3200" i="1">
                              <a:latin typeface="Cambria Math"/>
                            </a:rPr>
                            <m:t>𝑖</m:t>
                          </m:r>
                          <m:r>
                            <a:rPr lang="en-US" sz="3200" i="1">
                              <a:latin typeface="Cambria Math"/>
                            </a:rPr>
                            <m:t>.</m:t>
                          </m:r>
                        </m:sub>
                      </m:sSub>
                      <m:r>
                        <a:rPr lang="en-US" sz="3200" i="1">
                          <a:latin typeface="Cambria Math"/>
                        </a:rPr>
                        <m:t>−</m:t>
                      </m:r>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a:rPr>
                                <m:t>𝑥</m:t>
                              </m:r>
                            </m:e>
                          </m:bar>
                        </m:e>
                        <m:sub>
                          <m:r>
                            <a:rPr lang="en-US" sz="3200" i="1">
                              <a:latin typeface="Cambria Math"/>
                            </a:rPr>
                            <m:t>𝑗</m:t>
                          </m:r>
                          <m:r>
                            <a:rPr lang="en-US" sz="3200" i="1">
                              <a:latin typeface="Cambria Math"/>
                            </a:rPr>
                            <m:t>.</m:t>
                          </m:r>
                        </m:sub>
                      </m:sSub>
                      <m:r>
                        <a:rPr lang="en-US" sz="3200" i="1">
                          <a:latin typeface="Cambria Math"/>
                        </a:rPr>
                        <m:t>±</m:t>
                      </m:r>
                      <m:sSubSup>
                        <m:sSubSupPr>
                          <m:ctrlPr>
                            <a:rPr lang="en-US" sz="3200" i="1">
                              <a:latin typeface="Cambria Math" panose="02040503050406030204" pitchFamily="18" charset="0"/>
                            </a:rPr>
                          </m:ctrlPr>
                        </m:sSubSupPr>
                        <m:e>
                          <m:r>
                            <a:rPr lang="en-US" sz="3200" i="1">
                              <a:latin typeface="Cambria Math"/>
                            </a:rPr>
                            <m:t>𝑡</m:t>
                          </m:r>
                        </m:e>
                        <m:sub>
                          <m:r>
                            <a:rPr lang="en-US" sz="3200" i="1">
                              <a:latin typeface="Cambria Math"/>
                            </a:rPr>
                            <m:t>𝑐𝑜𝑙𝑢𝑚𝑛</m:t>
                          </m:r>
                          <m:r>
                            <a:rPr lang="en-US" sz="3200" b="0" i="1" smtClean="0">
                              <a:latin typeface="Cambria Math" panose="02040503050406030204" pitchFamily="18" charset="0"/>
                            </a:rPr>
                            <m:t>,</m:t>
                          </m:r>
                          <m:r>
                            <a:rPr lang="en-US" sz="3200" b="0" i="1" smtClean="0">
                              <a:latin typeface="Cambria Math" panose="02040503050406030204" pitchFamily="18" charset="0"/>
                            </a:rPr>
                            <m:t>𝑑𝑓</m:t>
                          </m:r>
                        </m:sub>
                        <m:sup>
                          <m:r>
                            <a:rPr lang="en-US" sz="3200" i="1">
                              <a:latin typeface="Cambria Math"/>
                            </a:rPr>
                            <m:t>∗∗</m:t>
                          </m:r>
                        </m:sup>
                      </m:sSubSup>
                      <m:r>
                        <a:rPr lang="en-US" sz="3200" i="1">
                          <a:latin typeface="Cambria Math"/>
                          <a:ea typeface="Cambria Math"/>
                        </a:rPr>
                        <m:t>∙</m:t>
                      </m:r>
                      <m:rad>
                        <m:radPr>
                          <m:degHide m:val="on"/>
                          <m:ctrlPr>
                            <a:rPr lang="en-US" sz="3200" i="1" smtClean="0">
                              <a:latin typeface="Cambria Math" panose="02040503050406030204" pitchFamily="18" charset="0"/>
                              <a:ea typeface="Cambria Math"/>
                            </a:rPr>
                          </m:ctrlPr>
                        </m:radPr>
                        <m:deg/>
                        <m:e>
                          <m:r>
                            <a:rPr lang="en-US" sz="3200" b="0" i="1" smtClean="0">
                              <a:latin typeface="Cambria Math"/>
                              <a:ea typeface="Cambria Math"/>
                            </a:rPr>
                            <m:t>𝑀𝑆𝐸</m:t>
                          </m:r>
                          <m:d>
                            <m:dPr>
                              <m:ctrlPr>
                                <a:rPr lang="en-US" sz="3200" b="0" i="1" smtClean="0">
                                  <a:latin typeface="Cambria Math" panose="02040503050406030204" pitchFamily="18" charset="0"/>
                                  <a:ea typeface="Cambria Math"/>
                                </a:rPr>
                              </m:ctrlPr>
                            </m:dPr>
                            <m:e>
                              <m:f>
                                <m:fPr>
                                  <m:ctrlPr>
                                    <a:rPr lang="en-US" sz="3200" b="0" i="1" smtClean="0">
                                      <a:latin typeface="Cambria Math" panose="02040503050406030204" pitchFamily="18" charset="0"/>
                                      <a:ea typeface="Cambria Math"/>
                                    </a:rPr>
                                  </m:ctrlPr>
                                </m:fPr>
                                <m:num>
                                  <m:r>
                                    <a:rPr lang="en-US" sz="3200" b="0" i="1" smtClean="0">
                                      <a:latin typeface="Cambria Math"/>
                                      <a:ea typeface="Cambria Math"/>
                                    </a:rPr>
                                    <m:t>1</m:t>
                                  </m:r>
                                </m:num>
                                <m:den>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𝑛</m:t>
                                      </m:r>
                                    </m:e>
                                    <m:sub>
                                      <m:r>
                                        <a:rPr lang="en-US" sz="3200" b="0" i="1" smtClean="0">
                                          <a:latin typeface="Cambria Math"/>
                                          <a:ea typeface="Cambria Math"/>
                                        </a:rPr>
                                        <m:t>𝑖</m:t>
                                      </m:r>
                                    </m:sub>
                                  </m:sSub>
                                </m:den>
                              </m:f>
                              <m:r>
                                <a:rPr lang="en-US" sz="3200" b="0" i="1" smtClean="0">
                                  <a:latin typeface="Cambria Math"/>
                                  <a:ea typeface="Cambria Math"/>
                                </a:rPr>
                                <m:t>+</m:t>
                              </m:r>
                              <m:f>
                                <m:fPr>
                                  <m:ctrlPr>
                                    <a:rPr lang="en-US" sz="3200" b="0" i="1" smtClean="0">
                                      <a:latin typeface="Cambria Math" panose="02040503050406030204" pitchFamily="18" charset="0"/>
                                      <a:ea typeface="Cambria Math"/>
                                    </a:rPr>
                                  </m:ctrlPr>
                                </m:fPr>
                                <m:num>
                                  <m:r>
                                    <a:rPr lang="en-US" sz="3200" b="0" i="1" smtClean="0">
                                      <a:latin typeface="Cambria Math"/>
                                      <a:ea typeface="Cambria Math"/>
                                    </a:rPr>
                                    <m:t>1</m:t>
                                  </m:r>
                                </m:num>
                                <m:den>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𝑛</m:t>
                                      </m:r>
                                    </m:e>
                                    <m:sub>
                                      <m:r>
                                        <a:rPr lang="en-US" sz="3200" b="0" i="1" smtClean="0">
                                          <a:latin typeface="Cambria Math"/>
                                          <a:ea typeface="Cambria Math"/>
                                        </a:rPr>
                                        <m:t>𝑗</m:t>
                                      </m:r>
                                    </m:sub>
                                  </m:sSub>
                                </m:den>
                              </m:f>
                            </m:e>
                          </m:d>
                        </m:e>
                      </m:rad>
                    </m:oMath>
                  </m:oMathPara>
                </a14:m>
                <a:endParaRPr lang="en-US" sz="3200" dirty="0" smtClean="0"/>
              </a:p>
              <a:p>
                <a:pPr marL="0" lvl="4" indent="0">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a:rPr>
                                <m:t>𝑥</m:t>
                              </m:r>
                            </m:e>
                          </m:bar>
                        </m:e>
                        <m:sub>
                          <m:r>
                            <a:rPr lang="en-US" sz="3200" i="1">
                              <a:latin typeface="Cambria Math"/>
                            </a:rPr>
                            <m:t>𝑖</m:t>
                          </m:r>
                          <m:r>
                            <a:rPr lang="en-US" sz="3200" i="1">
                              <a:latin typeface="Cambria Math"/>
                            </a:rPr>
                            <m:t>.</m:t>
                          </m:r>
                        </m:sub>
                      </m:sSub>
                      <m:r>
                        <a:rPr lang="en-US" sz="3200" i="1">
                          <a:latin typeface="Cambria Math"/>
                        </a:rPr>
                        <m:t>−</m:t>
                      </m:r>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a:rPr>
                                <m:t>𝑥</m:t>
                              </m:r>
                            </m:e>
                          </m:bar>
                        </m:e>
                        <m:sub>
                          <m:r>
                            <a:rPr lang="en-US" sz="3200" i="1">
                              <a:latin typeface="Cambria Math"/>
                            </a:rPr>
                            <m:t>𝑗</m:t>
                          </m:r>
                          <m:r>
                            <a:rPr lang="en-US" sz="3200" i="1">
                              <a:latin typeface="Cambria Math"/>
                            </a:rPr>
                            <m:t>.</m:t>
                          </m:r>
                        </m:sub>
                      </m:sSub>
                      <m:r>
                        <a:rPr lang="en-US" sz="3200" i="1">
                          <a:latin typeface="Cambria Math"/>
                        </a:rPr>
                        <m:t>±</m:t>
                      </m:r>
                      <m:sSubSup>
                        <m:sSubSupPr>
                          <m:ctrlPr>
                            <a:rPr lang="en-US" sz="3200" i="1">
                              <a:latin typeface="Cambria Math" panose="02040503050406030204" pitchFamily="18" charset="0"/>
                            </a:rPr>
                          </m:ctrlPr>
                        </m:sSubSupPr>
                        <m:e>
                          <m:r>
                            <a:rPr lang="en-US" sz="3200" i="1">
                              <a:latin typeface="Cambria Math"/>
                            </a:rPr>
                            <m:t>𝑡</m:t>
                          </m:r>
                        </m:e>
                        <m:sub>
                          <m:r>
                            <a:rPr lang="en-US" sz="3200" i="1">
                              <a:latin typeface="Cambria Math"/>
                            </a:rPr>
                            <m:t>𝑐𝑜𝑙𝑢𝑚𝑛</m:t>
                          </m:r>
                          <m:r>
                            <a:rPr lang="en-US" sz="3200" b="0" i="1" smtClean="0">
                              <a:latin typeface="Cambria Math" panose="02040503050406030204" pitchFamily="18" charset="0"/>
                            </a:rPr>
                            <m:t>,</m:t>
                          </m:r>
                          <m:r>
                            <a:rPr lang="en-US" sz="3200" b="0" i="1" smtClean="0">
                              <a:latin typeface="Cambria Math" panose="02040503050406030204" pitchFamily="18" charset="0"/>
                            </a:rPr>
                            <m:t>𝑑𝑓</m:t>
                          </m:r>
                        </m:sub>
                        <m:sup>
                          <m:r>
                            <a:rPr lang="en-US" sz="3200" i="1">
                              <a:latin typeface="Cambria Math"/>
                            </a:rPr>
                            <m:t>∗∗</m:t>
                          </m:r>
                        </m:sup>
                      </m:sSubSup>
                      <m:r>
                        <a:rPr lang="en-US" sz="3200" i="1">
                          <a:latin typeface="Cambria Math"/>
                          <a:ea typeface="Cambria Math"/>
                        </a:rPr>
                        <m:t>∙</m:t>
                      </m:r>
                      <m:rad>
                        <m:radPr>
                          <m:degHide m:val="on"/>
                          <m:ctrlPr>
                            <a:rPr lang="en-US" sz="3200" i="1" smtClean="0">
                              <a:latin typeface="Cambria Math" panose="02040503050406030204" pitchFamily="18" charset="0"/>
                              <a:ea typeface="Cambria Math"/>
                            </a:rPr>
                          </m:ctrlPr>
                        </m:radPr>
                        <m:deg/>
                        <m:e>
                          <m:f>
                            <m:fPr>
                              <m:ctrlPr>
                                <a:rPr lang="en-US" sz="3200" i="1">
                                  <a:latin typeface="Cambria Math" panose="02040503050406030204" pitchFamily="18" charset="0"/>
                                  <a:ea typeface="Cambria Math"/>
                                </a:rPr>
                              </m:ctrlPr>
                            </m:fPr>
                            <m:num>
                              <m:r>
                                <a:rPr lang="en-US" sz="3200" i="1">
                                  <a:latin typeface="Cambria Math"/>
                                  <a:ea typeface="Cambria Math"/>
                                </a:rPr>
                                <m:t>2</m:t>
                              </m:r>
                              <m:r>
                                <a:rPr lang="en-US" sz="3200" i="1">
                                  <a:latin typeface="Cambria Math"/>
                                  <a:ea typeface="Cambria Math"/>
                                </a:rPr>
                                <m:t>𝑀𝑆𝐸</m:t>
                              </m:r>
                            </m:num>
                            <m:den>
                              <m:sSub>
                                <m:sSubPr>
                                  <m:ctrlPr>
                                    <a:rPr lang="en-US" sz="3200" i="1">
                                      <a:latin typeface="Cambria Math" panose="02040503050406030204" pitchFamily="18" charset="0"/>
                                      <a:ea typeface="Cambria Math"/>
                                    </a:rPr>
                                  </m:ctrlPr>
                                </m:sSubPr>
                                <m:e>
                                  <m:r>
                                    <a:rPr lang="en-US" sz="3200" i="1">
                                      <a:latin typeface="Cambria Math"/>
                                      <a:ea typeface="Cambria Math"/>
                                    </a:rPr>
                                    <m:t>𝑛</m:t>
                                  </m:r>
                                </m:e>
                                <m:sub>
                                  <m:r>
                                    <a:rPr lang="en-US" sz="3200" i="1">
                                      <a:latin typeface="Cambria Math"/>
                                      <a:ea typeface="Cambria Math"/>
                                    </a:rPr>
                                    <m:t>𝑖</m:t>
                                  </m:r>
                                </m:sub>
                              </m:sSub>
                            </m:den>
                          </m:f>
                        </m:e>
                      </m:rad>
                    </m:oMath>
                  </m:oMathPara>
                </a14:m>
                <a:endParaRPr lang="en-US" sz="3200" dirty="0"/>
              </a:p>
              <a:p>
                <a:pPr marL="0" lvl="4" indent="0">
                  <a:buNone/>
                </a:pPr>
                <a:endParaRPr lang="en-US" sz="3200" dirty="0"/>
              </a:p>
              <a:p>
                <a:pPr marL="0" lvl="4" indent="0">
                  <a:buNone/>
                </a:pPr>
                <a:endParaRPr lang="en-US" sz="32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600200"/>
                <a:ext cx="8229600" cy="4525963"/>
              </a:xfrm>
              <a:blipFill rotWithShape="0">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38</a:t>
            </a:fld>
            <a:endParaRPr lang="en-US"/>
          </a:p>
        </p:txBody>
      </p:sp>
    </p:spTree>
    <p:extLst>
      <p:ext uri="{BB962C8B-B14F-4D97-AF65-F5344CB8AC3E}">
        <p14:creationId xmlns:p14="http://schemas.microsoft.com/office/powerpoint/2010/main" val="20756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Comparison Methods</a:t>
            </a:r>
            <a:endParaRPr lang="en-US" dirty="0"/>
          </a:p>
        </p:txBody>
      </p:sp>
      <p:sp>
        <p:nvSpPr>
          <p:cNvPr id="3" name="Content Placeholder 2"/>
          <p:cNvSpPr>
            <a:spLocks noGrp="1"/>
          </p:cNvSpPr>
          <p:nvPr>
            <p:ph idx="1"/>
          </p:nvPr>
        </p:nvSpPr>
        <p:spPr/>
        <p:txBody>
          <a:bodyPr/>
          <a:lstStyle/>
          <a:p>
            <a:r>
              <a:rPr lang="en-US" dirty="0" smtClean="0"/>
              <a:t>LSD (Fishers) </a:t>
            </a:r>
          </a:p>
          <a:p>
            <a:r>
              <a:rPr lang="en-US" dirty="0" smtClean="0"/>
              <a:t>Bonferroni</a:t>
            </a:r>
          </a:p>
          <a:p>
            <a:r>
              <a:rPr lang="en-US" dirty="0" err="1" smtClean="0"/>
              <a:t>Tukey</a:t>
            </a:r>
            <a:endParaRPr lang="en-US" dirty="0" smtClean="0"/>
          </a:p>
          <a:p>
            <a:r>
              <a:rPr lang="en-US" dirty="0" err="1" smtClean="0"/>
              <a:t>Dunnet</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39</a:t>
            </a:fld>
            <a:endParaRPr lang="en-US"/>
          </a:p>
        </p:txBody>
      </p:sp>
    </p:spTree>
    <p:extLst>
      <p:ext uri="{BB962C8B-B14F-4D97-AF65-F5344CB8AC3E}">
        <p14:creationId xmlns:p14="http://schemas.microsoft.com/office/powerpoint/2010/main" val="3120830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4"/>
            <a:ext cx="8229600" cy="1143000"/>
          </a:xfrm>
        </p:spPr>
        <p:txBody>
          <a:bodyPr/>
          <a:lstStyle/>
          <a:p>
            <a:r>
              <a:rPr lang="en-US" dirty="0" smtClean="0"/>
              <a:t>Examples: ANOVA</a:t>
            </a:r>
            <a:endParaRPr lang="en-US" dirty="0"/>
          </a:p>
        </p:txBody>
      </p:sp>
      <p:sp>
        <p:nvSpPr>
          <p:cNvPr id="3" name="Content Placeholder 2"/>
          <p:cNvSpPr>
            <a:spLocks noGrp="1"/>
          </p:cNvSpPr>
          <p:nvPr>
            <p:ph idx="1"/>
          </p:nvPr>
        </p:nvSpPr>
        <p:spPr>
          <a:xfrm>
            <a:off x="152400" y="1162594"/>
            <a:ext cx="8763000" cy="5390606"/>
          </a:xfrm>
        </p:spPr>
        <p:txBody>
          <a:bodyPr>
            <a:normAutofit fontScale="92500" lnSpcReduction="20000"/>
          </a:bodyPr>
          <a:lstStyle/>
          <a:p>
            <a:pPr marL="0" indent="0">
              <a:buNone/>
            </a:pPr>
            <a:r>
              <a:rPr lang="en-US" dirty="0" smtClean="0"/>
              <a:t>In each of the following situations, what is the factor and how many levels are there?</a:t>
            </a:r>
          </a:p>
          <a:p>
            <a:pPr marL="0" indent="0">
              <a:buNone/>
            </a:pPr>
            <a:endParaRPr lang="en-US" dirty="0" smtClean="0"/>
          </a:p>
          <a:p>
            <a:pPr marL="514350" indent="-514350">
              <a:buAutoNum type="arabicParenR"/>
            </a:pPr>
            <a:r>
              <a:rPr lang="en-US" dirty="0" smtClean="0"/>
              <a:t>Do five different brands of gasoline have an effect on automobile efficiency?</a:t>
            </a:r>
          </a:p>
          <a:p>
            <a:pPr marL="514350" indent="-514350">
              <a:buAutoNum type="arabicParenR"/>
            </a:pPr>
            <a:r>
              <a:rPr lang="en-US" dirty="0" smtClean="0"/>
              <a:t>Does the type of sugar solution (glucose, sucrose, fructose, mixture) have an effect on bacterial growth?</a:t>
            </a:r>
          </a:p>
          <a:p>
            <a:pPr marL="514350" indent="-514350">
              <a:buAutoNum type="arabicParenR"/>
            </a:pPr>
            <a:r>
              <a:rPr lang="en-US" dirty="0" smtClean="0"/>
              <a:t>Does the hardwood concentration in pulp (%) have an effect on tensile strength of bags made from the pulp?</a:t>
            </a:r>
          </a:p>
          <a:p>
            <a:pPr marL="514350" indent="-514350">
              <a:buAutoNum type="arabicParenR"/>
            </a:pPr>
            <a:r>
              <a:rPr lang="en-US" dirty="0" smtClean="0"/>
              <a:t>Does the resulting color density of a fabric depend on the amount of dye used?</a:t>
            </a:r>
          </a:p>
        </p:txBody>
      </p:sp>
      <p:sp>
        <p:nvSpPr>
          <p:cNvPr id="4" name="Slide Number Placeholder 3"/>
          <p:cNvSpPr>
            <a:spLocks noGrp="1"/>
          </p:cNvSpPr>
          <p:nvPr>
            <p:ph type="sldNum" sz="quarter" idx="12"/>
          </p:nvPr>
        </p:nvSpPr>
        <p:spPr/>
        <p:txBody>
          <a:bodyPr/>
          <a:lstStyle/>
          <a:p>
            <a:fld id="{D85D01E0-4520-4710-81AB-3D8832D73914}" type="slidenum">
              <a:rPr lang="en-US" smtClean="0"/>
              <a:pPr/>
              <a:t>4</a:t>
            </a:fld>
            <a:endParaRPr lang="en-US"/>
          </a:p>
        </p:txBody>
      </p:sp>
    </p:spTree>
    <p:extLst>
      <p:ext uri="{BB962C8B-B14F-4D97-AF65-F5344CB8AC3E}">
        <p14:creationId xmlns:p14="http://schemas.microsoft.com/office/powerpoint/2010/main" val="1975275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Bonferroni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4953000"/>
              </a:xfrm>
            </p:spPr>
            <p:txBody>
              <a:bodyPr>
                <a:normAutofit lnSpcReduction="10000"/>
              </a:bodyPr>
              <a:lstStyle/>
              <a:p>
                <a:pPr marL="0" indent="0">
                  <a:buNone/>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a:rPr>
                            <m:t>𝑡</m:t>
                          </m:r>
                        </m:e>
                        <m:sub>
                          <m:r>
                            <a:rPr lang="en-US" i="1">
                              <a:latin typeface="Cambria Math"/>
                            </a:rPr>
                            <m:t>𝑐𝑜𝑙𝑢𝑚𝑛</m:t>
                          </m:r>
                          <m:r>
                            <a:rPr lang="en-US" b="0" i="1" smtClean="0">
                              <a:latin typeface="Cambria Math" panose="02040503050406030204" pitchFamily="18" charset="0"/>
                            </a:rPr>
                            <m:t>,</m:t>
                          </m:r>
                          <m:r>
                            <a:rPr lang="en-US" b="0" i="1" smtClean="0">
                              <a:latin typeface="Cambria Math" panose="02040503050406030204" pitchFamily="18" charset="0"/>
                            </a:rPr>
                            <m:t>𝑑𝑓𝑒</m:t>
                          </m:r>
                        </m:sub>
                        <m:sup>
                          <m:r>
                            <a:rPr lang="en-US" b="0" i="1" smtClean="0">
                              <a:latin typeface="Cambria Math" panose="02040503050406030204" pitchFamily="18" charset="0"/>
                            </a:rPr>
                            <m:t>∗∗</m:t>
                          </m:r>
                        </m:sup>
                      </m:sSubSup>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𝑡</m:t>
                          </m:r>
                        </m:e>
                        <m:sub>
                          <m:f>
                            <m:fPr>
                              <m:type m:val="lin"/>
                              <m:ctrlPr>
                                <a:rPr lang="en-US" b="0" i="1" smtClean="0">
                                  <a:latin typeface="Cambria Math" panose="02040503050406030204" pitchFamily="18" charset="0"/>
                                </a:rPr>
                              </m:ctrlPr>
                            </m:fPr>
                            <m:num>
                              <m:r>
                                <a:rPr lang="en-US" b="0" i="1" smtClean="0">
                                  <a:latin typeface="Cambria Math"/>
                                  <a:ea typeface="Cambria Math"/>
                                </a:rPr>
                                <m:t>∝</m:t>
                              </m:r>
                            </m:num>
                            <m:den>
                              <m:r>
                                <a:rPr lang="en-US" b="0" i="1" smtClean="0">
                                  <a:latin typeface="Cambria Math"/>
                                </a:rPr>
                                <m:t>2</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sub>
                        <m:sup/>
                      </m:sSubSup>
                    </m:oMath>
                  </m:oMathPara>
                </a14:m>
                <a:endParaRPr lang="en-US" b="0" dirty="0" smtClean="0"/>
              </a:p>
              <a:p>
                <a:pPr marL="0" indent="0">
                  <a:buNone/>
                </a:pPr>
                <a:r>
                  <a:rPr lang="en-US" dirty="0" smtClean="0">
                    <a:sym typeface="Symbol"/>
                  </a:rPr>
                  <a:t>Problems</a:t>
                </a:r>
              </a:p>
              <a:p>
                <a:r>
                  <a:rPr lang="en-US" dirty="0" smtClean="0">
                    <a:sym typeface="Symbol"/>
                  </a:rPr>
                  <a:t>Type I error is usually much less than expected.</a:t>
                </a:r>
              </a:p>
              <a:p>
                <a:r>
                  <a:rPr lang="en-US" dirty="0" smtClean="0">
                    <a:sym typeface="Symbol"/>
                  </a:rPr>
                  <a:t>If c is large, every difference becomes significant. </a:t>
                </a:r>
              </a:p>
              <a:p>
                <a:pPr marL="0" indent="0">
                  <a:buNone/>
                </a:pPr>
                <a:r>
                  <a:rPr lang="en-US" dirty="0"/>
                  <a:t>I</a:t>
                </a:r>
                <a:r>
                  <a:rPr lang="en-US" dirty="0" smtClean="0"/>
                  <a:t>f </a:t>
                </a:r>
                <a:r>
                  <a:rPr lang="en-US" dirty="0"/>
                  <a:t>we repeated this experiment many times, in 95% of these repetitions each and every of the </a:t>
                </a:r>
                <a:r>
                  <a:rPr lang="en-US" dirty="0" smtClean="0"/>
                  <a:t>c </a:t>
                </a:r>
                <a:r>
                  <a:rPr lang="en-US" dirty="0"/>
                  <a:t>confidence intervals would capture the corresponding difference.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4953000"/>
              </a:xfrm>
              <a:blipFill rotWithShape="0">
                <a:blip r:embed="rId2"/>
                <a:stretch>
                  <a:fillRect l="-1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40</a:t>
            </a:fld>
            <a:endParaRPr lang="en-US"/>
          </a:p>
        </p:txBody>
      </p:sp>
    </p:spTree>
    <p:extLst>
      <p:ext uri="{BB962C8B-B14F-4D97-AF65-F5344CB8AC3E}">
        <p14:creationId xmlns:p14="http://schemas.microsoft.com/office/powerpoint/2010/main" val="12184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4274" name="Picture 2"/>
          <p:cNvPicPr>
            <a:picLocks noGrp="1" noChangeAspect="1" noChangeArrowheads="1"/>
          </p:cNvPicPr>
          <p:nvPr>
            <p:ph idx="1"/>
          </p:nvPr>
        </p:nvPicPr>
        <p:blipFill>
          <a:blip r:embed="rId2"/>
          <a:srcRect/>
          <a:stretch>
            <a:fillRect/>
          </a:stretch>
        </p:blipFill>
        <p:spPr bwMode="auto">
          <a:xfrm>
            <a:off x="3886200" y="3143251"/>
            <a:ext cx="2857500" cy="2636044"/>
          </a:xfrm>
          <a:prstGeom prst="rect">
            <a:avLst/>
          </a:prstGeom>
          <a:noFill/>
          <a:ln w="9525">
            <a:noFill/>
            <a:miter lim="800000"/>
            <a:headEnd/>
            <a:tailEnd/>
          </a:ln>
          <a:effectLst/>
        </p:spPr>
      </p:pic>
      <p:sp>
        <p:nvSpPr>
          <p:cNvPr id="5" name="Oval Callout 4"/>
          <p:cNvSpPr/>
          <p:nvPr/>
        </p:nvSpPr>
        <p:spPr>
          <a:xfrm flipH="1">
            <a:off x="1544089" y="1980985"/>
            <a:ext cx="3600450" cy="1388723"/>
          </a:xfrm>
          <a:prstGeom prst="wedgeEllipseCallou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629814" y="2251994"/>
            <a:ext cx="3514725" cy="1200329"/>
          </a:xfrm>
          <a:prstGeom prst="rect">
            <a:avLst/>
          </a:prstGeom>
          <a:noFill/>
        </p:spPr>
        <p:txBody>
          <a:bodyPr wrap="square" rtlCol="0">
            <a:spAutoFit/>
          </a:bodyPr>
          <a:lstStyle/>
          <a:p>
            <a:pPr algn="ctr"/>
            <a:r>
              <a:rPr lang="en-US" sz="2400" dirty="0">
                <a:solidFill>
                  <a:schemeClr val="accent6">
                    <a:lumMod val="50000"/>
                  </a:schemeClr>
                </a:solidFill>
              </a:rPr>
              <a:t>I am a Turkey, not </a:t>
            </a:r>
            <a:r>
              <a:rPr lang="en-US" sz="2400" dirty="0" err="1">
                <a:solidFill>
                  <a:schemeClr val="accent6">
                    <a:lumMod val="50000"/>
                  </a:schemeClr>
                </a:solidFill>
              </a:rPr>
              <a:t>Tukey</a:t>
            </a:r>
            <a:r>
              <a:rPr lang="en-US" sz="2400" dirty="0">
                <a:solidFill>
                  <a:schemeClr val="accent6">
                    <a:lumMod val="50000"/>
                  </a:schemeClr>
                </a:solidFill>
              </a:rPr>
              <a:t>!</a:t>
            </a:r>
          </a:p>
          <a:p>
            <a:r>
              <a:rPr lang="en-US" sz="2400" dirty="0">
                <a:solidFill>
                  <a:schemeClr val="accent6">
                    <a:lumMod val="50000"/>
                  </a:schemeClr>
                </a:solidFill>
              </a:rPr>
              <a:t>Thank you for not eating</a:t>
            </a:r>
          </a:p>
          <a:p>
            <a:r>
              <a:rPr lang="en-US" sz="2400" dirty="0">
                <a:solidFill>
                  <a:schemeClr val="accent6">
                    <a:lumMod val="50000"/>
                  </a:schemeClr>
                </a:solidFill>
              </a:rPr>
              <a:t>                      me!</a:t>
            </a:r>
          </a:p>
        </p:txBody>
      </p:sp>
      <p:sp>
        <p:nvSpPr>
          <p:cNvPr id="3" name="Slide Number Placeholder 2"/>
          <p:cNvSpPr>
            <a:spLocks noGrp="1"/>
          </p:cNvSpPr>
          <p:nvPr>
            <p:ph type="sldNum" sz="quarter" idx="12"/>
          </p:nvPr>
        </p:nvSpPr>
        <p:spPr/>
        <p:txBody>
          <a:bodyPr/>
          <a:lstStyle/>
          <a:p>
            <a:fld id="{D85D01E0-4520-4710-81AB-3D8832D73914}" type="slidenum">
              <a:rPr lang="en-US" smtClean="0"/>
              <a:pPr/>
              <a:t>41</a:t>
            </a:fld>
            <a:endParaRPr lang="en-US"/>
          </a:p>
        </p:txBody>
      </p:sp>
    </p:spTree>
    <p:extLst>
      <p:ext uri="{BB962C8B-B14F-4D97-AF65-F5344CB8AC3E}">
        <p14:creationId xmlns:p14="http://schemas.microsoft.com/office/powerpoint/2010/main" val="1561506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Tukey</a:t>
                </a:r>
              </a:p>
              <a:p>
                <a:pPr marL="0" indent="0">
                  <a:buNone/>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a:rPr>
                            <m:t>𝑡</m:t>
                          </m:r>
                        </m:e>
                        <m:sub>
                          <m:r>
                            <a:rPr lang="en-US" i="1">
                              <a:latin typeface="Cambria Math"/>
                            </a:rPr>
                            <m:t>𝑐𝑜𝑙𝑢𝑚𝑛</m:t>
                          </m:r>
                          <m:r>
                            <a:rPr lang="en-US" b="0" i="1" smtClean="0">
                              <a:latin typeface="Cambria Math" panose="02040503050406030204" pitchFamily="18" charset="0"/>
                            </a:rPr>
                            <m:t>,</m:t>
                          </m:r>
                          <m:r>
                            <a:rPr lang="en-US" b="0" i="1" smtClean="0">
                              <a:latin typeface="Cambria Math" panose="02040503050406030204" pitchFamily="18" charset="0"/>
                            </a:rPr>
                            <m:t>𝑑𝑓</m:t>
                          </m:r>
                        </m:sub>
                        <m:sup>
                          <m:r>
                            <a:rPr lang="en-US" i="1">
                              <a:latin typeface="Cambria Math"/>
                            </a:rPr>
                            <m:t>∗</m:t>
                          </m:r>
                          <m:r>
                            <a:rPr lang="en-US" b="0" i="1" smtClean="0">
                              <a:latin typeface="Cambria Math" panose="02040503050406030204" pitchFamily="18" charset="0"/>
                            </a:rPr>
                            <m:t>∗</m:t>
                          </m:r>
                        </m:sup>
                      </m:sSubSup>
                      <m:r>
                        <a:rPr lang="en-US" i="1">
                          <a:latin typeface="Cambria Math"/>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a:ea typeface="Cambria Math"/>
                                </a:rPr>
                                <m:t>𝛼</m:t>
                              </m:r>
                              <m:r>
                                <a:rPr lang="en-US" b="0" i="1" smtClean="0">
                                  <a:latin typeface="Cambria Math"/>
                                  <a:ea typeface="Cambria Math"/>
                                </a:rPr>
                                <m:t>,</m:t>
                              </m:r>
                              <m:r>
                                <a:rPr lang="en-US" b="0" i="1" smtClean="0">
                                  <a:latin typeface="Cambria Math" panose="02040503050406030204" pitchFamily="18" charset="0"/>
                                  <a:ea typeface="Cambria Math"/>
                                </a:rPr>
                                <m:t>𝑘</m:t>
                              </m:r>
                              <m:r>
                                <a:rPr lang="en-US" b="0" i="1" smtClean="0">
                                  <a:latin typeface="Cambria Math"/>
                                  <a:ea typeface="Cambria Math"/>
                                </a:rPr>
                                <m:t>,</m:t>
                              </m:r>
                              <m:r>
                                <a:rPr lang="en-US" b="0" i="1" smtClean="0">
                                  <a:latin typeface="Cambria Math" panose="02040503050406030204" pitchFamily="18" charset="0"/>
                                  <a:ea typeface="Cambria Math"/>
                                </a:rPr>
                                <m:t>𝑛</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𝑘</m:t>
                              </m:r>
                            </m:sub>
                          </m:sSub>
                        </m:num>
                        <m:den>
                          <m:rad>
                            <m:radPr>
                              <m:degHide m:val="on"/>
                              <m:ctrlPr>
                                <a:rPr lang="en-US" i="1" smtClean="0">
                                  <a:latin typeface="Cambria Math" panose="02040503050406030204" pitchFamily="18" charset="0"/>
                                </a:rPr>
                              </m:ctrlPr>
                            </m:radPr>
                            <m:deg/>
                            <m:e>
                              <m:r>
                                <a:rPr lang="en-US" b="0" i="1" smtClean="0">
                                  <a:latin typeface="Cambria Math"/>
                                </a:rPr>
                                <m:t>2</m:t>
                              </m:r>
                            </m:e>
                          </m:rad>
                        </m:den>
                      </m:f>
                    </m:oMath>
                  </m:oMathPara>
                </a14:m>
                <a:endParaRPr lang="en-US" dirty="0" smtClean="0"/>
              </a:p>
              <a:p>
                <a:pPr marL="0" indent="0">
                  <a:buNone/>
                </a:pPr>
                <a:r>
                  <a:rPr lang="en-US" dirty="0" smtClean="0"/>
                  <a:t>Used if all pairwise comparisons are used.</a:t>
                </a:r>
              </a:p>
              <a:p>
                <a:pPr marL="0" indent="0">
                  <a:buNone/>
                </a:pPr>
                <a:r>
                  <a:rPr lang="en-US" dirty="0" err="1" smtClean="0"/>
                  <a:t>Dunnett</a:t>
                </a:r>
                <a:endParaRPr lang="en-US" dirty="0" smtClean="0"/>
              </a:p>
              <a:p>
                <a:pPr marL="0" indent="0">
                  <a:buNone/>
                </a:pPr>
                <a:r>
                  <a:rPr lang="en-US" dirty="0" smtClean="0"/>
                  <a:t>Only used if there is a control</a:t>
                </a:r>
              </a:p>
              <a:p>
                <a:pPr marL="0" indent="0">
                  <a:buNone/>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a:rPr>
                            <m:t>𝑡</m:t>
                          </m:r>
                        </m:e>
                        <m:sub>
                          <m:r>
                            <a:rPr lang="en-US" i="1">
                              <a:latin typeface="Cambria Math"/>
                            </a:rPr>
                            <m:t>𝑐𝑜𝑙𝑢𝑚𝑛</m:t>
                          </m:r>
                          <m:r>
                            <a:rPr lang="en-US" i="1">
                              <a:latin typeface="Cambria Math" panose="02040503050406030204" pitchFamily="18" charset="0"/>
                            </a:rPr>
                            <m:t>,</m:t>
                          </m:r>
                          <m:r>
                            <a:rPr lang="en-US" i="1">
                              <a:latin typeface="Cambria Math" panose="02040503050406030204" pitchFamily="18" charset="0"/>
                            </a:rPr>
                            <m:t>𝑑𝑓</m:t>
                          </m:r>
                        </m:sub>
                        <m:sup>
                          <m:r>
                            <a:rPr lang="en-US" i="1">
                              <a:latin typeface="Cambria Math"/>
                            </a:rPr>
                            <m:t>∗</m:t>
                          </m:r>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42</a:t>
            </a:fld>
            <a:endParaRPr lang="en-US"/>
          </a:p>
        </p:txBody>
      </p:sp>
    </p:spTree>
    <p:extLst>
      <p:ext uri="{BB962C8B-B14F-4D97-AF65-F5344CB8AC3E}">
        <p14:creationId xmlns:p14="http://schemas.microsoft.com/office/powerpoint/2010/main" val="163944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49" y="4313"/>
            <a:ext cx="8229600" cy="910087"/>
          </a:xfrm>
        </p:spPr>
        <p:txBody>
          <a:bodyPr/>
          <a:lstStyle/>
          <a:p>
            <a:r>
              <a:rPr lang="en-US" dirty="0" smtClean="0"/>
              <a:t>Procedure: Multiple Comparison</a:t>
            </a:r>
            <a:endParaRPr lang="en-US" dirty="0"/>
          </a:p>
        </p:txBody>
      </p:sp>
      <p:sp>
        <p:nvSpPr>
          <p:cNvPr id="3" name="Content Placeholder 2"/>
          <p:cNvSpPr>
            <a:spLocks noGrp="1"/>
          </p:cNvSpPr>
          <p:nvPr>
            <p:ph idx="1"/>
          </p:nvPr>
        </p:nvSpPr>
        <p:spPr>
          <a:xfrm>
            <a:off x="228600" y="914400"/>
            <a:ext cx="8686800" cy="6248399"/>
          </a:xfrm>
        </p:spPr>
        <p:txBody>
          <a:bodyPr>
            <a:normAutofit fontScale="92500"/>
          </a:bodyPr>
          <a:lstStyle/>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Perform </a:t>
            </a:r>
            <a:r>
              <a:rPr lang="en-US" sz="3200" dirty="0">
                <a:ea typeface="Times New Roman" panose="02020603050405020304" pitchFamily="18" charset="0"/>
                <a:cs typeface="Times New Roman" panose="02020603050405020304" pitchFamily="18" charset="0"/>
              </a:rPr>
              <a:t>the ANOVA test (obtain the ANOVA table</a:t>
            </a:r>
            <a:r>
              <a:rPr lang="en-US" sz="3200" dirty="0" smtClean="0">
                <a:ea typeface="Times New Roman" panose="02020603050405020304" pitchFamily="18" charset="0"/>
                <a:cs typeface="Times New Roman" panose="02020603050405020304" pitchFamily="18" charset="0"/>
              </a:rPr>
              <a:t>); only continue if the results are statistically significant.</a:t>
            </a:r>
            <a:endParaRPr lang="en-US" sz="3200" dirty="0">
              <a:ea typeface="Times New Roman" panose="02020603050405020304" pitchFamily="18" charset="0"/>
              <a:cs typeface="Times New Roman" panose="02020603050405020304" pitchFamily="18" charset="0"/>
            </a:endParaRP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Select </a:t>
            </a:r>
            <a:r>
              <a:rPr lang="en-US" sz="3200" dirty="0">
                <a:ea typeface="Times New Roman" panose="02020603050405020304" pitchFamily="18" charset="0"/>
                <a:cs typeface="Times New Roman" panose="02020603050405020304" pitchFamily="18" charset="0"/>
              </a:rPr>
              <a:t>a family significance level, </a:t>
            </a:r>
            <a:r>
              <a:rPr lang="en-US" sz="3200" dirty="0" smtClean="0">
                <a:ea typeface="Times New Roman" panose="02020603050405020304" pitchFamily="18" charset="0"/>
                <a:cs typeface="Times New Roman" panose="02020603050405020304" pitchFamily="18" charset="0"/>
                <a:sym typeface="Symbol" panose="05050102010706020507" pitchFamily="18" charset="2"/>
              </a:rPr>
              <a:t>.</a:t>
            </a:r>
            <a:endParaRPr lang="en-US" sz="3200" dirty="0">
              <a:ea typeface="Times New Roman" panose="02020603050405020304" pitchFamily="18" charset="0"/>
              <a:cs typeface="Times New Roman" panose="02020603050405020304" pitchFamily="18" charset="0"/>
            </a:endParaRP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Select </a:t>
            </a:r>
            <a:r>
              <a:rPr lang="en-US" sz="3200" dirty="0">
                <a:ea typeface="Times New Roman" panose="02020603050405020304" pitchFamily="18" charset="0"/>
                <a:cs typeface="Times New Roman" panose="02020603050405020304" pitchFamily="18" charset="0"/>
              </a:rPr>
              <a:t>the multiple comparison </a:t>
            </a:r>
            <a:r>
              <a:rPr lang="en-US" sz="3200" dirty="0" smtClean="0">
                <a:ea typeface="Times New Roman" panose="02020603050405020304" pitchFamily="18" charset="0"/>
                <a:cs typeface="Times New Roman" panose="02020603050405020304" pitchFamily="18" charset="0"/>
              </a:rPr>
              <a:t>methodology.</a:t>
            </a:r>
            <a:endParaRPr lang="en-US" sz="3200" dirty="0">
              <a:ea typeface="Times New Roman" panose="02020603050405020304" pitchFamily="18" charset="0"/>
              <a:cs typeface="Times New Roman" panose="02020603050405020304" pitchFamily="18" charset="0"/>
            </a:endParaRP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Calculate </a:t>
            </a:r>
            <a:r>
              <a:rPr lang="en-US" sz="3200" dirty="0">
                <a:ea typeface="Times New Roman" panose="02020603050405020304" pitchFamily="18" charset="0"/>
                <a:cs typeface="Times New Roman" panose="02020603050405020304" pitchFamily="18" charset="0"/>
              </a:rPr>
              <a:t>t</a:t>
            </a:r>
            <a:r>
              <a:rPr lang="en-US" sz="3200" dirty="0" smtClean="0">
                <a:ea typeface="Times New Roman" panose="02020603050405020304" pitchFamily="18" charset="0"/>
                <a:cs typeface="Times New Roman" panose="02020603050405020304" pitchFamily="18" charset="0"/>
              </a:rPr>
              <a:t>**.</a:t>
            </a:r>
            <a:endParaRPr lang="en-US" sz="3200" dirty="0">
              <a:ea typeface="Times New Roman" panose="02020603050405020304" pitchFamily="18" charset="0"/>
              <a:cs typeface="Times New Roman" panose="02020603050405020304" pitchFamily="18" charset="0"/>
            </a:endParaRP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Calculate </a:t>
            </a:r>
            <a:r>
              <a:rPr lang="en-US" sz="3200" dirty="0">
                <a:ea typeface="Times New Roman" panose="02020603050405020304" pitchFamily="18" charset="0"/>
                <a:cs typeface="Times New Roman" panose="02020603050405020304" pitchFamily="18" charset="0"/>
              </a:rPr>
              <a:t>all of the confidence </a:t>
            </a:r>
            <a:r>
              <a:rPr lang="en-US" sz="3200" dirty="0" smtClean="0">
                <a:ea typeface="Times New Roman" panose="02020603050405020304" pitchFamily="18" charset="0"/>
                <a:cs typeface="Times New Roman" panose="02020603050405020304" pitchFamily="18" charset="0"/>
              </a:rPr>
              <a:t>intervals required by the procedure.</a:t>
            </a:r>
            <a:endParaRPr lang="en-US" sz="3200" dirty="0">
              <a:ea typeface="Times New Roman" panose="02020603050405020304" pitchFamily="18" charset="0"/>
              <a:cs typeface="Times New Roman" panose="02020603050405020304" pitchFamily="18" charset="0"/>
            </a:endParaRP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Determine </a:t>
            </a:r>
            <a:r>
              <a:rPr lang="en-US" sz="3200" dirty="0">
                <a:ea typeface="Times New Roman" panose="02020603050405020304" pitchFamily="18" charset="0"/>
                <a:cs typeface="Times New Roman" panose="02020603050405020304" pitchFamily="18" charset="0"/>
              </a:rPr>
              <a:t>which ones are statistically </a:t>
            </a:r>
            <a:r>
              <a:rPr lang="en-US" sz="3200" dirty="0" smtClean="0">
                <a:ea typeface="Times New Roman" panose="02020603050405020304" pitchFamily="18" charset="0"/>
                <a:cs typeface="Times New Roman" panose="02020603050405020304" pitchFamily="18" charset="0"/>
              </a:rPr>
              <a:t>significant.</a:t>
            </a:r>
            <a:endParaRPr lang="en-US" sz="3200" dirty="0">
              <a:ea typeface="Times New Roman" panose="02020603050405020304" pitchFamily="18" charset="0"/>
              <a:cs typeface="Times New Roman" panose="02020603050405020304" pitchFamily="18" charset="0"/>
            </a:endParaRP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Visually </a:t>
            </a:r>
            <a:r>
              <a:rPr lang="en-US" sz="3200" dirty="0">
                <a:ea typeface="Times New Roman" panose="02020603050405020304" pitchFamily="18" charset="0"/>
                <a:cs typeface="Times New Roman" panose="02020603050405020304" pitchFamily="18" charset="0"/>
              </a:rPr>
              <a:t>display the </a:t>
            </a:r>
            <a:r>
              <a:rPr lang="en-US" sz="3200" dirty="0" smtClean="0">
                <a:ea typeface="Times New Roman" panose="02020603050405020304" pitchFamily="18" charset="0"/>
                <a:cs typeface="Times New Roman" panose="02020603050405020304" pitchFamily="18" charset="0"/>
              </a:rPr>
              <a:t>results.</a:t>
            </a:r>
          </a:p>
          <a:p>
            <a:pPr marL="457200" lvl="4" indent="-457200">
              <a:spcBef>
                <a:spcPts val="0"/>
              </a:spcBef>
              <a:spcAft>
                <a:spcPts val="600"/>
              </a:spcAft>
              <a:buFont typeface="+mj-lt"/>
              <a:buAutoNum type="arabicPeriod"/>
              <a:tabLst>
                <a:tab pos="1463040" algn="l"/>
                <a:tab pos="3810000" algn="ctr"/>
                <a:tab pos="6172200" algn="r"/>
                <a:tab pos="1097280" algn="l"/>
                <a:tab pos="3810000" algn="ctr"/>
                <a:tab pos="6172200" algn="r"/>
              </a:tabLst>
            </a:pPr>
            <a:r>
              <a:rPr lang="en-US" sz="3200" dirty="0" smtClean="0">
                <a:ea typeface="Times New Roman" panose="02020603050405020304" pitchFamily="18" charset="0"/>
                <a:cs typeface="Times New Roman" panose="02020603050405020304" pitchFamily="18" charset="0"/>
              </a:rPr>
              <a:t>Write a conclusion in the context of the problem.</a:t>
            </a:r>
            <a:endParaRPr lang="en-US" sz="3200" dirty="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43</a:t>
            </a:fld>
            <a:endParaRPr lang="en-US"/>
          </a:p>
        </p:txBody>
      </p:sp>
    </p:spTree>
    <p:extLst>
      <p:ext uri="{BB962C8B-B14F-4D97-AF65-F5344CB8AC3E}">
        <p14:creationId xmlns:p14="http://schemas.microsoft.com/office/powerpoint/2010/main" val="297977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Multiple Comparison</a:t>
            </a:r>
            <a:endParaRPr lang="en-US"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dirty="0"/>
              <a:t>A random sample of 15 healthy young men are split randomly into 3 groups of 5. They receive 0, 20, and 40 mg of the drug Paxil for one week. Then their serotonin levels are measured to determine whether Paxil affects serotonin levels. </a:t>
            </a:r>
            <a:endParaRPr lang="en-US" dirty="0" smtClean="0"/>
          </a:p>
          <a:p>
            <a:pPr>
              <a:buNone/>
            </a:pPr>
            <a:r>
              <a:rPr lang="en-US" dirty="0" smtClean="0"/>
              <a:t>Which dosage would provide the largest change in serotonin levels?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dirty="0"/>
              <a:t>Example: Multiple </a:t>
            </a:r>
            <a:r>
              <a:rPr lang="en-US" dirty="0" smtClean="0"/>
              <a:t>Comparison (</a:t>
            </a:r>
            <a:r>
              <a:rPr lang="en-US" dirty="0" err="1" smtClean="0"/>
              <a:t>cont</a:t>
            </a:r>
            <a:r>
              <a:rPr lang="en-US" dirty="0" smtClean="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72243814"/>
              </p:ext>
            </p:extLst>
          </p:nvPr>
        </p:nvGraphicFramePr>
        <p:xfrm>
          <a:off x="457200" y="4572000"/>
          <a:ext cx="8229599" cy="2072640"/>
        </p:xfrm>
        <a:graphic>
          <a:graphicData uri="http://schemas.openxmlformats.org/drawingml/2006/table">
            <a:tbl>
              <a:tblPr>
                <a:tableStyleId>{5C22544A-7EE6-4342-B048-85BDC9FD1C3A}</a:tableStyleId>
              </a:tblPr>
              <a:tblGrid>
                <a:gridCol w="1523999"/>
                <a:gridCol w="609600"/>
                <a:gridCol w="1447800"/>
                <a:gridCol w="1219200"/>
                <a:gridCol w="1600200"/>
                <a:gridCol w="1828800"/>
              </a:tblGrid>
              <a:tr h="370840">
                <a:tc>
                  <a:txBody>
                    <a:bodyPr/>
                    <a:lstStyle/>
                    <a:p>
                      <a:r>
                        <a:rPr lang="en-US" sz="2800" dirty="0" smtClean="0"/>
                        <a:t>Source</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err="1" smtClean="0"/>
                        <a:t>df</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SS</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MS</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F</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P-Value</a:t>
                      </a:r>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dirty="0" smtClean="0"/>
                        <a:t>Model</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2</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841.88</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420.94</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8.36</a:t>
                      </a:r>
                      <a:endParaRPr lang="en-US" sz="28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0.005321</a:t>
                      </a:r>
                    </a:p>
                  </a:txBody>
                  <a:tcPr>
                    <a:lnT w="12700" cap="flat" cmpd="sng" algn="ctr">
                      <a:solidFill>
                        <a:schemeClr val="tx1"/>
                      </a:solidFill>
                      <a:prstDash val="solid"/>
                      <a:round/>
                      <a:headEnd type="none" w="med" len="med"/>
                      <a:tailEnd type="none" w="med" len="med"/>
                    </a:lnT>
                  </a:tcPr>
                </a:tc>
              </a:tr>
              <a:tr h="370840">
                <a:tc>
                  <a:txBody>
                    <a:bodyPr/>
                    <a:lstStyle/>
                    <a:p>
                      <a:r>
                        <a:rPr lang="en-US" sz="2800" dirty="0" smtClean="0"/>
                        <a:t>Error</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12</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604.34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50.36</a:t>
                      </a:r>
                      <a:endParaRPr lang="en-US" sz="2800" dirty="0"/>
                    </a:p>
                  </a:txBody>
                  <a:tcPr>
                    <a:lnB w="12700" cap="flat" cmpd="sng" algn="ctr">
                      <a:solidFill>
                        <a:schemeClr val="tx1"/>
                      </a:solidFill>
                      <a:prstDash val="solid"/>
                      <a:round/>
                      <a:headEnd type="none" w="med" len="med"/>
                      <a:tailEnd type="none" w="med" len="med"/>
                    </a:lnB>
                  </a:tcPr>
                </a:tc>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dirty="0" smtClean="0"/>
                        <a:t>Total</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14</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1446.23</a:t>
                      </a:r>
                      <a:endParaRPr lang="en-US" sz="2800" dirty="0"/>
                    </a:p>
                  </a:txBody>
                  <a:tcP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129481812"/>
              </p:ext>
            </p:extLst>
          </p:nvPr>
        </p:nvGraphicFramePr>
        <p:xfrm>
          <a:off x="1295400" y="914400"/>
          <a:ext cx="6477000" cy="3627120"/>
        </p:xfrm>
        <a:graphic>
          <a:graphicData uri="http://schemas.openxmlformats.org/drawingml/2006/table">
            <a:tbl>
              <a:tblPr>
                <a:tableStyleId>{5C22544A-7EE6-4342-B048-85BDC9FD1C3A}</a:tableStyleId>
              </a:tblPr>
              <a:tblGrid>
                <a:gridCol w="1943477"/>
                <a:gridCol w="1351984"/>
                <a:gridCol w="1352739"/>
                <a:gridCol w="1828800"/>
              </a:tblGrid>
              <a:tr h="370840">
                <a:tc>
                  <a:txBody>
                    <a:bodyPr/>
                    <a:lstStyle/>
                    <a:p>
                      <a:r>
                        <a:rPr lang="en-US" sz="2800" dirty="0" smtClean="0"/>
                        <a:t>Dose</a:t>
                      </a:r>
                      <a:endParaRPr lang="en-US" sz="2800" dirty="0"/>
                    </a:p>
                  </a:txBody>
                  <a:tcPr/>
                </a:tc>
                <a:tc>
                  <a:txBody>
                    <a:bodyPr/>
                    <a:lstStyle/>
                    <a:p>
                      <a:r>
                        <a:rPr lang="en-US" sz="2800" dirty="0" smtClean="0"/>
                        <a:t>0 mg</a:t>
                      </a:r>
                      <a:endParaRPr lang="en-US" sz="2800" dirty="0"/>
                    </a:p>
                  </a:txBody>
                  <a:tcPr/>
                </a:tc>
                <a:tc>
                  <a:txBody>
                    <a:bodyPr/>
                    <a:lstStyle/>
                    <a:p>
                      <a:r>
                        <a:rPr lang="en-US" sz="2800" dirty="0" smtClean="0"/>
                        <a:t>20 mg</a:t>
                      </a:r>
                      <a:endParaRPr lang="en-US" sz="2800" dirty="0"/>
                    </a:p>
                  </a:txBody>
                  <a:tcPr/>
                </a:tc>
                <a:tc>
                  <a:txBody>
                    <a:bodyPr/>
                    <a:lstStyle/>
                    <a:p>
                      <a:r>
                        <a:rPr lang="en-US" sz="2800" dirty="0" smtClean="0"/>
                        <a:t>40 mg</a:t>
                      </a:r>
                      <a:endParaRPr lang="en-US" sz="2800" dirty="0"/>
                    </a:p>
                  </a:txBody>
                  <a:tcPr/>
                </a:tc>
              </a:tr>
              <a:tr h="370840">
                <a:tc>
                  <a:txBody>
                    <a:bodyPr/>
                    <a:lstStyle/>
                    <a:p>
                      <a:endParaRPr lang="en-US" sz="2800" dirty="0"/>
                    </a:p>
                  </a:txBody>
                  <a:tcPr/>
                </a:tc>
                <a:tc>
                  <a:txBody>
                    <a:bodyPr/>
                    <a:lstStyle/>
                    <a:p>
                      <a:r>
                        <a:rPr lang="en-US" sz="2800" dirty="0" smtClean="0"/>
                        <a:t>48.62</a:t>
                      </a:r>
                      <a:endParaRPr lang="en-US" sz="2800" dirty="0"/>
                    </a:p>
                  </a:txBody>
                  <a:tcPr/>
                </a:tc>
                <a:tc>
                  <a:txBody>
                    <a:bodyPr/>
                    <a:lstStyle/>
                    <a:p>
                      <a:r>
                        <a:rPr lang="en-US" sz="2800" dirty="0" smtClean="0"/>
                        <a:t>58.60</a:t>
                      </a:r>
                      <a:endParaRPr lang="en-US" sz="2800" dirty="0"/>
                    </a:p>
                  </a:txBody>
                  <a:tcPr/>
                </a:tc>
                <a:tc>
                  <a:txBody>
                    <a:bodyPr/>
                    <a:lstStyle/>
                    <a:p>
                      <a:r>
                        <a:rPr lang="en-US" sz="2800" dirty="0" smtClean="0"/>
                        <a:t>68.59</a:t>
                      </a:r>
                      <a:endParaRPr lang="en-US" sz="2800" dirty="0"/>
                    </a:p>
                  </a:txBody>
                  <a:tcPr/>
                </a:tc>
              </a:tr>
              <a:tr h="370840">
                <a:tc>
                  <a:txBody>
                    <a:bodyPr/>
                    <a:lstStyle/>
                    <a:p>
                      <a:endParaRPr lang="en-US" sz="2800" dirty="0"/>
                    </a:p>
                  </a:txBody>
                  <a:tcPr/>
                </a:tc>
                <a:tc>
                  <a:txBody>
                    <a:bodyPr/>
                    <a:lstStyle/>
                    <a:p>
                      <a:r>
                        <a:rPr lang="en-US" sz="2800" dirty="0" smtClean="0"/>
                        <a:t>49.85</a:t>
                      </a:r>
                      <a:endParaRPr lang="en-US" sz="2800" dirty="0"/>
                    </a:p>
                  </a:txBody>
                  <a:tcPr/>
                </a:tc>
                <a:tc>
                  <a:txBody>
                    <a:bodyPr/>
                    <a:lstStyle/>
                    <a:p>
                      <a:r>
                        <a:rPr lang="en-US" sz="2800" dirty="0" smtClean="0"/>
                        <a:t>72.52</a:t>
                      </a:r>
                      <a:endParaRPr lang="en-US" sz="2800" dirty="0"/>
                    </a:p>
                  </a:txBody>
                  <a:tcPr/>
                </a:tc>
                <a:tc>
                  <a:txBody>
                    <a:bodyPr/>
                    <a:lstStyle/>
                    <a:p>
                      <a:r>
                        <a:rPr lang="en-US" sz="2800" dirty="0" smtClean="0"/>
                        <a:t>78.28</a:t>
                      </a:r>
                      <a:endParaRPr lang="en-US" sz="2800" dirty="0"/>
                    </a:p>
                  </a:txBody>
                  <a:tcPr/>
                </a:tc>
              </a:tr>
              <a:tr h="370840">
                <a:tc>
                  <a:txBody>
                    <a:bodyPr/>
                    <a:lstStyle/>
                    <a:p>
                      <a:endParaRPr lang="en-US" sz="2800" dirty="0"/>
                    </a:p>
                  </a:txBody>
                  <a:tcPr/>
                </a:tc>
                <a:tc>
                  <a:txBody>
                    <a:bodyPr/>
                    <a:lstStyle/>
                    <a:p>
                      <a:r>
                        <a:rPr lang="en-US" sz="2800" dirty="0" smtClean="0"/>
                        <a:t>64.22</a:t>
                      </a:r>
                      <a:endParaRPr lang="en-US" sz="2800" dirty="0"/>
                    </a:p>
                  </a:txBody>
                  <a:tcPr/>
                </a:tc>
                <a:tc>
                  <a:txBody>
                    <a:bodyPr/>
                    <a:lstStyle/>
                    <a:p>
                      <a:r>
                        <a:rPr lang="en-US" sz="2800" dirty="0" smtClean="0"/>
                        <a:t>66.72</a:t>
                      </a:r>
                      <a:endParaRPr lang="en-US" sz="2800" dirty="0"/>
                    </a:p>
                  </a:txBody>
                  <a:tcPr/>
                </a:tc>
                <a:tc>
                  <a:txBody>
                    <a:bodyPr/>
                    <a:lstStyle/>
                    <a:p>
                      <a:r>
                        <a:rPr lang="en-US" sz="2800" dirty="0" smtClean="0"/>
                        <a:t>82.77</a:t>
                      </a:r>
                      <a:endParaRPr lang="en-US" sz="2800" dirty="0"/>
                    </a:p>
                  </a:txBody>
                  <a:tcPr/>
                </a:tc>
              </a:tr>
              <a:tr h="370840">
                <a:tc>
                  <a:txBody>
                    <a:bodyPr/>
                    <a:lstStyle/>
                    <a:p>
                      <a:endParaRPr lang="en-US" sz="2800" dirty="0"/>
                    </a:p>
                  </a:txBody>
                  <a:tcPr/>
                </a:tc>
                <a:tc>
                  <a:txBody>
                    <a:bodyPr/>
                    <a:lstStyle/>
                    <a:p>
                      <a:r>
                        <a:rPr lang="en-US" sz="2800" dirty="0" smtClean="0"/>
                        <a:t>62.81</a:t>
                      </a:r>
                      <a:endParaRPr lang="en-US" sz="2800" dirty="0"/>
                    </a:p>
                  </a:txBody>
                  <a:tcPr/>
                </a:tc>
                <a:tc>
                  <a:txBody>
                    <a:bodyPr/>
                    <a:lstStyle/>
                    <a:p>
                      <a:r>
                        <a:rPr lang="en-US" sz="2800" dirty="0" smtClean="0"/>
                        <a:t>80.12</a:t>
                      </a:r>
                      <a:endParaRPr lang="en-US" sz="2800" dirty="0"/>
                    </a:p>
                  </a:txBody>
                  <a:tcPr/>
                </a:tc>
                <a:tc>
                  <a:txBody>
                    <a:bodyPr/>
                    <a:lstStyle/>
                    <a:p>
                      <a:r>
                        <a:rPr lang="en-US" sz="2800" dirty="0" smtClean="0"/>
                        <a:t>76.53</a:t>
                      </a:r>
                      <a:endParaRPr lang="en-US" sz="2800" dirty="0"/>
                    </a:p>
                  </a:txBody>
                  <a:tcPr/>
                </a:tc>
              </a:tr>
              <a:tr h="370840">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62.51</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68.44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72.33</a:t>
                      </a:r>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baseline="0" dirty="0" err="1" smtClean="0"/>
                        <a:t>x̅</a:t>
                      </a:r>
                      <a:r>
                        <a:rPr lang="en-US" sz="2800" baseline="-25000" dirty="0" err="1" smtClean="0"/>
                        <a:t>i</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57.60</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69.28</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75.70</a:t>
                      </a:r>
                      <a:endParaRPr lang="en-US" sz="2800" dirty="0"/>
                    </a:p>
                  </a:txBody>
                  <a:tcPr>
                    <a:lnT w="12700" cap="flat" cmpd="sng" algn="ctr">
                      <a:solidFill>
                        <a:schemeClr val="tx1"/>
                      </a:solidFill>
                      <a:prstDash val="solid"/>
                      <a:round/>
                      <a:headEnd type="none" w="med" len="med"/>
                      <a:tailEnd type="none" w="med" len="med"/>
                    </a:lnT>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45</a:t>
            </a:fld>
            <a:endParaRPr lang="en-US"/>
          </a:p>
        </p:txBody>
      </p:sp>
    </p:spTree>
    <p:extLst>
      <p:ext uri="{BB962C8B-B14F-4D97-AF65-F5344CB8AC3E}">
        <p14:creationId xmlns:p14="http://schemas.microsoft.com/office/powerpoint/2010/main" val="2985110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10886"/>
            <a:ext cx="9144000" cy="1143000"/>
          </a:xfrm>
        </p:spPr>
        <p:txBody>
          <a:bodyPr>
            <a:normAutofit fontScale="90000"/>
          </a:bodyPr>
          <a:lstStyle/>
          <a:p>
            <a:r>
              <a:rPr lang="en-US" dirty="0"/>
              <a:t>Example: Multiple </a:t>
            </a:r>
            <a:r>
              <a:rPr lang="en-US" dirty="0" smtClean="0"/>
              <a:t>Comparison: </a:t>
            </a:r>
            <a:r>
              <a:rPr lang="en-US" dirty="0" err="1" smtClean="0"/>
              <a:t>Dunnett</a:t>
            </a:r>
            <a:endParaRPr lang="en-US" dirty="0"/>
          </a:p>
        </p:txBody>
      </p:sp>
      <p:sp>
        <p:nvSpPr>
          <p:cNvPr id="3" name="Content Placeholder 2"/>
          <p:cNvSpPr>
            <a:spLocks noGrp="1"/>
          </p:cNvSpPr>
          <p:nvPr>
            <p:ph idx="1"/>
          </p:nvPr>
        </p:nvSpPr>
        <p:spPr>
          <a:xfrm>
            <a:off x="457200" y="914399"/>
            <a:ext cx="8229600" cy="5807075"/>
          </a:xfrm>
        </p:spPr>
        <p:txBody>
          <a:bodyPr>
            <a:normAutofit/>
          </a:bodyPr>
          <a:lstStyle/>
          <a:p>
            <a:pPr marL="0" indent="0">
              <a:buNone/>
            </a:pPr>
            <a:r>
              <a:rPr lang="en-US" dirty="0" smtClean="0"/>
              <a:t>t** = 2.50</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Therefore, dosages of both 20 mg and 40 mg of Paxil do raise serotonin levels.</a:t>
            </a:r>
          </a:p>
        </p:txBody>
      </p:sp>
      <p:sp>
        <p:nvSpPr>
          <p:cNvPr id="4" name="Slide Number Placeholder 3"/>
          <p:cNvSpPr>
            <a:spLocks noGrp="1"/>
          </p:cNvSpPr>
          <p:nvPr>
            <p:ph type="sldNum" sz="quarter" idx="12"/>
          </p:nvPr>
        </p:nvSpPr>
        <p:spPr/>
        <p:txBody>
          <a:bodyPr/>
          <a:lstStyle/>
          <a:p>
            <a:fld id="{D85D01E0-4520-4710-81AB-3D8832D73914}" type="slidenum">
              <a:rPr lang="en-US" smtClean="0"/>
              <a:pPr/>
              <a:t>46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63217"/>
              </p:ext>
            </p:extLst>
          </p:nvPr>
        </p:nvGraphicFramePr>
        <p:xfrm>
          <a:off x="381000" y="1524000"/>
          <a:ext cx="8077200" cy="1752600"/>
        </p:xfrm>
        <a:graphic>
          <a:graphicData uri="http://schemas.openxmlformats.org/drawingml/2006/table">
            <a:tbl>
              <a:tblPr firstRow="1" firstCol="1" bandRow="1"/>
              <a:tblGrid>
                <a:gridCol w="1678010"/>
                <a:gridCol w="3981718"/>
                <a:gridCol w="2417472"/>
              </a:tblGrid>
              <a:tr h="5842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err="1">
                          <a:effectLst/>
                          <a:latin typeface="+mn-lt"/>
                          <a:ea typeface="Times New Roman"/>
                          <a:cs typeface="Times New Roman"/>
                        </a:rPr>
                        <a:t>i</a:t>
                      </a:r>
                      <a:r>
                        <a:rPr lang="en-US" sz="3200" dirty="0">
                          <a:effectLst/>
                          <a:latin typeface="+mn-lt"/>
                          <a:ea typeface="Times New Roman"/>
                          <a:cs typeface="Times New Roman"/>
                        </a:rPr>
                        <a:t> - 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x</a:t>
                      </a:r>
                      <a:r>
                        <a:rPr lang="en-US" sz="3200">
                          <a:effectLst/>
                          <a:latin typeface="+mn-lt"/>
                          <a:ea typeface="Times New Roman"/>
                          <a:cs typeface="Arial"/>
                        </a:rPr>
                        <a:t>̅</a:t>
                      </a:r>
                      <a:r>
                        <a:rPr lang="en-US" sz="3200" baseline="-25000">
                          <a:effectLst/>
                          <a:latin typeface="+mn-lt"/>
                          <a:ea typeface="Times New Roman"/>
                          <a:cs typeface="Times New Roman"/>
                        </a:rPr>
                        <a:t>i.</a:t>
                      </a:r>
                      <a:r>
                        <a:rPr lang="en-US" sz="3200">
                          <a:effectLst/>
                          <a:latin typeface="+mn-lt"/>
                          <a:ea typeface="Times New Roman"/>
                          <a:cs typeface="Times New Roman"/>
                        </a:rPr>
                        <a:t> - x</a:t>
                      </a:r>
                      <a:r>
                        <a:rPr lang="en-US" sz="3200">
                          <a:effectLst/>
                          <a:latin typeface="+mn-lt"/>
                          <a:ea typeface="Times New Roman"/>
                          <a:cs typeface="Arial"/>
                        </a:rPr>
                        <a:t>̅</a:t>
                      </a:r>
                      <a:r>
                        <a:rPr lang="en-US" sz="3200" baseline="-25000">
                          <a:effectLst/>
                          <a:latin typeface="+mn-lt"/>
                          <a:ea typeface="Times New Roman"/>
                          <a:cs typeface="Times New Roman"/>
                        </a:rPr>
                        <a:t>j.</a:t>
                      </a:r>
                      <a:endParaRPr lang="en-US" sz="320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2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69.28 – 57.60 = 11.68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(0.46, 22.9)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0">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3 - 1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75.70 – 57.60 = 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(6.88, 29.32)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33821782"/>
              </p:ext>
            </p:extLst>
          </p:nvPr>
        </p:nvGraphicFramePr>
        <p:xfrm>
          <a:off x="272141" y="3383280"/>
          <a:ext cx="8490858" cy="1950720"/>
        </p:xfrm>
        <a:graphic>
          <a:graphicData uri="http://schemas.openxmlformats.org/drawingml/2006/table">
            <a:tbl>
              <a:tblPr firstRow="1" firstCol="1" bandRow="1"/>
              <a:tblGrid>
                <a:gridCol w="2561897"/>
                <a:gridCol w="2957162"/>
                <a:gridCol w="2971799"/>
              </a:tblGrid>
              <a:tr h="4318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0 mg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20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40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57.60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69.28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75.70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different from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different from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90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dirty="0"/>
              <a:t>Example: Multiple </a:t>
            </a:r>
            <a:r>
              <a:rPr lang="en-US" dirty="0" smtClean="0"/>
              <a:t>Comparison (</a:t>
            </a:r>
            <a:r>
              <a:rPr lang="en-US" dirty="0" err="1" smtClean="0"/>
              <a:t>cont</a:t>
            </a:r>
            <a:r>
              <a:rPr lang="en-US" dirty="0" smtClean="0"/>
              <a:t>)</a:t>
            </a:r>
            <a:endParaRPr lang="en-US" dirty="0"/>
          </a:p>
        </p:txBody>
      </p:sp>
      <p:graphicFrame>
        <p:nvGraphicFramePr>
          <p:cNvPr id="5" name="Table 4"/>
          <p:cNvGraphicFramePr>
            <a:graphicFrameLocks noGrp="1"/>
          </p:cNvGraphicFramePr>
          <p:nvPr>
            <p:extLst/>
          </p:nvPr>
        </p:nvGraphicFramePr>
        <p:xfrm>
          <a:off x="457200" y="4572000"/>
          <a:ext cx="8229599" cy="2072640"/>
        </p:xfrm>
        <a:graphic>
          <a:graphicData uri="http://schemas.openxmlformats.org/drawingml/2006/table">
            <a:tbl>
              <a:tblPr>
                <a:tableStyleId>{5C22544A-7EE6-4342-B048-85BDC9FD1C3A}</a:tableStyleId>
              </a:tblPr>
              <a:tblGrid>
                <a:gridCol w="1523999"/>
                <a:gridCol w="609600"/>
                <a:gridCol w="1447800"/>
                <a:gridCol w="1219200"/>
                <a:gridCol w="1600200"/>
                <a:gridCol w="1828800"/>
              </a:tblGrid>
              <a:tr h="370840">
                <a:tc>
                  <a:txBody>
                    <a:bodyPr/>
                    <a:lstStyle/>
                    <a:p>
                      <a:r>
                        <a:rPr lang="en-US" sz="2800" dirty="0" smtClean="0"/>
                        <a:t>Source</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err="1" smtClean="0"/>
                        <a:t>df</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SS</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MS</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F</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P-Value</a:t>
                      </a:r>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dirty="0" smtClean="0"/>
                        <a:t>Model</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2</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841.88</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420.94</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8.36</a:t>
                      </a:r>
                      <a:endParaRPr lang="en-US" sz="28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0.005321</a:t>
                      </a:r>
                    </a:p>
                  </a:txBody>
                  <a:tcPr>
                    <a:lnT w="12700" cap="flat" cmpd="sng" algn="ctr">
                      <a:solidFill>
                        <a:schemeClr val="tx1"/>
                      </a:solidFill>
                      <a:prstDash val="solid"/>
                      <a:round/>
                      <a:headEnd type="none" w="med" len="med"/>
                      <a:tailEnd type="none" w="med" len="med"/>
                    </a:lnT>
                  </a:tcPr>
                </a:tc>
              </a:tr>
              <a:tr h="370840">
                <a:tc>
                  <a:txBody>
                    <a:bodyPr/>
                    <a:lstStyle/>
                    <a:p>
                      <a:r>
                        <a:rPr lang="en-US" sz="2800" dirty="0" smtClean="0"/>
                        <a:t>Error</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12</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604.34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50.36</a:t>
                      </a:r>
                      <a:endParaRPr lang="en-US" sz="2800" dirty="0"/>
                    </a:p>
                  </a:txBody>
                  <a:tcPr>
                    <a:lnB w="12700" cap="flat" cmpd="sng" algn="ctr">
                      <a:solidFill>
                        <a:schemeClr val="tx1"/>
                      </a:solidFill>
                      <a:prstDash val="solid"/>
                      <a:round/>
                      <a:headEnd type="none" w="med" len="med"/>
                      <a:tailEnd type="none" w="med" len="med"/>
                    </a:lnB>
                  </a:tcPr>
                </a:tc>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dirty="0" smtClean="0"/>
                        <a:t>Total</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14</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1446.23</a:t>
                      </a:r>
                      <a:endParaRPr lang="en-US" sz="2800" dirty="0"/>
                    </a:p>
                  </a:txBody>
                  <a:tcP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c>
                  <a:txBody>
                    <a:bodyPr/>
                    <a:lstStyle/>
                    <a:p>
                      <a:endParaRPr lang="en-US" sz="2800"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6" name="Content Placeholder 3"/>
          <p:cNvGraphicFramePr>
            <a:graphicFrameLocks/>
          </p:cNvGraphicFramePr>
          <p:nvPr>
            <p:extLst/>
          </p:nvPr>
        </p:nvGraphicFramePr>
        <p:xfrm>
          <a:off x="1295400" y="914400"/>
          <a:ext cx="6477000" cy="3627120"/>
        </p:xfrm>
        <a:graphic>
          <a:graphicData uri="http://schemas.openxmlformats.org/drawingml/2006/table">
            <a:tbl>
              <a:tblPr>
                <a:tableStyleId>{5C22544A-7EE6-4342-B048-85BDC9FD1C3A}</a:tableStyleId>
              </a:tblPr>
              <a:tblGrid>
                <a:gridCol w="1943477"/>
                <a:gridCol w="1351984"/>
                <a:gridCol w="1352739"/>
                <a:gridCol w="1828800"/>
              </a:tblGrid>
              <a:tr h="370840">
                <a:tc>
                  <a:txBody>
                    <a:bodyPr/>
                    <a:lstStyle/>
                    <a:p>
                      <a:r>
                        <a:rPr lang="en-US" sz="2800" dirty="0" smtClean="0"/>
                        <a:t>Dose</a:t>
                      </a:r>
                      <a:endParaRPr lang="en-US" sz="2800" dirty="0"/>
                    </a:p>
                  </a:txBody>
                  <a:tcPr/>
                </a:tc>
                <a:tc>
                  <a:txBody>
                    <a:bodyPr/>
                    <a:lstStyle/>
                    <a:p>
                      <a:r>
                        <a:rPr lang="en-US" sz="2800" dirty="0" smtClean="0"/>
                        <a:t>0 mg</a:t>
                      </a:r>
                      <a:endParaRPr lang="en-US" sz="2800" dirty="0"/>
                    </a:p>
                  </a:txBody>
                  <a:tcPr/>
                </a:tc>
                <a:tc>
                  <a:txBody>
                    <a:bodyPr/>
                    <a:lstStyle/>
                    <a:p>
                      <a:r>
                        <a:rPr lang="en-US" sz="2800" dirty="0" smtClean="0"/>
                        <a:t>20 mg</a:t>
                      </a:r>
                      <a:endParaRPr lang="en-US" sz="2800" dirty="0"/>
                    </a:p>
                  </a:txBody>
                  <a:tcPr/>
                </a:tc>
                <a:tc>
                  <a:txBody>
                    <a:bodyPr/>
                    <a:lstStyle/>
                    <a:p>
                      <a:r>
                        <a:rPr lang="en-US" sz="2800" dirty="0" smtClean="0"/>
                        <a:t>40 mg</a:t>
                      </a:r>
                      <a:endParaRPr lang="en-US" sz="2800" dirty="0"/>
                    </a:p>
                  </a:txBody>
                  <a:tcPr/>
                </a:tc>
              </a:tr>
              <a:tr h="370840">
                <a:tc>
                  <a:txBody>
                    <a:bodyPr/>
                    <a:lstStyle/>
                    <a:p>
                      <a:endParaRPr lang="en-US" sz="2800" dirty="0"/>
                    </a:p>
                  </a:txBody>
                  <a:tcPr/>
                </a:tc>
                <a:tc>
                  <a:txBody>
                    <a:bodyPr/>
                    <a:lstStyle/>
                    <a:p>
                      <a:r>
                        <a:rPr lang="en-US" sz="2800" dirty="0" smtClean="0"/>
                        <a:t>48.62</a:t>
                      </a:r>
                      <a:endParaRPr lang="en-US" sz="2800" dirty="0"/>
                    </a:p>
                  </a:txBody>
                  <a:tcPr/>
                </a:tc>
                <a:tc>
                  <a:txBody>
                    <a:bodyPr/>
                    <a:lstStyle/>
                    <a:p>
                      <a:r>
                        <a:rPr lang="en-US" sz="2800" dirty="0" smtClean="0"/>
                        <a:t>58.60</a:t>
                      </a:r>
                      <a:endParaRPr lang="en-US" sz="2800" dirty="0"/>
                    </a:p>
                  </a:txBody>
                  <a:tcPr/>
                </a:tc>
                <a:tc>
                  <a:txBody>
                    <a:bodyPr/>
                    <a:lstStyle/>
                    <a:p>
                      <a:r>
                        <a:rPr lang="en-US" sz="2800" dirty="0" smtClean="0"/>
                        <a:t>68.59</a:t>
                      </a:r>
                      <a:endParaRPr lang="en-US" sz="2800" dirty="0"/>
                    </a:p>
                  </a:txBody>
                  <a:tcPr/>
                </a:tc>
              </a:tr>
              <a:tr h="370840">
                <a:tc>
                  <a:txBody>
                    <a:bodyPr/>
                    <a:lstStyle/>
                    <a:p>
                      <a:endParaRPr lang="en-US" sz="2800" dirty="0"/>
                    </a:p>
                  </a:txBody>
                  <a:tcPr/>
                </a:tc>
                <a:tc>
                  <a:txBody>
                    <a:bodyPr/>
                    <a:lstStyle/>
                    <a:p>
                      <a:r>
                        <a:rPr lang="en-US" sz="2800" dirty="0" smtClean="0"/>
                        <a:t>49.85</a:t>
                      </a:r>
                      <a:endParaRPr lang="en-US" sz="2800" dirty="0"/>
                    </a:p>
                  </a:txBody>
                  <a:tcPr/>
                </a:tc>
                <a:tc>
                  <a:txBody>
                    <a:bodyPr/>
                    <a:lstStyle/>
                    <a:p>
                      <a:r>
                        <a:rPr lang="en-US" sz="2800" dirty="0" smtClean="0"/>
                        <a:t>72.52</a:t>
                      </a:r>
                      <a:endParaRPr lang="en-US" sz="2800" dirty="0"/>
                    </a:p>
                  </a:txBody>
                  <a:tcPr/>
                </a:tc>
                <a:tc>
                  <a:txBody>
                    <a:bodyPr/>
                    <a:lstStyle/>
                    <a:p>
                      <a:r>
                        <a:rPr lang="en-US" sz="2800" dirty="0" smtClean="0"/>
                        <a:t>78.28</a:t>
                      </a:r>
                      <a:endParaRPr lang="en-US" sz="2800" dirty="0"/>
                    </a:p>
                  </a:txBody>
                  <a:tcPr/>
                </a:tc>
              </a:tr>
              <a:tr h="370840">
                <a:tc>
                  <a:txBody>
                    <a:bodyPr/>
                    <a:lstStyle/>
                    <a:p>
                      <a:endParaRPr lang="en-US" sz="2800" dirty="0"/>
                    </a:p>
                  </a:txBody>
                  <a:tcPr/>
                </a:tc>
                <a:tc>
                  <a:txBody>
                    <a:bodyPr/>
                    <a:lstStyle/>
                    <a:p>
                      <a:r>
                        <a:rPr lang="en-US" sz="2800" dirty="0" smtClean="0"/>
                        <a:t>64.22</a:t>
                      </a:r>
                      <a:endParaRPr lang="en-US" sz="2800" dirty="0"/>
                    </a:p>
                  </a:txBody>
                  <a:tcPr/>
                </a:tc>
                <a:tc>
                  <a:txBody>
                    <a:bodyPr/>
                    <a:lstStyle/>
                    <a:p>
                      <a:r>
                        <a:rPr lang="en-US" sz="2800" dirty="0" smtClean="0"/>
                        <a:t>66.72</a:t>
                      </a:r>
                      <a:endParaRPr lang="en-US" sz="2800" dirty="0"/>
                    </a:p>
                  </a:txBody>
                  <a:tcPr/>
                </a:tc>
                <a:tc>
                  <a:txBody>
                    <a:bodyPr/>
                    <a:lstStyle/>
                    <a:p>
                      <a:r>
                        <a:rPr lang="en-US" sz="2800" dirty="0" smtClean="0"/>
                        <a:t>82.77</a:t>
                      </a:r>
                      <a:endParaRPr lang="en-US" sz="2800" dirty="0"/>
                    </a:p>
                  </a:txBody>
                  <a:tcPr/>
                </a:tc>
              </a:tr>
              <a:tr h="370840">
                <a:tc>
                  <a:txBody>
                    <a:bodyPr/>
                    <a:lstStyle/>
                    <a:p>
                      <a:endParaRPr lang="en-US" sz="2800" dirty="0"/>
                    </a:p>
                  </a:txBody>
                  <a:tcPr/>
                </a:tc>
                <a:tc>
                  <a:txBody>
                    <a:bodyPr/>
                    <a:lstStyle/>
                    <a:p>
                      <a:r>
                        <a:rPr lang="en-US" sz="2800" dirty="0" smtClean="0"/>
                        <a:t>62.81</a:t>
                      </a:r>
                      <a:endParaRPr lang="en-US" sz="2800" dirty="0"/>
                    </a:p>
                  </a:txBody>
                  <a:tcPr/>
                </a:tc>
                <a:tc>
                  <a:txBody>
                    <a:bodyPr/>
                    <a:lstStyle/>
                    <a:p>
                      <a:r>
                        <a:rPr lang="en-US" sz="2800" dirty="0" smtClean="0"/>
                        <a:t>80.12</a:t>
                      </a:r>
                      <a:endParaRPr lang="en-US" sz="2800" dirty="0"/>
                    </a:p>
                  </a:txBody>
                  <a:tcPr/>
                </a:tc>
                <a:tc>
                  <a:txBody>
                    <a:bodyPr/>
                    <a:lstStyle/>
                    <a:p>
                      <a:r>
                        <a:rPr lang="en-US" sz="2800" dirty="0" smtClean="0"/>
                        <a:t>76.53</a:t>
                      </a:r>
                      <a:endParaRPr lang="en-US" sz="2800" dirty="0"/>
                    </a:p>
                  </a:txBody>
                  <a:tcPr/>
                </a:tc>
              </a:tr>
              <a:tr h="370840">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62.51</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68.44</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72.33</a:t>
                      </a:r>
                      <a:endParaRPr lang="en-US" sz="2800" dirty="0"/>
                    </a:p>
                  </a:txBody>
                  <a:tcPr>
                    <a:lnB w="12700" cap="flat" cmpd="sng" algn="ctr">
                      <a:solidFill>
                        <a:schemeClr val="tx1"/>
                      </a:solidFill>
                      <a:prstDash val="solid"/>
                      <a:round/>
                      <a:headEnd type="none" w="med" len="med"/>
                      <a:tailEnd type="none" w="med" len="med"/>
                    </a:lnB>
                  </a:tcPr>
                </a:tc>
              </a:tr>
              <a:tr h="370840">
                <a:tc>
                  <a:txBody>
                    <a:bodyPr/>
                    <a:lstStyle/>
                    <a:p>
                      <a:r>
                        <a:rPr lang="en-US" sz="2800" baseline="0" dirty="0" err="1" smtClean="0"/>
                        <a:t>x̅</a:t>
                      </a:r>
                      <a:r>
                        <a:rPr lang="en-US" sz="2800" baseline="-25000" dirty="0" err="1" smtClean="0"/>
                        <a:t>i</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57.60</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69.28</a:t>
                      </a:r>
                      <a:endParaRPr lang="en-US" sz="2800" dirty="0"/>
                    </a:p>
                  </a:txBody>
                  <a:tcPr>
                    <a:lnT w="12700" cap="flat" cmpd="sng" algn="ctr">
                      <a:solidFill>
                        <a:schemeClr val="tx1"/>
                      </a:solidFill>
                      <a:prstDash val="solid"/>
                      <a:round/>
                      <a:headEnd type="none" w="med" len="med"/>
                      <a:tailEnd type="none" w="med" len="med"/>
                    </a:lnT>
                  </a:tcPr>
                </a:tc>
                <a:tc>
                  <a:txBody>
                    <a:bodyPr/>
                    <a:lstStyle/>
                    <a:p>
                      <a:r>
                        <a:rPr lang="en-US" sz="2800" dirty="0" smtClean="0"/>
                        <a:t>75.70</a:t>
                      </a:r>
                      <a:endParaRPr lang="en-US" sz="2800" dirty="0"/>
                    </a:p>
                  </a:txBody>
                  <a:tcPr>
                    <a:lnT w="12700" cap="flat" cmpd="sng" algn="ctr">
                      <a:solidFill>
                        <a:schemeClr val="tx1"/>
                      </a:solidFill>
                      <a:prstDash val="solid"/>
                      <a:round/>
                      <a:headEnd type="none" w="med" len="med"/>
                      <a:tailEnd type="none" w="med" len="med"/>
                    </a:lnT>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47</a:t>
            </a:fld>
            <a:endParaRPr lang="en-US"/>
          </a:p>
        </p:txBody>
      </p:sp>
    </p:spTree>
    <p:extLst>
      <p:ext uri="{BB962C8B-B14F-4D97-AF65-F5344CB8AC3E}">
        <p14:creationId xmlns:p14="http://schemas.microsoft.com/office/powerpoint/2010/main" val="3328960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Example: Multiple Comparison: </a:t>
            </a:r>
            <a:r>
              <a:rPr lang="en-US" dirty="0" err="1" smtClean="0"/>
              <a:t>Tukey</a:t>
            </a:r>
            <a:endParaRPr lang="en-US" dirty="0"/>
          </a:p>
        </p:txBody>
      </p:sp>
      <p:sp>
        <p:nvSpPr>
          <p:cNvPr id="3" name="Content Placeholder 2"/>
          <p:cNvSpPr>
            <a:spLocks noGrp="1"/>
          </p:cNvSpPr>
          <p:nvPr>
            <p:ph idx="1"/>
          </p:nvPr>
        </p:nvSpPr>
        <p:spPr>
          <a:xfrm>
            <a:off x="457200" y="1295400"/>
            <a:ext cx="8229600" cy="53223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Therefore, 40 mg dosage of Paxil does raise serotonin levels, but a 20 mg dosage of Paxil does not raise serotonin levels.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69073687"/>
              </p:ext>
            </p:extLst>
          </p:nvPr>
        </p:nvGraphicFramePr>
        <p:xfrm>
          <a:off x="304800" y="1066800"/>
          <a:ext cx="8534308" cy="1981200"/>
        </p:xfrm>
        <a:graphic>
          <a:graphicData uri="http://schemas.openxmlformats.org/drawingml/2006/table">
            <a:tbl>
              <a:tblPr firstRow="1" firstCol="1" bandRow="1"/>
              <a:tblGrid>
                <a:gridCol w="1629528"/>
                <a:gridCol w="3866677"/>
                <a:gridCol w="3038103"/>
              </a:tblGrid>
              <a:tr h="4953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err="1">
                          <a:effectLst/>
                          <a:latin typeface="+mn-lt"/>
                          <a:ea typeface="Times New Roman"/>
                          <a:cs typeface="Times New Roman"/>
                        </a:rPr>
                        <a:t>i</a:t>
                      </a:r>
                      <a:r>
                        <a:rPr lang="en-US" sz="3200" dirty="0">
                          <a:effectLst/>
                          <a:latin typeface="+mn-lt"/>
                          <a:ea typeface="Times New Roman"/>
                          <a:cs typeface="Times New Roman"/>
                        </a:rPr>
                        <a:t> - 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err="1">
                          <a:effectLst/>
                          <a:latin typeface="+mn-lt"/>
                          <a:ea typeface="Times New Roman"/>
                          <a:cs typeface="Times New Roman"/>
                        </a:rPr>
                        <a:t>x</a:t>
                      </a:r>
                      <a:r>
                        <a:rPr lang="en-US" sz="3200" dirty="0" err="1">
                          <a:effectLst/>
                          <a:latin typeface="+mn-lt"/>
                          <a:ea typeface="Times New Roman"/>
                          <a:cs typeface="Arial"/>
                        </a:rPr>
                        <a:t>̅</a:t>
                      </a:r>
                      <a:r>
                        <a:rPr lang="en-US" sz="3200" baseline="-25000" dirty="0" err="1">
                          <a:effectLst/>
                          <a:latin typeface="+mn-lt"/>
                          <a:ea typeface="Times New Roman"/>
                          <a:cs typeface="Times New Roman"/>
                        </a:rPr>
                        <a:t>i</a:t>
                      </a:r>
                      <a:r>
                        <a:rPr lang="en-US" sz="3200" baseline="-25000" dirty="0">
                          <a:effectLst/>
                          <a:latin typeface="+mn-lt"/>
                          <a:ea typeface="Times New Roman"/>
                          <a:cs typeface="Times New Roman"/>
                        </a:rPr>
                        <a:t>.</a:t>
                      </a:r>
                      <a:r>
                        <a:rPr lang="en-US" sz="3200" dirty="0">
                          <a:effectLst/>
                          <a:latin typeface="+mn-lt"/>
                          <a:ea typeface="Times New Roman"/>
                          <a:cs typeface="Times New Roman"/>
                        </a:rPr>
                        <a:t> - </a:t>
                      </a:r>
                      <a:r>
                        <a:rPr lang="en-US" sz="3200" dirty="0" err="1">
                          <a:effectLst/>
                          <a:latin typeface="+mn-lt"/>
                          <a:ea typeface="Times New Roman"/>
                          <a:cs typeface="Times New Roman"/>
                        </a:rPr>
                        <a:t>x</a:t>
                      </a:r>
                      <a:r>
                        <a:rPr lang="en-US" sz="3200" dirty="0" err="1">
                          <a:effectLst/>
                          <a:latin typeface="+mn-lt"/>
                          <a:ea typeface="Times New Roman"/>
                          <a:cs typeface="Arial"/>
                        </a:rPr>
                        <a:t>̅</a:t>
                      </a:r>
                      <a:r>
                        <a:rPr lang="en-US" sz="3200" baseline="-25000" dirty="0" err="1">
                          <a:effectLst/>
                          <a:latin typeface="+mn-lt"/>
                          <a:ea typeface="Times New Roman"/>
                          <a:cs typeface="Times New Roman"/>
                        </a:rPr>
                        <a:t>j</a:t>
                      </a:r>
                      <a:r>
                        <a:rPr lang="en-US" sz="3200" baseline="-25000" dirty="0">
                          <a:effectLst/>
                          <a:latin typeface="+mn-lt"/>
                          <a:ea typeface="Times New Roman"/>
                          <a:cs typeface="Times New Roman"/>
                        </a:rPr>
                        <a:t>.</a:t>
                      </a:r>
                      <a:endParaRPr lang="en-US" sz="32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2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69.28 – 57.60 = 11.68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(-0.285, 23.645)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3 - 1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75.70 – 57.60 = 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(6.135, 30.065)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3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75.70 – 69.28 = 6.42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(-5.545, 18.385)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46244970"/>
              </p:ext>
            </p:extLst>
          </p:nvPr>
        </p:nvGraphicFramePr>
        <p:xfrm>
          <a:off x="304801" y="3276600"/>
          <a:ext cx="8534307" cy="1463040"/>
        </p:xfrm>
        <a:graphic>
          <a:graphicData uri="http://schemas.openxmlformats.org/drawingml/2006/table">
            <a:tbl>
              <a:tblPr firstRow="1" firstCol="1" bandRow="1"/>
              <a:tblGrid>
                <a:gridCol w="3276599"/>
                <a:gridCol w="2175875"/>
                <a:gridCol w="3081833"/>
              </a:tblGrid>
              <a:tr h="4064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0 mg (control)</a:t>
                      </a:r>
                    </a:p>
                  </a:txBody>
                  <a:tcPr marL="68580" marR="68580" marT="0" marB="0">
                    <a:lnL>
                      <a:noFill/>
                    </a:lnL>
                    <a:lnR>
                      <a:noFill/>
                    </a:lnR>
                    <a:lnT>
                      <a:noFill/>
                    </a:lnT>
                    <a:lnB>
                      <a:noFill/>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20 mg</a:t>
                      </a:r>
                    </a:p>
                  </a:txBody>
                  <a:tcPr marL="68580" marR="68580" marT="0" marB="0">
                    <a:lnL>
                      <a:noFill/>
                    </a:lnL>
                    <a:lnR>
                      <a:noFill/>
                    </a:lnR>
                    <a:lnT>
                      <a:noFill/>
                    </a:lnT>
                    <a:lnB>
                      <a:noFill/>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40 mg</a:t>
                      </a:r>
                    </a:p>
                  </a:txBody>
                  <a:tcPr marL="68580" marR="68580" marT="0" marB="0">
                    <a:lnL>
                      <a:noFill/>
                    </a:lnL>
                    <a:lnR>
                      <a:noFill/>
                    </a:lnR>
                    <a:lnT>
                      <a:noFill/>
                    </a:lnT>
                    <a:lnB>
                      <a:noFill/>
                    </a:lnB>
                  </a:tcPr>
                </a:tc>
              </a:tr>
              <a:tr h="406400">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57.60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69.28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75.70</a:t>
                      </a:r>
                    </a:p>
                  </a:txBody>
                  <a:tcPr marL="68580" marR="68580" marT="0" marB="0">
                    <a:lnL>
                      <a:noFill/>
                    </a:lnL>
                    <a:lnR>
                      <a:noFill/>
                    </a:lnR>
                    <a:lnT>
                      <a:noFill/>
                    </a:lnT>
                    <a:lnB>
                      <a:noFill/>
                    </a:lnB>
                  </a:tcPr>
                </a:tc>
              </a:tr>
              <a:tr h="406400">
                <a:tc>
                  <a:txBody>
                    <a:bodyPr/>
                    <a:lstStyle/>
                    <a:p>
                      <a:pPr marL="0" marR="0" indent="0">
                        <a:spcBef>
                          <a:spcPts val="0"/>
                        </a:spcBef>
                        <a:spcAft>
                          <a:spcPts val="0"/>
                        </a:spcAft>
                        <a:tabLst>
                          <a:tab pos="1463040" algn="l"/>
                          <a:tab pos="3810000" algn="ctr"/>
                          <a:tab pos="6172200" algn="r"/>
                          <a:tab pos="3810000" algn="ctr"/>
                          <a:tab pos="6172200" algn="r"/>
                        </a:tabLst>
                      </a:pPr>
                      <a:r>
                        <a:rPr lang="en-US" sz="3200">
                          <a:effectLst/>
                          <a:latin typeface="+mn-lt"/>
                          <a:ea typeface="Times New Roman"/>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463040" algn="l"/>
                          <a:tab pos="3810000" algn="ctr"/>
                          <a:tab pos="6172200" algn="r"/>
                          <a:tab pos="3810000" algn="ctr"/>
                          <a:tab pos="6172200" algn="r"/>
                        </a:tabLst>
                      </a:pPr>
                      <a:r>
                        <a:rPr lang="en-US" sz="3200" dirty="0">
                          <a:effectLst/>
                          <a:latin typeface="+mn-lt"/>
                          <a:ea typeface="Times New Roman"/>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30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sym typeface="Symbol"/>
              </a:rPr>
              <a:t>ANOVA: Graphical</a:t>
            </a:r>
            <a:endParaRPr lang="en-US" dirty="0"/>
          </a:p>
        </p:txBody>
      </p:sp>
      <p:pic>
        <p:nvPicPr>
          <p:cNvPr id="12" name="Picture 14" descr="F11_01_03b"/>
          <p:cNvPicPr>
            <a:picLocks noChangeAspect="1" noChangeArrowheads="1"/>
          </p:cNvPicPr>
          <p:nvPr/>
        </p:nvPicPr>
        <p:blipFill>
          <a:blip r:embed="rId3" cstate="print"/>
          <a:srcRect/>
          <a:stretch>
            <a:fillRect/>
          </a:stretch>
        </p:blipFill>
        <p:spPr bwMode="auto">
          <a:xfrm>
            <a:off x="0" y="685800"/>
            <a:ext cx="7386637" cy="3471620"/>
          </a:xfrm>
          <a:prstGeom prst="rect">
            <a:avLst/>
          </a:prstGeom>
          <a:noFill/>
        </p:spPr>
      </p:pic>
      <p:pic>
        <p:nvPicPr>
          <p:cNvPr id="13" name="Picture 14" descr="F11_01_04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62200" y="3794692"/>
            <a:ext cx="3228975" cy="3063308"/>
          </a:xfrm>
          <a:prstGeom prst="rect">
            <a:avLst/>
          </a:prstGeom>
          <a:noFill/>
        </p:spPr>
      </p:pic>
      <p:sp>
        <p:nvSpPr>
          <p:cNvPr id="3" name="TextBox 2"/>
          <p:cNvSpPr txBox="1"/>
          <p:nvPr/>
        </p:nvSpPr>
        <p:spPr>
          <a:xfrm>
            <a:off x="5591175" y="5715000"/>
            <a:ext cx="352982" cy="369332"/>
          </a:xfrm>
          <a:prstGeom prst="rect">
            <a:avLst/>
          </a:prstGeom>
          <a:noFill/>
        </p:spPr>
        <p:txBody>
          <a:bodyPr wrap="none" rtlCol="0">
            <a:spAutoFit/>
          </a:bodyPr>
          <a:lstStyle/>
          <a:p>
            <a:r>
              <a:rPr lang="en-US" dirty="0" smtClean="0"/>
              <a:t>c)</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6</a:t>
            </a:fld>
            <a:endParaRPr lang="en-US"/>
          </a:p>
        </p:txBody>
      </p:sp>
      <p:pic>
        <p:nvPicPr>
          <p:cNvPr id="5" name="Picture 2" descr="ftp://kokoska:TBis2e@ftp.aptaracorp.com/pub/incoming/JPEGS/CH11/kokos_11_t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763000" cy="492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34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ANOVA</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What are H</a:t>
            </a:r>
            <a:r>
              <a:rPr lang="en-US" baseline="-25000" dirty="0" smtClean="0"/>
              <a:t>0</a:t>
            </a:r>
            <a:r>
              <a:rPr lang="en-US" dirty="0" smtClean="0"/>
              <a:t> and H</a:t>
            </a:r>
            <a:r>
              <a:rPr lang="en-US" baseline="-25000" dirty="0" smtClean="0"/>
              <a:t>a</a:t>
            </a:r>
            <a:r>
              <a:rPr lang="en-US" dirty="0" smtClean="0"/>
              <a:t> in each case?</a:t>
            </a:r>
          </a:p>
          <a:p>
            <a:pPr marL="514350" indent="-514350">
              <a:buAutoNum type="arabicParenR"/>
            </a:pPr>
            <a:r>
              <a:rPr lang="en-US" dirty="0" smtClean="0"/>
              <a:t>Do five different brands of gasoline have an effect on automobile efficiency?</a:t>
            </a:r>
          </a:p>
          <a:p>
            <a:pPr marL="514350" indent="-514350">
              <a:buAutoNum type="arabicParenR"/>
            </a:pPr>
            <a:r>
              <a:rPr lang="en-US" dirty="0" smtClean="0"/>
              <a:t>Does the type of sugar solution (glucose, sucrose, fructose, mixture) have an effect on bacterial growth?</a:t>
            </a:r>
          </a:p>
        </p:txBody>
      </p:sp>
      <p:sp>
        <p:nvSpPr>
          <p:cNvPr id="4" name="Slide Number Placeholder 3"/>
          <p:cNvSpPr>
            <a:spLocks noGrp="1"/>
          </p:cNvSpPr>
          <p:nvPr>
            <p:ph type="sldNum" sz="quarter" idx="12"/>
          </p:nvPr>
        </p:nvSpPr>
        <p:spPr/>
        <p:txBody>
          <a:bodyPr/>
          <a:lstStyle/>
          <a:p>
            <a:fld id="{D85D01E0-4520-4710-81AB-3D8832D73914}" type="slidenum">
              <a:rPr lang="en-US" smtClean="0"/>
              <a:pPr/>
              <a:t>7</a:t>
            </a:fld>
            <a:endParaRPr lang="en-US"/>
          </a:p>
        </p:txBody>
      </p:sp>
    </p:spTree>
    <p:extLst>
      <p:ext uri="{BB962C8B-B14F-4D97-AF65-F5344CB8AC3E}">
        <p14:creationId xmlns:p14="http://schemas.microsoft.com/office/powerpoint/2010/main" val="141046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for ANOVA</a:t>
            </a:r>
            <a:endParaRPr lang="en-US" dirty="0"/>
          </a:p>
        </p:txBody>
      </p:sp>
      <p:sp>
        <p:nvSpPr>
          <p:cNvPr id="3" name="Content Placeholder 2"/>
          <p:cNvSpPr>
            <a:spLocks noGrp="1"/>
          </p:cNvSpPr>
          <p:nvPr>
            <p:ph idx="1"/>
          </p:nvPr>
        </p:nvSpPr>
        <p:spPr>
          <a:xfrm>
            <a:off x="457200" y="1600200"/>
            <a:ext cx="8229600" cy="4876800"/>
          </a:xfrm>
        </p:spPr>
        <p:txBody>
          <a:bodyPr/>
          <a:lstStyle/>
          <a:p>
            <a:pPr marL="635000" indent="-514350">
              <a:buFont typeface="+mj-lt"/>
              <a:buAutoNum type="arabicParenR"/>
              <a:defRPr/>
            </a:pPr>
            <a:r>
              <a:rPr lang="en-US" dirty="0">
                <a:latin typeface="Arial" charset="0"/>
                <a:ea typeface="ＭＳ Ｐゴシック" pitchFamily="-65" charset="-128"/>
                <a:cs typeface="Arial" charset="0"/>
              </a:rPr>
              <a:t>We have </a:t>
            </a:r>
            <a:r>
              <a:rPr lang="en-US" b="1" dirty="0">
                <a:solidFill>
                  <a:srgbClr val="C00000"/>
                </a:solidFill>
                <a:latin typeface="Arial" charset="0"/>
                <a:ea typeface="ＭＳ Ｐゴシック" pitchFamily="-65" charset="-128"/>
                <a:cs typeface="Arial" charset="0"/>
              </a:rPr>
              <a:t>k</a:t>
            </a:r>
            <a:r>
              <a:rPr lang="en-US" b="1" dirty="0" smtClean="0">
                <a:solidFill>
                  <a:srgbClr val="C00000"/>
                </a:solidFill>
                <a:latin typeface="Arial" charset="0"/>
                <a:ea typeface="ＭＳ Ｐゴシック" pitchFamily="-65" charset="-128"/>
                <a:cs typeface="Arial" charset="0"/>
              </a:rPr>
              <a:t> </a:t>
            </a:r>
            <a:r>
              <a:rPr lang="en-US" b="1" dirty="0">
                <a:solidFill>
                  <a:srgbClr val="C00000"/>
                </a:solidFill>
                <a:latin typeface="Arial" charset="0"/>
                <a:ea typeface="ＭＳ Ｐゴシック" pitchFamily="-65" charset="-128"/>
                <a:cs typeface="Arial" charset="0"/>
              </a:rPr>
              <a:t>independent SRSs</a:t>
            </a:r>
            <a:r>
              <a:rPr lang="en-US" dirty="0">
                <a:latin typeface="Arial" charset="0"/>
                <a:ea typeface="ＭＳ Ｐゴシック" pitchFamily="-65" charset="-128"/>
                <a:cs typeface="Arial" charset="0"/>
              </a:rPr>
              <a:t>, one from each population.  We measure the same response variable for each sample.</a:t>
            </a:r>
          </a:p>
          <a:p>
            <a:pPr marL="635000" indent="-514350">
              <a:buFont typeface="+mj-lt"/>
              <a:buAutoNum type="arabicParenR"/>
              <a:defRPr/>
            </a:pPr>
            <a:r>
              <a:rPr lang="en-US" dirty="0">
                <a:latin typeface="Arial" charset="0"/>
                <a:ea typeface="ＭＳ Ｐゴシック" pitchFamily="-65" charset="-128"/>
                <a:cs typeface="Arial" charset="0"/>
              </a:rPr>
              <a:t>The </a:t>
            </a:r>
            <a:r>
              <a:rPr lang="en-US" i="1" dirty="0" err="1">
                <a:latin typeface="Arial" charset="0"/>
                <a:ea typeface="ＭＳ Ｐゴシック" pitchFamily="-65" charset="-128"/>
                <a:cs typeface="Arial" charset="0"/>
              </a:rPr>
              <a:t>i</a:t>
            </a:r>
            <a:r>
              <a:rPr lang="en-US" dirty="0" err="1">
                <a:latin typeface="Arial" charset="0"/>
                <a:ea typeface="ＭＳ Ｐゴシック" pitchFamily="-65" charset="-128"/>
                <a:cs typeface="Arial" charset="0"/>
              </a:rPr>
              <a:t>th</a:t>
            </a:r>
            <a:r>
              <a:rPr lang="en-US" dirty="0">
                <a:latin typeface="Arial" charset="0"/>
                <a:ea typeface="ＭＳ Ｐゴシック" pitchFamily="-65" charset="-128"/>
                <a:cs typeface="Arial" charset="0"/>
              </a:rPr>
              <a:t> population has a </a:t>
            </a:r>
            <a:r>
              <a:rPr lang="en-US" b="1" dirty="0">
                <a:solidFill>
                  <a:srgbClr val="C00000"/>
                </a:solidFill>
                <a:latin typeface="Arial" charset="0"/>
                <a:ea typeface="ＭＳ Ｐゴシック" pitchFamily="-65" charset="-128"/>
                <a:cs typeface="Arial" charset="0"/>
              </a:rPr>
              <a:t>Normal distribution</a:t>
            </a:r>
            <a:r>
              <a:rPr lang="en-US" b="1" dirty="0">
                <a:latin typeface="Arial" charset="0"/>
                <a:ea typeface="ＭＳ Ｐゴシック" pitchFamily="-65" charset="-128"/>
                <a:cs typeface="Arial" charset="0"/>
              </a:rPr>
              <a:t> </a:t>
            </a:r>
            <a:r>
              <a:rPr lang="en-US" dirty="0">
                <a:latin typeface="Arial" charset="0"/>
                <a:ea typeface="ＭＳ Ｐゴシック" pitchFamily="-65" charset="-128"/>
                <a:cs typeface="Arial" charset="0"/>
              </a:rPr>
              <a:t>with unknown mean </a:t>
            </a:r>
            <a:r>
              <a:rPr lang="el-GR" i="1" dirty="0">
                <a:latin typeface="Arial" charset="0"/>
                <a:ea typeface="ＭＳ Ｐゴシック" pitchFamily="-65" charset="-128"/>
                <a:cs typeface="Arial" charset="0"/>
              </a:rPr>
              <a:t>μ</a:t>
            </a:r>
            <a:r>
              <a:rPr lang="en-US" i="1" baseline="-25000" dirty="0" err="1">
                <a:latin typeface="Arial" charset="0"/>
                <a:ea typeface="ＭＳ Ｐゴシック" pitchFamily="-65" charset="-128"/>
                <a:cs typeface="Arial" charset="0"/>
              </a:rPr>
              <a:t>i</a:t>
            </a:r>
            <a:r>
              <a:rPr lang="en-US" i="1" dirty="0">
                <a:latin typeface="Arial" charset="0"/>
                <a:ea typeface="ＭＳ Ｐゴシック" pitchFamily="-65" charset="-128"/>
                <a:cs typeface="Arial" charset="0"/>
              </a:rPr>
              <a:t>. </a:t>
            </a:r>
          </a:p>
          <a:p>
            <a:pPr marL="635000" indent="-514350">
              <a:buFont typeface="+mj-lt"/>
              <a:buAutoNum type="arabicParenR"/>
              <a:defRPr/>
            </a:pPr>
            <a:r>
              <a:rPr lang="en-US" dirty="0">
                <a:latin typeface="Arial" charset="0"/>
                <a:ea typeface="ＭＳ Ｐゴシック" pitchFamily="-65" charset="-128"/>
                <a:cs typeface="Arial" charset="0"/>
              </a:rPr>
              <a:t>All the populations have the </a:t>
            </a:r>
            <a:r>
              <a:rPr lang="en-US" b="1" dirty="0">
                <a:solidFill>
                  <a:srgbClr val="C00000"/>
                </a:solidFill>
                <a:latin typeface="Arial" charset="0"/>
                <a:ea typeface="ＭＳ Ｐゴシック" pitchFamily="-65" charset="-128"/>
                <a:cs typeface="Arial" charset="0"/>
              </a:rPr>
              <a:t>same </a:t>
            </a:r>
            <a:r>
              <a:rPr lang="en-US" b="1" dirty="0" smtClean="0">
                <a:solidFill>
                  <a:srgbClr val="C00000"/>
                </a:solidFill>
                <a:latin typeface="Arial" charset="0"/>
                <a:ea typeface="ＭＳ Ｐゴシック" pitchFamily="-65" charset="-128"/>
                <a:cs typeface="Arial" charset="0"/>
              </a:rPr>
              <a:t>variance </a:t>
            </a:r>
            <a:r>
              <a:rPr lang="el-GR" i="1" dirty="0" smtClean="0">
                <a:solidFill>
                  <a:srgbClr val="C00000"/>
                </a:solidFill>
                <a:latin typeface="Arial" charset="0"/>
                <a:ea typeface="ＭＳ Ｐゴシック" pitchFamily="-65" charset="-128"/>
                <a:cs typeface="Arial" charset="0"/>
              </a:rPr>
              <a:t>σ</a:t>
            </a:r>
            <a:r>
              <a:rPr lang="en-US" i="1" baseline="30000" dirty="0" smtClean="0">
                <a:solidFill>
                  <a:srgbClr val="C00000"/>
                </a:solidFill>
                <a:latin typeface="Arial" charset="0"/>
                <a:ea typeface="ＭＳ Ｐゴシック" pitchFamily="-65" charset="-128"/>
                <a:cs typeface="Arial" charset="0"/>
              </a:rPr>
              <a:t>2</a:t>
            </a:r>
            <a:r>
              <a:rPr lang="en-US" dirty="0" smtClean="0">
                <a:latin typeface="Arial" charset="0"/>
                <a:ea typeface="ＭＳ Ｐゴシック" pitchFamily="-65" charset="-128"/>
                <a:cs typeface="Arial" charset="0"/>
              </a:rPr>
              <a:t>, </a:t>
            </a:r>
            <a:r>
              <a:rPr lang="en-US" dirty="0">
                <a:latin typeface="Arial" charset="0"/>
                <a:ea typeface="ＭＳ Ｐゴシック" pitchFamily="-65" charset="-128"/>
                <a:cs typeface="Arial" charset="0"/>
              </a:rPr>
              <a:t>whose value is unknown.</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8</a:t>
            </a:fld>
            <a:endParaRPr lang="en-US"/>
          </a:p>
        </p:txBody>
      </p:sp>
    </p:spTree>
    <p:extLst>
      <p:ext uri="{BB962C8B-B14F-4D97-AF65-F5344CB8AC3E}">
        <p14:creationId xmlns:p14="http://schemas.microsoft.com/office/powerpoint/2010/main" val="390639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ANOVA: model</a:t>
            </a:r>
            <a:endParaRPr lang="en-US"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dirty="0" err="1" smtClean="0"/>
              <a:t>x</a:t>
            </a:r>
            <a:r>
              <a:rPr lang="en-US" baseline="-25000" dirty="0" err="1" smtClean="0"/>
              <a:t>ij</a:t>
            </a:r>
            <a:endParaRPr lang="en-US" baseline="-25000" dirty="0" smtClean="0"/>
          </a:p>
          <a:p>
            <a:pPr lvl="1"/>
            <a:r>
              <a:rPr lang="en-US" sz="3200" dirty="0" smtClean="0"/>
              <a:t>i: group or level</a:t>
            </a:r>
          </a:p>
          <a:p>
            <a:pPr lvl="1"/>
            <a:r>
              <a:rPr lang="en-US" sz="3200" dirty="0"/>
              <a:t>k</a:t>
            </a:r>
            <a:r>
              <a:rPr lang="en-US" sz="3200" dirty="0" smtClean="0"/>
              <a:t>: the total number of levels</a:t>
            </a:r>
          </a:p>
          <a:p>
            <a:pPr lvl="1"/>
            <a:r>
              <a:rPr lang="en-US" sz="3200" dirty="0"/>
              <a:t>j</a:t>
            </a:r>
            <a:r>
              <a:rPr lang="en-US" sz="3200" dirty="0" smtClean="0"/>
              <a:t>: object number in the group</a:t>
            </a:r>
          </a:p>
          <a:p>
            <a:pPr lvl="1"/>
            <a:r>
              <a:rPr lang="en-US" sz="3200" dirty="0" err="1" smtClean="0"/>
              <a:t>n</a:t>
            </a:r>
            <a:r>
              <a:rPr lang="en-US" sz="3200" baseline="-25000" dirty="0" err="1"/>
              <a:t>i</a:t>
            </a:r>
            <a:r>
              <a:rPr lang="en-US" sz="3200" dirty="0" smtClean="0"/>
              <a:t>: total number of objects in group </a:t>
            </a:r>
            <a:r>
              <a:rPr lang="en-US" sz="3200" dirty="0" err="1" smtClean="0"/>
              <a:t>i</a:t>
            </a:r>
            <a:endParaRPr lang="en-US" sz="3200" dirty="0" smtClean="0"/>
          </a:p>
          <a:p>
            <a:r>
              <a:rPr lang="en-US" sz="3600" dirty="0" smtClean="0">
                <a:sym typeface="Symbol"/>
              </a:rPr>
              <a:t></a:t>
            </a:r>
            <a:r>
              <a:rPr lang="en-US" sz="3600" baseline="-25000" dirty="0">
                <a:sym typeface="Symbol"/>
              </a:rPr>
              <a:t>i</a:t>
            </a:r>
            <a:endParaRPr lang="en-US" sz="3600" dirty="0" smtClean="0">
              <a:sym typeface="Symbol"/>
            </a:endParaRPr>
          </a:p>
          <a:p>
            <a:r>
              <a:rPr lang="en-US" sz="3600" dirty="0" err="1">
                <a:sym typeface="Symbol"/>
              </a:rPr>
              <a:t>X</a:t>
            </a:r>
            <a:r>
              <a:rPr lang="en-US" sz="3600" baseline="-25000" dirty="0" err="1" smtClean="0">
                <a:sym typeface="Symbol"/>
              </a:rPr>
              <a:t>ij</a:t>
            </a:r>
            <a:r>
              <a:rPr lang="en-US" sz="3600" dirty="0" smtClean="0">
                <a:sym typeface="Symbol"/>
              </a:rPr>
              <a:t> = </a:t>
            </a:r>
            <a:r>
              <a:rPr lang="en-US" sz="3600" baseline="-25000" dirty="0" smtClean="0">
                <a:sym typeface="Symbol"/>
              </a:rPr>
              <a:t>I</a:t>
            </a:r>
            <a:r>
              <a:rPr lang="en-US" sz="3600" dirty="0" smtClean="0">
                <a:sym typeface="Symbol"/>
              </a:rPr>
              <a:t> + </a:t>
            </a:r>
            <a:r>
              <a:rPr lang="en-US" sz="3600" baseline="-25000" dirty="0" err="1" smtClean="0">
                <a:sym typeface="Symbol"/>
              </a:rPr>
              <a:t>ij</a:t>
            </a:r>
            <a:endParaRPr lang="en-US" sz="3600" baseline="-25000" dirty="0" smtClean="0">
              <a:sym typeface="Symbol"/>
            </a:endParaRPr>
          </a:p>
          <a:p>
            <a:pPr marL="0" indent="0">
              <a:buNone/>
            </a:pPr>
            <a:r>
              <a:rPr lang="en-US" sz="3600" baseline="-25000" dirty="0">
                <a:sym typeface="Symbol"/>
              </a:rPr>
              <a:t> </a:t>
            </a:r>
            <a:r>
              <a:rPr lang="en-US" sz="3600" baseline="-25000" dirty="0" smtClean="0">
                <a:sym typeface="Symbol"/>
              </a:rPr>
              <a:t> </a:t>
            </a:r>
            <a:r>
              <a:rPr lang="en-US" sz="3600" dirty="0" smtClean="0">
                <a:sym typeface="Symbol"/>
              </a:rPr>
              <a:t>  DATA = FIT + RESIDUAL</a:t>
            </a:r>
            <a:endParaRPr lang="en-US" dirty="0" smtClean="0">
              <a:sym typeface="Symbol"/>
            </a:endParaRPr>
          </a:p>
          <a:p>
            <a:pPr lvl="1"/>
            <a:r>
              <a:rPr lang="en-US" sz="3200" dirty="0" smtClean="0">
                <a:sym typeface="Symbol"/>
              </a:rPr>
              <a:t></a:t>
            </a:r>
            <a:r>
              <a:rPr lang="en-US" sz="3200" baseline="-25000" dirty="0" err="1" smtClean="0">
                <a:sym typeface="Symbol"/>
              </a:rPr>
              <a:t>ij</a:t>
            </a:r>
            <a:r>
              <a:rPr lang="en-US" sz="3200" dirty="0" smtClean="0">
                <a:sym typeface="Symbol"/>
              </a:rPr>
              <a:t> ~ </a:t>
            </a:r>
            <a:r>
              <a:rPr lang="en-US" sz="3200" i="1" dirty="0" smtClean="0">
                <a:sym typeface="Symbol"/>
              </a:rPr>
              <a:t>N</a:t>
            </a:r>
            <a:r>
              <a:rPr lang="en-US" sz="3200" dirty="0" smtClean="0">
                <a:sym typeface="Symbol"/>
              </a:rPr>
              <a:t>(0,</a:t>
            </a:r>
            <a:r>
              <a:rPr lang="en-US" sz="3200" baseline="30000" dirty="0" smtClean="0">
                <a:sym typeface="Symbol"/>
              </a:rPr>
              <a:t>2</a:t>
            </a:r>
            <a:r>
              <a:rPr lang="en-US" sz="3200" dirty="0" smtClean="0">
                <a:sym typeface="Symbol"/>
              </a:rPr>
              <a:t>)</a:t>
            </a:r>
            <a:endParaRPr lang="en-US" sz="3200"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9</a:t>
            </a:fld>
            <a:endParaRPr lang="en-US"/>
          </a:p>
        </p:txBody>
      </p:sp>
    </p:spTree>
    <p:extLst>
      <p:ext uri="{BB962C8B-B14F-4D97-AF65-F5344CB8AC3E}">
        <p14:creationId xmlns:p14="http://schemas.microsoft.com/office/powerpoint/2010/main" val="2337586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11404</TotalTime>
  <Words>1611</Words>
  <Application>Microsoft Office PowerPoint</Application>
  <PresentationFormat>On-screen Show (4:3)</PresentationFormat>
  <Paragraphs>518</Paragraphs>
  <Slides>48</Slides>
  <Notes>14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7" baseType="lpstr">
      <vt:lpstr>ＭＳ Ｐゴシック</vt:lpstr>
      <vt:lpstr>Arial</vt:lpstr>
      <vt:lpstr>Calibri</vt:lpstr>
      <vt:lpstr>Cambria Math</vt:lpstr>
      <vt:lpstr>Symbol</vt:lpstr>
      <vt:lpstr>Times New Roman</vt:lpstr>
      <vt:lpstr>Office Theme</vt:lpstr>
      <vt:lpstr>Equation</vt:lpstr>
      <vt:lpstr>MathType 6.0 Equation</vt:lpstr>
      <vt:lpstr>Chapter 11: The ANalysis Of Variance (ANOVA)</vt:lpstr>
      <vt:lpstr>11.1: One-Way ANOVA - Goals</vt:lpstr>
      <vt:lpstr>ANOVA: Terms</vt:lpstr>
      <vt:lpstr>Examples: ANOVA</vt:lpstr>
      <vt:lpstr>ANOVA: Graphical</vt:lpstr>
      <vt:lpstr>Notation</vt:lpstr>
      <vt:lpstr>Examples: ANOVA</vt:lpstr>
      <vt:lpstr>Assumptions for ANOVA</vt:lpstr>
      <vt:lpstr>ANOVA: model</vt:lpstr>
      <vt:lpstr>ANOVA: model (cont)</vt:lpstr>
      <vt:lpstr>ANOVA test statistic</vt:lpstr>
      <vt:lpstr>ANOVA test</vt:lpstr>
      <vt:lpstr>ANOVA test</vt:lpstr>
      <vt:lpstr>Formulas for Variances</vt:lpstr>
      <vt:lpstr>Model or Between Sample Variance</vt:lpstr>
      <vt:lpstr>Within Sample Variance</vt:lpstr>
      <vt:lpstr>Total Variance</vt:lpstr>
      <vt:lpstr>F Distribution</vt:lpstr>
      <vt:lpstr>P-value for an upper-tailed F test</vt:lpstr>
      <vt:lpstr>ANOVA Table: Formulas</vt:lpstr>
      <vt:lpstr>ANOVA Hypothesis test: Summary</vt:lpstr>
      <vt:lpstr>t test vs. F test</vt:lpstr>
      <vt:lpstr>ANOVA: Example</vt:lpstr>
      <vt:lpstr>ANOVA: Example (cont).</vt:lpstr>
      <vt:lpstr>ANOVA: Example (cont).</vt:lpstr>
      <vt:lpstr>ANOVA: Example (cont)</vt:lpstr>
      <vt:lpstr>ANOVA: Example (cont)</vt:lpstr>
      <vt:lpstr>ANOVA: Example (cont). (NOT USED)</vt:lpstr>
      <vt:lpstr>ANOVA: Example (cont)</vt:lpstr>
      <vt:lpstr>Example: ANOVA (cont)</vt:lpstr>
      <vt:lpstr>11.2: Comparing the Means - Goals</vt:lpstr>
      <vt:lpstr>Advantages/Problems of ANOVA (more than 2 samples)</vt:lpstr>
      <vt:lpstr>Which mean(s) is different?</vt:lpstr>
      <vt:lpstr>Problems with multiple pairwise t-tests</vt:lpstr>
      <vt:lpstr>Problem with Multiple t tests</vt:lpstr>
      <vt:lpstr>Overall Risk of Type I Error in Using Repeated t Tests at  = 0.05</vt:lpstr>
      <vt:lpstr>Problems with multiple pairwise t-tests</vt:lpstr>
      <vt:lpstr>Simultaneous Confidence Intervals</vt:lpstr>
      <vt:lpstr>Multiple Comparison Methods</vt:lpstr>
      <vt:lpstr>Bonferroni Method</vt:lpstr>
      <vt:lpstr>PowerPoint Presentation</vt:lpstr>
      <vt:lpstr>Other Methods</vt:lpstr>
      <vt:lpstr>Procedure: Multiple Comparison</vt:lpstr>
      <vt:lpstr>Example: Multiple Comparison</vt:lpstr>
      <vt:lpstr>Example: Multiple Comparison (cont)</vt:lpstr>
      <vt:lpstr>Example: Multiple Comparison: Dunnett</vt:lpstr>
      <vt:lpstr>Example: Multiple Comparison (cont)</vt:lpstr>
      <vt:lpstr>Example: Multiple Comparison: Tukey</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690</cp:revision>
  <dcterms:created xsi:type="dcterms:W3CDTF">2010-01-11T21:36:57Z</dcterms:created>
  <dcterms:modified xsi:type="dcterms:W3CDTF">2015-11-13T13:08:19Z</dcterms:modified>
</cp:coreProperties>
</file>