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312" r:id="rId3"/>
    <p:sldId id="313" r:id="rId4"/>
    <p:sldId id="285" r:id="rId5"/>
    <p:sldId id="287" r:id="rId6"/>
    <p:sldId id="314" r:id="rId7"/>
    <p:sldId id="315" r:id="rId8"/>
    <p:sldId id="316" r:id="rId9"/>
    <p:sldId id="262" r:id="rId10"/>
    <p:sldId id="264" r:id="rId11"/>
    <p:sldId id="263" r:id="rId12"/>
    <p:sldId id="265" r:id="rId13"/>
    <p:sldId id="317" r:id="rId14"/>
    <p:sldId id="288" r:id="rId15"/>
    <p:sldId id="289" r:id="rId16"/>
    <p:sldId id="300" r:id="rId17"/>
    <p:sldId id="311" r:id="rId18"/>
    <p:sldId id="292" r:id="rId19"/>
    <p:sldId id="293" r:id="rId20"/>
    <p:sldId id="295" r:id="rId21"/>
    <p:sldId id="297" r:id="rId22"/>
    <p:sldId id="266" r:id="rId23"/>
    <p:sldId id="267" r:id="rId24"/>
    <p:sldId id="318" r:id="rId25"/>
    <p:sldId id="268" r:id="rId26"/>
    <p:sldId id="298" r:id="rId27"/>
    <p:sldId id="299" r:id="rId28"/>
    <p:sldId id="269" r:id="rId29"/>
    <p:sldId id="319"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6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62" autoAdjust="0"/>
    <p:restoredTop sz="94785" autoAdjust="0"/>
  </p:normalViewPr>
  <p:slideViewPr>
    <p:cSldViewPr>
      <p:cViewPr varScale="1">
        <p:scale>
          <a:sx n="66" d="100"/>
          <a:sy n="66" d="100"/>
        </p:scale>
        <p:origin x="720" y="6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4E9E57-B026-4B5A-B3E8-8A48562FE2B8}" type="datetimeFigureOut">
              <a:rPr lang="en-US" smtClean="0"/>
              <a:pPr/>
              <a:t>11/2/2015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995F4E-C860-47AA-8D4E-D983800C9E2A}" type="slidenum">
              <a:rPr lang="en-US" smtClean="0"/>
              <a:pPr/>
              <a:t>‹#›</a:t>
            </a:fld>
            <a:endParaRPr lang="en-US"/>
          </a:p>
        </p:txBody>
      </p:sp>
    </p:spTree>
    <p:extLst>
      <p:ext uri="{BB962C8B-B14F-4D97-AF65-F5344CB8AC3E}">
        <p14:creationId xmlns:p14="http://schemas.microsoft.com/office/powerpoint/2010/main" val="2605072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4</a:t>
            </a:fld>
            <a:endParaRPr lang="en-US"/>
          </a:p>
        </p:txBody>
      </p:sp>
    </p:spTree>
    <p:extLst>
      <p:ext uri="{BB962C8B-B14F-4D97-AF65-F5344CB8AC3E}">
        <p14:creationId xmlns:p14="http://schemas.microsoft.com/office/powerpoint/2010/main" val="1928547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1688723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6C9913-DFF6-4F40-8771-4C61ADDC52DA}" type="datetime1">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A18FB2-D8C6-4B8B-AFA6-A74D97579366}" type="datetime1">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3892B6-856E-40A8-ADB6-D0CCAE6F68AE}" type="datetime1">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7360EA-745A-4DFF-BBC7-03CC7340546F}" type="datetime1">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80C735-3003-45B2-8214-850EB16D3A72}" type="datetime1">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F0C62D-58A2-4E65-9CA8-DA127B0091AC}" type="datetime1">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082071-657D-42BB-9ADC-BD54F4CACAB6}" type="datetime1">
              <a:rPr lang="en-US" smtClean="0"/>
              <a:t>11/2/2015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E8A0D4-310B-470E-9D5B-C3011B4A596F}" type="datetime1">
              <a:rPr lang="en-US" smtClean="0"/>
              <a:t>11/2/2015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F92408-3D02-4B41-A9E1-D7F58E881BFD}" type="datetime1">
              <a:rPr lang="en-US" smtClean="0"/>
              <a:t>11/2/2015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F7F618-2B92-4407-8056-81B3B5DF8B56}" type="datetime1">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CAA1DD-C069-48CA-9291-62970361EB8B}" type="datetime1">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1A61D2-C28C-4042-8313-F1953ADB5A1F}" type="datetime1">
              <a:rPr lang="en-US" smtClean="0"/>
              <a:t>11/2/2015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D01E0-4520-4710-81AB-3D8832D739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cartoonstock.com/cartoonview.asp?catref=bven299"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Chapter 10: CI and HT Based on Two Samples or Treatments</a:t>
            </a:r>
            <a:endParaRPr lang="en-US" dirty="0"/>
          </a:p>
        </p:txBody>
      </p:sp>
      <p:sp>
        <p:nvSpPr>
          <p:cNvPr id="5" name="TextBox 4"/>
          <p:cNvSpPr txBox="1"/>
          <p:nvPr/>
        </p:nvSpPr>
        <p:spPr>
          <a:xfrm>
            <a:off x="5281508" y="9688719"/>
            <a:ext cx="2767104" cy="369332"/>
          </a:xfrm>
          <a:prstGeom prst="rect">
            <a:avLst/>
          </a:prstGeom>
          <a:noFill/>
        </p:spPr>
        <p:txBody>
          <a:bodyPr wrap="none" rtlCol="0">
            <a:spAutoFit/>
          </a:bodyPr>
          <a:lstStyle/>
          <a:p>
            <a:r>
              <a:rPr lang="en-US" dirty="0"/>
              <a:t>http://www.xkcd.com/892/</a:t>
            </a:r>
          </a:p>
        </p:txBody>
      </p:sp>
      <p:graphicFrame>
        <p:nvGraphicFramePr>
          <p:cNvPr id="3" name="Table 2"/>
          <p:cNvGraphicFramePr>
            <a:graphicFrameLocks noGrp="1"/>
          </p:cNvGraphicFramePr>
          <p:nvPr>
            <p:extLst>
              <p:ext uri="{D42A27DB-BD31-4B8C-83A1-F6EECF244321}">
                <p14:modId xmlns:p14="http://schemas.microsoft.com/office/powerpoint/2010/main" val="917496473"/>
              </p:ext>
            </p:extLst>
          </p:nvPr>
        </p:nvGraphicFramePr>
        <p:xfrm>
          <a:off x="924098" y="991076"/>
          <a:ext cx="8229600" cy="365760"/>
        </p:xfrm>
        <a:graphic>
          <a:graphicData uri="http://schemas.openxmlformats.org/drawingml/2006/table">
            <a:tbl>
              <a:tblPr/>
              <a:tblGrid>
                <a:gridCol w="4114800"/>
                <a:gridCol w="4114800"/>
              </a:tblGrid>
              <a:tr h="0">
                <a:tc>
                  <a:txBody>
                    <a:bodyPr/>
                    <a:lstStyle/>
                    <a:p>
                      <a:endParaRPr lang="en-US"/>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tr>
            </a:tbl>
          </a:graphicData>
        </a:graphic>
      </p:graphicFrame>
      <p:sp>
        <p:nvSpPr>
          <p:cNvPr id="6" name="Slide Number Placeholder 5"/>
          <p:cNvSpPr>
            <a:spLocks noGrp="1"/>
          </p:cNvSpPr>
          <p:nvPr>
            <p:ph type="sldNum" sz="quarter" idx="12"/>
          </p:nvPr>
        </p:nvSpPr>
        <p:spPr/>
        <p:txBody>
          <a:bodyPr/>
          <a:lstStyle/>
          <a:p>
            <a:fld id="{D85D01E0-4520-4710-81AB-3D8832D73914}" type="slidenum">
              <a:rPr lang="en-US" smtClean="0"/>
              <a:pPr/>
              <a:t>1</a:t>
            </a:fld>
            <a:endParaRPr lang="en-US"/>
          </a:p>
        </p:txBody>
      </p:sp>
      <p:pic>
        <p:nvPicPr>
          <p:cNvPr id="8199" name="Picture 7" descr="Statistics cartoons, Statistics cartoon, funny, Statistics picture, Statistics pictures, Statistics image, Statistics images, Statistics illustration, Statistics illustration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3400" y="1250933"/>
            <a:ext cx="4724400" cy="4948810"/>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5433908" y="9841119"/>
            <a:ext cx="2767104" cy="369332"/>
          </a:xfrm>
          <a:prstGeom prst="rect">
            <a:avLst/>
          </a:prstGeom>
          <a:noFill/>
        </p:spPr>
        <p:txBody>
          <a:bodyPr wrap="none" rtlCol="0">
            <a:spAutoFit/>
          </a:bodyPr>
          <a:lstStyle/>
          <a:p>
            <a:r>
              <a:rPr lang="en-US" dirty="0"/>
              <a:t>http://www.xkcd.com/892/</a:t>
            </a:r>
          </a:p>
        </p:txBody>
      </p:sp>
      <p:sp>
        <p:nvSpPr>
          <p:cNvPr id="9" name="TextBox 8"/>
          <p:cNvSpPr txBox="1"/>
          <p:nvPr/>
        </p:nvSpPr>
        <p:spPr>
          <a:xfrm>
            <a:off x="1524000" y="6352143"/>
            <a:ext cx="5501314" cy="369332"/>
          </a:xfrm>
          <a:prstGeom prst="rect">
            <a:avLst/>
          </a:prstGeom>
          <a:noFill/>
        </p:spPr>
        <p:txBody>
          <a:bodyPr wrap="none" rtlCol="0">
            <a:spAutoFit/>
          </a:bodyPr>
          <a:lstStyle/>
          <a:p>
            <a:r>
              <a:rPr lang="en-US"/>
              <a:t>https://www.cartoonstock.com/directory/s/statistics.asp</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fontScale="90000"/>
          </a:bodyPr>
          <a:lstStyle/>
          <a:p>
            <a:r>
              <a:rPr lang="en-US" dirty="0" smtClean="0"/>
              <a:t>Two-sample Test (independent): Summary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81000" y="914400"/>
                <a:ext cx="8763000" cy="6172200"/>
              </a:xfrm>
            </p:spPr>
            <p:txBody>
              <a:bodyPr>
                <a:normAutofit fontScale="85000" lnSpcReduction="20000"/>
              </a:bodyPr>
              <a:lstStyle/>
              <a:p>
                <a:pPr>
                  <a:lnSpc>
                    <a:spcPct val="110000"/>
                  </a:lnSpc>
                  <a:buNone/>
                </a:pPr>
                <a:r>
                  <a:rPr lang="en-US" dirty="0" smtClean="0"/>
                  <a:t>Null hypothesis: H</a:t>
                </a:r>
                <a:r>
                  <a:rPr lang="en-US" baseline="-25000" dirty="0" smtClean="0"/>
                  <a:t>0</a:t>
                </a:r>
                <a:r>
                  <a:rPr lang="en-US" dirty="0" smtClean="0"/>
                  <a:t>: </a:t>
                </a:r>
                <a:r>
                  <a:rPr lang="el-GR" dirty="0" smtClean="0"/>
                  <a:t>μ</a:t>
                </a:r>
                <a:r>
                  <a:rPr lang="en-US" baseline="-25000" dirty="0" smtClean="0"/>
                  <a:t>1</a:t>
                </a:r>
                <a:r>
                  <a:rPr lang="en-US" dirty="0" smtClean="0"/>
                  <a:t> – </a:t>
                </a:r>
                <a:r>
                  <a:rPr lang="el-GR" dirty="0" smtClean="0"/>
                  <a:t>μ</a:t>
                </a:r>
                <a:r>
                  <a:rPr lang="en-US" baseline="-25000" dirty="0" smtClean="0"/>
                  <a:t>2</a:t>
                </a:r>
                <a:r>
                  <a:rPr lang="en-US" dirty="0" smtClean="0"/>
                  <a:t> = </a:t>
                </a:r>
                <a:r>
                  <a:rPr lang="el-GR" dirty="0" smtClean="0"/>
                  <a:t>Δ</a:t>
                </a:r>
                <a:r>
                  <a:rPr lang="en-US" baseline="-25000" dirty="0" smtClean="0"/>
                  <a:t>0</a:t>
                </a:r>
                <a:endParaRPr lang="en-US" dirty="0" smtClean="0"/>
              </a:p>
              <a:p>
                <a:pPr marL="0" indent="0">
                  <a:lnSpc>
                    <a:spcPct val="110000"/>
                  </a:lnSpc>
                  <a:buNone/>
                </a:pPr>
                <a14:m>
                  <m:oMathPara xmlns:m="http://schemas.openxmlformats.org/officeDocument/2006/math">
                    <m:oMathParaPr>
                      <m:jc m:val="left"/>
                    </m:oMathParaPr>
                    <m:oMath xmlns:m="http://schemas.openxmlformats.org/officeDocument/2006/math">
                      <m:sSubSup>
                        <m:sSubSupPr>
                          <m:ctrlPr>
                            <a:rPr lang="en-US" i="1" smtClean="0">
                              <a:latin typeface="Cambria Math" panose="02040503050406030204" pitchFamily="18" charset="0"/>
                            </a:rPr>
                          </m:ctrlPr>
                        </m:sSubSupPr>
                        <m:e>
                          <m:r>
                            <a:rPr lang="en-US" b="0" i="1" smtClean="0">
                              <a:latin typeface="Cambria Math" panose="02040503050406030204" pitchFamily="18" charset="0"/>
                            </a:rPr>
                            <m:t>𝑇𝑒𝑠𝑡</m:t>
                          </m:r>
                          <m:r>
                            <a:rPr lang="en-US" b="0" i="1" smtClean="0">
                              <a:latin typeface="Cambria Math" panose="02040503050406030204" pitchFamily="18" charset="0"/>
                            </a:rPr>
                            <m:t> </m:t>
                          </m:r>
                          <m:r>
                            <a:rPr lang="en-US" b="0" i="1" smtClean="0">
                              <a:latin typeface="Cambria Math" panose="02040503050406030204" pitchFamily="18" charset="0"/>
                            </a:rPr>
                            <m:t>𝑠𝑡𝑎𝑡𝑖𝑠𝑡𝑖𝑐</m:t>
                          </m:r>
                          <m:r>
                            <a:rPr lang="en-US" b="0" i="1" smtClean="0">
                              <a:latin typeface="Cambria Math" panose="02040503050406030204" pitchFamily="18" charset="0"/>
                            </a:rPr>
                            <m:t>: </m:t>
                          </m:r>
                          <m:r>
                            <a:rPr lang="en-US" b="0" i="1" smtClean="0">
                              <a:latin typeface="Cambria Math" panose="02040503050406030204" pitchFamily="18" charset="0"/>
                            </a:rPr>
                            <m:t>𝑇</m:t>
                          </m:r>
                        </m:e>
                        <m:sub>
                          <m:r>
                            <a:rPr lang="en-US" b="0" i="1" smtClean="0">
                              <a:latin typeface="Cambria Math" panose="02040503050406030204" pitchFamily="18" charset="0"/>
                            </a:rPr>
                            <m:t>𝑡𝑠</m:t>
                          </m:r>
                        </m:sub>
                        <m:sup>
                          <m:r>
                            <a:rPr lang="en-US" b="0" i="1" smtClean="0">
                              <a:latin typeface="Cambria Math" panose="02040503050406030204" pitchFamily="18" charset="0"/>
                            </a:rPr>
                            <m:t>′</m:t>
                          </m:r>
                        </m:sup>
                      </m:sSubSup>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e>
                            <m:sub>
                              <m:r>
                                <a:rPr lang="en-US" b="0" i="1" smtClean="0">
                                  <a:latin typeface="Cambria Math" panose="02040503050406030204" pitchFamily="18" charset="0"/>
                                </a:rPr>
                                <m:t>2</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m:rPr>
                                  <m:sty m:val="p"/>
                                </m:rPr>
                                <a:rPr lang="el-GR" b="0" i="1" smtClean="0">
                                  <a:latin typeface="Cambria Math" panose="02040503050406030204" pitchFamily="18" charset="0"/>
                                  <a:ea typeface="Cambria Math" panose="02040503050406030204" pitchFamily="18" charset="0"/>
                                </a:rPr>
                                <m:t>Δ</m:t>
                              </m:r>
                            </m:e>
                            <m:sub>
                              <m:r>
                                <a:rPr lang="en-US" b="0" i="1" smtClean="0">
                                  <a:latin typeface="Cambria Math" panose="02040503050406030204" pitchFamily="18" charset="0"/>
                                </a:rPr>
                                <m:t>0</m:t>
                              </m:r>
                            </m:sub>
                          </m:sSub>
                        </m:num>
                        <m:den>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𝑠</m:t>
                                      </m:r>
                                    </m:e>
                                    <m:sub>
                                      <m:r>
                                        <a:rPr lang="en-US" b="0" i="1" smtClean="0">
                                          <a:latin typeface="Cambria Math" panose="02040503050406030204" pitchFamily="18" charset="0"/>
                                        </a:rPr>
                                        <m:t>1</m:t>
                                      </m:r>
                                    </m:sub>
                                    <m:sup>
                                      <m:r>
                                        <a:rPr lang="en-US" b="0" i="1" smtClean="0">
                                          <a:latin typeface="Cambria Math" panose="02040503050406030204" pitchFamily="18" charset="0"/>
                                        </a:rPr>
                                        <m:t>2</m:t>
                                      </m:r>
                                    </m:sup>
                                  </m:sSubSup>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𝑛</m:t>
                                      </m:r>
                                    </m:e>
                                    <m:sub>
                                      <m:r>
                                        <a:rPr lang="en-US" b="0" i="1" smtClean="0">
                                          <a:latin typeface="Cambria Math" panose="02040503050406030204" pitchFamily="18" charset="0"/>
                                        </a:rPr>
                                        <m:t>1</m:t>
                                      </m:r>
                                    </m:sub>
                                  </m:sSub>
                                </m:den>
                              </m:f>
                              <m:r>
                                <a:rPr lang="en-US" b="0" i="1" smtClean="0">
                                  <a:latin typeface="Cambria Math" panose="02040503050406030204" pitchFamily="18" charset="0"/>
                                </a:rPr>
                                <m:t>+</m:t>
                              </m:r>
                              <m:f>
                                <m:fPr>
                                  <m:ctrlPr>
                                    <a:rPr lang="en-US" i="1">
                                      <a:latin typeface="Cambria Math" panose="02040503050406030204" pitchFamily="18" charset="0"/>
                                    </a:rPr>
                                  </m:ctrlPr>
                                </m:fPr>
                                <m:num>
                                  <m:sSubSup>
                                    <m:sSubSupPr>
                                      <m:ctrlPr>
                                        <a:rPr lang="en-US" i="1">
                                          <a:latin typeface="Cambria Math" panose="02040503050406030204" pitchFamily="18" charset="0"/>
                                        </a:rPr>
                                      </m:ctrlPr>
                                    </m:sSubSupPr>
                                    <m:e>
                                      <m:r>
                                        <a:rPr lang="en-US" i="1">
                                          <a:latin typeface="Cambria Math" panose="02040503050406030204" pitchFamily="18" charset="0"/>
                                        </a:rPr>
                                        <m:t>𝑠</m:t>
                                      </m:r>
                                    </m:e>
                                    <m:sub>
                                      <m:r>
                                        <a:rPr lang="en-US" b="0" i="1" smtClean="0">
                                          <a:latin typeface="Cambria Math" panose="02040503050406030204" pitchFamily="18" charset="0"/>
                                        </a:rPr>
                                        <m:t>2</m:t>
                                      </m:r>
                                    </m:sub>
                                    <m:sup>
                                      <m:r>
                                        <a:rPr lang="en-US" i="1">
                                          <a:latin typeface="Cambria Math" panose="02040503050406030204" pitchFamily="18" charset="0"/>
                                        </a:rPr>
                                        <m:t>2</m:t>
                                      </m:r>
                                    </m:sup>
                                  </m:sSubSup>
                                </m:num>
                                <m:den>
                                  <m:sSub>
                                    <m:sSubPr>
                                      <m:ctrlPr>
                                        <a:rPr lang="en-US" i="1">
                                          <a:latin typeface="Cambria Math" panose="02040503050406030204" pitchFamily="18" charset="0"/>
                                        </a:rPr>
                                      </m:ctrlPr>
                                    </m:sSubPr>
                                    <m:e>
                                      <m:r>
                                        <a:rPr lang="en-US" i="1">
                                          <a:latin typeface="Cambria Math" panose="02040503050406030204" pitchFamily="18" charset="0"/>
                                        </a:rPr>
                                        <m:t>𝑛</m:t>
                                      </m:r>
                                    </m:e>
                                    <m:sub>
                                      <m:r>
                                        <a:rPr lang="en-US" b="0" i="1" smtClean="0">
                                          <a:latin typeface="Cambria Math" panose="02040503050406030204" pitchFamily="18" charset="0"/>
                                        </a:rPr>
                                        <m:t>2</m:t>
                                      </m:r>
                                    </m:sub>
                                  </m:sSub>
                                </m:den>
                              </m:f>
                            </m:e>
                          </m:rad>
                        </m:den>
                      </m:f>
                    </m:oMath>
                  </m:oMathPara>
                </a14:m>
                <a:endParaRPr lang="en-US" dirty="0" smtClean="0"/>
              </a:p>
              <a:p>
                <a:pPr>
                  <a:lnSpc>
                    <a:spcPct val="110000"/>
                  </a:lnSpc>
                  <a:buNone/>
                </a:pPr>
                <a:endParaRPr lang="en-US" dirty="0" smtClean="0"/>
              </a:p>
              <a:p>
                <a:pPr>
                  <a:lnSpc>
                    <a:spcPct val="110000"/>
                  </a:lnSpc>
                  <a:buNone/>
                </a:pPr>
                <a:endParaRPr lang="en-US" dirty="0" smtClean="0"/>
              </a:p>
              <a:p>
                <a:pPr>
                  <a:lnSpc>
                    <a:spcPct val="110000"/>
                  </a:lnSpc>
                  <a:buNone/>
                </a:pPr>
                <a:endParaRPr lang="en-US" dirty="0" smtClean="0"/>
              </a:p>
              <a:p>
                <a:pPr>
                  <a:lnSpc>
                    <a:spcPct val="110000"/>
                  </a:lnSpc>
                  <a:buNone/>
                </a:pPr>
                <a:endParaRPr lang="en-US" dirty="0" smtClean="0"/>
              </a:p>
              <a:p>
                <a:pPr>
                  <a:lnSpc>
                    <a:spcPct val="110000"/>
                  </a:lnSpc>
                  <a:buNone/>
                </a:pPr>
                <a:endParaRPr lang="en-US" dirty="0" smtClean="0"/>
              </a:p>
              <a:p>
                <a:pPr>
                  <a:lnSpc>
                    <a:spcPct val="110000"/>
                  </a:lnSpc>
                  <a:buNone/>
                </a:pPr>
                <a:endParaRPr lang="en-US" dirty="0" smtClean="0"/>
              </a:p>
              <a:p>
                <a:pPr>
                  <a:lnSpc>
                    <a:spcPct val="110000"/>
                  </a:lnSpc>
                  <a:buNone/>
                </a:pPr>
                <a:r>
                  <a:rPr lang="en-US" dirty="0" smtClean="0"/>
                  <a:t>Note: If we are determining if the two populations are equal, then </a:t>
                </a:r>
                <a:r>
                  <a:rPr lang="el-GR" dirty="0" smtClean="0"/>
                  <a:t>Δ</a:t>
                </a:r>
                <a:r>
                  <a:rPr lang="en-US" baseline="-25000" dirty="0" smtClean="0"/>
                  <a:t>0</a:t>
                </a:r>
                <a:r>
                  <a:rPr lang="en-US" dirty="0" smtClean="0"/>
                  <a:t> = 0</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81000" y="914400"/>
                <a:ext cx="8763000" cy="6172200"/>
              </a:xfrm>
              <a:blipFill rotWithShape="0">
                <a:blip r:embed="rId2"/>
                <a:stretch>
                  <a:fillRect l="-1322" t="-1579" r="-557"/>
                </a:stretch>
              </a:blipFill>
            </p:spPr>
            <p:txBody>
              <a:bodyPr/>
              <a:lstStyle/>
              <a:p>
                <a:r>
                  <a:rPr lang="en-US">
                    <a:noFill/>
                  </a:rPr>
                  <a:t> </a:t>
                </a:r>
              </a:p>
            </p:txBody>
          </p:sp>
        </mc:Fallback>
      </mc:AlternateContent>
      <p:graphicFrame>
        <p:nvGraphicFramePr>
          <p:cNvPr id="5" name="Table 4"/>
          <p:cNvGraphicFramePr>
            <a:graphicFrameLocks noGrp="1"/>
          </p:cNvGraphicFramePr>
          <p:nvPr>
            <p:extLst>
              <p:ext uri="{D42A27DB-BD31-4B8C-83A1-F6EECF244321}">
                <p14:modId xmlns:p14="http://schemas.microsoft.com/office/powerpoint/2010/main" val="2940772345"/>
              </p:ext>
            </p:extLst>
          </p:nvPr>
        </p:nvGraphicFramePr>
        <p:xfrm>
          <a:off x="381000" y="3177540"/>
          <a:ext cx="8610600" cy="2804160"/>
        </p:xfrm>
        <a:graphic>
          <a:graphicData uri="http://schemas.openxmlformats.org/drawingml/2006/table">
            <a:tbl>
              <a:tblPr>
                <a:tableStyleId>{5C22544A-7EE6-4342-B048-85BDC9FD1C3A}</a:tableStyleId>
              </a:tblPr>
              <a:tblGrid>
                <a:gridCol w="3619500"/>
                <a:gridCol w="2667000"/>
                <a:gridCol w="2324100"/>
              </a:tblGrid>
              <a:tr h="370840">
                <a:tc>
                  <a:txBody>
                    <a:bodyPr/>
                    <a:lstStyle/>
                    <a:p>
                      <a:endParaRPr lang="en-US" sz="3200" dirty="0"/>
                    </a:p>
                  </a:txBody>
                  <a:tcPr/>
                </a:tc>
                <a:tc>
                  <a:txBody>
                    <a:bodyPr/>
                    <a:lstStyle/>
                    <a:p>
                      <a:r>
                        <a:rPr lang="en-US" sz="3200" dirty="0" smtClean="0"/>
                        <a:t>Alternative Hypothesis</a:t>
                      </a:r>
                      <a:endParaRPr lang="en-US" sz="3200" dirty="0"/>
                    </a:p>
                  </a:txBody>
                  <a:tcPr/>
                </a:tc>
                <a:tc>
                  <a:txBody>
                    <a:bodyPr/>
                    <a:lstStyle/>
                    <a:p>
                      <a:r>
                        <a:rPr lang="en-US" sz="3200" dirty="0" smtClean="0"/>
                        <a:t>P-Value</a:t>
                      </a:r>
                      <a:endParaRPr lang="en-US" sz="3200" dirty="0"/>
                    </a:p>
                  </a:txBody>
                  <a:tcPr/>
                </a:tc>
              </a:tr>
              <a:tr h="370840">
                <a:tc>
                  <a:txBody>
                    <a:bodyPr/>
                    <a:lstStyle/>
                    <a:p>
                      <a:r>
                        <a:rPr lang="en-US" sz="3200" dirty="0" smtClean="0"/>
                        <a:t>Upper-tailed</a:t>
                      </a:r>
                      <a:endParaRPr lang="en-US" sz="3200" dirty="0"/>
                    </a:p>
                  </a:txBody>
                  <a:tcPr/>
                </a:tc>
                <a:tc>
                  <a:txBody>
                    <a:bodyPr/>
                    <a:lstStyle/>
                    <a:p>
                      <a:r>
                        <a:rPr lang="en-US" sz="3200" dirty="0" smtClean="0"/>
                        <a:t>H</a:t>
                      </a:r>
                      <a:r>
                        <a:rPr lang="en-US" sz="3200" baseline="-25000" dirty="0" smtClean="0"/>
                        <a:t>a</a:t>
                      </a:r>
                      <a:r>
                        <a:rPr lang="en-US" sz="3200" baseline="0" dirty="0" smtClean="0"/>
                        <a:t>: </a:t>
                      </a:r>
                      <a:r>
                        <a:rPr lang="el-GR" sz="3200" dirty="0" smtClean="0"/>
                        <a:t>μ</a:t>
                      </a:r>
                      <a:r>
                        <a:rPr lang="en-US" sz="3200" baseline="-25000" dirty="0" smtClean="0"/>
                        <a:t>1</a:t>
                      </a:r>
                      <a:r>
                        <a:rPr lang="en-US" sz="3200" dirty="0" smtClean="0"/>
                        <a:t> – </a:t>
                      </a:r>
                      <a:r>
                        <a:rPr lang="el-GR" sz="3200" dirty="0" smtClean="0"/>
                        <a:t>μ</a:t>
                      </a:r>
                      <a:r>
                        <a:rPr lang="en-US" sz="3200" baseline="-25000" dirty="0" smtClean="0"/>
                        <a:t>2</a:t>
                      </a:r>
                      <a:r>
                        <a:rPr lang="en-US" sz="3200" dirty="0" smtClean="0"/>
                        <a:t> &gt; </a:t>
                      </a:r>
                      <a:r>
                        <a:rPr lang="el-GR" sz="3200" dirty="0" smtClean="0"/>
                        <a:t>Δ</a:t>
                      </a:r>
                      <a:endParaRPr lang="en-US" sz="3200" dirty="0"/>
                    </a:p>
                  </a:txBody>
                  <a:tcPr/>
                </a:tc>
                <a:tc>
                  <a:txBody>
                    <a:bodyPr/>
                    <a:lstStyle/>
                    <a:p>
                      <a:r>
                        <a:rPr lang="en-US" sz="3200" dirty="0" smtClean="0"/>
                        <a:t>P(T ≥ </a:t>
                      </a:r>
                      <a:r>
                        <a:rPr lang="en-US" sz="3200" dirty="0" err="1" smtClean="0"/>
                        <a:t>t</a:t>
                      </a:r>
                      <a:r>
                        <a:rPr lang="en-US" sz="3200" baseline="-25000" dirty="0" err="1" smtClean="0"/>
                        <a:t>ts</a:t>
                      </a:r>
                      <a:r>
                        <a:rPr lang="en-US" sz="3200" dirty="0" smtClean="0"/>
                        <a:t>)</a:t>
                      </a:r>
                      <a:endParaRPr lang="en-US" sz="3200" dirty="0"/>
                    </a:p>
                  </a:txBody>
                  <a:tcPr/>
                </a:tc>
              </a:tr>
              <a:tr h="370840">
                <a:tc>
                  <a:txBody>
                    <a:bodyPr/>
                    <a:lstStyle/>
                    <a:p>
                      <a:r>
                        <a:rPr lang="en-US" sz="3200" dirty="0" smtClean="0"/>
                        <a:t>Lower-tailed</a:t>
                      </a:r>
                      <a:endParaRPr lang="en-US" sz="3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t>H</a:t>
                      </a:r>
                      <a:r>
                        <a:rPr lang="en-US" sz="3200" baseline="-25000" dirty="0" smtClean="0"/>
                        <a:t>a</a:t>
                      </a:r>
                      <a:r>
                        <a:rPr lang="en-US" sz="3200" baseline="0" dirty="0" smtClean="0"/>
                        <a:t>: </a:t>
                      </a:r>
                      <a:r>
                        <a:rPr lang="el-GR" sz="3200" dirty="0" smtClean="0"/>
                        <a:t>μ</a:t>
                      </a:r>
                      <a:r>
                        <a:rPr lang="en-US" sz="3200" baseline="-25000" dirty="0" smtClean="0"/>
                        <a:t>1</a:t>
                      </a:r>
                      <a:r>
                        <a:rPr lang="en-US" sz="3200" dirty="0" smtClean="0"/>
                        <a:t> – </a:t>
                      </a:r>
                      <a:r>
                        <a:rPr lang="el-GR" sz="3200" dirty="0" smtClean="0"/>
                        <a:t>μ</a:t>
                      </a:r>
                      <a:r>
                        <a:rPr lang="en-US" sz="3200" baseline="-25000" dirty="0" smtClean="0"/>
                        <a:t>2</a:t>
                      </a:r>
                      <a:r>
                        <a:rPr lang="en-US" sz="3200" dirty="0" smtClean="0"/>
                        <a:t> &lt; </a:t>
                      </a:r>
                      <a:r>
                        <a:rPr lang="el-GR" sz="3200" dirty="0" smtClean="0"/>
                        <a:t>Δ</a:t>
                      </a:r>
                      <a:endParaRPr lang="en-US" sz="3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t>P(T ≤ </a:t>
                      </a:r>
                      <a:r>
                        <a:rPr lang="en-US" sz="3200" dirty="0" err="1" smtClean="0"/>
                        <a:t>t</a:t>
                      </a:r>
                      <a:r>
                        <a:rPr lang="en-US" sz="3200" baseline="-25000" dirty="0" err="1" smtClean="0"/>
                        <a:t>ts</a:t>
                      </a:r>
                      <a:r>
                        <a:rPr lang="en-US" sz="3200" dirty="0" smtClean="0"/>
                        <a:t>)</a:t>
                      </a:r>
                    </a:p>
                  </a:txBody>
                  <a:tcPr/>
                </a:tc>
              </a:tr>
              <a:tr h="370840">
                <a:tc>
                  <a:txBody>
                    <a:bodyPr/>
                    <a:lstStyle/>
                    <a:p>
                      <a:r>
                        <a:rPr lang="en-US" sz="3200" dirty="0" smtClean="0"/>
                        <a:t>two-sided</a:t>
                      </a:r>
                      <a:endParaRPr lang="en-US" sz="3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t>H</a:t>
                      </a:r>
                      <a:r>
                        <a:rPr lang="en-US" sz="3200" baseline="-25000" dirty="0" smtClean="0"/>
                        <a:t>a</a:t>
                      </a:r>
                      <a:r>
                        <a:rPr lang="en-US" sz="3200" baseline="0" dirty="0" smtClean="0"/>
                        <a:t>: </a:t>
                      </a:r>
                      <a:r>
                        <a:rPr lang="el-GR" sz="3200" dirty="0" smtClean="0"/>
                        <a:t>μ</a:t>
                      </a:r>
                      <a:r>
                        <a:rPr lang="en-US" sz="3200" baseline="-25000" dirty="0" smtClean="0"/>
                        <a:t>1</a:t>
                      </a:r>
                      <a:r>
                        <a:rPr lang="en-US" sz="3200" dirty="0" smtClean="0"/>
                        <a:t> – </a:t>
                      </a:r>
                      <a:r>
                        <a:rPr lang="el-GR" sz="3200" dirty="0" smtClean="0"/>
                        <a:t>μ</a:t>
                      </a:r>
                      <a:r>
                        <a:rPr lang="en-US" sz="3200" baseline="-25000" dirty="0" smtClean="0"/>
                        <a:t>2</a:t>
                      </a:r>
                      <a:r>
                        <a:rPr lang="en-US" sz="3200" dirty="0" smtClean="0"/>
                        <a:t> ≠ </a:t>
                      </a:r>
                      <a:r>
                        <a:rPr lang="el-GR" sz="3200" dirty="0" smtClean="0"/>
                        <a:t>Δ</a:t>
                      </a:r>
                      <a:endParaRPr lang="en-US" sz="3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t>2P(T</a:t>
                      </a:r>
                      <a:r>
                        <a:rPr lang="en-US" sz="3200" baseline="0" dirty="0" smtClean="0"/>
                        <a:t> ≥ |</a:t>
                      </a:r>
                      <a:r>
                        <a:rPr lang="en-US" sz="3200" baseline="0" dirty="0" err="1" smtClean="0"/>
                        <a:t>t</a:t>
                      </a:r>
                      <a:r>
                        <a:rPr lang="en-US" sz="3200" baseline="-25000" dirty="0" err="1" smtClean="0"/>
                        <a:t>ts</a:t>
                      </a:r>
                      <a:r>
                        <a:rPr lang="en-US" sz="3200" baseline="0" dirty="0" smtClean="0"/>
                        <a:t>|)  </a:t>
                      </a:r>
                      <a:endParaRPr lang="en-US" sz="3200" dirty="0" smtClean="0"/>
                    </a:p>
                  </a:txBody>
                  <a:tcPr/>
                </a:tc>
              </a:tr>
            </a:tbl>
          </a:graphicData>
        </a:graphic>
      </p:graphicFrame>
      <p:sp>
        <p:nvSpPr>
          <p:cNvPr id="7" name="Slide Number Placeholder 6"/>
          <p:cNvSpPr>
            <a:spLocks noGrp="1"/>
          </p:cNvSpPr>
          <p:nvPr>
            <p:ph type="sldNum" sz="quarter" idx="12"/>
          </p:nvPr>
        </p:nvSpPr>
        <p:spPr/>
        <p:txBody>
          <a:bodyPr/>
          <a:lstStyle/>
          <a:p>
            <a:fld id="{D85D01E0-4520-4710-81AB-3D8832D73914}" type="slidenum">
              <a:rPr lang="en-US" smtClean="0"/>
              <a:pPr/>
              <a:t>10</a:t>
            </a:fld>
            <a:endParaRPr lang="en-US"/>
          </a:p>
        </p:txBody>
      </p:sp>
    </p:spTree>
    <p:extLst>
      <p:ext uri="{BB962C8B-B14F-4D97-AF65-F5344CB8AC3E}">
        <p14:creationId xmlns:p14="http://schemas.microsoft.com/office/powerpoint/2010/main" val="38076377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Example: two-sample Independent t</a:t>
            </a:r>
            <a:endParaRPr lang="en-US" dirty="0"/>
          </a:p>
        </p:txBody>
      </p:sp>
      <p:sp>
        <p:nvSpPr>
          <p:cNvPr id="3" name="Content Placeholder 2"/>
          <p:cNvSpPr>
            <a:spLocks noGrp="1"/>
          </p:cNvSpPr>
          <p:nvPr>
            <p:ph idx="1"/>
          </p:nvPr>
        </p:nvSpPr>
        <p:spPr>
          <a:xfrm>
            <a:off x="0" y="914400"/>
            <a:ext cx="9144000" cy="4724400"/>
          </a:xfrm>
        </p:spPr>
        <p:txBody>
          <a:bodyPr>
            <a:normAutofit lnSpcReduction="10000"/>
          </a:bodyPr>
          <a:lstStyle/>
          <a:p>
            <a:pPr>
              <a:buNone/>
            </a:pPr>
            <a:r>
              <a:rPr lang="en-US" dirty="0" smtClean="0"/>
              <a:t>A group of 15 college seniors are selected to participate in a manual dexterity skill test against a group of 20 industrial workers. Skills are assessed by scores obtained on a test taken by both groups. The data is shown in the following table:</a:t>
            </a:r>
          </a:p>
          <a:p>
            <a:pPr>
              <a:buNone/>
            </a:pPr>
            <a:r>
              <a:rPr lang="en-US" dirty="0" smtClean="0"/>
              <a:t>a) Perform a significance test to determine if the skills are the same for college students and industrial works at a significance level of 0.05.</a:t>
            </a:r>
          </a:p>
          <a:p>
            <a:pPr>
              <a:buNone/>
            </a:pPr>
            <a:r>
              <a:rPr lang="en-US" dirty="0" smtClean="0">
                <a:solidFill>
                  <a:schemeClr val="bg1">
                    <a:lumMod val="50000"/>
                  </a:schemeClr>
                </a:solidFill>
              </a:rPr>
              <a:t>b) Calculate and interpret the 95% confidence interval.</a:t>
            </a:r>
            <a:endParaRPr lang="en-US" dirty="0">
              <a:solidFill>
                <a:schemeClr val="bg1">
                  <a:lumMod val="50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597587546"/>
              </p:ext>
            </p:extLst>
          </p:nvPr>
        </p:nvGraphicFramePr>
        <p:xfrm>
          <a:off x="1828800" y="5194974"/>
          <a:ext cx="7162803" cy="1645920"/>
        </p:xfrm>
        <a:graphic>
          <a:graphicData uri="http://schemas.openxmlformats.org/drawingml/2006/table">
            <a:tbl>
              <a:tblPr>
                <a:tableStyleId>{5C22544A-7EE6-4342-B048-85BDC9FD1C3A}</a:tableStyleId>
              </a:tblPr>
              <a:tblGrid>
                <a:gridCol w="1600200"/>
                <a:gridCol w="1524000"/>
                <a:gridCol w="1905001"/>
                <a:gridCol w="2133602"/>
              </a:tblGrid>
              <a:tr h="0">
                <a:tc>
                  <a:txBody>
                    <a:bodyPr/>
                    <a:lstStyle/>
                    <a:p>
                      <a:r>
                        <a:rPr lang="en-US" sz="3000" dirty="0" smtClean="0"/>
                        <a:t>Group</a:t>
                      </a:r>
                      <a:endParaRPr lang="en-US" sz="3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000" dirty="0" smtClean="0"/>
                        <a:t>n</a:t>
                      </a:r>
                      <a:endParaRPr lang="en-US" sz="3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000" dirty="0" smtClean="0"/>
                        <a:t>x̅</a:t>
                      </a:r>
                      <a:endParaRPr lang="en-US" sz="3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000" dirty="0" smtClean="0"/>
                        <a:t>s</a:t>
                      </a:r>
                      <a:endParaRPr lang="en-US" sz="3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3000" dirty="0" smtClean="0"/>
                        <a:t>Students</a:t>
                      </a:r>
                      <a:endParaRPr lang="en-US" sz="3000" dirty="0"/>
                    </a:p>
                  </a:txBody>
                  <a:tcPr>
                    <a:lnT w="12700" cap="flat" cmpd="sng" algn="ctr">
                      <a:solidFill>
                        <a:schemeClr val="tx1"/>
                      </a:solidFill>
                      <a:prstDash val="solid"/>
                      <a:round/>
                      <a:headEnd type="none" w="med" len="med"/>
                      <a:tailEnd type="none" w="med" len="med"/>
                    </a:lnT>
                  </a:tcPr>
                </a:tc>
                <a:tc>
                  <a:txBody>
                    <a:bodyPr/>
                    <a:lstStyle/>
                    <a:p>
                      <a:pPr algn="ctr"/>
                      <a:r>
                        <a:rPr lang="en-US" sz="3000" dirty="0" smtClean="0"/>
                        <a:t>15</a:t>
                      </a:r>
                      <a:endParaRPr lang="en-US" sz="3000" dirty="0"/>
                    </a:p>
                  </a:txBody>
                  <a:tcPr>
                    <a:lnT w="12700" cap="flat" cmpd="sng" algn="ctr">
                      <a:solidFill>
                        <a:schemeClr val="tx1"/>
                      </a:solidFill>
                      <a:prstDash val="solid"/>
                      <a:round/>
                      <a:headEnd type="none" w="med" len="med"/>
                      <a:tailEnd type="none" w="med" len="med"/>
                    </a:lnT>
                  </a:tcPr>
                </a:tc>
                <a:tc>
                  <a:txBody>
                    <a:bodyPr/>
                    <a:lstStyle/>
                    <a:p>
                      <a:pPr algn="ctr"/>
                      <a:r>
                        <a:rPr lang="en-US" sz="3000" dirty="0" smtClean="0"/>
                        <a:t>35.12</a:t>
                      </a:r>
                      <a:endParaRPr lang="en-US" sz="3000" dirty="0"/>
                    </a:p>
                  </a:txBody>
                  <a:tcPr>
                    <a:lnT w="12700" cap="flat" cmpd="sng" algn="ctr">
                      <a:solidFill>
                        <a:schemeClr val="tx1"/>
                      </a:solidFill>
                      <a:prstDash val="solid"/>
                      <a:round/>
                      <a:headEnd type="none" w="med" len="med"/>
                      <a:tailEnd type="none" w="med" len="med"/>
                    </a:lnT>
                  </a:tcPr>
                </a:tc>
                <a:tc>
                  <a:txBody>
                    <a:bodyPr/>
                    <a:lstStyle/>
                    <a:p>
                      <a:pPr algn="ctr"/>
                      <a:r>
                        <a:rPr lang="en-US" sz="3000" dirty="0" smtClean="0"/>
                        <a:t>4.31</a:t>
                      </a:r>
                      <a:endParaRPr lang="en-US" sz="3000" dirty="0"/>
                    </a:p>
                  </a:txBody>
                  <a:tcPr>
                    <a:lnT w="12700" cap="flat" cmpd="sng" algn="ctr">
                      <a:solidFill>
                        <a:schemeClr val="tx1"/>
                      </a:solidFill>
                      <a:prstDash val="solid"/>
                      <a:round/>
                      <a:headEnd type="none" w="med" len="med"/>
                      <a:tailEnd type="none" w="med" len="med"/>
                    </a:lnT>
                  </a:tcPr>
                </a:tc>
              </a:tr>
              <a:tr h="370840">
                <a:tc>
                  <a:txBody>
                    <a:bodyPr/>
                    <a:lstStyle/>
                    <a:p>
                      <a:r>
                        <a:rPr lang="en-US" sz="3000" dirty="0" smtClean="0"/>
                        <a:t>Workers</a:t>
                      </a:r>
                      <a:endParaRPr lang="en-US" sz="3000" dirty="0"/>
                    </a:p>
                  </a:txBody>
                  <a:tcPr>
                    <a:lnB w="12700" cap="flat" cmpd="sng" algn="ctr">
                      <a:solidFill>
                        <a:schemeClr val="tx1"/>
                      </a:solidFill>
                      <a:prstDash val="solid"/>
                      <a:round/>
                      <a:headEnd type="none" w="med" len="med"/>
                      <a:tailEnd type="none" w="med" len="med"/>
                    </a:lnB>
                  </a:tcPr>
                </a:tc>
                <a:tc>
                  <a:txBody>
                    <a:bodyPr/>
                    <a:lstStyle/>
                    <a:p>
                      <a:pPr algn="ctr"/>
                      <a:r>
                        <a:rPr lang="en-US" sz="3000" dirty="0" smtClean="0"/>
                        <a:t>20</a:t>
                      </a:r>
                      <a:endParaRPr lang="en-US" sz="3000" dirty="0"/>
                    </a:p>
                  </a:txBody>
                  <a:tcPr>
                    <a:lnB w="12700" cap="flat" cmpd="sng" algn="ctr">
                      <a:solidFill>
                        <a:schemeClr val="tx1"/>
                      </a:solidFill>
                      <a:prstDash val="solid"/>
                      <a:round/>
                      <a:headEnd type="none" w="med" len="med"/>
                      <a:tailEnd type="none" w="med" len="med"/>
                    </a:lnB>
                  </a:tcPr>
                </a:tc>
                <a:tc>
                  <a:txBody>
                    <a:bodyPr/>
                    <a:lstStyle/>
                    <a:p>
                      <a:pPr algn="ctr"/>
                      <a:r>
                        <a:rPr lang="en-US" sz="3000" dirty="0" smtClean="0"/>
                        <a:t>37.32</a:t>
                      </a:r>
                      <a:endParaRPr lang="en-US" sz="3000" dirty="0"/>
                    </a:p>
                  </a:txBody>
                  <a:tcPr>
                    <a:lnB w="12700" cap="flat" cmpd="sng" algn="ctr">
                      <a:solidFill>
                        <a:schemeClr val="tx1"/>
                      </a:solidFill>
                      <a:prstDash val="solid"/>
                      <a:round/>
                      <a:headEnd type="none" w="med" len="med"/>
                      <a:tailEnd type="none" w="med" len="med"/>
                    </a:lnB>
                  </a:tcPr>
                </a:tc>
                <a:tc>
                  <a:txBody>
                    <a:bodyPr/>
                    <a:lstStyle/>
                    <a:p>
                      <a:pPr algn="ctr"/>
                      <a:r>
                        <a:rPr lang="en-US" sz="3000" dirty="0" smtClean="0"/>
                        <a:t>3.83</a:t>
                      </a:r>
                      <a:endParaRPr lang="en-US" sz="3000" dirty="0"/>
                    </a:p>
                  </a:txBody>
                  <a:tcPr>
                    <a:lnB w="12700" cap="flat" cmpd="sng" algn="ctr">
                      <a:solidFill>
                        <a:schemeClr val="tx1"/>
                      </a:solidFill>
                      <a:prstDash val="solid"/>
                      <a:round/>
                      <a:headEnd type="none" w="med" len="med"/>
                      <a:tailEnd type="none" w="med" len="med"/>
                    </a:lnB>
                  </a:tcPr>
                </a:tc>
              </a:tr>
            </a:tbl>
          </a:graphicData>
        </a:graphic>
      </p:graphicFrame>
      <p:sp>
        <p:nvSpPr>
          <p:cNvPr id="6" name="Slide Number Placeholder 5"/>
          <p:cNvSpPr>
            <a:spLocks noGrp="1"/>
          </p:cNvSpPr>
          <p:nvPr>
            <p:ph type="sldNum" sz="quarter" idx="12"/>
          </p:nvPr>
        </p:nvSpPr>
        <p:spPr/>
        <p:txBody>
          <a:bodyPr/>
          <a:lstStyle/>
          <a:p>
            <a:fld id="{D85D01E0-4520-4710-81AB-3D8832D73914}" type="slidenum">
              <a:rPr lang="en-US" smtClean="0"/>
              <a:pPr/>
              <a:t>11</a:t>
            </a:fld>
            <a:endParaRPr lang="en-US"/>
          </a:p>
        </p:txBody>
      </p:sp>
    </p:spTree>
    <p:extLst>
      <p:ext uri="{BB962C8B-B14F-4D97-AF65-F5344CB8AC3E}">
        <p14:creationId xmlns:p14="http://schemas.microsoft.com/office/powerpoint/2010/main" val="35476881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two-sample Independent </a:t>
            </a:r>
            <a:r>
              <a:rPr lang="en-US" dirty="0" smtClean="0"/>
              <a:t>t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pPr marL="0" indent="0">
              <a:buNone/>
            </a:pPr>
            <a:r>
              <a:rPr lang="en-US" dirty="0"/>
              <a:t>The data does not provide </a:t>
            </a:r>
            <a:r>
              <a:rPr lang="en-US" dirty="0" smtClean="0"/>
              <a:t>support </a:t>
            </a:r>
            <a:r>
              <a:rPr lang="en-US" dirty="0"/>
              <a:t>(P = 0.128) to the claim that there is a difference between the population mean tests for students and workers</a:t>
            </a:r>
            <a:r>
              <a:rPr lang="en-US" dirty="0" smtClean="0"/>
              <a:t>.</a:t>
            </a:r>
          </a:p>
          <a:p>
            <a:pPr marL="0" indent="0">
              <a:buNone/>
            </a:pP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12</a:t>
            </a:fld>
            <a:endParaRPr lang="en-US"/>
          </a:p>
        </p:txBody>
      </p:sp>
    </p:spTree>
    <p:extLst>
      <p:ext uri="{BB962C8B-B14F-4D97-AF65-F5344CB8AC3E}">
        <p14:creationId xmlns:p14="http://schemas.microsoft.com/office/powerpoint/2010/main" val="20017753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Two-sample independent (</a:t>
            </a:r>
            <a:r>
              <a:rPr lang="en-US" dirty="0"/>
              <a:t>t</a:t>
            </a:r>
            <a:r>
              <a:rPr lang="en-US" dirty="0" smtClean="0"/>
              <a:t>):</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600200"/>
                <a:ext cx="8229600" cy="5121275"/>
              </a:xfrm>
            </p:spPr>
            <p:txBody>
              <a:bodyPr>
                <a:noAutofit/>
              </a:bodyPr>
              <a:lstStyle/>
              <a:p>
                <a:r>
                  <a:rPr lang="en-US" dirty="0" smtClean="0">
                    <a:solidFill>
                      <a:schemeClr val="bg1">
                        <a:lumMod val="50000"/>
                      </a:schemeClr>
                    </a:solidFill>
                  </a:rPr>
                  <a:t>Hypothesis test</a:t>
                </a:r>
              </a:p>
              <a:p>
                <a:pPr marL="457200" lvl="1" indent="0">
                  <a:buNone/>
                </a:pPr>
                <a14:m>
                  <m:oMathPara xmlns:m="http://schemas.openxmlformats.org/officeDocument/2006/math">
                    <m:oMathParaPr>
                      <m:jc m:val="centerGroup"/>
                    </m:oMathParaPr>
                    <m:oMath xmlns:m="http://schemas.openxmlformats.org/officeDocument/2006/math">
                      <m:sSub>
                        <m:sSubPr>
                          <m:ctrlPr>
                            <a:rPr lang="en-US" sz="3200" i="1">
                              <a:solidFill>
                                <a:schemeClr val="bg1">
                                  <a:lumMod val="50000"/>
                                </a:schemeClr>
                              </a:solidFill>
                              <a:latin typeface="Cambria Math" panose="02040503050406030204" pitchFamily="18" charset="0"/>
                            </a:rPr>
                          </m:ctrlPr>
                        </m:sSubPr>
                        <m:e>
                          <m:r>
                            <a:rPr lang="en-US" sz="3200" b="0" i="1" smtClean="0">
                              <a:solidFill>
                                <a:schemeClr val="bg1">
                                  <a:lumMod val="50000"/>
                                </a:schemeClr>
                              </a:solidFill>
                              <a:latin typeface="Cambria Math" panose="02040503050406030204" pitchFamily="18" charset="0"/>
                            </a:rPr>
                            <m:t>𝑇</m:t>
                          </m:r>
                          <m:r>
                            <a:rPr lang="en-US" sz="3200" b="0" i="1" smtClean="0">
                              <a:solidFill>
                                <a:schemeClr val="bg1">
                                  <a:lumMod val="50000"/>
                                </a:schemeClr>
                              </a:solidFill>
                              <a:latin typeface="Cambria Math" panose="02040503050406030204" pitchFamily="18" charset="0"/>
                            </a:rPr>
                            <m:t>′</m:t>
                          </m:r>
                        </m:e>
                        <m:sub>
                          <m:r>
                            <a:rPr lang="en-US" sz="3200" i="1">
                              <a:solidFill>
                                <a:schemeClr val="bg1">
                                  <a:lumMod val="50000"/>
                                </a:schemeClr>
                              </a:solidFill>
                              <a:latin typeface="Cambria Math" panose="02040503050406030204" pitchFamily="18" charset="0"/>
                            </a:rPr>
                            <m:t>𝑡𝑠</m:t>
                          </m:r>
                        </m:sub>
                      </m:sSub>
                      <m:r>
                        <a:rPr lang="en-US" sz="3200" b="0" i="1" smtClean="0">
                          <a:solidFill>
                            <a:schemeClr val="bg1">
                              <a:lumMod val="50000"/>
                            </a:schemeClr>
                          </a:solidFill>
                          <a:latin typeface="Cambria Math" panose="02040503050406030204" pitchFamily="18" charset="0"/>
                        </a:rPr>
                        <m:t>=</m:t>
                      </m:r>
                      <m:f>
                        <m:fPr>
                          <m:ctrlPr>
                            <a:rPr lang="en-US" sz="3200" i="1">
                              <a:solidFill>
                                <a:schemeClr val="bg1">
                                  <a:lumMod val="50000"/>
                                </a:schemeClr>
                              </a:solidFill>
                              <a:latin typeface="Cambria Math" panose="02040503050406030204" pitchFamily="18" charset="0"/>
                            </a:rPr>
                          </m:ctrlPr>
                        </m:fPr>
                        <m:num>
                          <m:d>
                            <m:dPr>
                              <m:ctrlPr>
                                <a:rPr lang="en-US" sz="3200" i="1">
                                  <a:solidFill>
                                    <a:schemeClr val="bg1">
                                      <a:lumMod val="50000"/>
                                    </a:schemeClr>
                                  </a:solidFill>
                                  <a:latin typeface="Cambria Math" panose="02040503050406030204" pitchFamily="18" charset="0"/>
                                </a:rPr>
                              </m:ctrlPr>
                            </m:dPr>
                            <m:e>
                              <m:sSub>
                                <m:sSubPr>
                                  <m:ctrlPr>
                                    <a:rPr lang="en-US" sz="3200" i="1">
                                      <a:solidFill>
                                        <a:schemeClr val="bg1">
                                          <a:lumMod val="50000"/>
                                        </a:schemeClr>
                                      </a:solidFill>
                                      <a:latin typeface="Cambria Math" panose="02040503050406030204" pitchFamily="18" charset="0"/>
                                    </a:rPr>
                                  </m:ctrlPr>
                                </m:sSubPr>
                                <m:e>
                                  <m:acc>
                                    <m:accPr>
                                      <m:chr m:val="̅"/>
                                      <m:ctrlPr>
                                        <a:rPr lang="en-US" sz="3200" i="1">
                                          <a:solidFill>
                                            <a:schemeClr val="bg1">
                                              <a:lumMod val="50000"/>
                                            </a:schemeClr>
                                          </a:solidFill>
                                          <a:latin typeface="Cambria Math" panose="02040503050406030204" pitchFamily="18" charset="0"/>
                                        </a:rPr>
                                      </m:ctrlPr>
                                    </m:accPr>
                                    <m:e>
                                      <m:r>
                                        <a:rPr lang="en-US" sz="3200" i="1">
                                          <a:solidFill>
                                            <a:schemeClr val="bg1">
                                              <a:lumMod val="50000"/>
                                            </a:schemeClr>
                                          </a:solidFill>
                                          <a:latin typeface="Cambria Math" panose="02040503050406030204" pitchFamily="18" charset="0"/>
                                        </a:rPr>
                                        <m:t>𝑥</m:t>
                                      </m:r>
                                    </m:e>
                                  </m:acc>
                                </m:e>
                                <m:sub>
                                  <m:r>
                                    <a:rPr lang="en-US" sz="3200" i="1">
                                      <a:solidFill>
                                        <a:schemeClr val="bg1">
                                          <a:lumMod val="50000"/>
                                        </a:schemeClr>
                                      </a:solidFill>
                                      <a:latin typeface="Cambria Math" panose="02040503050406030204" pitchFamily="18" charset="0"/>
                                    </a:rPr>
                                    <m:t>1</m:t>
                                  </m:r>
                                </m:sub>
                              </m:sSub>
                              <m:r>
                                <a:rPr lang="en-US" sz="3200" i="1">
                                  <a:solidFill>
                                    <a:schemeClr val="bg1">
                                      <a:lumMod val="50000"/>
                                    </a:schemeClr>
                                  </a:solidFill>
                                  <a:latin typeface="Cambria Math" panose="02040503050406030204" pitchFamily="18" charset="0"/>
                                </a:rPr>
                                <m:t>−</m:t>
                              </m:r>
                              <m:sSub>
                                <m:sSubPr>
                                  <m:ctrlPr>
                                    <a:rPr lang="en-US" sz="3200" i="1">
                                      <a:solidFill>
                                        <a:schemeClr val="bg1">
                                          <a:lumMod val="50000"/>
                                        </a:schemeClr>
                                      </a:solidFill>
                                      <a:latin typeface="Cambria Math" panose="02040503050406030204" pitchFamily="18" charset="0"/>
                                    </a:rPr>
                                  </m:ctrlPr>
                                </m:sSubPr>
                                <m:e>
                                  <m:acc>
                                    <m:accPr>
                                      <m:chr m:val="̅"/>
                                      <m:ctrlPr>
                                        <a:rPr lang="en-US" sz="3200" i="1">
                                          <a:solidFill>
                                            <a:schemeClr val="bg1">
                                              <a:lumMod val="50000"/>
                                            </a:schemeClr>
                                          </a:solidFill>
                                          <a:latin typeface="Cambria Math" panose="02040503050406030204" pitchFamily="18" charset="0"/>
                                        </a:rPr>
                                      </m:ctrlPr>
                                    </m:accPr>
                                    <m:e>
                                      <m:r>
                                        <a:rPr lang="en-US" sz="3200" i="1">
                                          <a:solidFill>
                                            <a:schemeClr val="bg1">
                                              <a:lumMod val="50000"/>
                                            </a:schemeClr>
                                          </a:solidFill>
                                          <a:latin typeface="Cambria Math" panose="02040503050406030204" pitchFamily="18" charset="0"/>
                                        </a:rPr>
                                        <m:t>𝑥</m:t>
                                      </m:r>
                                    </m:e>
                                  </m:acc>
                                </m:e>
                                <m:sub>
                                  <m:r>
                                    <a:rPr lang="en-US" sz="3200" i="1">
                                      <a:solidFill>
                                        <a:schemeClr val="bg1">
                                          <a:lumMod val="50000"/>
                                        </a:schemeClr>
                                      </a:solidFill>
                                      <a:latin typeface="Cambria Math" panose="02040503050406030204" pitchFamily="18" charset="0"/>
                                    </a:rPr>
                                    <m:t>2</m:t>
                                  </m:r>
                                </m:sub>
                              </m:sSub>
                            </m:e>
                          </m:d>
                          <m:r>
                            <a:rPr lang="en-US" sz="3200" i="1">
                              <a:solidFill>
                                <a:schemeClr val="bg1">
                                  <a:lumMod val="50000"/>
                                </a:schemeClr>
                              </a:solidFill>
                              <a:latin typeface="Cambria Math" panose="02040503050406030204" pitchFamily="18" charset="0"/>
                            </a:rPr>
                            <m:t>−</m:t>
                          </m:r>
                          <m:sSub>
                            <m:sSubPr>
                              <m:ctrlPr>
                                <a:rPr lang="en-US" sz="3200" i="1">
                                  <a:solidFill>
                                    <a:schemeClr val="bg1">
                                      <a:lumMod val="50000"/>
                                    </a:schemeClr>
                                  </a:solidFill>
                                  <a:latin typeface="Cambria Math" panose="02040503050406030204" pitchFamily="18" charset="0"/>
                                </a:rPr>
                              </m:ctrlPr>
                            </m:sSubPr>
                            <m:e>
                              <m:r>
                                <m:rPr>
                                  <m:sty m:val="p"/>
                                </m:rPr>
                                <a:rPr lang="en-US" sz="3200">
                                  <a:solidFill>
                                    <a:schemeClr val="bg1">
                                      <a:lumMod val="50000"/>
                                    </a:schemeClr>
                                  </a:solidFill>
                                  <a:latin typeface="Cambria Math" panose="02040503050406030204" pitchFamily="18" charset="0"/>
                                </a:rPr>
                                <m:t>Δ</m:t>
                              </m:r>
                            </m:e>
                            <m:sub>
                              <m:r>
                                <a:rPr lang="en-US" sz="3200" i="1">
                                  <a:solidFill>
                                    <a:schemeClr val="bg1">
                                      <a:lumMod val="50000"/>
                                    </a:schemeClr>
                                  </a:solidFill>
                                  <a:latin typeface="Cambria Math" panose="02040503050406030204" pitchFamily="18" charset="0"/>
                                </a:rPr>
                                <m:t>0</m:t>
                              </m:r>
                            </m:sub>
                          </m:sSub>
                        </m:num>
                        <m:den>
                          <m:rad>
                            <m:radPr>
                              <m:degHide m:val="on"/>
                              <m:ctrlPr>
                                <a:rPr lang="en-US" sz="3200" i="1">
                                  <a:solidFill>
                                    <a:schemeClr val="bg1">
                                      <a:lumMod val="50000"/>
                                    </a:schemeClr>
                                  </a:solidFill>
                                  <a:latin typeface="Cambria Math" panose="02040503050406030204" pitchFamily="18" charset="0"/>
                                </a:rPr>
                              </m:ctrlPr>
                            </m:radPr>
                            <m:deg/>
                            <m:e>
                              <m:f>
                                <m:fPr>
                                  <m:ctrlPr>
                                    <a:rPr lang="en-US" sz="3200" i="1">
                                      <a:solidFill>
                                        <a:schemeClr val="bg1">
                                          <a:lumMod val="50000"/>
                                        </a:schemeClr>
                                      </a:solidFill>
                                      <a:latin typeface="Cambria Math" panose="02040503050406030204" pitchFamily="18" charset="0"/>
                                    </a:rPr>
                                  </m:ctrlPr>
                                </m:fPr>
                                <m:num>
                                  <m:sSubSup>
                                    <m:sSubSupPr>
                                      <m:ctrlPr>
                                        <a:rPr lang="en-US" sz="3200" i="1">
                                          <a:solidFill>
                                            <a:schemeClr val="bg1">
                                              <a:lumMod val="50000"/>
                                            </a:schemeClr>
                                          </a:solidFill>
                                          <a:latin typeface="Cambria Math" panose="02040503050406030204" pitchFamily="18" charset="0"/>
                                        </a:rPr>
                                      </m:ctrlPr>
                                    </m:sSubSupPr>
                                    <m:e>
                                      <m:r>
                                        <a:rPr lang="en-US" sz="3200" b="0" i="1" smtClean="0">
                                          <a:solidFill>
                                            <a:schemeClr val="bg1">
                                              <a:lumMod val="50000"/>
                                            </a:schemeClr>
                                          </a:solidFill>
                                          <a:latin typeface="Cambria Math" panose="02040503050406030204" pitchFamily="18" charset="0"/>
                                        </a:rPr>
                                        <m:t>𝑠</m:t>
                                      </m:r>
                                    </m:e>
                                    <m:sub>
                                      <m:r>
                                        <a:rPr lang="en-US" sz="3200" i="1">
                                          <a:solidFill>
                                            <a:schemeClr val="bg1">
                                              <a:lumMod val="50000"/>
                                            </a:schemeClr>
                                          </a:solidFill>
                                          <a:latin typeface="Cambria Math" panose="02040503050406030204" pitchFamily="18" charset="0"/>
                                        </a:rPr>
                                        <m:t>1</m:t>
                                      </m:r>
                                    </m:sub>
                                    <m:sup>
                                      <m:r>
                                        <a:rPr lang="en-US" sz="3200" i="1">
                                          <a:solidFill>
                                            <a:schemeClr val="bg1">
                                              <a:lumMod val="50000"/>
                                            </a:schemeClr>
                                          </a:solidFill>
                                          <a:latin typeface="Cambria Math" panose="02040503050406030204" pitchFamily="18" charset="0"/>
                                        </a:rPr>
                                        <m:t>2</m:t>
                                      </m:r>
                                    </m:sup>
                                  </m:sSubSup>
                                </m:num>
                                <m:den>
                                  <m:sSub>
                                    <m:sSubPr>
                                      <m:ctrlPr>
                                        <a:rPr lang="en-US" sz="3200" i="1">
                                          <a:solidFill>
                                            <a:schemeClr val="bg1">
                                              <a:lumMod val="50000"/>
                                            </a:schemeClr>
                                          </a:solidFill>
                                          <a:latin typeface="Cambria Math" panose="02040503050406030204" pitchFamily="18" charset="0"/>
                                        </a:rPr>
                                      </m:ctrlPr>
                                    </m:sSubPr>
                                    <m:e>
                                      <m:r>
                                        <a:rPr lang="en-US" sz="3200" i="1">
                                          <a:solidFill>
                                            <a:schemeClr val="bg1">
                                              <a:lumMod val="50000"/>
                                            </a:schemeClr>
                                          </a:solidFill>
                                          <a:latin typeface="Cambria Math" panose="02040503050406030204" pitchFamily="18" charset="0"/>
                                        </a:rPr>
                                        <m:t>𝑛</m:t>
                                      </m:r>
                                    </m:e>
                                    <m:sub>
                                      <m:r>
                                        <a:rPr lang="en-US" sz="3200" i="1">
                                          <a:solidFill>
                                            <a:schemeClr val="bg1">
                                              <a:lumMod val="50000"/>
                                            </a:schemeClr>
                                          </a:solidFill>
                                          <a:latin typeface="Cambria Math" panose="02040503050406030204" pitchFamily="18" charset="0"/>
                                        </a:rPr>
                                        <m:t>1</m:t>
                                      </m:r>
                                    </m:sub>
                                  </m:sSub>
                                </m:den>
                              </m:f>
                              <m:r>
                                <a:rPr lang="en-US" sz="3200" i="1">
                                  <a:solidFill>
                                    <a:schemeClr val="bg1">
                                      <a:lumMod val="50000"/>
                                    </a:schemeClr>
                                  </a:solidFill>
                                  <a:latin typeface="Cambria Math" panose="02040503050406030204" pitchFamily="18" charset="0"/>
                                </a:rPr>
                                <m:t>+</m:t>
                              </m:r>
                              <m:f>
                                <m:fPr>
                                  <m:ctrlPr>
                                    <a:rPr lang="en-US" sz="3200" i="1">
                                      <a:solidFill>
                                        <a:schemeClr val="bg1">
                                          <a:lumMod val="50000"/>
                                        </a:schemeClr>
                                      </a:solidFill>
                                      <a:latin typeface="Cambria Math" panose="02040503050406030204" pitchFamily="18" charset="0"/>
                                    </a:rPr>
                                  </m:ctrlPr>
                                </m:fPr>
                                <m:num>
                                  <m:sSubSup>
                                    <m:sSubSupPr>
                                      <m:ctrlPr>
                                        <a:rPr lang="en-US" sz="3200" i="1">
                                          <a:solidFill>
                                            <a:schemeClr val="bg1">
                                              <a:lumMod val="50000"/>
                                            </a:schemeClr>
                                          </a:solidFill>
                                          <a:latin typeface="Cambria Math" panose="02040503050406030204" pitchFamily="18" charset="0"/>
                                        </a:rPr>
                                      </m:ctrlPr>
                                    </m:sSubSupPr>
                                    <m:e>
                                      <m:r>
                                        <a:rPr lang="en-US" sz="3200" b="0" i="1" smtClean="0">
                                          <a:solidFill>
                                            <a:schemeClr val="bg1">
                                              <a:lumMod val="50000"/>
                                            </a:schemeClr>
                                          </a:solidFill>
                                          <a:latin typeface="Cambria Math" panose="02040503050406030204" pitchFamily="18" charset="0"/>
                                        </a:rPr>
                                        <m:t>𝑠</m:t>
                                      </m:r>
                                    </m:e>
                                    <m:sub>
                                      <m:r>
                                        <a:rPr lang="en-US" sz="3200" i="1">
                                          <a:solidFill>
                                            <a:schemeClr val="bg1">
                                              <a:lumMod val="50000"/>
                                            </a:schemeClr>
                                          </a:solidFill>
                                          <a:latin typeface="Cambria Math" panose="02040503050406030204" pitchFamily="18" charset="0"/>
                                        </a:rPr>
                                        <m:t>2</m:t>
                                      </m:r>
                                    </m:sub>
                                    <m:sup>
                                      <m:r>
                                        <a:rPr lang="en-US" sz="3200" i="1">
                                          <a:solidFill>
                                            <a:schemeClr val="bg1">
                                              <a:lumMod val="50000"/>
                                            </a:schemeClr>
                                          </a:solidFill>
                                          <a:latin typeface="Cambria Math" panose="02040503050406030204" pitchFamily="18" charset="0"/>
                                        </a:rPr>
                                        <m:t>2</m:t>
                                      </m:r>
                                    </m:sup>
                                  </m:sSubSup>
                                </m:num>
                                <m:den>
                                  <m:sSub>
                                    <m:sSubPr>
                                      <m:ctrlPr>
                                        <a:rPr lang="en-US" sz="3200" i="1">
                                          <a:solidFill>
                                            <a:schemeClr val="bg1">
                                              <a:lumMod val="50000"/>
                                            </a:schemeClr>
                                          </a:solidFill>
                                          <a:latin typeface="Cambria Math" panose="02040503050406030204" pitchFamily="18" charset="0"/>
                                        </a:rPr>
                                      </m:ctrlPr>
                                    </m:sSubPr>
                                    <m:e>
                                      <m:r>
                                        <a:rPr lang="en-US" sz="3200" i="1">
                                          <a:solidFill>
                                            <a:schemeClr val="bg1">
                                              <a:lumMod val="50000"/>
                                            </a:schemeClr>
                                          </a:solidFill>
                                          <a:latin typeface="Cambria Math" panose="02040503050406030204" pitchFamily="18" charset="0"/>
                                        </a:rPr>
                                        <m:t>𝑛</m:t>
                                      </m:r>
                                    </m:e>
                                    <m:sub>
                                      <m:r>
                                        <a:rPr lang="en-US" sz="3200" i="1">
                                          <a:solidFill>
                                            <a:schemeClr val="bg1">
                                              <a:lumMod val="50000"/>
                                            </a:schemeClr>
                                          </a:solidFill>
                                          <a:latin typeface="Cambria Math" panose="02040503050406030204" pitchFamily="18" charset="0"/>
                                        </a:rPr>
                                        <m:t>2</m:t>
                                      </m:r>
                                    </m:sub>
                                  </m:sSub>
                                </m:den>
                              </m:f>
                            </m:e>
                          </m:rad>
                        </m:den>
                      </m:f>
                    </m:oMath>
                  </m:oMathPara>
                </a14:m>
                <a:endParaRPr lang="en-US" sz="3200" dirty="0"/>
              </a:p>
              <a:p>
                <a:r>
                  <a:rPr lang="en-US" dirty="0" smtClean="0">
                    <a:solidFill>
                      <a:schemeClr val="tx1"/>
                    </a:solidFill>
                  </a:rPr>
                  <a:t>Confidence interval</a:t>
                </a:r>
              </a:p>
              <a:p>
                <a:pPr marL="457200" lvl="1" indent="0">
                  <a:buNone/>
                </a:pPr>
                <a14:m>
                  <m:oMathPara xmlns:m="http://schemas.openxmlformats.org/officeDocument/2006/math">
                    <m:oMathParaPr>
                      <m:jc m:val="centerGroup"/>
                    </m:oMathParaPr>
                    <m:oMath xmlns:m="http://schemas.openxmlformats.org/officeDocument/2006/math">
                      <m:d>
                        <m:dPr>
                          <m:ctrlPr>
                            <a:rPr lang="en-US" sz="3200" i="1">
                              <a:solidFill>
                                <a:schemeClr val="tx1"/>
                              </a:solidFill>
                              <a:latin typeface="Cambria Math" panose="02040503050406030204" pitchFamily="18" charset="0"/>
                            </a:rPr>
                          </m:ctrlPr>
                        </m:dPr>
                        <m:e>
                          <m:sSub>
                            <m:sSubPr>
                              <m:ctrlPr>
                                <a:rPr lang="en-US" sz="3200" i="1">
                                  <a:solidFill>
                                    <a:schemeClr val="tx1"/>
                                  </a:solidFill>
                                  <a:latin typeface="Cambria Math" panose="02040503050406030204" pitchFamily="18" charset="0"/>
                                </a:rPr>
                              </m:ctrlPr>
                            </m:sSubPr>
                            <m:e>
                              <m:acc>
                                <m:accPr>
                                  <m:chr m:val="̅"/>
                                  <m:ctrlPr>
                                    <a:rPr lang="en-US" sz="3200" i="1">
                                      <a:solidFill>
                                        <a:schemeClr val="tx1"/>
                                      </a:solidFill>
                                      <a:latin typeface="Cambria Math" panose="02040503050406030204" pitchFamily="18" charset="0"/>
                                    </a:rPr>
                                  </m:ctrlPr>
                                </m:accPr>
                                <m:e>
                                  <m:r>
                                    <a:rPr lang="en-US" sz="3200" i="1">
                                      <a:solidFill>
                                        <a:schemeClr val="tx1"/>
                                      </a:solidFill>
                                      <a:latin typeface="Cambria Math" panose="02040503050406030204" pitchFamily="18" charset="0"/>
                                    </a:rPr>
                                    <m:t>𝑥</m:t>
                                  </m:r>
                                </m:e>
                              </m:acc>
                            </m:e>
                            <m:sub>
                              <m:r>
                                <a:rPr lang="en-US" sz="3200" i="1">
                                  <a:solidFill>
                                    <a:schemeClr val="tx1"/>
                                  </a:solidFill>
                                  <a:latin typeface="Cambria Math" panose="02040503050406030204" pitchFamily="18" charset="0"/>
                                </a:rPr>
                                <m:t>1</m:t>
                              </m:r>
                            </m:sub>
                          </m:sSub>
                          <m:r>
                            <a:rPr lang="en-US" sz="3200" i="1">
                              <a:solidFill>
                                <a:schemeClr val="tx1"/>
                              </a:solidFill>
                              <a:latin typeface="Cambria Math" panose="02040503050406030204" pitchFamily="18" charset="0"/>
                            </a:rPr>
                            <m:t>−</m:t>
                          </m:r>
                          <m:sSub>
                            <m:sSubPr>
                              <m:ctrlPr>
                                <a:rPr lang="en-US" sz="3200" i="1">
                                  <a:solidFill>
                                    <a:schemeClr val="tx1"/>
                                  </a:solidFill>
                                  <a:latin typeface="Cambria Math" panose="02040503050406030204" pitchFamily="18" charset="0"/>
                                </a:rPr>
                              </m:ctrlPr>
                            </m:sSubPr>
                            <m:e>
                              <m:acc>
                                <m:accPr>
                                  <m:chr m:val="̅"/>
                                  <m:ctrlPr>
                                    <a:rPr lang="en-US" sz="3200" i="1">
                                      <a:solidFill>
                                        <a:schemeClr val="tx1"/>
                                      </a:solidFill>
                                      <a:latin typeface="Cambria Math" panose="02040503050406030204" pitchFamily="18" charset="0"/>
                                    </a:rPr>
                                  </m:ctrlPr>
                                </m:accPr>
                                <m:e>
                                  <m:r>
                                    <a:rPr lang="en-US" sz="3200" i="1">
                                      <a:solidFill>
                                        <a:schemeClr val="tx1"/>
                                      </a:solidFill>
                                      <a:latin typeface="Cambria Math" panose="02040503050406030204" pitchFamily="18" charset="0"/>
                                    </a:rPr>
                                    <m:t>𝑥</m:t>
                                  </m:r>
                                </m:e>
                              </m:acc>
                            </m:e>
                            <m:sub>
                              <m:r>
                                <a:rPr lang="en-US" sz="3200" i="1">
                                  <a:solidFill>
                                    <a:schemeClr val="tx1"/>
                                  </a:solidFill>
                                  <a:latin typeface="Cambria Math" panose="02040503050406030204" pitchFamily="18" charset="0"/>
                                </a:rPr>
                                <m:t>2</m:t>
                              </m:r>
                            </m:sub>
                          </m:sSub>
                        </m:e>
                      </m:d>
                      <m:r>
                        <a:rPr lang="en-US" sz="3200" i="1">
                          <a:solidFill>
                            <a:schemeClr val="tx1"/>
                          </a:solidFill>
                          <a:latin typeface="Cambria Math" panose="02040503050406030204" pitchFamily="18" charset="0"/>
                        </a:rPr>
                        <m:t>±</m:t>
                      </m:r>
                      <m:sSub>
                        <m:sSubPr>
                          <m:ctrlPr>
                            <a:rPr lang="en-US" sz="3200" i="1">
                              <a:solidFill>
                                <a:schemeClr val="tx1"/>
                              </a:solidFill>
                              <a:latin typeface="Cambria Math" panose="02040503050406030204" pitchFamily="18" charset="0"/>
                            </a:rPr>
                          </m:ctrlPr>
                        </m:sSubPr>
                        <m:e>
                          <m:r>
                            <a:rPr lang="en-US" sz="3200" b="0" i="1" smtClean="0">
                              <a:solidFill>
                                <a:schemeClr val="tx1"/>
                              </a:solidFill>
                              <a:latin typeface="Cambria Math" panose="02040503050406030204" pitchFamily="18" charset="0"/>
                            </a:rPr>
                            <m:t>𝑡</m:t>
                          </m:r>
                        </m:e>
                        <m:sub>
                          <m:f>
                            <m:fPr>
                              <m:type m:val="lin"/>
                              <m:ctrlPr>
                                <a:rPr lang="en-US" sz="3200" i="1">
                                  <a:solidFill>
                                    <a:schemeClr val="tx1"/>
                                  </a:solidFill>
                                  <a:latin typeface="Cambria Math" panose="02040503050406030204" pitchFamily="18" charset="0"/>
                                </a:rPr>
                              </m:ctrlPr>
                            </m:fPr>
                            <m:num>
                              <m:r>
                                <a:rPr lang="en-US" sz="3200" i="1">
                                  <a:solidFill>
                                    <a:schemeClr val="tx1"/>
                                  </a:solidFill>
                                  <a:latin typeface="Cambria Math" panose="02040503050406030204" pitchFamily="18" charset="0"/>
                                </a:rPr>
                                <m:t>𝛼</m:t>
                              </m:r>
                            </m:num>
                            <m:den>
                              <m:r>
                                <a:rPr lang="en-US" sz="3200" i="1">
                                  <a:solidFill>
                                    <a:schemeClr val="tx1"/>
                                  </a:solidFill>
                                  <a:latin typeface="Cambria Math" panose="02040503050406030204" pitchFamily="18" charset="0"/>
                                </a:rPr>
                                <m:t>2</m:t>
                              </m:r>
                              <m:r>
                                <a:rPr lang="en-US" sz="3200" b="0" i="1" smtClean="0">
                                  <a:solidFill>
                                    <a:schemeClr val="tx1"/>
                                  </a:solidFill>
                                  <a:latin typeface="Cambria Math" panose="02040503050406030204" pitchFamily="18" charset="0"/>
                                </a:rPr>
                                <m:t>,</m:t>
                              </m:r>
                            </m:den>
                          </m:f>
                          <m:r>
                            <a:rPr lang="en-US" sz="3200" i="1" smtClean="0">
                              <a:solidFill>
                                <a:schemeClr val="tx1"/>
                              </a:solidFill>
                              <a:latin typeface="Cambria Math" panose="02040503050406030204" pitchFamily="18" charset="0"/>
                              <a:ea typeface="Cambria Math" panose="02040503050406030204" pitchFamily="18" charset="0"/>
                            </a:rPr>
                            <m:t>𝜈</m:t>
                          </m:r>
                        </m:sub>
                      </m:sSub>
                      <m:rad>
                        <m:radPr>
                          <m:degHide m:val="on"/>
                          <m:ctrlPr>
                            <a:rPr lang="en-US" sz="3200" i="1">
                              <a:solidFill>
                                <a:schemeClr val="tx1"/>
                              </a:solidFill>
                              <a:latin typeface="Cambria Math" panose="02040503050406030204" pitchFamily="18" charset="0"/>
                            </a:rPr>
                          </m:ctrlPr>
                        </m:radPr>
                        <m:deg/>
                        <m:e>
                          <m:f>
                            <m:fPr>
                              <m:ctrlPr>
                                <a:rPr lang="en-US" sz="3200" i="1">
                                  <a:solidFill>
                                    <a:schemeClr val="tx1"/>
                                  </a:solidFill>
                                  <a:latin typeface="Cambria Math" panose="02040503050406030204" pitchFamily="18" charset="0"/>
                                </a:rPr>
                              </m:ctrlPr>
                            </m:fPr>
                            <m:num>
                              <m:sSubSup>
                                <m:sSubSupPr>
                                  <m:ctrlPr>
                                    <a:rPr lang="en-US" sz="3200" i="1">
                                      <a:solidFill>
                                        <a:schemeClr val="tx1"/>
                                      </a:solidFill>
                                      <a:latin typeface="Cambria Math" panose="02040503050406030204" pitchFamily="18" charset="0"/>
                                    </a:rPr>
                                  </m:ctrlPr>
                                </m:sSubSupPr>
                                <m:e>
                                  <m:r>
                                    <a:rPr lang="en-US" sz="3200" b="0" i="1" smtClean="0">
                                      <a:solidFill>
                                        <a:schemeClr val="tx1"/>
                                      </a:solidFill>
                                      <a:latin typeface="Cambria Math" panose="02040503050406030204" pitchFamily="18" charset="0"/>
                                    </a:rPr>
                                    <m:t>𝑠</m:t>
                                  </m:r>
                                </m:e>
                                <m:sub>
                                  <m:r>
                                    <a:rPr lang="en-US" sz="3200" i="1">
                                      <a:solidFill>
                                        <a:schemeClr val="tx1"/>
                                      </a:solidFill>
                                      <a:latin typeface="Cambria Math" panose="02040503050406030204" pitchFamily="18" charset="0"/>
                                    </a:rPr>
                                    <m:t>1</m:t>
                                  </m:r>
                                </m:sub>
                                <m:sup>
                                  <m:r>
                                    <a:rPr lang="en-US" sz="3200" i="1">
                                      <a:solidFill>
                                        <a:schemeClr val="tx1"/>
                                      </a:solidFill>
                                      <a:latin typeface="Cambria Math" panose="02040503050406030204" pitchFamily="18" charset="0"/>
                                    </a:rPr>
                                    <m:t>2</m:t>
                                  </m:r>
                                </m:sup>
                              </m:sSubSup>
                            </m:num>
                            <m:den>
                              <m:sSub>
                                <m:sSubPr>
                                  <m:ctrlPr>
                                    <a:rPr lang="en-US" sz="3200" i="1">
                                      <a:solidFill>
                                        <a:schemeClr val="tx1"/>
                                      </a:solidFill>
                                      <a:latin typeface="Cambria Math" panose="02040503050406030204" pitchFamily="18" charset="0"/>
                                    </a:rPr>
                                  </m:ctrlPr>
                                </m:sSubPr>
                                <m:e>
                                  <m:r>
                                    <a:rPr lang="en-US" sz="3200" i="1">
                                      <a:solidFill>
                                        <a:schemeClr val="tx1"/>
                                      </a:solidFill>
                                      <a:latin typeface="Cambria Math" panose="02040503050406030204" pitchFamily="18" charset="0"/>
                                    </a:rPr>
                                    <m:t>𝑛</m:t>
                                  </m:r>
                                </m:e>
                                <m:sub>
                                  <m:r>
                                    <a:rPr lang="en-US" sz="3200" i="1">
                                      <a:solidFill>
                                        <a:schemeClr val="tx1"/>
                                      </a:solidFill>
                                      <a:latin typeface="Cambria Math" panose="02040503050406030204" pitchFamily="18" charset="0"/>
                                    </a:rPr>
                                    <m:t>1</m:t>
                                  </m:r>
                                </m:sub>
                              </m:sSub>
                            </m:den>
                          </m:f>
                          <m:r>
                            <a:rPr lang="en-US" sz="3200" i="1">
                              <a:solidFill>
                                <a:schemeClr val="tx1"/>
                              </a:solidFill>
                              <a:latin typeface="Cambria Math" panose="02040503050406030204" pitchFamily="18" charset="0"/>
                            </a:rPr>
                            <m:t>+</m:t>
                          </m:r>
                          <m:f>
                            <m:fPr>
                              <m:ctrlPr>
                                <a:rPr lang="en-US" sz="3200" i="1">
                                  <a:solidFill>
                                    <a:schemeClr val="tx1"/>
                                  </a:solidFill>
                                  <a:latin typeface="Cambria Math" panose="02040503050406030204" pitchFamily="18" charset="0"/>
                                </a:rPr>
                              </m:ctrlPr>
                            </m:fPr>
                            <m:num>
                              <m:sSubSup>
                                <m:sSubSupPr>
                                  <m:ctrlPr>
                                    <a:rPr lang="en-US" sz="3200" i="1">
                                      <a:solidFill>
                                        <a:schemeClr val="tx1"/>
                                      </a:solidFill>
                                      <a:latin typeface="Cambria Math" panose="02040503050406030204" pitchFamily="18" charset="0"/>
                                    </a:rPr>
                                  </m:ctrlPr>
                                </m:sSubSupPr>
                                <m:e>
                                  <m:r>
                                    <a:rPr lang="en-US" sz="3200" b="0" i="1" smtClean="0">
                                      <a:solidFill>
                                        <a:schemeClr val="tx1"/>
                                      </a:solidFill>
                                      <a:latin typeface="Cambria Math" panose="02040503050406030204" pitchFamily="18" charset="0"/>
                                    </a:rPr>
                                    <m:t>𝑠</m:t>
                                  </m:r>
                                </m:e>
                                <m:sub>
                                  <m:r>
                                    <a:rPr lang="en-US" sz="3200" i="1">
                                      <a:solidFill>
                                        <a:schemeClr val="tx1"/>
                                      </a:solidFill>
                                      <a:latin typeface="Cambria Math" panose="02040503050406030204" pitchFamily="18" charset="0"/>
                                    </a:rPr>
                                    <m:t>2</m:t>
                                  </m:r>
                                </m:sub>
                                <m:sup>
                                  <m:r>
                                    <a:rPr lang="en-US" sz="3200" i="1">
                                      <a:solidFill>
                                        <a:schemeClr val="tx1"/>
                                      </a:solidFill>
                                      <a:latin typeface="Cambria Math" panose="02040503050406030204" pitchFamily="18" charset="0"/>
                                    </a:rPr>
                                    <m:t>2</m:t>
                                  </m:r>
                                </m:sup>
                              </m:sSubSup>
                            </m:num>
                            <m:den>
                              <m:sSub>
                                <m:sSubPr>
                                  <m:ctrlPr>
                                    <a:rPr lang="en-US" sz="3200" i="1">
                                      <a:solidFill>
                                        <a:schemeClr val="tx1"/>
                                      </a:solidFill>
                                      <a:latin typeface="Cambria Math" panose="02040503050406030204" pitchFamily="18" charset="0"/>
                                    </a:rPr>
                                  </m:ctrlPr>
                                </m:sSubPr>
                                <m:e>
                                  <m:r>
                                    <a:rPr lang="en-US" sz="3200" i="1">
                                      <a:solidFill>
                                        <a:schemeClr val="tx1"/>
                                      </a:solidFill>
                                      <a:latin typeface="Cambria Math" panose="02040503050406030204" pitchFamily="18" charset="0"/>
                                    </a:rPr>
                                    <m:t>𝑛</m:t>
                                  </m:r>
                                </m:e>
                                <m:sub>
                                  <m:r>
                                    <a:rPr lang="en-US" sz="3200" i="1">
                                      <a:solidFill>
                                        <a:schemeClr val="tx1"/>
                                      </a:solidFill>
                                      <a:latin typeface="Cambria Math" panose="02040503050406030204" pitchFamily="18" charset="0"/>
                                    </a:rPr>
                                    <m:t>2</m:t>
                                  </m:r>
                                </m:sub>
                              </m:sSub>
                            </m:den>
                          </m:f>
                        </m:e>
                      </m:rad>
                    </m:oMath>
                  </m:oMathPara>
                </a14:m>
                <a:endParaRPr lang="en-US" sz="3200" dirty="0" smtClean="0">
                  <a:solidFill>
                    <a:schemeClr val="tx1"/>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600200"/>
                <a:ext cx="8229600" cy="5121275"/>
              </a:xfrm>
              <a:blipFill rotWithShape="0">
                <a:blip r:embed="rId2"/>
                <a:stretch>
                  <a:fillRect l="-1704" t="-1548"/>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D85D01E0-4520-4710-81AB-3D8832D73914}" type="slidenum">
              <a:rPr lang="en-US" smtClean="0"/>
              <a:pPr/>
              <a:t>13</a:t>
            </a:fld>
            <a:endParaRPr lang="en-US"/>
          </a:p>
        </p:txBody>
      </p:sp>
    </p:spTree>
    <p:extLst>
      <p:ext uri="{BB962C8B-B14F-4D97-AF65-F5344CB8AC3E}">
        <p14:creationId xmlns:p14="http://schemas.microsoft.com/office/powerpoint/2010/main" val="15156317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Example: two-sample Independent t</a:t>
            </a:r>
            <a:endParaRPr lang="en-US" dirty="0"/>
          </a:p>
        </p:txBody>
      </p:sp>
      <p:sp>
        <p:nvSpPr>
          <p:cNvPr id="3" name="Content Placeholder 2"/>
          <p:cNvSpPr>
            <a:spLocks noGrp="1"/>
          </p:cNvSpPr>
          <p:nvPr>
            <p:ph idx="1"/>
          </p:nvPr>
        </p:nvSpPr>
        <p:spPr>
          <a:xfrm>
            <a:off x="0" y="914400"/>
            <a:ext cx="9144000" cy="4724400"/>
          </a:xfrm>
        </p:spPr>
        <p:txBody>
          <a:bodyPr>
            <a:normAutofit lnSpcReduction="10000"/>
          </a:bodyPr>
          <a:lstStyle/>
          <a:p>
            <a:pPr>
              <a:buNone/>
            </a:pPr>
            <a:r>
              <a:rPr lang="en-US" dirty="0" smtClean="0"/>
              <a:t>A group of 15 college seniors are selected to participate in a manual dexterity skill test against a group of 20 industrial workers. Skills are assessed by scores obtained on a test taken by both groups. The data is shown in the following table:</a:t>
            </a:r>
          </a:p>
          <a:p>
            <a:pPr>
              <a:buNone/>
            </a:pPr>
            <a:r>
              <a:rPr lang="en-US" dirty="0" smtClean="0">
                <a:solidFill>
                  <a:schemeClr val="bg1">
                    <a:lumMod val="50000"/>
                  </a:schemeClr>
                </a:solidFill>
              </a:rPr>
              <a:t>a) Perform a significance test to determine if the skills are the same for college students and industrial works at a significance level of 0.05.</a:t>
            </a:r>
          </a:p>
          <a:p>
            <a:pPr>
              <a:buNone/>
            </a:pPr>
            <a:r>
              <a:rPr lang="en-US" dirty="0" smtClean="0"/>
              <a:t>b) Calculate and interpret the 95% confidence interval.</a:t>
            </a:r>
            <a:endParaRPr lang="en-US" dirty="0"/>
          </a:p>
        </p:txBody>
      </p:sp>
      <p:graphicFrame>
        <p:nvGraphicFramePr>
          <p:cNvPr id="4" name="Table 3"/>
          <p:cNvGraphicFramePr>
            <a:graphicFrameLocks noGrp="1"/>
          </p:cNvGraphicFramePr>
          <p:nvPr>
            <p:extLst/>
          </p:nvPr>
        </p:nvGraphicFramePr>
        <p:xfrm>
          <a:off x="1828800" y="5194974"/>
          <a:ext cx="7162803" cy="1645920"/>
        </p:xfrm>
        <a:graphic>
          <a:graphicData uri="http://schemas.openxmlformats.org/drawingml/2006/table">
            <a:tbl>
              <a:tblPr>
                <a:tableStyleId>{5C22544A-7EE6-4342-B048-85BDC9FD1C3A}</a:tableStyleId>
              </a:tblPr>
              <a:tblGrid>
                <a:gridCol w="1600200"/>
                <a:gridCol w="1524000"/>
                <a:gridCol w="1905001"/>
                <a:gridCol w="2133602"/>
              </a:tblGrid>
              <a:tr h="0">
                <a:tc>
                  <a:txBody>
                    <a:bodyPr/>
                    <a:lstStyle/>
                    <a:p>
                      <a:r>
                        <a:rPr lang="en-US" sz="3000" dirty="0" smtClean="0"/>
                        <a:t>Group</a:t>
                      </a:r>
                      <a:endParaRPr lang="en-US" sz="3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000" dirty="0" smtClean="0"/>
                        <a:t>n</a:t>
                      </a:r>
                      <a:endParaRPr lang="en-US" sz="3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000" dirty="0" smtClean="0"/>
                        <a:t>x̅</a:t>
                      </a:r>
                      <a:endParaRPr lang="en-US" sz="3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3000" dirty="0" smtClean="0"/>
                        <a:t>s</a:t>
                      </a:r>
                      <a:endParaRPr lang="en-US" sz="3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3000" dirty="0" smtClean="0"/>
                        <a:t>Students</a:t>
                      </a:r>
                      <a:endParaRPr lang="en-US" sz="3000" dirty="0"/>
                    </a:p>
                  </a:txBody>
                  <a:tcPr>
                    <a:lnT w="12700" cap="flat" cmpd="sng" algn="ctr">
                      <a:solidFill>
                        <a:schemeClr val="tx1"/>
                      </a:solidFill>
                      <a:prstDash val="solid"/>
                      <a:round/>
                      <a:headEnd type="none" w="med" len="med"/>
                      <a:tailEnd type="none" w="med" len="med"/>
                    </a:lnT>
                  </a:tcPr>
                </a:tc>
                <a:tc>
                  <a:txBody>
                    <a:bodyPr/>
                    <a:lstStyle/>
                    <a:p>
                      <a:pPr algn="ctr"/>
                      <a:r>
                        <a:rPr lang="en-US" sz="3000" dirty="0" smtClean="0"/>
                        <a:t>15</a:t>
                      </a:r>
                      <a:endParaRPr lang="en-US" sz="3000" dirty="0"/>
                    </a:p>
                  </a:txBody>
                  <a:tcPr>
                    <a:lnT w="12700" cap="flat" cmpd="sng" algn="ctr">
                      <a:solidFill>
                        <a:schemeClr val="tx1"/>
                      </a:solidFill>
                      <a:prstDash val="solid"/>
                      <a:round/>
                      <a:headEnd type="none" w="med" len="med"/>
                      <a:tailEnd type="none" w="med" len="med"/>
                    </a:lnT>
                  </a:tcPr>
                </a:tc>
                <a:tc>
                  <a:txBody>
                    <a:bodyPr/>
                    <a:lstStyle/>
                    <a:p>
                      <a:pPr algn="ctr"/>
                      <a:r>
                        <a:rPr lang="en-US" sz="3000" dirty="0" smtClean="0"/>
                        <a:t>35.12</a:t>
                      </a:r>
                      <a:endParaRPr lang="en-US" sz="3000" dirty="0"/>
                    </a:p>
                  </a:txBody>
                  <a:tcPr>
                    <a:lnT w="12700" cap="flat" cmpd="sng" algn="ctr">
                      <a:solidFill>
                        <a:schemeClr val="tx1"/>
                      </a:solidFill>
                      <a:prstDash val="solid"/>
                      <a:round/>
                      <a:headEnd type="none" w="med" len="med"/>
                      <a:tailEnd type="none" w="med" len="med"/>
                    </a:lnT>
                  </a:tcPr>
                </a:tc>
                <a:tc>
                  <a:txBody>
                    <a:bodyPr/>
                    <a:lstStyle/>
                    <a:p>
                      <a:pPr algn="ctr"/>
                      <a:r>
                        <a:rPr lang="en-US" sz="3000" dirty="0" smtClean="0"/>
                        <a:t>4.31</a:t>
                      </a:r>
                      <a:endParaRPr lang="en-US" sz="3000" dirty="0"/>
                    </a:p>
                  </a:txBody>
                  <a:tcPr>
                    <a:lnT w="12700" cap="flat" cmpd="sng" algn="ctr">
                      <a:solidFill>
                        <a:schemeClr val="tx1"/>
                      </a:solidFill>
                      <a:prstDash val="solid"/>
                      <a:round/>
                      <a:headEnd type="none" w="med" len="med"/>
                      <a:tailEnd type="none" w="med" len="med"/>
                    </a:lnT>
                  </a:tcPr>
                </a:tc>
              </a:tr>
              <a:tr h="370840">
                <a:tc>
                  <a:txBody>
                    <a:bodyPr/>
                    <a:lstStyle/>
                    <a:p>
                      <a:r>
                        <a:rPr lang="en-US" sz="3000" dirty="0" smtClean="0"/>
                        <a:t>Workers</a:t>
                      </a:r>
                      <a:endParaRPr lang="en-US" sz="3000" dirty="0"/>
                    </a:p>
                  </a:txBody>
                  <a:tcPr>
                    <a:lnB w="12700" cap="flat" cmpd="sng" algn="ctr">
                      <a:solidFill>
                        <a:schemeClr val="tx1"/>
                      </a:solidFill>
                      <a:prstDash val="solid"/>
                      <a:round/>
                      <a:headEnd type="none" w="med" len="med"/>
                      <a:tailEnd type="none" w="med" len="med"/>
                    </a:lnB>
                  </a:tcPr>
                </a:tc>
                <a:tc>
                  <a:txBody>
                    <a:bodyPr/>
                    <a:lstStyle/>
                    <a:p>
                      <a:pPr algn="ctr"/>
                      <a:r>
                        <a:rPr lang="en-US" sz="3000" dirty="0" smtClean="0"/>
                        <a:t>20</a:t>
                      </a:r>
                      <a:endParaRPr lang="en-US" sz="3000" dirty="0"/>
                    </a:p>
                  </a:txBody>
                  <a:tcPr>
                    <a:lnB w="12700" cap="flat" cmpd="sng" algn="ctr">
                      <a:solidFill>
                        <a:schemeClr val="tx1"/>
                      </a:solidFill>
                      <a:prstDash val="solid"/>
                      <a:round/>
                      <a:headEnd type="none" w="med" len="med"/>
                      <a:tailEnd type="none" w="med" len="med"/>
                    </a:lnB>
                  </a:tcPr>
                </a:tc>
                <a:tc>
                  <a:txBody>
                    <a:bodyPr/>
                    <a:lstStyle/>
                    <a:p>
                      <a:pPr algn="ctr"/>
                      <a:r>
                        <a:rPr lang="en-US" sz="3000" dirty="0" smtClean="0"/>
                        <a:t>37.32</a:t>
                      </a:r>
                      <a:endParaRPr lang="en-US" sz="3000" dirty="0"/>
                    </a:p>
                  </a:txBody>
                  <a:tcPr>
                    <a:lnB w="12700" cap="flat" cmpd="sng" algn="ctr">
                      <a:solidFill>
                        <a:schemeClr val="tx1"/>
                      </a:solidFill>
                      <a:prstDash val="solid"/>
                      <a:round/>
                      <a:headEnd type="none" w="med" len="med"/>
                      <a:tailEnd type="none" w="med" len="med"/>
                    </a:lnB>
                  </a:tcPr>
                </a:tc>
                <a:tc>
                  <a:txBody>
                    <a:bodyPr/>
                    <a:lstStyle/>
                    <a:p>
                      <a:pPr algn="ctr"/>
                      <a:r>
                        <a:rPr lang="en-US" sz="3000" dirty="0" smtClean="0"/>
                        <a:t>3.83</a:t>
                      </a:r>
                      <a:endParaRPr lang="en-US" sz="3000" dirty="0"/>
                    </a:p>
                  </a:txBody>
                  <a:tcPr>
                    <a:lnB w="12700" cap="flat" cmpd="sng" algn="ctr">
                      <a:solidFill>
                        <a:schemeClr val="tx1"/>
                      </a:solidFill>
                      <a:prstDash val="solid"/>
                      <a:round/>
                      <a:headEnd type="none" w="med" len="med"/>
                      <a:tailEnd type="none" w="med" len="med"/>
                    </a:lnB>
                  </a:tcPr>
                </a:tc>
              </a:tr>
            </a:tbl>
          </a:graphicData>
        </a:graphic>
      </p:graphicFrame>
      <p:sp>
        <p:nvSpPr>
          <p:cNvPr id="6" name="Slide Number Placeholder 5"/>
          <p:cNvSpPr>
            <a:spLocks noGrp="1"/>
          </p:cNvSpPr>
          <p:nvPr>
            <p:ph type="sldNum" sz="quarter" idx="12"/>
          </p:nvPr>
        </p:nvSpPr>
        <p:spPr/>
        <p:txBody>
          <a:bodyPr/>
          <a:lstStyle/>
          <a:p>
            <a:fld id="{D85D01E0-4520-4710-81AB-3D8832D73914}" type="slidenum">
              <a:rPr lang="en-US" smtClean="0"/>
              <a:pPr/>
              <a:t>14</a:t>
            </a:fld>
            <a:endParaRPr lang="en-US"/>
          </a:p>
        </p:txBody>
      </p:sp>
    </p:spTree>
    <p:extLst>
      <p:ext uri="{BB962C8B-B14F-4D97-AF65-F5344CB8AC3E}">
        <p14:creationId xmlns:p14="http://schemas.microsoft.com/office/powerpoint/2010/main" val="23053835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two-sample Independent </a:t>
            </a:r>
            <a:r>
              <a:rPr lang="en-US" dirty="0" smtClean="0"/>
              <a:t>t  (CI)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pPr marL="0" indent="0">
              <a:buNone/>
            </a:pPr>
            <a:r>
              <a:rPr lang="en-US" dirty="0" smtClean="0"/>
              <a:t>We </a:t>
            </a:r>
            <a:r>
              <a:rPr lang="en-US" dirty="0"/>
              <a:t>are 95</a:t>
            </a:r>
            <a:r>
              <a:rPr lang="en-US"/>
              <a:t>% </a:t>
            </a:r>
            <a:r>
              <a:rPr lang="en-US" smtClean="0"/>
              <a:t>confident </a:t>
            </a:r>
            <a:r>
              <a:rPr lang="en-US" dirty="0"/>
              <a:t>that the difference between the population mean tests of students and workers is between -5.08 and 0.68</a:t>
            </a:r>
            <a:r>
              <a:rPr lang="en-US" dirty="0" smtClean="0"/>
              <a:t>.</a:t>
            </a:r>
          </a:p>
          <a:p>
            <a:pPr marL="0" indent="0">
              <a:buNone/>
            </a:pPr>
            <a:endParaRPr lang="en-US" dirty="0"/>
          </a:p>
          <a:p>
            <a:pPr marL="0" indent="0">
              <a:buNone/>
            </a:pPr>
            <a:r>
              <a:rPr lang="en-US" dirty="0" smtClean="0"/>
              <a:t>P-value = 0.128, (-5.08, 0.68)</a:t>
            </a: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15</a:t>
            </a:fld>
            <a:endParaRPr lang="en-US"/>
          </a:p>
        </p:txBody>
      </p:sp>
    </p:spTree>
    <p:extLst>
      <p:ext uri="{BB962C8B-B14F-4D97-AF65-F5344CB8AC3E}">
        <p14:creationId xmlns:p14="http://schemas.microsoft.com/office/powerpoint/2010/main" val="2287587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Robustness of the 2 sample t-procedure</a:t>
            </a:r>
            <a:endParaRPr lang="en-US" dirty="0"/>
          </a:p>
        </p:txBody>
      </p:sp>
      <p:sp>
        <p:nvSpPr>
          <p:cNvPr id="3" name="Content Placeholder 2"/>
          <p:cNvSpPr>
            <a:spLocks noGrp="1"/>
          </p:cNvSpPr>
          <p:nvPr>
            <p:ph idx="1"/>
          </p:nvPr>
        </p:nvSpPr>
        <p:spPr>
          <a:xfrm>
            <a:off x="457200" y="1600200"/>
            <a:ext cx="8229600" cy="4800600"/>
          </a:xfrm>
        </p:spPr>
        <p:txBody>
          <a:bodyPr/>
          <a:lstStyle/>
          <a:p>
            <a:r>
              <a:rPr lang="en-US" dirty="0" smtClean="0"/>
              <a:t>The t-procedure is very robust against normality. Let n = n</a:t>
            </a:r>
            <a:r>
              <a:rPr lang="en-US" baseline="-25000" dirty="0" smtClean="0"/>
              <a:t>1</a:t>
            </a:r>
            <a:r>
              <a:rPr lang="en-US" dirty="0" smtClean="0"/>
              <a:t> + n</a:t>
            </a:r>
            <a:r>
              <a:rPr lang="en-US" baseline="-25000" dirty="0" smtClean="0"/>
              <a:t>2</a:t>
            </a:r>
            <a:endParaRPr lang="en-US" dirty="0" smtClean="0"/>
          </a:p>
          <a:p>
            <a:pPr lvl="1"/>
            <a:r>
              <a:rPr lang="en-US" sz="3200" dirty="0"/>
              <a:t>n</a:t>
            </a:r>
            <a:r>
              <a:rPr lang="en-US" sz="3200" dirty="0" smtClean="0"/>
              <a:t> &lt; 15 : population distribution should be close to normal.</a:t>
            </a:r>
          </a:p>
          <a:p>
            <a:pPr lvl="1"/>
            <a:r>
              <a:rPr lang="en-US" sz="3200" dirty="0" smtClean="0"/>
              <a:t>15 &lt; n &lt; 40: mild skewedness is acceptable</a:t>
            </a:r>
          </a:p>
          <a:p>
            <a:pPr lvl="1"/>
            <a:r>
              <a:rPr lang="en-US" sz="3200" dirty="0" smtClean="0"/>
              <a:t>n &gt; 40: procedure is usually valid.</a:t>
            </a:r>
          </a:p>
          <a:p>
            <a:r>
              <a:rPr lang="en-US" sz="3600" dirty="0" smtClean="0"/>
              <a:t>Best when n</a:t>
            </a:r>
            <a:r>
              <a:rPr lang="en-US" sz="3600" baseline="-25000" dirty="0" smtClean="0"/>
              <a:t>1</a:t>
            </a:r>
            <a:r>
              <a:rPr lang="en-US" sz="3600" dirty="0" smtClean="0"/>
              <a:t> </a:t>
            </a:r>
            <a:r>
              <a:rPr lang="en-US" sz="3600" dirty="0" smtClean="0">
                <a:sym typeface="Symbol" panose="05050102010706020507" pitchFamily="18" charset="2"/>
              </a:rPr>
              <a:t> n</a:t>
            </a:r>
            <a:r>
              <a:rPr lang="en-US" sz="3600" baseline="-25000" dirty="0" smtClean="0">
                <a:sym typeface="Symbol" panose="05050102010706020507" pitchFamily="18" charset="2"/>
              </a:rPr>
              <a:t>2</a:t>
            </a:r>
            <a:endParaRPr lang="en-US" sz="3600" dirty="0" smtClean="0">
              <a:sym typeface="Symbol" panose="05050102010706020507" pitchFamily="18" charset="2"/>
            </a:endParaRPr>
          </a:p>
          <a:p>
            <a:r>
              <a:rPr lang="en-US" sz="3600" dirty="0" smtClean="0">
                <a:sym typeface="Symbol" panose="05050102010706020507" pitchFamily="18" charset="2"/>
              </a:rPr>
              <a:t>Best when distributions are similar.</a:t>
            </a:r>
            <a:endParaRPr lang="en-US" sz="3600"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16</a:t>
            </a:fld>
            <a:endParaRPr lang="en-US"/>
          </a:p>
        </p:txBody>
      </p:sp>
    </p:spTree>
    <p:extLst>
      <p:ext uri="{BB962C8B-B14F-4D97-AF65-F5344CB8AC3E}">
        <p14:creationId xmlns:p14="http://schemas.microsoft.com/office/powerpoint/2010/main" val="36868744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929"/>
            <a:ext cx="9144000" cy="1143000"/>
          </a:xfrm>
        </p:spPr>
        <p:txBody>
          <a:bodyPr>
            <a:normAutofit/>
          </a:bodyPr>
          <a:lstStyle/>
          <a:p>
            <a:r>
              <a:rPr lang="en-US" dirty="0" smtClean="0"/>
              <a:t>10.3: Paired Data - Goals</a:t>
            </a:r>
            <a:endParaRPr lang="en-US" dirty="0"/>
          </a:p>
        </p:txBody>
      </p:sp>
      <p:sp>
        <p:nvSpPr>
          <p:cNvPr id="3" name="Content Placeholder 2"/>
          <p:cNvSpPr>
            <a:spLocks noGrp="1"/>
          </p:cNvSpPr>
          <p:nvPr>
            <p:ph idx="1"/>
          </p:nvPr>
        </p:nvSpPr>
        <p:spPr>
          <a:xfrm>
            <a:off x="0" y="1160929"/>
            <a:ext cx="9144000" cy="5697071"/>
          </a:xfrm>
        </p:spPr>
        <p:txBody>
          <a:bodyPr>
            <a:normAutofit/>
          </a:bodyPr>
          <a:lstStyle/>
          <a:p>
            <a:r>
              <a:rPr lang="en-US" sz="3000" dirty="0" smtClean="0"/>
              <a:t>Be able to determine when you should use 2-sample paired analyses.</a:t>
            </a:r>
          </a:p>
          <a:p>
            <a:r>
              <a:rPr lang="en-US" sz="3000" dirty="0" smtClean="0"/>
              <a:t>Be </a:t>
            </a:r>
            <a:r>
              <a:rPr lang="en-US" sz="3000" dirty="0"/>
              <a:t>able to construct a level C confidence interval for </a:t>
            </a:r>
            <a:r>
              <a:rPr lang="en-US" sz="3000" dirty="0" smtClean="0"/>
              <a:t>a matched pair </a:t>
            </a:r>
            <a:r>
              <a:rPr lang="en-US" sz="3000" dirty="0" smtClean="0">
                <a:sym typeface="Symbol" panose="05050102010706020507" pitchFamily="18" charset="2"/>
              </a:rPr>
              <a:t>and </a:t>
            </a:r>
            <a:r>
              <a:rPr lang="en-US" sz="3000" dirty="0">
                <a:sym typeface="Symbol" panose="05050102010706020507" pitchFamily="18" charset="2"/>
              </a:rPr>
              <a:t>interpret the results.</a:t>
            </a:r>
          </a:p>
          <a:p>
            <a:r>
              <a:rPr lang="en-US" sz="3000" dirty="0">
                <a:sym typeface="Symbol" panose="05050102010706020507" pitchFamily="18" charset="2"/>
              </a:rPr>
              <a:t>Perform a </a:t>
            </a:r>
            <a:r>
              <a:rPr lang="en-US" sz="3000" dirty="0" smtClean="0">
                <a:sym typeface="Symbol" panose="05050102010706020507" pitchFamily="18" charset="2"/>
              </a:rPr>
              <a:t>matched pair </a:t>
            </a:r>
            <a:r>
              <a:rPr lang="en-US" sz="3000" dirty="0">
                <a:sym typeface="Symbol" panose="05050102010706020507" pitchFamily="18" charset="2"/>
              </a:rPr>
              <a:t>t </a:t>
            </a:r>
            <a:r>
              <a:rPr lang="en-US" sz="3000" dirty="0" smtClean="0">
                <a:sym typeface="Symbol" panose="05050102010706020507" pitchFamily="18" charset="2"/>
              </a:rPr>
              <a:t>hypothesis test and </a:t>
            </a:r>
            <a:r>
              <a:rPr lang="en-US" sz="3000" dirty="0">
                <a:sym typeface="Symbol" panose="05050102010706020507" pitchFamily="18" charset="2"/>
              </a:rPr>
              <a:t>summarize the results</a:t>
            </a:r>
            <a:r>
              <a:rPr lang="en-US" sz="3000" dirty="0" smtClean="0">
                <a:sym typeface="Symbol" panose="05050102010706020507" pitchFamily="18" charset="2"/>
              </a:rPr>
              <a:t>.</a:t>
            </a:r>
            <a:endParaRPr lang="en-US" sz="3000" dirty="0">
              <a:sym typeface="Symbol" panose="05050102010706020507" pitchFamily="18" charset="2"/>
            </a:endParaRPr>
          </a:p>
        </p:txBody>
      </p:sp>
      <p:sp>
        <p:nvSpPr>
          <p:cNvPr id="4" name="Slide Number Placeholder 3"/>
          <p:cNvSpPr>
            <a:spLocks noGrp="1"/>
          </p:cNvSpPr>
          <p:nvPr>
            <p:ph type="sldNum" sz="quarter" idx="12"/>
          </p:nvPr>
        </p:nvSpPr>
        <p:spPr/>
        <p:txBody>
          <a:bodyPr/>
          <a:lstStyle/>
          <a:p>
            <a:fld id="{D85D01E0-4520-4710-81AB-3D8832D73914}" type="slidenum">
              <a:rPr lang="en-US" smtClean="0">
                <a:solidFill>
                  <a:prstClr val="black">
                    <a:tint val="75000"/>
                  </a:prstClr>
                </a:solidFill>
              </a:rPr>
              <a:pPr/>
              <a:t>17</a:t>
            </a:fld>
            <a:endParaRPr lang="en-US">
              <a:solidFill>
                <a:prstClr val="black">
                  <a:tint val="75000"/>
                </a:prstClr>
              </a:solidFill>
            </a:endParaRPr>
          </a:p>
        </p:txBody>
      </p:sp>
    </p:spTree>
    <p:extLst>
      <p:ext uri="{BB962C8B-B14F-4D97-AF65-F5344CB8AC3E}">
        <p14:creationId xmlns:p14="http://schemas.microsoft.com/office/powerpoint/2010/main" val="28156582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Matched Pairs Procedures</a:t>
            </a:r>
            <a:endParaRPr lang="en-US" dirty="0"/>
          </a:p>
        </p:txBody>
      </p:sp>
      <p:sp>
        <p:nvSpPr>
          <p:cNvPr id="3" name="Content Placeholder 2"/>
          <p:cNvSpPr>
            <a:spLocks noGrp="1"/>
          </p:cNvSpPr>
          <p:nvPr>
            <p:ph idx="1"/>
          </p:nvPr>
        </p:nvSpPr>
        <p:spPr/>
        <p:txBody>
          <a:bodyPr/>
          <a:lstStyle/>
          <a:p>
            <a:r>
              <a:rPr lang="en-US" dirty="0">
                <a:solidFill>
                  <a:srgbClr val="000000"/>
                </a:solidFill>
              </a:rPr>
              <a:t>To compare the responses to the two treatments in a matched-pairs design, find the difference between the responses within each pair. Then apply the one-sample </a:t>
            </a:r>
            <a:r>
              <a:rPr lang="en-US" i="1" dirty="0">
                <a:solidFill>
                  <a:srgbClr val="000000"/>
                </a:solidFill>
              </a:rPr>
              <a:t>t</a:t>
            </a:r>
            <a:r>
              <a:rPr lang="en-US" dirty="0">
                <a:solidFill>
                  <a:srgbClr val="000000"/>
                </a:solidFill>
              </a:rPr>
              <a:t> procedures to these differences.</a:t>
            </a:r>
          </a:p>
          <a:p>
            <a:pPr marL="0" indent="0">
              <a:buNone/>
            </a:pP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18</a:t>
            </a:fld>
            <a:endParaRPr lang="en-US"/>
          </a:p>
        </p:txBody>
      </p:sp>
    </p:spTree>
    <p:extLst>
      <p:ext uri="{BB962C8B-B14F-4D97-AF65-F5344CB8AC3E}">
        <p14:creationId xmlns:p14="http://schemas.microsoft.com/office/powerpoint/2010/main" val="31580777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Conditions for Inference: 2 – sample paired</a:t>
            </a:r>
            <a:endParaRPr lang="en-US" dirty="0"/>
          </a:p>
        </p:txBody>
      </p:sp>
      <p:sp>
        <p:nvSpPr>
          <p:cNvPr id="3" name="Content Placeholder 2"/>
          <p:cNvSpPr>
            <a:spLocks noGrp="1"/>
          </p:cNvSpPr>
          <p:nvPr>
            <p:ph idx="1"/>
          </p:nvPr>
        </p:nvSpPr>
        <p:spPr>
          <a:xfrm>
            <a:off x="457200" y="1295400"/>
            <a:ext cx="8229600" cy="5060950"/>
          </a:xfrm>
        </p:spPr>
        <p:txBody>
          <a:bodyPr/>
          <a:lstStyle/>
          <a:p>
            <a:pPr marL="514350" indent="-514350">
              <a:buFont typeface="+mj-lt"/>
              <a:buAutoNum type="arabicPeriod"/>
            </a:pPr>
            <a:r>
              <a:rPr lang="en-US" dirty="0" smtClean="0"/>
              <a:t>Each </a:t>
            </a:r>
            <a:r>
              <a:rPr lang="en-US" dirty="0" smtClean="0">
                <a:solidFill>
                  <a:srgbClr val="FF0000"/>
                </a:solidFill>
              </a:rPr>
              <a:t>pair </a:t>
            </a:r>
            <a:r>
              <a:rPr lang="en-US" dirty="0" smtClean="0"/>
              <a:t>is considered to be a sample from a population </a:t>
            </a:r>
            <a:r>
              <a:rPr lang="en-US" dirty="0" smtClean="0">
                <a:solidFill>
                  <a:srgbClr val="FF0000"/>
                </a:solidFill>
              </a:rPr>
              <a:t>of pairs</a:t>
            </a:r>
            <a:r>
              <a:rPr lang="en-US" dirty="0" smtClean="0"/>
              <a:t>.</a:t>
            </a:r>
          </a:p>
          <a:p>
            <a:pPr marL="914400" lvl="1" indent="-514350">
              <a:buFont typeface="Arial" panose="020B0604020202020204" pitchFamily="34" charset="0"/>
              <a:buChar char="•"/>
            </a:pPr>
            <a:r>
              <a:rPr lang="en-US" sz="3200" dirty="0">
                <a:solidFill>
                  <a:srgbClr val="FF0000"/>
                </a:solidFill>
              </a:rPr>
              <a:t>We have an SRS from the population of </a:t>
            </a:r>
            <a:r>
              <a:rPr lang="en-US" sz="3200" dirty="0" smtClean="0">
                <a:solidFill>
                  <a:srgbClr val="FF0000"/>
                </a:solidFill>
              </a:rPr>
              <a:t>pairs.</a:t>
            </a:r>
            <a:endParaRPr lang="en-US" sz="3200" dirty="0">
              <a:solidFill>
                <a:srgbClr val="FF0000"/>
              </a:solidFill>
            </a:endParaRPr>
          </a:p>
          <a:p>
            <a:pPr marL="514350" indent="-514350">
              <a:buFont typeface="+mj-lt"/>
              <a:buAutoNum type="arabicPeriod"/>
            </a:pPr>
            <a:r>
              <a:rPr lang="en-US" dirty="0" smtClean="0"/>
              <a:t>Each </a:t>
            </a:r>
            <a:r>
              <a:rPr lang="en-US" dirty="0" smtClean="0">
                <a:solidFill>
                  <a:srgbClr val="FF0000"/>
                </a:solidFill>
              </a:rPr>
              <a:t>pair </a:t>
            </a:r>
            <a:r>
              <a:rPr lang="en-US" dirty="0" smtClean="0"/>
              <a:t>is independent of the </a:t>
            </a:r>
            <a:r>
              <a:rPr lang="en-US" dirty="0" smtClean="0">
                <a:solidFill>
                  <a:srgbClr val="FF0000"/>
                </a:solidFill>
              </a:rPr>
              <a:t>other pairs</a:t>
            </a:r>
            <a:r>
              <a:rPr lang="en-US" dirty="0" smtClean="0"/>
              <a:t>.</a:t>
            </a:r>
          </a:p>
          <a:p>
            <a:pPr marL="514350" indent="-514350">
              <a:buFont typeface="+mj-lt"/>
              <a:buAutoNum type="arabicPeriod"/>
            </a:pPr>
            <a:r>
              <a:rPr lang="en-US" dirty="0" smtClean="0"/>
              <a:t>The </a:t>
            </a:r>
            <a:r>
              <a:rPr lang="en-US" dirty="0" smtClean="0">
                <a:solidFill>
                  <a:srgbClr val="FF0000"/>
                </a:solidFill>
              </a:rPr>
              <a:t>difference of the each pair </a:t>
            </a:r>
            <a:r>
              <a:rPr lang="en-US" dirty="0" smtClean="0"/>
              <a:t>that we measure has a Normal distribution with mean </a:t>
            </a:r>
            <a:r>
              <a:rPr lang="en-US" dirty="0" smtClean="0">
                <a:sym typeface="Symbol"/>
              </a:rPr>
              <a:t></a:t>
            </a:r>
            <a:r>
              <a:rPr lang="en-US" baseline="-25000" dirty="0" smtClean="0">
                <a:sym typeface="Symbol"/>
              </a:rPr>
              <a:t>D</a:t>
            </a:r>
            <a:r>
              <a:rPr lang="en-US" dirty="0" smtClean="0">
                <a:sym typeface="Symbol"/>
              </a:rPr>
              <a:t> and standard deviation </a:t>
            </a:r>
            <a:r>
              <a:rPr lang="el-GR" dirty="0" smtClean="0">
                <a:sym typeface="Symbol"/>
              </a:rPr>
              <a:t>σ</a:t>
            </a:r>
            <a:r>
              <a:rPr lang="en-US" baseline="-25000" dirty="0" smtClean="0">
                <a:sym typeface="Symbol"/>
              </a:rPr>
              <a:t>D</a:t>
            </a:r>
            <a:r>
              <a:rPr lang="en-US" dirty="0" smtClean="0">
                <a:sym typeface="Symbol"/>
              </a:rPr>
              <a:t>.</a:t>
            </a:r>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19</a:t>
            </a:fld>
            <a:endParaRPr lang="en-US"/>
          </a:p>
        </p:txBody>
      </p:sp>
    </p:spTree>
    <p:extLst>
      <p:ext uri="{BB962C8B-B14F-4D97-AF65-F5344CB8AC3E}">
        <p14:creationId xmlns:p14="http://schemas.microsoft.com/office/powerpoint/2010/main" val="3036572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4148"/>
          </a:xfrm>
        </p:spPr>
        <p:txBody>
          <a:bodyPr/>
          <a:lstStyle/>
          <a:p>
            <a:r>
              <a:rPr lang="en-US" dirty="0" smtClean="0"/>
              <a:t>Notation</a:t>
            </a:r>
            <a:endParaRPr lang="en-US" dirty="0"/>
          </a:p>
        </p:txBody>
      </p:sp>
      <mc:AlternateContent xmlns:mc="http://schemas.openxmlformats.org/markup-compatibility/2006" xmlns:a14="http://schemas.microsoft.com/office/drawing/2010/main">
        <mc:Choice Requires="a14">
          <p:graphicFrame>
            <p:nvGraphicFramePr>
              <p:cNvPr id="6" name="Content Placeholder 5"/>
              <p:cNvGraphicFramePr>
                <a:graphicFrameLocks noGrp="1"/>
              </p:cNvGraphicFramePr>
              <p:nvPr>
                <p:ph idx="1"/>
                <p:extLst>
                  <p:ext uri="{D42A27DB-BD31-4B8C-83A1-F6EECF244321}">
                    <p14:modId xmlns:p14="http://schemas.microsoft.com/office/powerpoint/2010/main" val="3160640060"/>
                  </p:ext>
                </p:extLst>
              </p:nvPr>
            </p:nvGraphicFramePr>
            <p:xfrm>
              <a:off x="1415451" y="1693585"/>
              <a:ext cx="6210300" cy="1749743"/>
            </p:xfrm>
            <a:graphic>
              <a:graphicData uri="http://schemas.openxmlformats.org/drawingml/2006/table">
                <a:tbl>
                  <a:tblPr>
                    <a:tableStyleId>{5C22544A-7EE6-4342-B048-85BDC9FD1C3A}</a:tableStyleId>
                  </a:tblPr>
                  <a:tblGrid>
                    <a:gridCol w="2400300"/>
                    <a:gridCol w="1295400"/>
                    <a:gridCol w="1752600"/>
                    <a:gridCol w="762000"/>
                  </a:tblGrid>
                  <a:tr h="370840">
                    <a:tc>
                      <a:txBody>
                        <a:bodyPr/>
                        <a:lstStyle/>
                        <a:p>
                          <a:pPr algn="ctr"/>
                          <a:endParaRPr lang="en-US" sz="3200" dirty="0"/>
                        </a:p>
                      </a:txBody>
                      <a:tcPr/>
                    </a:tc>
                    <a:tc>
                      <a:txBody>
                        <a:bodyPr/>
                        <a:lstStyle/>
                        <a:p>
                          <a:pPr algn="ctr"/>
                          <a:r>
                            <a:rPr lang="en-US" sz="3200" dirty="0" smtClean="0"/>
                            <a:t>Mean </a:t>
                          </a:r>
                          <a:endParaRPr lang="en-US" sz="3200" dirty="0"/>
                        </a:p>
                      </a:txBody>
                      <a:tcPr/>
                    </a:tc>
                    <a:tc>
                      <a:txBody>
                        <a:bodyPr/>
                        <a:lstStyle/>
                        <a:p>
                          <a:pPr algn="ctr"/>
                          <a:r>
                            <a:rPr lang="en-US" sz="3200" dirty="0" smtClean="0"/>
                            <a:t>Variance</a:t>
                          </a:r>
                          <a:endParaRPr lang="en-US" sz="3200" dirty="0"/>
                        </a:p>
                      </a:txBody>
                      <a:tcPr/>
                    </a:tc>
                    <a:tc>
                      <a:txBody>
                        <a:bodyPr/>
                        <a:lstStyle/>
                        <a:p>
                          <a:pPr algn="ctr"/>
                          <a:r>
                            <a:rPr lang="en-US" sz="3200" dirty="0" smtClean="0"/>
                            <a:t>SD</a:t>
                          </a:r>
                          <a:endParaRPr lang="en-US" sz="3200" dirty="0"/>
                        </a:p>
                      </a:txBody>
                      <a:tcPr/>
                    </a:tc>
                  </a:tr>
                  <a:tr h="370840">
                    <a:tc>
                      <a:txBody>
                        <a:bodyPr/>
                        <a:lstStyle/>
                        <a:p>
                          <a:pPr algn="ctr"/>
                          <a:r>
                            <a:rPr lang="en-US" sz="3200" dirty="0" smtClean="0"/>
                            <a:t>Population</a:t>
                          </a:r>
                          <a:r>
                            <a:rPr lang="en-US" sz="3200" baseline="0" dirty="0" smtClean="0"/>
                            <a:t> 1</a:t>
                          </a:r>
                          <a:endParaRPr lang="en-US" sz="3200" dirty="0"/>
                        </a:p>
                      </a:txBody>
                      <a:tcPr/>
                    </a:tc>
                    <a:tc>
                      <a:txBody>
                        <a:bodyPr/>
                        <a:lstStyle/>
                        <a:p>
                          <a:pPr algn="ctr"/>
                          <a:r>
                            <a:rPr lang="el-GR" sz="3200" dirty="0" smtClean="0"/>
                            <a:t>μ</a:t>
                          </a:r>
                          <a:r>
                            <a:rPr lang="en-US" sz="3200" baseline="-25000" dirty="0" smtClean="0"/>
                            <a:t>1</a:t>
                          </a:r>
                          <a:endParaRPr lang="en-US" sz="3200" dirty="0"/>
                        </a:p>
                      </a:txBody>
                      <a:tcPr/>
                    </a:tc>
                    <a:tc>
                      <a:txBody>
                        <a:bodyPr/>
                        <a:lstStyle/>
                        <a:p>
                          <a:pPr algn="ctr"/>
                          <a14:m>
                            <m:oMathPara xmlns:m="http://schemas.openxmlformats.org/officeDocument/2006/math">
                              <m:oMathParaPr>
                                <m:jc m:val="centerGroup"/>
                              </m:oMathParaPr>
                              <m:oMath xmlns:m="http://schemas.openxmlformats.org/officeDocument/2006/math">
                                <m:sSubSup>
                                  <m:sSubSupPr>
                                    <m:ctrlPr>
                                      <a:rPr lang="en-US" sz="3200" i="1" smtClean="0">
                                        <a:latin typeface="Cambria Math" panose="02040503050406030204" pitchFamily="18" charset="0"/>
                                      </a:rPr>
                                    </m:ctrlPr>
                                  </m:sSubSupPr>
                                  <m:e>
                                    <m:r>
                                      <a:rPr lang="en-US" sz="3200" i="1" smtClean="0">
                                        <a:latin typeface="Cambria Math" panose="02040503050406030204" pitchFamily="18" charset="0"/>
                                        <a:ea typeface="Cambria Math" panose="02040503050406030204" pitchFamily="18" charset="0"/>
                                      </a:rPr>
                                      <m:t>𝜎</m:t>
                                    </m:r>
                                  </m:e>
                                  <m:sub>
                                    <m:r>
                                      <a:rPr lang="en-US" sz="3200" b="0" i="1" smtClean="0">
                                        <a:latin typeface="Cambria Math" panose="02040503050406030204" pitchFamily="18" charset="0"/>
                                      </a:rPr>
                                      <m:t>1</m:t>
                                    </m:r>
                                  </m:sub>
                                  <m:sup>
                                    <m:r>
                                      <a:rPr lang="en-US" sz="3200" b="0" i="1" smtClean="0">
                                        <a:latin typeface="Cambria Math" panose="02040503050406030204" pitchFamily="18" charset="0"/>
                                      </a:rPr>
                                      <m:t>2</m:t>
                                    </m:r>
                                  </m:sup>
                                </m:sSubSup>
                              </m:oMath>
                            </m:oMathPara>
                          </a14:m>
                          <a:endParaRPr lang="en-US" sz="3200" dirty="0"/>
                        </a:p>
                      </a:txBody>
                      <a:tcPr/>
                    </a:tc>
                    <a:tc>
                      <a:txBody>
                        <a:bodyPr/>
                        <a:lstStyle/>
                        <a:p>
                          <a:pPr algn="ctr"/>
                          <a:r>
                            <a:rPr lang="en-US" sz="3200" dirty="0" smtClean="0">
                              <a:sym typeface="Symbol" panose="05050102010706020507" pitchFamily="18" charset="2"/>
                            </a:rPr>
                            <a:t></a:t>
                          </a:r>
                          <a:r>
                            <a:rPr lang="en-US" sz="3200" baseline="-25000" dirty="0" smtClean="0">
                              <a:sym typeface="Symbol" panose="05050102010706020507" pitchFamily="18" charset="2"/>
                            </a:rPr>
                            <a:t>1</a:t>
                          </a:r>
                          <a:endParaRPr lang="en-US" sz="3200" dirty="0"/>
                        </a:p>
                      </a:txBody>
                      <a:tcPr/>
                    </a:tc>
                  </a:tr>
                  <a:tr h="370840">
                    <a:tc>
                      <a:txBody>
                        <a:bodyPr/>
                        <a:lstStyle/>
                        <a:p>
                          <a:pPr algn="ctr"/>
                          <a:r>
                            <a:rPr lang="en-US" sz="3200" dirty="0" smtClean="0"/>
                            <a:t>Population 2</a:t>
                          </a:r>
                          <a:endParaRPr lang="en-US" sz="3200" dirty="0"/>
                        </a:p>
                      </a:txBody>
                      <a:tcPr/>
                    </a:tc>
                    <a:tc>
                      <a:txBody>
                        <a:bodyPr/>
                        <a:lstStyle/>
                        <a:p>
                          <a:pPr algn="ctr"/>
                          <a:r>
                            <a:rPr lang="el-GR" sz="3200" dirty="0" smtClean="0"/>
                            <a:t>μ</a:t>
                          </a:r>
                          <a:r>
                            <a:rPr lang="en-US" sz="3200" baseline="-25000" dirty="0" smtClean="0"/>
                            <a:t>2</a:t>
                          </a:r>
                          <a:endParaRPr lang="en-US" sz="3200" dirty="0"/>
                        </a:p>
                      </a:txBody>
                      <a:tcPr/>
                    </a:tc>
                    <a:tc>
                      <a:txBody>
                        <a:bodyPr/>
                        <a:lstStyle/>
                        <a:p>
                          <a:pPr algn="ctr"/>
                          <a14:m>
                            <m:oMathPara xmlns:m="http://schemas.openxmlformats.org/officeDocument/2006/math">
                              <m:oMathParaPr>
                                <m:jc m:val="centerGroup"/>
                              </m:oMathParaPr>
                              <m:oMath xmlns:m="http://schemas.openxmlformats.org/officeDocument/2006/math">
                                <m:sSubSup>
                                  <m:sSubSupPr>
                                    <m:ctrlPr>
                                      <a:rPr lang="en-US" sz="3200" i="1" smtClean="0">
                                        <a:latin typeface="Cambria Math" panose="02040503050406030204" pitchFamily="18" charset="0"/>
                                      </a:rPr>
                                    </m:ctrlPr>
                                  </m:sSubSupPr>
                                  <m:e>
                                    <m:r>
                                      <a:rPr lang="en-US" sz="3200" i="1" smtClean="0">
                                        <a:latin typeface="Cambria Math" panose="02040503050406030204" pitchFamily="18" charset="0"/>
                                        <a:ea typeface="Cambria Math" panose="02040503050406030204" pitchFamily="18" charset="0"/>
                                      </a:rPr>
                                      <m:t>𝜎</m:t>
                                    </m:r>
                                  </m:e>
                                  <m:sub>
                                    <m:r>
                                      <a:rPr lang="en-US" sz="3200" b="0" i="1" smtClean="0">
                                        <a:latin typeface="Cambria Math" panose="02040503050406030204" pitchFamily="18" charset="0"/>
                                        <a:ea typeface="Cambria Math" panose="02040503050406030204" pitchFamily="18" charset="0"/>
                                      </a:rPr>
                                      <m:t>2</m:t>
                                    </m:r>
                                  </m:sub>
                                  <m:sup>
                                    <m:r>
                                      <a:rPr lang="en-US" sz="3200" b="0" i="1" smtClean="0">
                                        <a:latin typeface="Cambria Math" panose="02040503050406030204" pitchFamily="18" charset="0"/>
                                      </a:rPr>
                                      <m:t>2</m:t>
                                    </m:r>
                                  </m:sup>
                                </m:sSubSup>
                              </m:oMath>
                            </m:oMathPara>
                          </a14:m>
                          <a:endParaRPr lang="en-US" sz="3200" dirty="0"/>
                        </a:p>
                      </a:txBody>
                      <a:tcPr/>
                    </a:tc>
                    <a:tc>
                      <a:txBody>
                        <a:bodyPr/>
                        <a:lstStyle/>
                        <a:p>
                          <a:pPr algn="ctr"/>
                          <a:r>
                            <a:rPr lang="en-US" sz="3200" dirty="0" smtClean="0">
                              <a:sym typeface="Symbol" panose="05050102010706020507" pitchFamily="18" charset="2"/>
                            </a:rPr>
                            <a:t></a:t>
                          </a:r>
                          <a:r>
                            <a:rPr lang="en-US" sz="3200" baseline="-25000" dirty="0" smtClean="0">
                              <a:sym typeface="Symbol" panose="05050102010706020507" pitchFamily="18" charset="2"/>
                            </a:rPr>
                            <a:t>2</a:t>
                          </a:r>
                          <a:endParaRPr lang="en-US" sz="3200" dirty="0"/>
                        </a:p>
                      </a:txBody>
                      <a:tcPr/>
                    </a:tc>
                  </a:tr>
                </a:tbl>
              </a:graphicData>
            </a:graphic>
          </p:graphicFrame>
        </mc:Choice>
        <mc:Fallback xmlns="">
          <p:graphicFrame>
            <p:nvGraphicFramePr>
              <p:cNvPr id="6" name="Content Placeholder 5"/>
              <p:cNvGraphicFramePr>
                <a:graphicFrameLocks noGrp="1"/>
              </p:cNvGraphicFramePr>
              <p:nvPr>
                <p:ph idx="1"/>
                <p:extLst>
                  <p:ext uri="{D42A27DB-BD31-4B8C-83A1-F6EECF244321}">
                    <p14:modId xmlns:p14="http://schemas.microsoft.com/office/powerpoint/2010/main" val="3160640060"/>
                  </p:ext>
                </p:extLst>
              </p:nvPr>
            </p:nvGraphicFramePr>
            <p:xfrm>
              <a:off x="1415451" y="1693585"/>
              <a:ext cx="6210300" cy="1749743"/>
            </p:xfrm>
            <a:graphic>
              <a:graphicData uri="http://schemas.openxmlformats.org/drawingml/2006/table">
                <a:tbl>
                  <a:tblPr>
                    <a:tableStyleId>{5C22544A-7EE6-4342-B048-85BDC9FD1C3A}</a:tableStyleId>
                  </a:tblPr>
                  <a:tblGrid>
                    <a:gridCol w="2400300"/>
                    <a:gridCol w="1295400"/>
                    <a:gridCol w="1752600"/>
                    <a:gridCol w="762000"/>
                  </a:tblGrid>
                  <a:tr h="579120">
                    <a:tc>
                      <a:txBody>
                        <a:bodyPr/>
                        <a:lstStyle/>
                        <a:p>
                          <a:pPr algn="ctr"/>
                          <a:endParaRPr lang="en-US" sz="3200" dirty="0"/>
                        </a:p>
                      </a:txBody>
                      <a:tcPr/>
                    </a:tc>
                    <a:tc>
                      <a:txBody>
                        <a:bodyPr/>
                        <a:lstStyle/>
                        <a:p>
                          <a:pPr algn="ctr"/>
                          <a:r>
                            <a:rPr lang="en-US" sz="3200" dirty="0" smtClean="0"/>
                            <a:t>Mean </a:t>
                          </a:r>
                          <a:endParaRPr lang="en-US" sz="3200" dirty="0"/>
                        </a:p>
                      </a:txBody>
                      <a:tcPr/>
                    </a:tc>
                    <a:tc>
                      <a:txBody>
                        <a:bodyPr/>
                        <a:lstStyle/>
                        <a:p>
                          <a:pPr algn="ctr"/>
                          <a:r>
                            <a:rPr lang="en-US" sz="3200" dirty="0" smtClean="0"/>
                            <a:t>Variance</a:t>
                          </a:r>
                          <a:endParaRPr lang="en-US" sz="3200" dirty="0"/>
                        </a:p>
                      </a:txBody>
                      <a:tcPr/>
                    </a:tc>
                    <a:tc>
                      <a:txBody>
                        <a:bodyPr/>
                        <a:lstStyle/>
                        <a:p>
                          <a:pPr algn="ctr"/>
                          <a:r>
                            <a:rPr lang="en-US" sz="3200" dirty="0" smtClean="0"/>
                            <a:t>SD</a:t>
                          </a:r>
                          <a:endParaRPr lang="en-US" sz="3200" dirty="0"/>
                        </a:p>
                      </a:txBody>
                      <a:tcPr/>
                    </a:tc>
                  </a:tr>
                  <a:tr h="584899">
                    <a:tc>
                      <a:txBody>
                        <a:bodyPr/>
                        <a:lstStyle/>
                        <a:p>
                          <a:pPr algn="ctr"/>
                          <a:r>
                            <a:rPr lang="en-US" sz="3200" dirty="0" smtClean="0"/>
                            <a:t>Population</a:t>
                          </a:r>
                          <a:r>
                            <a:rPr lang="en-US" sz="3200" baseline="0" dirty="0" smtClean="0"/>
                            <a:t> 1</a:t>
                          </a:r>
                          <a:endParaRPr lang="en-US" sz="3200" dirty="0"/>
                        </a:p>
                      </a:txBody>
                      <a:tcPr/>
                    </a:tc>
                    <a:tc>
                      <a:txBody>
                        <a:bodyPr/>
                        <a:lstStyle/>
                        <a:p>
                          <a:pPr algn="ctr"/>
                          <a:r>
                            <a:rPr lang="el-GR" sz="3200" dirty="0" smtClean="0"/>
                            <a:t>μ</a:t>
                          </a:r>
                          <a:r>
                            <a:rPr lang="en-US" sz="3200" baseline="-25000" dirty="0" smtClean="0"/>
                            <a:t>1</a:t>
                          </a:r>
                          <a:endParaRPr lang="en-US" sz="3200" dirty="0"/>
                        </a:p>
                      </a:txBody>
                      <a:tcPr/>
                    </a:tc>
                    <a:tc>
                      <a:txBody>
                        <a:bodyPr/>
                        <a:lstStyle/>
                        <a:p>
                          <a:endParaRPr lang="en-US"/>
                        </a:p>
                      </a:txBody>
                      <a:tcPr>
                        <a:blipFill rotWithShape="0">
                          <a:blip r:embed="rId2"/>
                          <a:stretch>
                            <a:fillRect l="-210764" t="-110309" r="-44444" b="-131959"/>
                          </a:stretch>
                        </a:blipFill>
                      </a:tcPr>
                    </a:tc>
                    <a:tc>
                      <a:txBody>
                        <a:bodyPr/>
                        <a:lstStyle/>
                        <a:p>
                          <a:pPr algn="ctr"/>
                          <a:r>
                            <a:rPr lang="en-US" sz="3200" dirty="0" smtClean="0">
                              <a:sym typeface="Symbol" panose="05050102010706020507" pitchFamily="18" charset="2"/>
                            </a:rPr>
                            <a:t></a:t>
                          </a:r>
                          <a:r>
                            <a:rPr lang="en-US" sz="3200" baseline="-25000" dirty="0" smtClean="0">
                              <a:sym typeface="Symbol" panose="05050102010706020507" pitchFamily="18" charset="2"/>
                            </a:rPr>
                            <a:t>1</a:t>
                          </a:r>
                          <a:endParaRPr lang="en-US" sz="3200" dirty="0"/>
                        </a:p>
                      </a:txBody>
                      <a:tcPr/>
                    </a:tc>
                  </a:tr>
                  <a:tr h="585724">
                    <a:tc>
                      <a:txBody>
                        <a:bodyPr/>
                        <a:lstStyle/>
                        <a:p>
                          <a:pPr algn="ctr"/>
                          <a:r>
                            <a:rPr lang="en-US" sz="3200" dirty="0" smtClean="0"/>
                            <a:t>Population 2</a:t>
                          </a:r>
                          <a:endParaRPr lang="en-US" sz="3200" dirty="0"/>
                        </a:p>
                      </a:txBody>
                      <a:tcPr/>
                    </a:tc>
                    <a:tc>
                      <a:txBody>
                        <a:bodyPr/>
                        <a:lstStyle/>
                        <a:p>
                          <a:pPr algn="ctr"/>
                          <a:r>
                            <a:rPr lang="el-GR" sz="3200" dirty="0" smtClean="0"/>
                            <a:t>μ</a:t>
                          </a:r>
                          <a:r>
                            <a:rPr lang="en-US" sz="3200" baseline="-25000" dirty="0" smtClean="0"/>
                            <a:t>2</a:t>
                          </a:r>
                          <a:endParaRPr lang="en-US" sz="3200" dirty="0"/>
                        </a:p>
                      </a:txBody>
                      <a:tcPr/>
                    </a:tc>
                    <a:tc>
                      <a:txBody>
                        <a:bodyPr/>
                        <a:lstStyle/>
                        <a:p>
                          <a:endParaRPr lang="en-US"/>
                        </a:p>
                      </a:txBody>
                      <a:tcPr>
                        <a:blipFill rotWithShape="0">
                          <a:blip r:embed="rId2"/>
                          <a:stretch>
                            <a:fillRect l="-210764" t="-212500" r="-44444" b="-33333"/>
                          </a:stretch>
                        </a:blipFill>
                      </a:tcPr>
                    </a:tc>
                    <a:tc>
                      <a:txBody>
                        <a:bodyPr/>
                        <a:lstStyle/>
                        <a:p>
                          <a:pPr algn="ctr"/>
                          <a:r>
                            <a:rPr lang="en-US" sz="3200" dirty="0" smtClean="0">
                              <a:sym typeface="Symbol" panose="05050102010706020507" pitchFamily="18" charset="2"/>
                            </a:rPr>
                            <a:t></a:t>
                          </a:r>
                          <a:r>
                            <a:rPr lang="en-US" sz="3200" baseline="-25000" dirty="0" smtClean="0">
                              <a:sym typeface="Symbol" panose="05050102010706020507" pitchFamily="18" charset="2"/>
                            </a:rPr>
                            <a:t>2</a:t>
                          </a:r>
                          <a:endParaRPr lang="en-US" sz="3200" dirty="0"/>
                        </a:p>
                      </a:txBody>
                      <a:tcPr/>
                    </a:tc>
                  </a:tr>
                </a:tbl>
              </a:graphicData>
            </a:graphic>
          </p:graphicFrame>
        </mc:Fallback>
      </mc:AlternateContent>
      <p:sp>
        <p:nvSpPr>
          <p:cNvPr id="4" name="Slide Number Placeholder 3"/>
          <p:cNvSpPr>
            <a:spLocks noGrp="1"/>
          </p:cNvSpPr>
          <p:nvPr>
            <p:ph type="sldNum" sz="quarter" idx="12"/>
          </p:nvPr>
        </p:nvSpPr>
        <p:spPr/>
        <p:txBody>
          <a:bodyPr/>
          <a:lstStyle/>
          <a:p>
            <a:fld id="{D85D01E0-4520-4710-81AB-3D8832D73914}" type="slidenum">
              <a:rPr lang="en-US" smtClean="0"/>
              <a:pPr/>
              <a:t>2</a:t>
            </a:fld>
            <a:endParaRPr lang="en-US"/>
          </a:p>
        </p:txBody>
      </p:sp>
      <p:sp>
        <p:nvSpPr>
          <p:cNvPr id="7" name="TextBox 6"/>
          <p:cNvSpPr txBox="1"/>
          <p:nvPr/>
        </p:nvSpPr>
        <p:spPr>
          <a:xfrm>
            <a:off x="3543300" y="1066800"/>
            <a:ext cx="2057400" cy="584775"/>
          </a:xfrm>
          <a:prstGeom prst="rect">
            <a:avLst/>
          </a:prstGeom>
          <a:noFill/>
        </p:spPr>
        <p:txBody>
          <a:bodyPr wrap="square" rtlCol="0">
            <a:spAutoFit/>
          </a:bodyPr>
          <a:lstStyle/>
          <a:p>
            <a:r>
              <a:rPr lang="en-US" sz="3200" dirty="0"/>
              <a:t>Population</a:t>
            </a:r>
          </a:p>
        </p:txBody>
      </p:sp>
      <p:sp>
        <p:nvSpPr>
          <p:cNvPr id="8" name="Rectangle 7"/>
          <p:cNvSpPr/>
          <p:nvPr/>
        </p:nvSpPr>
        <p:spPr>
          <a:xfrm>
            <a:off x="3352800" y="3505200"/>
            <a:ext cx="2976520" cy="584775"/>
          </a:xfrm>
          <a:prstGeom prst="rect">
            <a:avLst/>
          </a:prstGeom>
        </p:spPr>
        <p:txBody>
          <a:bodyPr wrap="none">
            <a:spAutoFit/>
          </a:bodyPr>
          <a:lstStyle/>
          <a:p>
            <a:r>
              <a:rPr lang="en-US" sz="3200" dirty="0" smtClean="0"/>
              <a:t>Sample Statistics</a:t>
            </a:r>
            <a:endParaRPr lang="en-US" sz="3200" dirty="0"/>
          </a:p>
        </p:txBody>
      </p:sp>
      <mc:AlternateContent xmlns:mc="http://schemas.openxmlformats.org/markup-compatibility/2006" xmlns:a14="http://schemas.microsoft.com/office/drawing/2010/main">
        <mc:Choice Requires="a14">
          <p:graphicFrame>
            <p:nvGraphicFramePr>
              <p:cNvPr id="9" name="Table 8"/>
              <p:cNvGraphicFramePr>
                <a:graphicFrameLocks noGrp="1"/>
              </p:cNvGraphicFramePr>
              <p:nvPr>
                <p:extLst>
                  <p:ext uri="{D42A27DB-BD31-4B8C-83A1-F6EECF244321}">
                    <p14:modId xmlns:p14="http://schemas.microsoft.com/office/powerpoint/2010/main" val="2113060721"/>
                  </p:ext>
                </p:extLst>
              </p:nvPr>
            </p:nvGraphicFramePr>
            <p:xfrm>
              <a:off x="364466" y="4089975"/>
              <a:ext cx="8550934" cy="2712720"/>
            </p:xfrm>
            <a:graphic>
              <a:graphicData uri="http://schemas.openxmlformats.org/drawingml/2006/table">
                <a:tbl>
                  <a:tblPr>
                    <a:tableStyleId>{5C22544A-7EE6-4342-B048-85BDC9FD1C3A}</a:tableStyleId>
                  </a:tblPr>
                  <a:tblGrid>
                    <a:gridCol w="2607334"/>
                    <a:gridCol w="2209800"/>
                    <a:gridCol w="1219200"/>
                    <a:gridCol w="1676400"/>
                    <a:gridCol w="838200"/>
                  </a:tblGrid>
                  <a:tr h="370840">
                    <a:tc>
                      <a:txBody>
                        <a:bodyPr/>
                        <a:lstStyle/>
                        <a:p>
                          <a:endParaRPr lang="en-US" sz="3200" dirty="0"/>
                        </a:p>
                      </a:txBody>
                      <a:tcPr/>
                    </a:tc>
                    <a:tc>
                      <a:txBody>
                        <a:bodyPr/>
                        <a:lstStyle/>
                        <a:p>
                          <a:r>
                            <a:rPr lang="en-US" sz="3200" dirty="0" smtClean="0"/>
                            <a:t>Sample size</a:t>
                          </a:r>
                          <a:endParaRPr lang="en-US" sz="3200" dirty="0"/>
                        </a:p>
                      </a:txBody>
                      <a:tcPr/>
                    </a:tc>
                    <a:tc>
                      <a:txBody>
                        <a:bodyPr/>
                        <a:lstStyle/>
                        <a:p>
                          <a:r>
                            <a:rPr lang="en-US" sz="3200" dirty="0" smtClean="0"/>
                            <a:t>Mean</a:t>
                          </a:r>
                          <a:endParaRPr lang="en-US" sz="3200" dirty="0"/>
                        </a:p>
                      </a:txBody>
                      <a:tcPr/>
                    </a:tc>
                    <a:tc>
                      <a:txBody>
                        <a:bodyPr/>
                        <a:lstStyle/>
                        <a:p>
                          <a:r>
                            <a:rPr lang="en-US" sz="3200" dirty="0" smtClean="0"/>
                            <a:t>Variance</a:t>
                          </a:r>
                          <a:endParaRPr lang="en-US" sz="3200" dirty="0"/>
                        </a:p>
                      </a:txBody>
                      <a:tcPr/>
                    </a:tc>
                    <a:tc>
                      <a:txBody>
                        <a:bodyPr/>
                        <a:lstStyle/>
                        <a:p>
                          <a:r>
                            <a:rPr lang="en-US" sz="3200" dirty="0" smtClean="0"/>
                            <a:t>SD</a:t>
                          </a:r>
                          <a:endParaRPr lang="en-US" sz="32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t>Sample from Population 1</a:t>
                          </a:r>
                        </a:p>
                      </a:txBody>
                      <a:tcPr/>
                    </a:tc>
                    <a:tc>
                      <a:txBody>
                        <a:bodyPr/>
                        <a:lstStyle/>
                        <a:p>
                          <a:r>
                            <a:rPr lang="en-US" sz="3200" dirty="0" smtClean="0"/>
                            <a:t>n</a:t>
                          </a:r>
                          <a:r>
                            <a:rPr lang="en-US" sz="3200" baseline="-25000" dirty="0" smtClean="0"/>
                            <a:t>1</a:t>
                          </a:r>
                          <a:endParaRPr lang="en-US" sz="3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t>x̄</a:t>
                          </a:r>
                          <a:r>
                            <a:rPr lang="en-US" sz="3200" baseline="-25000" dirty="0" smtClean="0"/>
                            <a:t>1</a:t>
                          </a:r>
                          <a:endParaRPr lang="en-US" sz="3200" dirty="0" smtClean="0"/>
                        </a:p>
                      </a:txBody>
                      <a:tcPr/>
                    </a:tc>
                    <a:tc>
                      <a:txBody>
                        <a:bodyPr/>
                        <a:lstStyle/>
                        <a:p>
                          <a:pPr/>
                          <a14:m>
                            <m:oMathPara xmlns:m="http://schemas.openxmlformats.org/officeDocument/2006/math">
                              <m:oMathParaPr>
                                <m:jc m:val="centerGroup"/>
                              </m:oMathParaPr>
                              <m:oMath xmlns:m="http://schemas.openxmlformats.org/officeDocument/2006/math">
                                <m:sSubSup>
                                  <m:sSubSupPr>
                                    <m:ctrlPr>
                                      <a:rPr lang="en-US" sz="3200" i="1" smtClean="0">
                                        <a:latin typeface="Cambria Math" panose="02040503050406030204" pitchFamily="18" charset="0"/>
                                      </a:rPr>
                                    </m:ctrlPr>
                                  </m:sSubSupPr>
                                  <m:e>
                                    <m:r>
                                      <a:rPr lang="en-US" sz="3200" b="0" i="1" smtClean="0">
                                        <a:latin typeface="Cambria Math" panose="02040503050406030204" pitchFamily="18" charset="0"/>
                                      </a:rPr>
                                      <m:t>𝑠</m:t>
                                    </m:r>
                                  </m:e>
                                  <m:sub>
                                    <m:r>
                                      <a:rPr lang="en-US" sz="3200" b="0" i="1" smtClean="0">
                                        <a:latin typeface="Cambria Math" panose="02040503050406030204" pitchFamily="18" charset="0"/>
                                      </a:rPr>
                                      <m:t>1</m:t>
                                    </m:r>
                                  </m:sub>
                                  <m:sup>
                                    <m:r>
                                      <a:rPr lang="en-US" sz="3200" b="0" i="1" smtClean="0">
                                        <a:latin typeface="Cambria Math" panose="02040503050406030204" pitchFamily="18" charset="0"/>
                                      </a:rPr>
                                      <m:t>2</m:t>
                                    </m:r>
                                  </m:sup>
                                </m:sSubSup>
                              </m:oMath>
                            </m:oMathPara>
                          </a14:m>
                          <a:endParaRPr lang="en-US" sz="3200" dirty="0"/>
                        </a:p>
                      </a:txBody>
                      <a:tcPr/>
                    </a:tc>
                    <a:tc>
                      <a:txBody>
                        <a:bodyPr/>
                        <a:lstStyle/>
                        <a:p>
                          <a:r>
                            <a:rPr lang="en-US" sz="3200" dirty="0" smtClean="0"/>
                            <a:t>s</a:t>
                          </a:r>
                          <a:r>
                            <a:rPr lang="en-US" sz="3200" baseline="-25000" dirty="0" smtClean="0"/>
                            <a:t>1</a:t>
                          </a:r>
                          <a:endParaRPr lang="en-US" sz="32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t>Sample from Population 2</a:t>
                          </a:r>
                        </a:p>
                      </a:txBody>
                      <a:tcPr/>
                    </a:tc>
                    <a:tc>
                      <a:txBody>
                        <a:bodyPr/>
                        <a:lstStyle/>
                        <a:p>
                          <a:r>
                            <a:rPr lang="en-US" sz="3200" dirty="0" smtClean="0"/>
                            <a:t>n</a:t>
                          </a:r>
                          <a:r>
                            <a:rPr lang="en-US" sz="3200" baseline="-25000" dirty="0" smtClean="0"/>
                            <a:t>2</a:t>
                          </a:r>
                          <a:endParaRPr lang="en-US" sz="3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t>x̄</a:t>
                          </a:r>
                          <a:r>
                            <a:rPr lang="en-US" sz="3200" baseline="-25000" dirty="0" smtClean="0"/>
                            <a:t>2</a:t>
                          </a:r>
                          <a:endParaRPr lang="en-US" sz="3200" dirty="0" smtClean="0"/>
                        </a:p>
                      </a:txBody>
                      <a:tcPr/>
                    </a:tc>
                    <a:tc>
                      <a:txBody>
                        <a:bodyPr/>
                        <a:lstStyle/>
                        <a:p>
                          <a:pPr/>
                          <a14:m>
                            <m:oMathPara xmlns:m="http://schemas.openxmlformats.org/officeDocument/2006/math">
                              <m:oMathParaPr>
                                <m:jc m:val="centerGroup"/>
                              </m:oMathParaPr>
                              <m:oMath xmlns:m="http://schemas.openxmlformats.org/officeDocument/2006/math">
                                <m:sSubSup>
                                  <m:sSubSupPr>
                                    <m:ctrlPr>
                                      <a:rPr lang="en-US" sz="3200" i="1" smtClean="0">
                                        <a:latin typeface="Cambria Math" panose="02040503050406030204" pitchFamily="18" charset="0"/>
                                      </a:rPr>
                                    </m:ctrlPr>
                                  </m:sSubSupPr>
                                  <m:e>
                                    <m:r>
                                      <a:rPr lang="en-US" sz="3200" b="0" i="1" smtClean="0">
                                        <a:latin typeface="Cambria Math" panose="02040503050406030204" pitchFamily="18" charset="0"/>
                                      </a:rPr>
                                      <m:t>𝑠</m:t>
                                    </m:r>
                                  </m:e>
                                  <m:sub>
                                    <m:r>
                                      <a:rPr lang="en-US" sz="3200" b="0" i="1" smtClean="0">
                                        <a:latin typeface="Cambria Math" panose="02040503050406030204" pitchFamily="18" charset="0"/>
                                      </a:rPr>
                                      <m:t>2</m:t>
                                    </m:r>
                                  </m:sub>
                                  <m:sup>
                                    <m:r>
                                      <a:rPr lang="en-US" sz="3200" b="0" i="1" smtClean="0">
                                        <a:latin typeface="Cambria Math" panose="02040503050406030204" pitchFamily="18" charset="0"/>
                                      </a:rPr>
                                      <m:t>2</m:t>
                                    </m:r>
                                  </m:sup>
                                </m:sSubSup>
                              </m:oMath>
                            </m:oMathPara>
                          </a14:m>
                          <a:endParaRPr lang="en-US" sz="3200" dirty="0"/>
                        </a:p>
                      </a:txBody>
                      <a:tcPr/>
                    </a:tc>
                    <a:tc>
                      <a:txBody>
                        <a:bodyPr/>
                        <a:lstStyle/>
                        <a:p>
                          <a:r>
                            <a:rPr lang="en-US" sz="3200" dirty="0" smtClean="0"/>
                            <a:t>s</a:t>
                          </a:r>
                          <a:r>
                            <a:rPr lang="en-US" sz="3200" baseline="-25000" dirty="0" smtClean="0"/>
                            <a:t>2</a:t>
                          </a:r>
                          <a:endParaRPr lang="en-US" sz="3200" dirty="0"/>
                        </a:p>
                      </a:txBody>
                      <a:tcPr/>
                    </a:tc>
                  </a:tr>
                </a:tbl>
              </a:graphicData>
            </a:graphic>
          </p:graphicFrame>
        </mc:Choice>
        <mc:Fallback xmlns="">
          <p:graphicFrame>
            <p:nvGraphicFramePr>
              <p:cNvPr id="9" name="Table 8"/>
              <p:cNvGraphicFramePr>
                <a:graphicFrameLocks noGrp="1"/>
              </p:cNvGraphicFramePr>
              <p:nvPr>
                <p:extLst>
                  <p:ext uri="{D42A27DB-BD31-4B8C-83A1-F6EECF244321}">
                    <p14:modId xmlns:p14="http://schemas.microsoft.com/office/powerpoint/2010/main" val="2113060721"/>
                  </p:ext>
                </p:extLst>
              </p:nvPr>
            </p:nvGraphicFramePr>
            <p:xfrm>
              <a:off x="364466" y="4089975"/>
              <a:ext cx="8550934" cy="2712720"/>
            </p:xfrm>
            <a:graphic>
              <a:graphicData uri="http://schemas.openxmlformats.org/drawingml/2006/table">
                <a:tbl>
                  <a:tblPr>
                    <a:tableStyleId>{5C22544A-7EE6-4342-B048-85BDC9FD1C3A}</a:tableStyleId>
                  </a:tblPr>
                  <a:tblGrid>
                    <a:gridCol w="2607334"/>
                    <a:gridCol w="2209800"/>
                    <a:gridCol w="1219200"/>
                    <a:gridCol w="1676400"/>
                    <a:gridCol w="838200"/>
                  </a:tblGrid>
                  <a:tr h="579120">
                    <a:tc>
                      <a:txBody>
                        <a:bodyPr/>
                        <a:lstStyle/>
                        <a:p>
                          <a:endParaRPr lang="en-US" sz="3200" dirty="0"/>
                        </a:p>
                      </a:txBody>
                      <a:tcPr/>
                    </a:tc>
                    <a:tc>
                      <a:txBody>
                        <a:bodyPr/>
                        <a:lstStyle/>
                        <a:p>
                          <a:r>
                            <a:rPr lang="en-US" sz="3200" dirty="0" smtClean="0"/>
                            <a:t>Sample size</a:t>
                          </a:r>
                          <a:endParaRPr lang="en-US" sz="3200" dirty="0"/>
                        </a:p>
                      </a:txBody>
                      <a:tcPr/>
                    </a:tc>
                    <a:tc>
                      <a:txBody>
                        <a:bodyPr/>
                        <a:lstStyle/>
                        <a:p>
                          <a:r>
                            <a:rPr lang="en-US" sz="3200" dirty="0" smtClean="0"/>
                            <a:t>Mean</a:t>
                          </a:r>
                          <a:endParaRPr lang="en-US" sz="3200" dirty="0"/>
                        </a:p>
                      </a:txBody>
                      <a:tcPr/>
                    </a:tc>
                    <a:tc>
                      <a:txBody>
                        <a:bodyPr/>
                        <a:lstStyle/>
                        <a:p>
                          <a:r>
                            <a:rPr lang="en-US" sz="3200" dirty="0" smtClean="0"/>
                            <a:t>Variance</a:t>
                          </a:r>
                          <a:endParaRPr lang="en-US" sz="3200" dirty="0"/>
                        </a:p>
                      </a:txBody>
                      <a:tcPr/>
                    </a:tc>
                    <a:tc>
                      <a:txBody>
                        <a:bodyPr/>
                        <a:lstStyle/>
                        <a:p>
                          <a:r>
                            <a:rPr lang="en-US" sz="3200" dirty="0" smtClean="0"/>
                            <a:t>SD</a:t>
                          </a:r>
                          <a:endParaRPr lang="en-US" sz="3200" dirty="0"/>
                        </a:p>
                      </a:txBody>
                      <a:tcPr/>
                    </a:tc>
                  </a:tr>
                  <a:tr h="1066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t>Sample from Population 1</a:t>
                          </a:r>
                        </a:p>
                      </a:txBody>
                      <a:tcPr/>
                    </a:tc>
                    <a:tc>
                      <a:txBody>
                        <a:bodyPr/>
                        <a:lstStyle/>
                        <a:p>
                          <a:r>
                            <a:rPr lang="en-US" sz="3200" dirty="0" smtClean="0"/>
                            <a:t>n</a:t>
                          </a:r>
                          <a:r>
                            <a:rPr lang="en-US" sz="3200" baseline="-25000" dirty="0" smtClean="0"/>
                            <a:t>1</a:t>
                          </a:r>
                          <a:endParaRPr lang="en-US" sz="3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t>x̄</a:t>
                          </a:r>
                          <a:r>
                            <a:rPr lang="en-US" sz="3200" baseline="-25000" dirty="0" smtClean="0"/>
                            <a:t>1</a:t>
                          </a:r>
                          <a:endParaRPr lang="en-US" sz="3200" dirty="0" smtClean="0"/>
                        </a:p>
                      </a:txBody>
                      <a:tcPr/>
                    </a:tc>
                    <a:tc>
                      <a:txBody>
                        <a:bodyPr/>
                        <a:lstStyle/>
                        <a:p>
                          <a:endParaRPr lang="en-US"/>
                        </a:p>
                      </a:txBody>
                      <a:tcPr>
                        <a:blipFill rotWithShape="0">
                          <a:blip r:embed="rId3"/>
                          <a:stretch>
                            <a:fillRect l="-360727" t="-60795" r="-50909" b="-118182"/>
                          </a:stretch>
                        </a:blipFill>
                      </a:tcPr>
                    </a:tc>
                    <a:tc>
                      <a:txBody>
                        <a:bodyPr/>
                        <a:lstStyle/>
                        <a:p>
                          <a:r>
                            <a:rPr lang="en-US" sz="3200" dirty="0" smtClean="0"/>
                            <a:t>s</a:t>
                          </a:r>
                          <a:r>
                            <a:rPr lang="en-US" sz="3200" baseline="-25000" dirty="0" smtClean="0"/>
                            <a:t>1</a:t>
                          </a:r>
                          <a:endParaRPr lang="en-US" sz="3200" dirty="0"/>
                        </a:p>
                      </a:txBody>
                      <a:tcPr/>
                    </a:tc>
                  </a:tr>
                  <a:tr h="1066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t>Sample from Population 2</a:t>
                          </a:r>
                        </a:p>
                      </a:txBody>
                      <a:tcPr/>
                    </a:tc>
                    <a:tc>
                      <a:txBody>
                        <a:bodyPr/>
                        <a:lstStyle/>
                        <a:p>
                          <a:r>
                            <a:rPr lang="en-US" sz="3200" dirty="0" smtClean="0"/>
                            <a:t>n</a:t>
                          </a:r>
                          <a:r>
                            <a:rPr lang="en-US" sz="3200" baseline="-25000" dirty="0" smtClean="0"/>
                            <a:t>2</a:t>
                          </a:r>
                          <a:endParaRPr lang="en-US" sz="3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t>x</a:t>
                          </a:r>
                          <a:r>
                            <a:rPr lang="en-US" sz="3200" dirty="0" smtClean="0"/>
                            <a:t>̄</a:t>
                          </a:r>
                          <a:r>
                            <a:rPr lang="en-US" sz="3200" baseline="-25000" dirty="0" smtClean="0"/>
                            <a:t>2</a:t>
                          </a:r>
                          <a:endParaRPr lang="en-US" sz="3200" dirty="0" smtClean="0"/>
                        </a:p>
                      </a:txBody>
                      <a:tcPr/>
                    </a:tc>
                    <a:tc>
                      <a:txBody>
                        <a:bodyPr/>
                        <a:lstStyle/>
                        <a:p>
                          <a:endParaRPr lang="en-US"/>
                        </a:p>
                      </a:txBody>
                      <a:tcPr>
                        <a:blipFill rotWithShape="0">
                          <a:blip r:embed="rId3"/>
                          <a:stretch>
                            <a:fillRect l="-360727" t="-161714" r="-50909" b="-18857"/>
                          </a:stretch>
                        </a:blipFill>
                      </a:tcPr>
                    </a:tc>
                    <a:tc>
                      <a:txBody>
                        <a:bodyPr/>
                        <a:lstStyle/>
                        <a:p>
                          <a:r>
                            <a:rPr lang="en-US" sz="3200" dirty="0" smtClean="0"/>
                            <a:t>s</a:t>
                          </a:r>
                          <a:r>
                            <a:rPr lang="en-US" sz="3200" baseline="-25000" dirty="0" smtClean="0"/>
                            <a:t>2</a:t>
                          </a:r>
                          <a:endParaRPr lang="en-US" sz="3200" dirty="0"/>
                        </a:p>
                      </a:txBody>
                      <a:tcPr/>
                    </a:tc>
                  </a:tr>
                </a:tbl>
              </a:graphicData>
            </a:graphic>
          </p:graphicFrame>
        </mc:Fallback>
      </mc:AlternateContent>
    </p:spTree>
    <p:extLst>
      <p:ext uri="{BB962C8B-B14F-4D97-AF65-F5344CB8AC3E}">
        <p14:creationId xmlns:p14="http://schemas.microsoft.com/office/powerpoint/2010/main" val="4374066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Two-sample </a:t>
            </a:r>
            <a:r>
              <a:rPr lang="en-US" dirty="0" smtClean="0"/>
              <a:t>Matched Pair</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522288" indent="-522288">
                  <a:buNone/>
                </a:pPr>
                <a14:m>
                  <m:oMathPara xmlns:m="http://schemas.openxmlformats.org/officeDocument/2006/math">
                    <m:oMathParaPr>
                      <m:jc m:val="center"/>
                    </m:oMathParaPr>
                    <m:oMath xmlns:m="http://schemas.openxmlformats.org/officeDocument/2006/math">
                      <m:r>
                        <a:rPr lang="en-US" b="0" i="1" smtClean="0">
                          <a:latin typeface="Cambria Math" panose="02040503050406030204" pitchFamily="18" charset="0"/>
                          <a:ea typeface="Cambria Math" panose="02040503050406030204" pitchFamily="18" charset="0"/>
                        </a:rPr>
                        <m:t>𝑆𝐸</m:t>
                      </m:r>
                      <m:r>
                        <a:rPr lang="en-US" b="0" i="1" smtClean="0">
                          <a:latin typeface="Cambria Math" panose="02040503050406030204" pitchFamily="18" charset="0"/>
                          <a:ea typeface="Cambria Math" panose="02040503050406030204" pitchFamily="18" charset="0"/>
                        </a:rPr>
                        <m:t>=</m:t>
                      </m:r>
                      <m:f>
                        <m:fPr>
                          <m:ctrlPr>
                            <a:rPr lang="en-US" i="1">
                              <a:latin typeface="Cambria Math" panose="02040503050406030204" pitchFamily="18" charset="0"/>
                              <a:ea typeface="Cambria Math" panose="02040503050406030204" pitchFamily="18" charset="0"/>
                            </a:rPr>
                          </m:ctrlPr>
                        </m:fPr>
                        <m:num>
                          <m:sSub>
                            <m:sSubPr>
                              <m:ctrlPr>
                                <a:rPr lang="en-US" i="1">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𝑆</m:t>
                              </m:r>
                            </m:e>
                            <m:sub>
                              <m:r>
                                <a:rPr lang="en-US" b="0" i="1" smtClean="0">
                                  <a:latin typeface="Cambria Math" panose="02040503050406030204" pitchFamily="18" charset="0"/>
                                  <a:ea typeface="Cambria Math" panose="02040503050406030204" pitchFamily="18" charset="0"/>
                                </a:rPr>
                                <m:t>𝐷</m:t>
                              </m:r>
                            </m:sub>
                          </m:sSub>
                        </m:num>
                        <m:den>
                          <m:rad>
                            <m:radPr>
                              <m:degHide m:val="on"/>
                              <m:ctrlPr>
                                <a:rPr lang="en-US" i="1">
                                  <a:latin typeface="Cambria Math" panose="02040503050406030204" pitchFamily="18" charset="0"/>
                                  <a:ea typeface="Cambria Math" panose="02040503050406030204" pitchFamily="18" charset="0"/>
                                </a:rPr>
                              </m:ctrlPr>
                            </m:radPr>
                            <m:deg/>
                            <m:e>
                              <m:r>
                                <a:rPr lang="en-US" i="1">
                                  <a:latin typeface="Cambria Math" panose="02040503050406030204" pitchFamily="18" charset="0"/>
                                  <a:ea typeface="Cambria Math" panose="02040503050406030204" pitchFamily="18" charset="0"/>
                                </a:rPr>
                                <m:t>𝑛</m:t>
                              </m:r>
                            </m:e>
                          </m:rad>
                        </m:den>
                      </m:f>
                    </m:oMath>
                  </m:oMathPara>
                </a14:m>
                <a:endParaRPr lang="en-US" b="0" i="1" dirty="0" smtClean="0">
                  <a:latin typeface="Cambria Math" panose="02040503050406030204" pitchFamily="18" charset="0"/>
                  <a:ea typeface="Cambria Math" panose="02040503050406030204" pitchFamily="18" charset="0"/>
                </a:endParaRPr>
              </a:p>
              <a:p>
                <a:pPr marL="522288" indent="-522288">
                  <a:buNone/>
                </a:pPr>
                <a:endParaRPr lang="en-US" b="0" i="1" dirty="0" smtClean="0">
                  <a:latin typeface="Cambria Math" panose="02040503050406030204" pitchFamily="18" charset="0"/>
                  <a:ea typeface="Cambria Math" panose="02040503050406030204" pitchFamily="18" charset="0"/>
                </a:endParaRPr>
              </a:p>
              <a:p>
                <a:pPr marL="522288" indent="-522288">
                  <a:buNone/>
                </a:pPr>
                <a14:m>
                  <m:oMathPara xmlns:m="http://schemas.openxmlformats.org/officeDocument/2006/math">
                    <m:oMathParaPr>
                      <m:jc m:val="center"/>
                    </m:oMathParaPr>
                    <m:oMath xmlns:m="http://schemas.openxmlformats.org/officeDocument/2006/math">
                      <m:acc>
                        <m:accPr>
                          <m:chr m:val="̅"/>
                          <m:ctrlPr>
                            <a:rPr lang="en-US" b="0" i="1" smtClean="0">
                              <a:latin typeface="Cambria Math" panose="02040503050406030204" pitchFamily="18" charset="0"/>
                              <a:ea typeface="Cambria Math" panose="02040503050406030204" pitchFamily="18" charset="0"/>
                            </a:rPr>
                          </m:ctrlPr>
                        </m:accPr>
                        <m:e>
                          <m:r>
                            <a:rPr lang="en-US" b="0" i="1" smtClean="0">
                              <a:latin typeface="Cambria Math" panose="02040503050406030204" pitchFamily="18" charset="0"/>
                              <a:ea typeface="Cambria Math" panose="02040503050406030204" pitchFamily="18" charset="0"/>
                            </a:rPr>
                            <m:t>𝑑</m:t>
                          </m:r>
                        </m:e>
                      </m:acc>
                      <m:r>
                        <a:rPr lang="en-US" i="1" smtClean="0">
                          <a:latin typeface="Cambria Math" panose="02040503050406030204" pitchFamily="18" charset="0"/>
                          <a:ea typeface="Cambria Math" panose="02040503050406030204" pitchFamily="18" charset="0"/>
                        </a:rPr>
                        <m:t>±</m:t>
                      </m:r>
                      <m:sSub>
                        <m:sSubPr>
                          <m:ctrlPr>
                            <a:rPr lang="en-US"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𝑡</m:t>
                          </m:r>
                        </m:e>
                        <m:sub>
                          <m:f>
                            <m:fPr>
                              <m:type m:val="lin"/>
                              <m:ctrlPr>
                                <a:rPr lang="en-US" i="1" smtClean="0">
                                  <a:latin typeface="Cambria Math" panose="02040503050406030204" pitchFamily="18" charset="0"/>
                                  <a:ea typeface="Cambria Math" panose="02040503050406030204" pitchFamily="18" charset="0"/>
                                </a:rPr>
                              </m:ctrlPr>
                            </m:fPr>
                            <m:num>
                              <m:r>
                                <a:rPr lang="en-US" i="1" smtClean="0">
                                  <a:latin typeface="Cambria Math" panose="02040503050406030204" pitchFamily="18" charset="0"/>
                                  <a:ea typeface="Cambria Math" panose="02040503050406030204" pitchFamily="18" charset="0"/>
                                </a:rPr>
                                <m:t>𝛼</m:t>
                              </m:r>
                            </m:num>
                            <m:den>
                              <m:r>
                                <a:rPr lang="en-US" b="0" i="1" smtClean="0">
                                  <a:latin typeface="Cambria Math" panose="02040503050406030204" pitchFamily="18" charset="0"/>
                                  <a:ea typeface="Cambria Math" panose="02040503050406030204" pitchFamily="18" charset="0"/>
                                </a:rPr>
                                <m:t>2</m:t>
                              </m:r>
                            </m:den>
                          </m:f>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𝑛</m:t>
                          </m:r>
                          <m:r>
                            <a:rPr lang="en-US" b="0" i="1" smtClean="0">
                              <a:latin typeface="Cambria Math" panose="02040503050406030204" pitchFamily="18" charset="0"/>
                              <a:ea typeface="Cambria Math" panose="02040503050406030204" pitchFamily="18" charset="0"/>
                            </a:rPr>
                            <m:t>−1</m:t>
                          </m:r>
                        </m:sub>
                      </m:sSub>
                      <m:f>
                        <m:fPr>
                          <m:ctrlPr>
                            <a:rPr lang="en-US" b="0" i="1" smtClean="0">
                              <a:latin typeface="Cambria Math" panose="02040503050406030204" pitchFamily="18" charset="0"/>
                              <a:ea typeface="Cambria Math" panose="02040503050406030204" pitchFamily="18" charset="0"/>
                            </a:rPr>
                          </m:ctrlPr>
                        </m:fPr>
                        <m:num>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𝑆</m:t>
                              </m:r>
                            </m:e>
                            <m:sub>
                              <m:r>
                                <a:rPr lang="en-US" b="0" i="1" smtClean="0">
                                  <a:latin typeface="Cambria Math" panose="02040503050406030204" pitchFamily="18" charset="0"/>
                                  <a:ea typeface="Cambria Math" panose="02040503050406030204" pitchFamily="18" charset="0"/>
                                </a:rPr>
                                <m:t>𝐷</m:t>
                              </m:r>
                            </m:sub>
                          </m:sSub>
                        </m:num>
                        <m:den>
                          <m:rad>
                            <m:radPr>
                              <m:degHide m:val="on"/>
                              <m:ctrlPr>
                                <a:rPr lang="en-US" b="0" i="1" smtClean="0">
                                  <a:latin typeface="Cambria Math" panose="02040503050406030204" pitchFamily="18" charset="0"/>
                                  <a:ea typeface="Cambria Math" panose="02040503050406030204" pitchFamily="18" charset="0"/>
                                </a:rPr>
                              </m:ctrlPr>
                            </m:radPr>
                            <m:deg/>
                            <m:e>
                              <m:r>
                                <a:rPr lang="en-US" b="0" i="1" smtClean="0">
                                  <a:latin typeface="Cambria Math" panose="02040503050406030204" pitchFamily="18" charset="0"/>
                                  <a:ea typeface="Cambria Math" panose="02040503050406030204" pitchFamily="18" charset="0"/>
                                </a:rPr>
                                <m:t>𝑛</m:t>
                              </m:r>
                            </m:e>
                          </m:rad>
                        </m:den>
                      </m:f>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D85D01E0-4520-4710-81AB-3D8832D73914}" type="slidenum">
              <a:rPr lang="en-US" smtClean="0"/>
              <a:pPr/>
              <a:t>20</a:t>
            </a:fld>
            <a:endParaRPr lang="en-US"/>
          </a:p>
        </p:txBody>
      </p:sp>
    </p:spTree>
    <p:extLst>
      <p:ext uri="{BB962C8B-B14F-4D97-AF65-F5344CB8AC3E}">
        <p14:creationId xmlns:p14="http://schemas.microsoft.com/office/powerpoint/2010/main" val="2919004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dirty="0"/>
              <a:t>Two-sample matched pair Test: Summary</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990600"/>
                <a:ext cx="8229600" cy="5730875"/>
              </a:xfrm>
            </p:spPr>
            <p:txBody>
              <a:bodyPr>
                <a:normAutofit fontScale="92500" lnSpcReduction="10000"/>
              </a:bodyPr>
              <a:lstStyle/>
              <a:p>
                <a:pPr>
                  <a:spcBef>
                    <a:spcPts val="0"/>
                  </a:spcBef>
                  <a:buNone/>
                </a:pPr>
                <a:r>
                  <a:rPr lang="en-US" dirty="0" smtClean="0"/>
                  <a:t>Null hypothesis: H</a:t>
                </a:r>
                <a:r>
                  <a:rPr lang="en-US" baseline="-25000" dirty="0" smtClean="0"/>
                  <a:t>0</a:t>
                </a:r>
                <a:r>
                  <a:rPr lang="en-US" dirty="0" smtClean="0"/>
                  <a:t>: </a:t>
                </a:r>
                <a:r>
                  <a:rPr lang="el-GR" dirty="0" smtClean="0"/>
                  <a:t>μ</a:t>
                </a:r>
                <a:r>
                  <a:rPr lang="en-US" baseline="-25000" dirty="0" smtClean="0"/>
                  <a:t>D</a:t>
                </a:r>
                <a:r>
                  <a:rPr lang="en-US" dirty="0" smtClean="0"/>
                  <a:t> = </a:t>
                </a:r>
                <a:r>
                  <a:rPr lang="en-US" dirty="0" smtClean="0">
                    <a:sym typeface="Symbol" panose="05050102010706020507" pitchFamily="18" charset="2"/>
                  </a:rPr>
                  <a:t></a:t>
                </a:r>
                <a:r>
                  <a:rPr lang="en-US" baseline="-25000" dirty="0" smtClean="0">
                    <a:sym typeface="Symbol" panose="05050102010706020507" pitchFamily="18" charset="2"/>
                  </a:rPr>
                  <a:t>0</a:t>
                </a:r>
                <a:endParaRPr lang="en-US" dirty="0" smtClean="0"/>
              </a:p>
              <a:p>
                <a:pPr marL="0" indent="0">
                  <a:lnSpc>
                    <a:spcPct val="120000"/>
                  </a:lnSpc>
                  <a:spcBef>
                    <a:spcPts val="0"/>
                  </a:spcBef>
                  <a:buNone/>
                </a:pPr>
                <a14:m>
                  <m:oMathPara xmlns:m="http://schemas.openxmlformats.org/officeDocument/2006/math">
                    <m:oMathParaPr>
                      <m:jc m:val="left"/>
                    </m:oMathParaPr>
                    <m:oMath xmlns:m="http://schemas.openxmlformats.org/officeDocument/2006/math">
                      <m:r>
                        <a:rPr lang="en-US" i="1">
                          <a:latin typeface="Cambria Math" panose="02040503050406030204" pitchFamily="18" charset="0"/>
                        </a:rPr>
                        <m:t>𝑇𝑒𝑠𝑡</m:t>
                      </m:r>
                      <m:r>
                        <a:rPr lang="en-US" i="1">
                          <a:latin typeface="Cambria Math" panose="02040503050406030204" pitchFamily="18" charset="0"/>
                        </a:rPr>
                        <m:t> </m:t>
                      </m:r>
                      <m:r>
                        <a:rPr lang="en-US" i="1">
                          <a:latin typeface="Cambria Math" panose="02040503050406030204" pitchFamily="18" charset="0"/>
                        </a:rPr>
                        <m:t>𝑠𝑡𝑎𝑡𝑖𝑠𝑡𝑖𝑐</m:t>
                      </m:r>
                      <m:r>
                        <a:rPr lang="en-US" i="1">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𝑡𝑠</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𝐷</m:t>
                              </m:r>
                            </m:e>
                          </m:acc>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m:rPr>
                                  <m:sty m:val="p"/>
                                </m:rPr>
                                <a:rPr lang="el-GR" b="0" i="1" smtClean="0">
                                  <a:latin typeface="Cambria Math" panose="02040503050406030204" pitchFamily="18" charset="0"/>
                                  <a:ea typeface="Cambria Math" panose="02040503050406030204" pitchFamily="18" charset="0"/>
                                </a:rPr>
                                <m:t>Δ</m:t>
                              </m:r>
                            </m:e>
                            <m:sub>
                              <m:r>
                                <a:rPr lang="en-US" b="0" i="1" smtClean="0">
                                  <a:latin typeface="Cambria Math" panose="02040503050406030204" pitchFamily="18" charset="0"/>
                                </a:rPr>
                                <m:t>0</m:t>
                              </m:r>
                            </m:sub>
                          </m:sSub>
                        </m:num>
                        <m:den>
                          <m:f>
                            <m:fPr>
                              <m:type m:val="lin"/>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𝐷</m:t>
                                  </m:r>
                                </m:sub>
                              </m:sSub>
                            </m:num>
                            <m:den>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e>
                              </m:rad>
                            </m:den>
                          </m:f>
                        </m:den>
                      </m:f>
                    </m:oMath>
                  </m:oMathPara>
                </a14:m>
                <a:endParaRPr lang="en-US" dirty="0" smtClean="0"/>
              </a:p>
              <a:p>
                <a:pPr>
                  <a:lnSpc>
                    <a:spcPct val="150000"/>
                  </a:lnSpc>
                  <a:buNone/>
                </a:pPr>
                <a:endParaRPr lang="en-US" dirty="0" smtClean="0"/>
              </a:p>
              <a:p>
                <a:pPr>
                  <a:lnSpc>
                    <a:spcPct val="150000"/>
                  </a:lnSpc>
                  <a:buNone/>
                </a:pPr>
                <a:endParaRPr lang="en-US" dirty="0"/>
              </a:p>
              <a:p>
                <a:pPr>
                  <a:lnSpc>
                    <a:spcPct val="150000"/>
                  </a:lnSpc>
                  <a:buNone/>
                </a:pPr>
                <a:endParaRPr lang="en-US" dirty="0"/>
              </a:p>
              <a:p>
                <a:pPr>
                  <a:lnSpc>
                    <a:spcPct val="150000"/>
                  </a:lnSpc>
                  <a:buNone/>
                </a:pPr>
                <a:endParaRPr lang="en-US" dirty="0" smtClean="0"/>
              </a:p>
              <a:p>
                <a:pPr>
                  <a:lnSpc>
                    <a:spcPct val="110000"/>
                  </a:lnSpc>
                  <a:buNone/>
                </a:pPr>
                <a:r>
                  <a:rPr lang="en-US" dirty="0"/>
                  <a:t>Note: If we are determining if the two populations are equal, then </a:t>
                </a:r>
                <a:r>
                  <a:rPr lang="el-GR" dirty="0" smtClean="0"/>
                  <a:t>Δ</a:t>
                </a:r>
                <a:r>
                  <a:rPr lang="en-US" baseline="-25000" dirty="0" smtClean="0"/>
                  <a:t>0</a:t>
                </a:r>
                <a:r>
                  <a:rPr lang="en-US" dirty="0" smtClean="0"/>
                  <a:t> </a:t>
                </a:r>
                <a:r>
                  <a:rPr lang="en-US" dirty="0"/>
                  <a:t>= </a:t>
                </a:r>
                <a:r>
                  <a:rPr lang="en-US" dirty="0" smtClean="0"/>
                  <a:t>0</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990600"/>
                <a:ext cx="8229600" cy="5730875"/>
              </a:xfrm>
              <a:blipFill rotWithShape="0">
                <a:blip r:embed="rId2"/>
                <a:stretch>
                  <a:fillRect l="-1704" t="-2340" b="-1809"/>
                </a:stretch>
              </a:blipFill>
            </p:spPr>
            <p:txBody>
              <a:bodyPr/>
              <a:lstStyle/>
              <a:p>
                <a:r>
                  <a:rPr lang="en-US">
                    <a:noFill/>
                  </a:rPr>
                  <a:t> </a:t>
                </a:r>
              </a:p>
            </p:txBody>
          </p:sp>
        </mc:Fallback>
      </mc:AlternateContent>
      <p:graphicFrame>
        <p:nvGraphicFramePr>
          <p:cNvPr id="5" name="Table 4"/>
          <p:cNvGraphicFramePr>
            <a:graphicFrameLocks noGrp="1"/>
          </p:cNvGraphicFramePr>
          <p:nvPr>
            <p:extLst>
              <p:ext uri="{D42A27DB-BD31-4B8C-83A1-F6EECF244321}">
                <p14:modId xmlns:p14="http://schemas.microsoft.com/office/powerpoint/2010/main" val="2969152267"/>
              </p:ext>
            </p:extLst>
          </p:nvPr>
        </p:nvGraphicFramePr>
        <p:xfrm>
          <a:off x="304800" y="2743200"/>
          <a:ext cx="8534400" cy="2804160"/>
        </p:xfrm>
        <a:graphic>
          <a:graphicData uri="http://schemas.openxmlformats.org/drawingml/2006/table">
            <a:tbl>
              <a:tblPr>
                <a:tableStyleId>{5C22544A-7EE6-4342-B048-85BDC9FD1C3A}</a:tableStyleId>
              </a:tblPr>
              <a:tblGrid>
                <a:gridCol w="4191000"/>
                <a:gridCol w="2057400"/>
                <a:gridCol w="2286000"/>
              </a:tblGrid>
              <a:tr h="1066800">
                <a:tc>
                  <a:txBody>
                    <a:bodyPr/>
                    <a:lstStyle/>
                    <a:p>
                      <a:endParaRPr lang="en-US" sz="3200" dirty="0"/>
                    </a:p>
                  </a:txBody>
                  <a:tcPr/>
                </a:tc>
                <a:tc>
                  <a:txBody>
                    <a:bodyPr/>
                    <a:lstStyle/>
                    <a:p>
                      <a:r>
                        <a:rPr lang="en-US" sz="3200" dirty="0" smtClean="0"/>
                        <a:t>Alternative</a:t>
                      </a:r>
                    </a:p>
                    <a:p>
                      <a:r>
                        <a:rPr lang="en-US" sz="3200" dirty="0" smtClean="0"/>
                        <a:t>Hypothesis</a:t>
                      </a:r>
                      <a:endParaRPr lang="en-US" sz="3200" dirty="0"/>
                    </a:p>
                  </a:txBody>
                  <a:tcPr/>
                </a:tc>
                <a:tc>
                  <a:txBody>
                    <a:bodyPr/>
                    <a:lstStyle/>
                    <a:p>
                      <a:r>
                        <a:rPr lang="en-US" sz="3200" dirty="0" smtClean="0"/>
                        <a:t>P-Value</a:t>
                      </a:r>
                      <a:endParaRPr lang="en-US" sz="3200" dirty="0"/>
                    </a:p>
                  </a:txBody>
                  <a:tcPr/>
                </a:tc>
              </a:tr>
              <a:tr h="370840">
                <a:tc>
                  <a:txBody>
                    <a:bodyPr/>
                    <a:lstStyle/>
                    <a:p>
                      <a:r>
                        <a:rPr lang="en-US" sz="3200" dirty="0" smtClean="0"/>
                        <a:t>One-sided: upper-tailed</a:t>
                      </a:r>
                      <a:endParaRPr lang="en-US" sz="3200" dirty="0"/>
                    </a:p>
                  </a:txBody>
                  <a:tcPr/>
                </a:tc>
                <a:tc>
                  <a:txBody>
                    <a:bodyPr/>
                    <a:lstStyle/>
                    <a:p>
                      <a:r>
                        <a:rPr lang="en-US" sz="3200" dirty="0" smtClean="0"/>
                        <a:t>H</a:t>
                      </a:r>
                      <a:r>
                        <a:rPr lang="en-US" sz="3200" baseline="-25000" dirty="0" smtClean="0"/>
                        <a:t>a</a:t>
                      </a:r>
                      <a:r>
                        <a:rPr lang="en-US" sz="3200" baseline="0" dirty="0" smtClean="0"/>
                        <a:t>: </a:t>
                      </a:r>
                      <a:r>
                        <a:rPr lang="el-GR" sz="3200" baseline="0" dirty="0" smtClean="0"/>
                        <a:t>μ</a:t>
                      </a:r>
                      <a:r>
                        <a:rPr lang="en-US" sz="3200" baseline="-25000" dirty="0" smtClean="0"/>
                        <a:t>D</a:t>
                      </a:r>
                      <a:r>
                        <a:rPr lang="en-US" sz="3200" baseline="0" dirty="0" smtClean="0"/>
                        <a:t> &gt; </a:t>
                      </a:r>
                      <a:r>
                        <a:rPr lang="el-GR" sz="3200" baseline="0" dirty="0" smtClean="0">
                          <a:sym typeface="Symbol" panose="05050102010706020507" pitchFamily="18" charset="2"/>
                        </a:rPr>
                        <a:t></a:t>
                      </a:r>
                      <a:r>
                        <a:rPr lang="en-US" sz="3200" baseline="-25000" dirty="0" smtClean="0">
                          <a:sym typeface="Symbol" panose="05050102010706020507" pitchFamily="18" charset="2"/>
                        </a:rPr>
                        <a:t>0</a:t>
                      </a:r>
                      <a:endParaRPr lang="en-US" sz="3200" dirty="0"/>
                    </a:p>
                  </a:txBody>
                  <a:tcPr/>
                </a:tc>
                <a:tc>
                  <a:txBody>
                    <a:bodyPr/>
                    <a:lstStyle/>
                    <a:p>
                      <a:r>
                        <a:rPr lang="en-US" sz="3200" dirty="0" smtClean="0"/>
                        <a:t>P(T ≥ </a:t>
                      </a:r>
                      <a:r>
                        <a:rPr lang="en-US" sz="3200" dirty="0" err="1" smtClean="0"/>
                        <a:t>t</a:t>
                      </a:r>
                      <a:r>
                        <a:rPr lang="en-US" sz="3200" baseline="-25000" dirty="0" err="1" smtClean="0"/>
                        <a:t>ts</a:t>
                      </a:r>
                      <a:r>
                        <a:rPr lang="en-US" sz="3200" dirty="0" smtClean="0"/>
                        <a:t>)</a:t>
                      </a:r>
                      <a:endParaRPr lang="en-US" sz="3200" dirty="0"/>
                    </a:p>
                  </a:txBody>
                  <a:tcPr/>
                </a:tc>
              </a:tr>
              <a:tr h="370840">
                <a:tc>
                  <a:txBody>
                    <a:bodyPr/>
                    <a:lstStyle/>
                    <a:p>
                      <a:r>
                        <a:rPr lang="en-US" sz="3200" dirty="0" smtClean="0"/>
                        <a:t>One-sided: lower-tailed</a:t>
                      </a:r>
                      <a:endParaRPr lang="en-US" sz="3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t>H</a:t>
                      </a:r>
                      <a:r>
                        <a:rPr lang="en-US" sz="3200" baseline="-25000" dirty="0" smtClean="0"/>
                        <a:t>a</a:t>
                      </a:r>
                      <a:r>
                        <a:rPr lang="en-US" sz="3200" baseline="0" dirty="0" smtClean="0"/>
                        <a:t>: </a:t>
                      </a:r>
                      <a:r>
                        <a:rPr lang="el-GR" sz="3200" baseline="0" dirty="0" smtClean="0"/>
                        <a:t>μ</a:t>
                      </a:r>
                      <a:r>
                        <a:rPr lang="en-US" sz="3200" baseline="-25000" dirty="0" smtClean="0"/>
                        <a:t>D</a:t>
                      </a:r>
                      <a:r>
                        <a:rPr lang="en-US" sz="3200" baseline="0" dirty="0" smtClean="0"/>
                        <a:t> &lt; </a:t>
                      </a:r>
                      <a:r>
                        <a:rPr lang="el-GR" sz="3200" baseline="0" dirty="0" smtClean="0">
                          <a:sym typeface="Symbol" panose="05050102010706020507" pitchFamily="18" charset="2"/>
                        </a:rPr>
                        <a:t></a:t>
                      </a:r>
                      <a:r>
                        <a:rPr lang="en-US" sz="3200" baseline="-25000" dirty="0" smtClean="0">
                          <a:sym typeface="Symbol" panose="05050102010706020507" pitchFamily="18" charset="2"/>
                        </a:rPr>
                        <a:t>0</a:t>
                      </a:r>
                      <a:endParaRPr lang="en-US" sz="3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t>P(T ≤ </a:t>
                      </a:r>
                      <a:r>
                        <a:rPr lang="en-US" sz="3200" dirty="0" err="1" smtClean="0"/>
                        <a:t>t</a:t>
                      </a:r>
                      <a:r>
                        <a:rPr lang="en-US" sz="3200" baseline="-25000" dirty="0" err="1" smtClean="0"/>
                        <a:t>ts</a:t>
                      </a:r>
                      <a:r>
                        <a:rPr lang="en-US" sz="3200" dirty="0" smtClean="0"/>
                        <a:t>)</a:t>
                      </a:r>
                    </a:p>
                  </a:txBody>
                  <a:tcPr/>
                </a:tc>
              </a:tr>
              <a:tr h="370840">
                <a:tc>
                  <a:txBody>
                    <a:bodyPr/>
                    <a:lstStyle/>
                    <a:p>
                      <a:r>
                        <a:rPr lang="en-US" sz="3200" dirty="0" smtClean="0"/>
                        <a:t>two-sided</a:t>
                      </a:r>
                      <a:endParaRPr lang="en-US" sz="3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t>H</a:t>
                      </a:r>
                      <a:r>
                        <a:rPr lang="en-US" sz="3200" baseline="-25000" dirty="0" smtClean="0"/>
                        <a:t>a</a:t>
                      </a:r>
                      <a:r>
                        <a:rPr lang="en-US" sz="3200" baseline="0" dirty="0" smtClean="0"/>
                        <a:t>: </a:t>
                      </a:r>
                      <a:r>
                        <a:rPr lang="el-GR" sz="3200" baseline="0" dirty="0" smtClean="0"/>
                        <a:t>μ</a:t>
                      </a:r>
                      <a:r>
                        <a:rPr lang="en-US" sz="3200" baseline="-25000" dirty="0" smtClean="0"/>
                        <a:t>D</a:t>
                      </a:r>
                      <a:r>
                        <a:rPr lang="en-US" sz="3200" baseline="0" dirty="0" smtClean="0"/>
                        <a:t> ≠ </a:t>
                      </a:r>
                      <a:r>
                        <a:rPr lang="el-GR" sz="3200" baseline="0" dirty="0" smtClean="0">
                          <a:sym typeface="Symbol" panose="05050102010706020507" pitchFamily="18" charset="2"/>
                        </a:rPr>
                        <a:t></a:t>
                      </a:r>
                      <a:r>
                        <a:rPr lang="en-US" sz="3200" baseline="-25000" dirty="0" smtClean="0">
                          <a:sym typeface="Symbol" panose="05050102010706020507" pitchFamily="18" charset="2"/>
                        </a:rPr>
                        <a:t>0</a:t>
                      </a:r>
                      <a:endParaRPr lang="en-US" sz="3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smtClean="0"/>
                        <a:t>2P(T</a:t>
                      </a:r>
                      <a:r>
                        <a:rPr lang="en-US" sz="3200" baseline="0" dirty="0" smtClean="0"/>
                        <a:t> ≥ |</a:t>
                      </a:r>
                      <a:r>
                        <a:rPr lang="en-US" sz="3200" baseline="0" dirty="0" err="1" smtClean="0"/>
                        <a:t>t</a:t>
                      </a:r>
                      <a:r>
                        <a:rPr lang="en-US" sz="3200" baseline="-25000" dirty="0" err="1" smtClean="0"/>
                        <a:t>ts</a:t>
                      </a:r>
                      <a:r>
                        <a:rPr lang="en-US" sz="3200" baseline="0" dirty="0" smtClean="0"/>
                        <a:t>|)  </a:t>
                      </a:r>
                      <a:endParaRPr lang="en-US" sz="3200" dirty="0" smtClean="0"/>
                    </a:p>
                  </a:txBody>
                  <a:tcPr/>
                </a:tc>
              </a:tr>
            </a:tbl>
          </a:graphicData>
        </a:graphic>
      </p:graphicFrame>
      <p:sp>
        <p:nvSpPr>
          <p:cNvPr id="7" name="Slide Number Placeholder 6"/>
          <p:cNvSpPr>
            <a:spLocks noGrp="1"/>
          </p:cNvSpPr>
          <p:nvPr>
            <p:ph type="sldNum" sz="quarter" idx="12"/>
          </p:nvPr>
        </p:nvSpPr>
        <p:spPr/>
        <p:txBody>
          <a:bodyPr/>
          <a:lstStyle/>
          <a:p>
            <a:fld id="{D85D01E0-4520-4710-81AB-3D8832D73914}" type="slidenum">
              <a:rPr lang="en-US" smtClean="0"/>
              <a:pPr/>
              <a:t>21</a:t>
            </a:fld>
            <a:endParaRPr lang="en-US"/>
          </a:p>
        </p:txBody>
      </p:sp>
    </p:spTree>
    <p:extLst>
      <p:ext uri="{BB962C8B-B14F-4D97-AF65-F5344CB8AC3E}">
        <p14:creationId xmlns:p14="http://schemas.microsoft.com/office/powerpoint/2010/main" val="16266517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Example: Paired t test Procedure</a:t>
            </a:r>
            <a:endParaRPr lang="en-US" dirty="0"/>
          </a:p>
        </p:txBody>
      </p:sp>
      <p:sp>
        <p:nvSpPr>
          <p:cNvPr id="3" name="Content Placeholder 2"/>
          <p:cNvSpPr>
            <a:spLocks noGrp="1"/>
          </p:cNvSpPr>
          <p:nvPr>
            <p:ph idx="1"/>
          </p:nvPr>
        </p:nvSpPr>
        <p:spPr>
          <a:xfrm>
            <a:off x="0" y="609600"/>
            <a:ext cx="9144000" cy="6248400"/>
          </a:xfrm>
        </p:spPr>
        <p:txBody>
          <a:bodyPr>
            <a:normAutofit fontScale="92500" lnSpcReduction="10000"/>
          </a:bodyPr>
          <a:lstStyle/>
          <a:p>
            <a:pPr>
              <a:buNone/>
            </a:pPr>
            <a:r>
              <a:rPr lang="en-US" dirty="0" smtClean="0"/>
              <a:t>In an effort to determine whether sensitivity training for nurses would improve the quality of nursing provided at an area hospital, the following study was conducted. Eight different nurses were selected and their nursing skills were given a score from 1 to 10. After this initial screening, a training program was administered, and then the same nurses were rated again. On the next slide is a table of their pre- and post-training scores.</a:t>
            </a:r>
          </a:p>
          <a:p>
            <a:pPr>
              <a:buNone/>
            </a:pPr>
            <a:r>
              <a:rPr lang="en-US" dirty="0" smtClean="0">
                <a:solidFill>
                  <a:schemeClr val="bg1">
                    <a:lumMod val="50000"/>
                  </a:schemeClr>
                </a:solidFill>
              </a:rPr>
              <a:t>a) Conduct </a:t>
            </a:r>
            <a:r>
              <a:rPr lang="en-US" dirty="0">
                <a:solidFill>
                  <a:schemeClr val="bg1">
                    <a:lumMod val="50000"/>
                  </a:schemeClr>
                </a:solidFill>
              </a:rPr>
              <a:t>a test to determine whether the training could on average improve the quality of nursing provided in the </a:t>
            </a:r>
            <a:r>
              <a:rPr lang="en-US" dirty="0" smtClean="0">
                <a:solidFill>
                  <a:schemeClr val="bg1">
                    <a:lumMod val="50000"/>
                  </a:schemeClr>
                </a:solidFill>
              </a:rPr>
              <a:t>population at a 0.01 significance level.</a:t>
            </a:r>
          </a:p>
          <a:p>
            <a:pPr>
              <a:buNone/>
            </a:pPr>
            <a:r>
              <a:rPr lang="en-US" dirty="0" smtClean="0">
                <a:solidFill>
                  <a:schemeClr val="bg1">
                    <a:lumMod val="50000"/>
                  </a:schemeClr>
                </a:solidFill>
              </a:rPr>
              <a:t>b) Calculate and interpret the 99% lower confidence bound of the population mean difference in nursing scores?</a:t>
            </a:r>
          </a:p>
          <a:p>
            <a:pPr>
              <a:buNone/>
            </a:pP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22</a:t>
            </a:fld>
            <a:endParaRPr lang="en-US"/>
          </a:p>
        </p:txBody>
      </p:sp>
    </p:spTree>
    <p:extLst>
      <p:ext uri="{BB962C8B-B14F-4D97-AF65-F5344CB8AC3E}">
        <p14:creationId xmlns:p14="http://schemas.microsoft.com/office/powerpoint/2010/main" val="5877797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0" y="0"/>
            <a:ext cx="457200" cy="990600"/>
          </a:xfrm>
        </p:spPr>
        <p:txBody>
          <a:bodyPr/>
          <a:lstStyle/>
          <a:p>
            <a:endParaRPr lang="en-US" dirty="0"/>
          </a:p>
        </p:txBody>
      </p:sp>
      <p:sp>
        <p:nvSpPr>
          <p:cNvPr id="3" name="Content Placeholder 2"/>
          <p:cNvSpPr>
            <a:spLocks noGrp="1"/>
          </p:cNvSpPr>
          <p:nvPr>
            <p:ph idx="1"/>
          </p:nvPr>
        </p:nvSpPr>
        <p:spPr>
          <a:xfrm>
            <a:off x="0" y="990600"/>
            <a:ext cx="9144000" cy="5867400"/>
          </a:xfrm>
        </p:spPr>
        <p:txBody>
          <a:bodyPr>
            <a:normAutofit/>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graphicFrame>
        <p:nvGraphicFramePr>
          <p:cNvPr id="4" name="Table 3"/>
          <p:cNvGraphicFramePr>
            <a:graphicFrameLocks noGrp="1"/>
          </p:cNvGraphicFramePr>
          <p:nvPr/>
        </p:nvGraphicFramePr>
        <p:xfrm>
          <a:off x="533400" y="-4"/>
          <a:ext cx="8610600" cy="6629403"/>
        </p:xfrm>
        <a:graphic>
          <a:graphicData uri="http://schemas.openxmlformats.org/drawingml/2006/table">
            <a:tbl>
              <a:tblPr>
                <a:tableStyleId>{5C22544A-7EE6-4342-B048-85BDC9FD1C3A}</a:tableStyleId>
              </a:tblPr>
              <a:tblGrid>
                <a:gridCol w="1828800"/>
                <a:gridCol w="2209800"/>
                <a:gridCol w="2419350"/>
                <a:gridCol w="2152650"/>
              </a:tblGrid>
              <a:tr h="631373">
                <a:tc>
                  <a:txBody>
                    <a:bodyPr/>
                    <a:lstStyle/>
                    <a:p>
                      <a:r>
                        <a:rPr lang="en-US" sz="3200" dirty="0" smtClean="0"/>
                        <a:t>Individual</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200" dirty="0" smtClean="0"/>
                        <a:t>Pre-Training</a:t>
                      </a:r>
                      <a:endParaRPr lang="en-US" sz="3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200" dirty="0" smtClean="0"/>
                        <a:t>Post-Training</a:t>
                      </a:r>
                      <a:endParaRPr lang="en-US" sz="3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200" dirty="0" smtClean="0"/>
                        <a:t>Pre</a:t>
                      </a:r>
                      <a:r>
                        <a:rPr lang="en-US" sz="3200" baseline="0" dirty="0" smtClean="0"/>
                        <a:t> - Post</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9803">
                <a:tc>
                  <a:txBody>
                    <a:bodyPr/>
                    <a:lstStyle/>
                    <a:p>
                      <a:r>
                        <a:rPr lang="en-US" sz="3200" dirty="0" smtClean="0"/>
                        <a:t>1</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sz="3200" dirty="0" smtClean="0"/>
                        <a:t>2.56</a:t>
                      </a:r>
                      <a:endParaRPr lang="en-US" sz="3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sz="3200" dirty="0" smtClean="0"/>
                        <a:t>4.54</a:t>
                      </a:r>
                      <a:endParaRPr lang="en-US" sz="3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sz="3200" dirty="0" smtClean="0"/>
                        <a:t>-1.98</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599803">
                <a:tc>
                  <a:txBody>
                    <a:bodyPr/>
                    <a:lstStyle/>
                    <a:p>
                      <a:r>
                        <a:rPr lang="en-US" sz="3200" dirty="0" smtClean="0"/>
                        <a:t>2</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3200" dirty="0" smtClean="0"/>
                        <a:t>3.22</a:t>
                      </a:r>
                      <a:endParaRPr lang="en-US" sz="3200" dirty="0"/>
                    </a:p>
                  </a:txBody>
                  <a:tcPr>
                    <a:lnL w="12700" cap="flat" cmpd="sng" algn="ctr">
                      <a:solidFill>
                        <a:schemeClr val="tx1"/>
                      </a:solidFill>
                      <a:prstDash val="solid"/>
                      <a:round/>
                      <a:headEnd type="none" w="med" len="med"/>
                      <a:tailEnd type="none" w="med" len="med"/>
                    </a:lnL>
                  </a:tcPr>
                </a:tc>
                <a:tc>
                  <a:txBody>
                    <a:bodyPr/>
                    <a:lstStyle/>
                    <a:p>
                      <a:r>
                        <a:rPr lang="en-US" sz="3200" dirty="0" smtClean="0"/>
                        <a:t>5.33</a:t>
                      </a:r>
                      <a:endParaRPr lang="en-US" sz="3200" dirty="0"/>
                    </a:p>
                  </a:txBody>
                  <a:tcPr>
                    <a:lnR w="12700" cap="flat" cmpd="sng" algn="ctr">
                      <a:solidFill>
                        <a:schemeClr val="tx1"/>
                      </a:solidFill>
                      <a:prstDash val="solid"/>
                      <a:round/>
                      <a:headEnd type="none" w="med" len="med"/>
                      <a:tailEnd type="none" w="med" len="med"/>
                    </a:lnR>
                  </a:tcPr>
                </a:tc>
                <a:tc>
                  <a:txBody>
                    <a:bodyPr/>
                    <a:lstStyle/>
                    <a:p>
                      <a:r>
                        <a:rPr lang="en-US" sz="3200" dirty="0" smtClean="0"/>
                        <a:t>-2.11</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599803">
                <a:tc>
                  <a:txBody>
                    <a:bodyPr/>
                    <a:lstStyle/>
                    <a:p>
                      <a:r>
                        <a:rPr lang="en-US" sz="3200" dirty="0" smtClean="0"/>
                        <a:t>3</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3200" dirty="0" smtClean="0"/>
                        <a:t>3.45</a:t>
                      </a:r>
                      <a:endParaRPr lang="en-US" sz="3200" dirty="0"/>
                    </a:p>
                  </a:txBody>
                  <a:tcPr>
                    <a:lnL w="12700" cap="flat" cmpd="sng" algn="ctr">
                      <a:solidFill>
                        <a:schemeClr val="tx1"/>
                      </a:solidFill>
                      <a:prstDash val="solid"/>
                      <a:round/>
                      <a:headEnd type="none" w="med" len="med"/>
                      <a:tailEnd type="none" w="med" len="med"/>
                    </a:lnL>
                  </a:tcPr>
                </a:tc>
                <a:tc>
                  <a:txBody>
                    <a:bodyPr/>
                    <a:lstStyle/>
                    <a:p>
                      <a:r>
                        <a:rPr lang="en-US" sz="3200" dirty="0" smtClean="0"/>
                        <a:t>4.32</a:t>
                      </a:r>
                      <a:endParaRPr lang="en-US" sz="3200" dirty="0"/>
                    </a:p>
                  </a:txBody>
                  <a:tcPr>
                    <a:lnR w="12700" cap="flat" cmpd="sng" algn="ctr">
                      <a:solidFill>
                        <a:schemeClr val="tx1"/>
                      </a:solidFill>
                      <a:prstDash val="solid"/>
                      <a:round/>
                      <a:headEnd type="none" w="med" len="med"/>
                      <a:tailEnd type="none" w="med" len="med"/>
                    </a:lnR>
                  </a:tcPr>
                </a:tc>
                <a:tc>
                  <a:txBody>
                    <a:bodyPr/>
                    <a:lstStyle/>
                    <a:p>
                      <a:r>
                        <a:rPr lang="en-US" sz="3200" dirty="0" smtClean="0"/>
                        <a:t>-0.87</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599803">
                <a:tc>
                  <a:txBody>
                    <a:bodyPr/>
                    <a:lstStyle/>
                    <a:p>
                      <a:r>
                        <a:rPr lang="en-US" sz="3200" dirty="0" smtClean="0"/>
                        <a:t>4</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3200" dirty="0" smtClean="0"/>
                        <a:t>5.55</a:t>
                      </a:r>
                      <a:endParaRPr lang="en-US" sz="3200" dirty="0"/>
                    </a:p>
                  </a:txBody>
                  <a:tcPr>
                    <a:lnL w="12700" cap="flat" cmpd="sng" algn="ctr">
                      <a:solidFill>
                        <a:schemeClr val="tx1"/>
                      </a:solidFill>
                      <a:prstDash val="solid"/>
                      <a:round/>
                      <a:headEnd type="none" w="med" len="med"/>
                      <a:tailEnd type="none" w="med" len="med"/>
                    </a:lnL>
                  </a:tcPr>
                </a:tc>
                <a:tc>
                  <a:txBody>
                    <a:bodyPr/>
                    <a:lstStyle/>
                    <a:p>
                      <a:r>
                        <a:rPr lang="en-US" sz="3200" dirty="0" smtClean="0"/>
                        <a:t>7.45</a:t>
                      </a:r>
                      <a:endParaRPr lang="en-US" sz="3200" dirty="0"/>
                    </a:p>
                  </a:txBody>
                  <a:tcPr>
                    <a:lnR w="12700" cap="flat" cmpd="sng" algn="ctr">
                      <a:solidFill>
                        <a:schemeClr val="tx1"/>
                      </a:solidFill>
                      <a:prstDash val="solid"/>
                      <a:round/>
                      <a:headEnd type="none" w="med" len="med"/>
                      <a:tailEnd type="none" w="med" len="med"/>
                    </a:lnR>
                  </a:tcPr>
                </a:tc>
                <a:tc>
                  <a:txBody>
                    <a:bodyPr/>
                    <a:lstStyle/>
                    <a:p>
                      <a:r>
                        <a:rPr lang="en-US" sz="3200" dirty="0" smtClean="0"/>
                        <a:t>-1.90</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599803">
                <a:tc>
                  <a:txBody>
                    <a:bodyPr/>
                    <a:lstStyle/>
                    <a:p>
                      <a:r>
                        <a:rPr lang="en-US" sz="3200" dirty="0" smtClean="0"/>
                        <a:t>5</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3200" dirty="0" smtClean="0"/>
                        <a:t>5.63</a:t>
                      </a:r>
                      <a:endParaRPr lang="en-US" sz="3200" dirty="0"/>
                    </a:p>
                  </a:txBody>
                  <a:tcPr>
                    <a:lnL w="12700" cap="flat" cmpd="sng" algn="ctr">
                      <a:solidFill>
                        <a:schemeClr val="tx1"/>
                      </a:solidFill>
                      <a:prstDash val="solid"/>
                      <a:round/>
                      <a:headEnd type="none" w="med" len="med"/>
                      <a:tailEnd type="none" w="med" len="med"/>
                    </a:lnL>
                  </a:tcPr>
                </a:tc>
                <a:tc>
                  <a:txBody>
                    <a:bodyPr/>
                    <a:lstStyle/>
                    <a:p>
                      <a:r>
                        <a:rPr lang="en-US" sz="3200" dirty="0" smtClean="0"/>
                        <a:t>7.00</a:t>
                      </a:r>
                      <a:endParaRPr lang="en-US" sz="3200" dirty="0"/>
                    </a:p>
                  </a:txBody>
                  <a:tcPr>
                    <a:lnR w="12700" cap="flat" cmpd="sng" algn="ctr">
                      <a:solidFill>
                        <a:schemeClr val="tx1"/>
                      </a:solidFill>
                      <a:prstDash val="solid"/>
                      <a:round/>
                      <a:headEnd type="none" w="med" len="med"/>
                      <a:tailEnd type="none" w="med" len="med"/>
                    </a:lnR>
                  </a:tcPr>
                </a:tc>
                <a:tc>
                  <a:txBody>
                    <a:bodyPr/>
                    <a:lstStyle/>
                    <a:p>
                      <a:r>
                        <a:rPr lang="en-US" sz="3200" dirty="0" smtClean="0"/>
                        <a:t>-1.37</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599803">
                <a:tc>
                  <a:txBody>
                    <a:bodyPr/>
                    <a:lstStyle/>
                    <a:p>
                      <a:r>
                        <a:rPr lang="en-US" sz="3200" dirty="0" smtClean="0"/>
                        <a:t>6</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3200" dirty="0" smtClean="0"/>
                        <a:t>7.89</a:t>
                      </a:r>
                      <a:endParaRPr lang="en-US" sz="3200" dirty="0"/>
                    </a:p>
                  </a:txBody>
                  <a:tcPr>
                    <a:lnL w="12700" cap="flat" cmpd="sng" algn="ctr">
                      <a:solidFill>
                        <a:schemeClr val="tx1"/>
                      </a:solidFill>
                      <a:prstDash val="solid"/>
                      <a:round/>
                      <a:headEnd type="none" w="med" len="med"/>
                      <a:tailEnd type="none" w="med" len="med"/>
                    </a:lnL>
                  </a:tcPr>
                </a:tc>
                <a:tc>
                  <a:txBody>
                    <a:bodyPr/>
                    <a:lstStyle/>
                    <a:p>
                      <a:r>
                        <a:rPr lang="en-US" sz="3200" dirty="0" smtClean="0"/>
                        <a:t>9.80</a:t>
                      </a:r>
                      <a:endParaRPr lang="en-US" sz="3200" dirty="0"/>
                    </a:p>
                  </a:txBody>
                  <a:tcPr>
                    <a:lnR w="12700" cap="flat" cmpd="sng" algn="ctr">
                      <a:solidFill>
                        <a:schemeClr val="tx1"/>
                      </a:solidFill>
                      <a:prstDash val="solid"/>
                      <a:round/>
                      <a:headEnd type="none" w="med" len="med"/>
                      <a:tailEnd type="none" w="med" len="med"/>
                    </a:lnR>
                  </a:tcPr>
                </a:tc>
                <a:tc>
                  <a:txBody>
                    <a:bodyPr/>
                    <a:lstStyle/>
                    <a:p>
                      <a:r>
                        <a:rPr lang="en-US" sz="3200" dirty="0" smtClean="0"/>
                        <a:t>-1.91</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599803">
                <a:tc>
                  <a:txBody>
                    <a:bodyPr/>
                    <a:lstStyle/>
                    <a:p>
                      <a:r>
                        <a:rPr lang="en-US" sz="3200" dirty="0" smtClean="0"/>
                        <a:t>7</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3200" dirty="0" smtClean="0"/>
                        <a:t>7.66</a:t>
                      </a:r>
                      <a:endParaRPr lang="en-US" sz="3200" dirty="0"/>
                    </a:p>
                  </a:txBody>
                  <a:tcPr>
                    <a:lnL w="12700" cap="flat" cmpd="sng" algn="ctr">
                      <a:solidFill>
                        <a:schemeClr val="tx1"/>
                      </a:solidFill>
                      <a:prstDash val="solid"/>
                      <a:round/>
                      <a:headEnd type="none" w="med" len="med"/>
                      <a:tailEnd type="none" w="med" len="med"/>
                    </a:lnL>
                  </a:tcPr>
                </a:tc>
                <a:tc>
                  <a:txBody>
                    <a:bodyPr/>
                    <a:lstStyle/>
                    <a:p>
                      <a:r>
                        <a:rPr lang="en-US" sz="3200" dirty="0" smtClean="0"/>
                        <a:t>7.33</a:t>
                      </a:r>
                      <a:endParaRPr lang="en-US" sz="3200" dirty="0"/>
                    </a:p>
                  </a:txBody>
                  <a:tcPr>
                    <a:lnR w="12700" cap="flat" cmpd="sng" algn="ctr">
                      <a:solidFill>
                        <a:schemeClr val="tx1"/>
                      </a:solidFill>
                      <a:prstDash val="solid"/>
                      <a:round/>
                      <a:headEnd type="none" w="med" len="med"/>
                      <a:tailEnd type="none" w="med" len="med"/>
                    </a:lnR>
                  </a:tcPr>
                </a:tc>
                <a:tc>
                  <a:txBody>
                    <a:bodyPr/>
                    <a:lstStyle/>
                    <a:p>
                      <a:r>
                        <a:rPr lang="en-US" sz="3200" dirty="0" smtClean="0"/>
                        <a:t>0.33</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599803">
                <a:tc>
                  <a:txBody>
                    <a:bodyPr/>
                    <a:lstStyle/>
                    <a:p>
                      <a:r>
                        <a:rPr lang="en-US" sz="3200" dirty="0" smtClean="0"/>
                        <a:t>8</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sz="3200" dirty="0" smtClean="0"/>
                        <a:t>6.20</a:t>
                      </a:r>
                      <a:endParaRPr lang="en-US" sz="32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sz="3200" dirty="0" smtClean="0"/>
                        <a:t>6.80</a:t>
                      </a:r>
                      <a:endParaRPr lang="en-US" sz="32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sz="3200" dirty="0" smtClean="0"/>
                        <a:t>-0.60</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599803">
                <a:tc>
                  <a:txBody>
                    <a:bodyPr/>
                    <a:lstStyle/>
                    <a:p>
                      <a:r>
                        <a:rPr lang="en-US" sz="3200" dirty="0" smtClean="0"/>
                        <a:t>mean</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sz="3200" dirty="0" smtClean="0"/>
                        <a:t>5.27</a:t>
                      </a:r>
                      <a:endParaRPr lang="en-US" sz="3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sz="3200" dirty="0" smtClean="0"/>
                        <a:t>6.57</a:t>
                      </a:r>
                      <a:endParaRPr lang="en-US" sz="3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sz="3200" dirty="0" smtClean="0"/>
                        <a:t>-1.30</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599803">
                <a:tc>
                  <a:txBody>
                    <a:bodyPr/>
                    <a:lstStyle/>
                    <a:p>
                      <a:r>
                        <a:rPr lang="en-US" sz="3200" dirty="0" err="1" smtClean="0"/>
                        <a:t>stdev</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sz="3200" dirty="0" smtClean="0"/>
                        <a:t>2.018</a:t>
                      </a:r>
                      <a:endParaRPr lang="en-US" sz="32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sz="3200" dirty="0" smtClean="0"/>
                        <a:t>1.803</a:t>
                      </a:r>
                      <a:endParaRPr lang="en-US" sz="32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sz="3200" dirty="0" smtClean="0"/>
                        <a:t>0.861</a:t>
                      </a:r>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6" name="Slide Number Placeholder 5"/>
          <p:cNvSpPr>
            <a:spLocks noGrp="1"/>
          </p:cNvSpPr>
          <p:nvPr>
            <p:ph type="sldNum" sz="quarter" idx="12"/>
          </p:nvPr>
        </p:nvSpPr>
        <p:spPr/>
        <p:txBody>
          <a:bodyPr/>
          <a:lstStyle/>
          <a:p>
            <a:fld id="{D85D01E0-4520-4710-81AB-3D8832D73914}" type="slidenum">
              <a:rPr lang="en-US" smtClean="0"/>
              <a:pPr/>
              <a:t>23</a:t>
            </a:fld>
            <a:endParaRPr lang="en-US"/>
          </a:p>
        </p:txBody>
      </p:sp>
    </p:spTree>
    <p:extLst>
      <p:ext uri="{BB962C8B-B14F-4D97-AF65-F5344CB8AC3E}">
        <p14:creationId xmlns:p14="http://schemas.microsoft.com/office/powerpoint/2010/main" val="7972931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Example: Paired t test Procedure</a:t>
            </a:r>
            <a:endParaRPr lang="en-US" dirty="0"/>
          </a:p>
        </p:txBody>
      </p:sp>
      <p:sp>
        <p:nvSpPr>
          <p:cNvPr id="3" name="Content Placeholder 2"/>
          <p:cNvSpPr>
            <a:spLocks noGrp="1"/>
          </p:cNvSpPr>
          <p:nvPr>
            <p:ph idx="1"/>
          </p:nvPr>
        </p:nvSpPr>
        <p:spPr>
          <a:xfrm>
            <a:off x="0" y="609600"/>
            <a:ext cx="9144000" cy="6248400"/>
          </a:xfrm>
        </p:spPr>
        <p:txBody>
          <a:bodyPr>
            <a:normAutofit fontScale="92500" lnSpcReduction="10000"/>
          </a:bodyPr>
          <a:lstStyle/>
          <a:p>
            <a:pPr>
              <a:buNone/>
            </a:pPr>
            <a:r>
              <a:rPr lang="en-US" dirty="0" smtClean="0"/>
              <a:t>In an effort to determine whether sensitivity training for nurses would improve the quality of nursing provided at an area hospital, the following study was conducted. Eight different nurses were selected and their nursing skills were given a score from 1 to 10. After this initial screening, a training program was administered, and then the same nurses were rated again. On the next slide is a table of their pre- and post-training scores.</a:t>
            </a:r>
          </a:p>
          <a:p>
            <a:pPr>
              <a:buNone/>
            </a:pPr>
            <a:r>
              <a:rPr lang="en-US" dirty="0" smtClean="0"/>
              <a:t>a) Conduct </a:t>
            </a:r>
            <a:r>
              <a:rPr lang="en-US" dirty="0"/>
              <a:t>a test to determine whether the training could on average improve the quality of nursing provided in the </a:t>
            </a:r>
            <a:r>
              <a:rPr lang="en-US" dirty="0" smtClean="0"/>
              <a:t>population at a 0.01 significance level.</a:t>
            </a:r>
          </a:p>
          <a:p>
            <a:pPr>
              <a:buNone/>
            </a:pPr>
            <a:r>
              <a:rPr lang="en-US" dirty="0" smtClean="0">
                <a:solidFill>
                  <a:schemeClr val="bg1">
                    <a:lumMod val="50000"/>
                  </a:schemeClr>
                </a:solidFill>
              </a:rPr>
              <a:t>b) Calculate and interpret the 99% lower confidence bound of the population mean difference in nursing scores?</a:t>
            </a:r>
          </a:p>
          <a:p>
            <a:pPr>
              <a:buNone/>
            </a:pP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24</a:t>
            </a:fld>
            <a:endParaRPr lang="en-US"/>
          </a:p>
        </p:txBody>
      </p:sp>
    </p:spTree>
    <p:extLst>
      <p:ext uri="{BB962C8B-B14F-4D97-AF65-F5344CB8AC3E}">
        <p14:creationId xmlns:p14="http://schemas.microsoft.com/office/powerpoint/2010/main" val="40079064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Paired t test </a:t>
            </a:r>
            <a:r>
              <a:rPr lang="en-US" dirty="0" smtClean="0"/>
              <a:t>Procedure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pPr marL="0" indent="0">
              <a:buNone/>
            </a:pPr>
            <a:r>
              <a:rPr lang="en-US" dirty="0"/>
              <a:t>The data does provide strong support (P = 0.002) to the claim that the population average </a:t>
            </a:r>
            <a:r>
              <a:rPr lang="en-US" dirty="0" smtClean="0"/>
              <a:t>score </a:t>
            </a:r>
            <a:r>
              <a:rPr lang="en-US" dirty="0"/>
              <a:t>did improve after training</a:t>
            </a:r>
            <a:r>
              <a:rPr lang="en-US" dirty="0" smtClean="0"/>
              <a:t>.</a:t>
            </a:r>
          </a:p>
        </p:txBody>
      </p:sp>
      <p:sp>
        <p:nvSpPr>
          <p:cNvPr id="5" name="Slide Number Placeholder 4"/>
          <p:cNvSpPr>
            <a:spLocks noGrp="1"/>
          </p:cNvSpPr>
          <p:nvPr>
            <p:ph type="sldNum" sz="quarter" idx="12"/>
          </p:nvPr>
        </p:nvSpPr>
        <p:spPr/>
        <p:txBody>
          <a:bodyPr/>
          <a:lstStyle/>
          <a:p>
            <a:fld id="{D85D01E0-4520-4710-81AB-3D8832D73914}" type="slidenum">
              <a:rPr lang="en-US" smtClean="0"/>
              <a:pPr/>
              <a:t>25</a:t>
            </a:fld>
            <a:endParaRPr lang="en-US"/>
          </a:p>
        </p:txBody>
      </p:sp>
    </p:spTree>
    <p:extLst>
      <p:ext uri="{BB962C8B-B14F-4D97-AF65-F5344CB8AC3E}">
        <p14:creationId xmlns:p14="http://schemas.microsoft.com/office/powerpoint/2010/main" val="38363333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Example: Paired t test Procedure</a:t>
            </a:r>
            <a:endParaRPr lang="en-US" dirty="0"/>
          </a:p>
        </p:txBody>
      </p:sp>
      <p:sp>
        <p:nvSpPr>
          <p:cNvPr id="3" name="Content Placeholder 2"/>
          <p:cNvSpPr>
            <a:spLocks noGrp="1"/>
          </p:cNvSpPr>
          <p:nvPr>
            <p:ph idx="1"/>
          </p:nvPr>
        </p:nvSpPr>
        <p:spPr>
          <a:xfrm>
            <a:off x="0" y="609600"/>
            <a:ext cx="9144000" cy="6248400"/>
          </a:xfrm>
        </p:spPr>
        <p:txBody>
          <a:bodyPr>
            <a:normAutofit fontScale="92500" lnSpcReduction="10000"/>
          </a:bodyPr>
          <a:lstStyle/>
          <a:p>
            <a:pPr>
              <a:buNone/>
            </a:pPr>
            <a:r>
              <a:rPr lang="en-US" dirty="0" smtClean="0"/>
              <a:t>In an effort to determine whether sensitivity training for nurses would improve the quality of nursing provided at an area hospital, the following study was conducted. Eight different nurses were selected and their nursing skills were given a score from 1 to 10. After this initial screening, a training program was administered, and then the same nurses were rated again. On the next slide is a table of their pre- and post-training scores.</a:t>
            </a:r>
          </a:p>
          <a:p>
            <a:pPr>
              <a:buNone/>
            </a:pPr>
            <a:r>
              <a:rPr lang="en-US" dirty="0" smtClean="0">
                <a:solidFill>
                  <a:schemeClr val="bg1">
                    <a:lumMod val="50000"/>
                  </a:schemeClr>
                </a:solidFill>
              </a:rPr>
              <a:t>a) Conduct </a:t>
            </a:r>
            <a:r>
              <a:rPr lang="en-US" dirty="0">
                <a:solidFill>
                  <a:schemeClr val="bg1">
                    <a:lumMod val="50000"/>
                  </a:schemeClr>
                </a:solidFill>
              </a:rPr>
              <a:t>a test to determine whether the training could on average improve the quality of nursing provided in the </a:t>
            </a:r>
            <a:r>
              <a:rPr lang="en-US" dirty="0" smtClean="0">
                <a:solidFill>
                  <a:schemeClr val="bg1">
                    <a:lumMod val="50000"/>
                  </a:schemeClr>
                </a:solidFill>
              </a:rPr>
              <a:t>population at a 0.01 significance level.</a:t>
            </a:r>
          </a:p>
          <a:p>
            <a:pPr>
              <a:buNone/>
            </a:pPr>
            <a:r>
              <a:rPr lang="en-US" dirty="0" smtClean="0"/>
              <a:t>b) Calculate and interpret the 99% upper confidence bound of the population mean difference in nursing scores?</a:t>
            </a:r>
          </a:p>
          <a:p>
            <a:pPr>
              <a:buNone/>
            </a:pP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26</a:t>
            </a:fld>
            <a:endParaRPr lang="en-US"/>
          </a:p>
        </p:txBody>
      </p:sp>
    </p:spTree>
    <p:extLst>
      <p:ext uri="{BB962C8B-B14F-4D97-AF65-F5344CB8AC3E}">
        <p14:creationId xmlns:p14="http://schemas.microsoft.com/office/powerpoint/2010/main" val="9209144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Paired t test </a:t>
            </a:r>
            <a:r>
              <a:rPr lang="en-US" dirty="0" smtClean="0"/>
              <a:t>Procedure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pPr marL="0" lvl="4" indent="0">
              <a:buNone/>
            </a:pPr>
            <a:r>
              <a:rPr lang="en-US" sz="3200" dirty="0" smtClean="0"/>
              <a:t>We </a:t>
            </a:r>
            <a:r>
              <a:rPr lang="en-US" sz="3200" dirty="0"/>
              <a:t>are 99% confident that the difference in the scores between pre-training and post-training scores is less than -0.39</a:t>
            </a:r>
            <a:r>
              <a:rPr lang="en-US" sz="3200" dirty="0" smtClean="0"/>
              <a:t>.</a:t>
            </a:r>
          </a:p>
          <a:p>
            <a:pPr marL="0" lvl="4" indent="0">
              <a:buNone/>
            </a:pPr>
            <a:endParaRPr lang="en-US" sz="3200" dirty="0"/>
          </a:p>
          <a:p>
            <a:pPr marL="0" lvl="4" indent="0">
              <a:buNone/>
            </a:pPr>
            <a:r>
              <a:rPr lang="en-US" sz="3200" dirty="0" smtClean="0"/>
              <a:t>P = 0.00185 </a:t>
            </a:r>
            <a:r>
              <a:rPr lang="en-US" sz="3200" dirty="0" smtClean="0">
                <a:sym typeface="Symbol" panose="05050102010706020507" pitchFamily="18" charset="2"/>
              </a:rPr>
              <a:t> &lt; -0.39</a:t>
            </a:r>
            <a:endParaRPr lang="en-US" sz="3200"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27</a:t>
            </a:fld>
            <a:endParaRPr lang="en-US"/>
          </a:p>
        </p:txBody>
      </p:sp>
    </p:spTree>
    <p:extLst>
      <p:ext uri="{BB962C8B-B14F-4D97-AF65-F5344CB8AC3E}">
        <p14:creationId xmlns:p14="http://schemas.microsoft.com/office/powerpoint/2010/main" val="1693484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Independent vs. Paired</a:t>
            </a:r>
            <a:endParaRPr lang="en-US" dirty="0"/>
          </a:p>
        </p:txBody>
      </p:sp>
      <p:sp>
        <p:nvSpPr>
          <p:cNvPr id="3" name="Content Placeholder 2"/>
          <p:cNvSpPr>
            <a:spLocks noGrp="1"/>
          </p:cNvSpPr>
          <p:nvPr>
            <p:ph idx="1"/>
          </p:nvPr>
        </p:nvSpPr>
        <p:spPr/>
        <p:txBody>
          <a:bodyPr>
            <a:noAutofit/>
          </a:bodyPr>
          <a:lstStyle/>
          <a:p>
            <a:pPr marL="228600" lvl="4">
              <a:spcBef>
                <a:spcPts val="0"/>
              </a:spcBef>
              <a:buNone/>
              <a:tabLst>
                <a:tab pos="2011680" algn="l"/>
                <a:tab pos="1097280" algn="l"/>
              </a:tabLst>
            </a:pPr>
            <a:r>
              <a:rPr lang="en-US" sz="3200" dirty="0">
                <a:ea typeface="Times New Roman"/>
                <a:cs typeface="Times New Roman"/>
              </a:rPr>
              <a:t>1. If there is great heterogeneity between experimental units and a large correlation within experimental units then a paired experiment is preferable.</a:t>
            </a:r>
          </a:p>
          <a:p>
            <a:pPr marL="228600" lvl="4">
              <a:spcBef>
                <a:spcPts val="0"/>
              </a:spcBef>
              <a:buNone/>
              <a:tabLst>
                <a:tab pos="2011680" algn="l"/>
                <a:tab pos="1097280" algn="l"/>
              </a:tabLst>
            </a:pPr>
            <a:r>
              <a:rPr lang="en-US" sz="3200" dirty="0">
                <a:ea typeface="Times New Roman"/>
                <a:cs typeface="Times New Roman"/>
              </a:rPr>
              <a:t>2. If the experimental units are relatively homogeneous and the correlation within pairs is not large, then unpaired experiments should be used</a:t>
            </a:r>
          </a:p>
          <a:p>
            <a:pPr marL="228600" indent="-228600">
              <a:buNone/>
            </a:pP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28</a:t>
            </a:fld>
            <a:endParaRPr lang="en-US"/>
          </a:p>
        </p:txBody>
      </p:sp>
    </p:spTree>
    <p:extLst>
      <p:ext uri="{BB962C8B-B14F-4D97-AF65-F5344CB8AC3E}">
        <p14:creationId xmlns:p14="http://schemas.microsoft.com/office/powerpoint/2010/main" val="13977378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 Class: 2-sample Independent or Paired</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pPr marL="0" indent="0">
              <a:buNone/>
            </a:pPr>
            <a:r>
              <a:rPr lang="en-US" dirty="0"/>
              <a:t>O</a:t>
            </a:r>
            <a:r>
              <a:rPr lang="en-US" dirty="0" smtClean="0"/>
              <a:t>n the worksheet, state which method is better; independent or paired and why. The following explanations are wrong: 1) there is no information for one of the methods, 2) the data is matched in the exercise, 3) the  number of data points is different (or the same). </a:t>
            </a: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29</a:t>
            </a:fld>
            <a:endParaRPr lang="en-US" dirty="0"/>
          </a:p>
        </p:txBody>
      </p:sp>
    </p:spTree>
    <p:extLst>
      <p:ext uri="{BB962C8B-B14F-4D97-AF65-F5344CB8AC3E}">
        <p14:creationId xmlns:p14="http://schemas.microsoft.com/office/powerpoint/2010/main" val="693106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Independent and Paired Samples</a:t>
            </a:r>
            <a:endParaRPr lang="en-US" dirty="0"/>
          </a:p>
        </p:txBody>
      </p:sp>
      <p:sp>
        <p:nvSpPr>
          <p:cNvPr id="3" name="Content Placeholder 2"/>
          <p:cNvSpPr>
            <a:spLocks noGrp="1"/>
          </p:cNvSpPr>
          <p:nvPr>
            <p:ph idx="1"/>
          </p:nvPr>
        </p:nvSpPr>
        <p:spPr>
          <a:xfrm>
            <a:off x="457200" y="1600200"/>
            <a:ext cx="8382000" cy="5121275"/>
          </a:xfrm>
        </p:spPr>
        <p:txBody>
          <a:bodyPr/>
          <a:lstStyle/>
          <a:p>
            <a:pPr marL="514350" indent="-514350">
              <a:buFont typeface="+mj-lt"/>
              <a:buAutoNum type="arabicPeriod"/>
            </a:pPr>
            <a:r>
              <a:rPr lang="en-US" dirty="0" smtClean="0"/>
              <a:t>Two samples are </a:t>
            </a:r>
            <a:r>
              <a:rPr lang="en-US" dirty="0" smtClean="0">
                <a:solidFill>
                  <a:srgbClr val="C00000"/>
                </a:solidFill>
              </a:rPr>
              <a:t>independent</a:t>
            </a:r>
            <a:r>
              <a:rPr lang="en-US" dirty="0" smtClean="0"/>
              <a:t> if the process of selecting individuals or objects in sample 1 has no effect on, or no relation to, the selection of individuals or objects in sample 2. We call this </a:t>
            </a:r>
            <a:r>
              <a:rPr lang="en-US" dirty="0" smtClean="0">
                <a:solidFill>
                  <a:srgbClr val="C00000"/>
                </a:solidFill>
              </a:rPr>
              <a:t>2 – sample independent</a:t>
            </a:r>
            <a:r>
              <a:rPr lang="en-US" dirty="0" smtClean="0"/>
              <a:t>.</a:t>
            </a:r>
          </a:p>
          <a:p>
            <a:pPr marL="514350" indent="-514350">
              <a:buFont typeface="+mj-lt"/>
              <a:buAutoNum type="arabicPeriod"/>
            </a:pPr>
            <a:r>
              <a:rPr lang="en-US" dirty="0" smtClean="0"/>
              <a:t>A </a:t>
            </a:r>
            <a:r>
              <a:rPr lang="en-US" dirty="0" smtClean="0">
                <a:solidFill>
                  <a:srgbClr val="C00000"/>
                </a:solidFill>
              </a:rPr>
              <a:t>paired</a:t>
            </a:r>
            <a:r>
              <a:rPr lang="en-US" dirty="0" smtClean="0"/>
              <a:t> data set is the result of matching each individual or object in sample 1 with a </a:t>
            </a:r>
            <a:r>
              <a:rPr lang="en-US" i="1" dirty="0" smtClean="0"/>
              <a:t>similar</a:t>
            </a:r>
            <a:r>
              <a:rPr lang="en-US" dirty="0" smtClean="0"/>
              <a:t> individual or object in sample 2.  We call this </a:t>
            </a:r>
            <a:r>
              <a:rPr lang="en-US" dirty="0" smtClean="0">
                <a:solidFill>
                  <a:srgbClr val="C00000"/>
                </a:solidFill>
              </a:rPr>
              <a:t>2 – sample paired</a:t>
            </a:r>
            <a:r>
              <a:rPr lang="en-US" dirty="0" smtClean="0"/>
              <a:t>.</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3</a:t>
            </a:fld>
            <a:endParaRPr lang="en-US"/>
          </a:p>
        </p:txBody>
      </p:sp>
    </p:spTree>
    <p:extLst>
      <p:ext uri="{BB962C8B-B14F-4D97-AF65-F5344CB8AC3E}">
        <p14:creationId xmlns:p14="http://schemas.microsoft.com/office/powerpoint/2010/main" val="119281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929"/>
            <a:ext cx="9144000" cy="1143000"/>
          </a:xfrm>
        </p:spPr>
        <p:txBody>
          <a:bodyPr>
            <a:normAutofit fontScale="90000"/>
          </a:bodyPr>
          <a:lstStyle/>
          <a:p>
            <a:r>
              <a:rPr lang="en-US" dirty="0" smtClean="0"/>
              <a:t>10.1/10.2: Comparing Two Population Means Using Independent Samples - Goals</a:t>
            </a:r>
            <a:endParaRPr lang="en-US" dirty="0"/>
          </a:p>
        </p:txBody>
      </p:sp>
      <p:sp>
        <p:nvSpPr>
          <p:cNvPr id="3" name="Content Placeholder 2"/>
          <p:cNvSpPr>
            <a:spLocks noGrp="1"/>
          </p:cNvSpPr>
          <p:nvPr>
            <p:ph idx="1"/>
          </p:nvPr>
        </p:nvSpPr>
        <p:spPr>
          <a:xfrm>
            <a:off x="0" y="1524000"/>
            <a:ext cx="9144000" cy="5334000"/>
          </a:xfrm>
        </p:spPr>
        <p:txBody>
          <a:bodyPr>
            <a:normAutofit/>
          </a:bodyPr>
          <a:lstStyle/>
          <a:p>
            <a:r>
              <a:rPr lang="en-US" sz="3000" dirty="0" smtClean="0">
                <a:sym typeface="Symbol" panose="05050102010706020507" pitchFamily="18" charset="2"/>
              </a:rPr>
              <a:t>Be able to determine when you can perform 2-sample independent analyses.</a:t>
            </a:r>
          </a:p>
          <a:p>
            <a:r>
              <a:rPr lang="en-US" sz="3000" dirty="0" smtClean="0">
                <a:sym typeface="Symbol" panose="05050102010706020507" pitchFamily="18" charset="2"/>
              </a:rPr>
              <a:t>Perform </a:t>
            </a:r>
            <a:r>
              <a:rPr lang="en-US" sz="3000" dirty="0">
                <a:sym typeface="Symbol" panose="05050102010706020507" pitchFamily="18" charset="2"/>
              </a:rPr>
              <a:t>a two-sample hypothesis test and summarize the results when the two samples are independent.</a:t>
            </a:r>
          </a:p>
          <a:p>
            <a:r>
              <a:rPr lang="en-US" sz="3000" dirty="0" smtClean="0"/>
              <a:t>Be able to construct a level C confidence interval for the difference between two means </a:t>
            </a:r>
            <a:r>
              <a:rPr lang="en-US" sz="3000" dirty="0" smtClean="0">
                <a:sym typeface="Symbol" panose="05050102010706020507" pitchFamily="18" charset="2"/>
              </a:rPr>
              <a:t>and interpret the results when the two samples are independent.</a:t>
            </a:r>
          </a:p>
        </p:txBody>
      </p:sp>
      <p:sp>
        <p:nvSpPr>
          <p:cNvPr id="4" name="Slide Number Placeholder 3"/>
          <p:cNvSpPr>
            <a:spLocks noGrp="1"/>
          </p:cNvSpPr>
          <p:nvPr>
            <p:ph type="sldNum" sz="quarter" idx="12"/>
          </p:nvPr>
        </p:nvSpPr>
        <p:spPr/>
        <p:txBody>
          <a:bodyPr/>
          <a:lstStyle/>
          <a:p>
            <a:fld id="{D85D01E0-4520-4710-81AB-3D8832D73914}" type="slidenum">
              <a:rPr lang="en-US" smtClean="0"/>
              <a:pPr/>
              <a:t>4</a:t>
            </a:fld>
            <a:endParaRPr lang="en-US"/>
          </a:p>
        </p:txBody>
      </p:sp>
    </p:spTree>
    <p:extLst>
      <p:ext uri="{BB962C8B-B14F-4D97-AF65-F5344CB8AC3E}">
        <p14:creationId xmlns:p14="http://schemas.microsoft.com/office/powerpoint/2010/main" val="25665257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Conditions for Inference: 2 – sample independent</a:t>
            </a:r>
            <a:endParaRPr lang="en-US" dirty="0"/>
          </a:p>
        </p:txBody>
      </p:sp>
      <p:sp>
        <p:nvSpPr>
          <p:cNvPr id="3" name="Content Placeholder 2"/>
          <p:cNvSpPr>
            <a:spLocks noGrp="1"/>
          </p:cNvSpPr>
          <p:nvPr>
            <p:ph idx="1"/>
          </p:nvPr>
        </p:nvSpPr>
        <p:spPr>
          <a:xfrm>
            <a:off x="457200" y="1524000"/>
            <a:ext cx="8229600" cy="4832350"/>
          </a:xfrm>
        </p:spPr>
        <p:txBody>
          <a:bodyPr/>
          <a:lstStyle/>
          <a:p>
            <a:pPr marL="514350" indent="-514350">
              <a:buFont typeface="+mj-lt"/>
              <a:buAutoNum type="arabicPeriod"/>
            </a:pPr>
            <a:r>
              <a:rPr lang="en-US" dirty="0" smtClean="0">
                <a:solidFill>
                  <a:srgbClr val="FF0000"/>
                </a:solidFill>
              </a:rPr>
              <a:t>Each group is considered to be a sample from a distinct population.</a:t>
            </a:r>
          </a:p>
          <a:p>
            <a:pPr marL="914400" lvl="1" indent="-514350">
              <a:buFont typeface="Arial" panose="020B0604020202020204" pitchFamily="34" charset="0"/>
              <a:buChar char="•"/>
            </a:pPr>
            <a:r>
              <a:rPr lang="en-US" sz="3200" dirty="0"/>
              <a:t>We have an SRS from the population of interest </a:t>
            </a:r>
            <a:r>
              <a:rPr lang="en-US" sz="3200" dirty="0">
                <a:solidFill>
                  <a:srgbClr val="FF0000"/>
                </a:solidFill>
              </a:rPr>
              <a:t>for each variable</a:t>
            </a:r>
            <a:r>
              <a:rPr lang="en-US" sz="3200" dirty="0"/>
              <a:t>.</a:t>
            </a:r>
          </a:p>
          <a:p>
            <a:pPr marL="514350" indent="-514350">
              <a:buFont typeface="+mj-lt"/>
              <a:buAutoNum type="arabicPeriod"/>
            </a:pPr>
            <a:r>
              <a:rPr lang="en-US" dirty="0" smtClean="0">
                <a:solidFill>
                  <a:srgbClr val="FF0000"/>
                </a:solidFill>
              </a:rPr>
              <a:t>The responses in each group are independent of those in the other group.</a:t>
            </a:r>
          </a:p>
          <a:p>
            <a:pPr marL="514350" indent="-514350">
              <a:buFont typeface="+mj-lt"/>
              <a:buAutoNum type="arabicPeriod"/>
            </a:pPr>
            <a:r>
              <a:rPr lang="en-US" dirty="0" smtClean="0"/>
              <a:t>The statistic that we measure has</a:t>
            </a:r>
            <a:r>
              <a:rPr lang="en-US" dirty="0" smtClean="0">
                <a:solidFill>
                  <a:srgbClr val="FF0000"/>
                </a:solidFill>
              </a:rPr>
              <a:t> </a:t>
            </a:r>
            <a:r>
              <a:rPr lang="en-US" dirty="0" smtClean="0"/>
              <a:t>a Normal distribution</a:t>
            </a:r>
            <a:r>
              <a:rPr lang="en-US" dirty="0" smtClean="0">
                <a:sym typeface="Symbol"/>
              </a:rPr>
              <a:t>.</a:t>
            </a:r>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5</a:t>
            </a:fld>
            <a:endParaRPr lang="en-US"/>
          </a:p>
        </p:txBody>
      </p:sp>
    </p:spTree>
    <p:extLst>
      <p:ext uri="{BB962C8B-B14F-4D97-AF65-F5344CB8AC3E}">
        <p14:creationId xmlns:p14="http://schemas.microsoft.com/office/powerpoint/2010/main" val="42907356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Two-sample independent (Z): Hypothesis Test</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52400" y="838200"/>
                <a:ext cx="8991600" cy="5287963"/>
              </a:xfrm>
            </p:spPr>
            <p:txBody>
              <a:bodyPr>
                <a:noAutofit/>
              </a:bodyPr>
              <a:lstStyle/>
              <a:p>
                <a:r>
                  <a:rPr lang="en-US" dirty="0" smtClean="0"/>
                  <a:t>Step 1</a:t>
                </a:r>
              </a:p>
              <a:p>
                <a:r>
                  <a:rPr lang="en-US" dirty="0" smtClean="0"/>
                  <a:t>Step 2</a:t>
                </a:r>
              </a:p>
              <a:p>
                <a:pPr marL="457200" lvl="1" indent="0">
                  <a:buNone/>
                </a:pPr>
                <a:r>
                  <a:rPr lang="en-US" sz="3200" dirty="0" smtClean="0"/>
                  <a:t>H</a:t>
                </a:r>
                <a:r>
                  <a:rPr lang="en-US" sz="3200" baseline="-25000" dirty="0" smtClean="0"/>
                  <a:t>0</a:t>
                </a:r>
                <a:r>
                  <a:rPr lang="en-US" sz="3200" dirty="0" smtClean="0"/>
                  <a:t>: µ</a:t>
                </a:r>
                <a:r>
                  <a:rPr lang="en-US" sz="3200" baseline="-25000" dirty="0" smtClean="0"/>
                  <a:t>1</a:t>
                </a:r>
                <a:r>
                  <a:rPr lang="en-US" sz="3200" dirty="0" smtClean="0"/>
                  <a:t> - µ</a:t>
                </a:r>
                <a:r>
                  <a:rPr lang="en-US" sz="3200" baseline="-25000" dirty="0" smtClean="0"/>
                  <a:t>2</a:t>
                </a:r>
                <a:r>
                  <a:rPr lang="en-US" sz="3200" dirty="0" smtClean="0"/>
                  <a:t> = </a:t>
                </a:r>
                <a:r>
                  <a:rPr lang="el-GR" sz="3200" dirty="0" smtClean="0"/>
                  <a:t>Δ</a:t>
                </a:r>
                <a:r>
                  <a:rPr lang="en-US" sz="3200" baseline="-25000" dirty="0" smtClean="0"/>
                  <a:t>z</a:t>
                </a:r>
                <a:endParaRPr lang="en-US" sz="3200" dirty="0" smtClean="0"/>
              </a:p>
              <a:p>
                <a:r>
                  <a:rPr lang="en-US" dirty="0" smtClean="0"/>
                  <a:t>Step 3</a:t>
                </a:r>
              </a:p>
              <a:p>
                <a:pPr marL="347663" lvl="1" indent="58738">
                  <a:buNone/>
                </a:pPr>
                <a14:m>
                  <m:oMathPara xmlns:m="http://schemas.openxmlformats.org/officeDocument/2006/math">
                    <m:oMathParaPr>
                      <m:jc m:val="centerGroup"/>
                    </m:oMathParaPr>
                    <m:oMath xmlns:m="http://schemas.openxmlformats.org/officeDocument/2006/math">
                      <m:sSub>
                        <m:sSubPr>
                          <m:ctrlPr>
                            <a:rPr lang="en-US" sz="3200" i="1">
                              <a:latin typeface="Cambria Math" panose="02040503050406030204" pitchFamily="18" charset="0"/>
                            </a:rPr>
                          </m:ctrlPr>
                        </m:sSubPr>
                        <m:e>
                          <m:r>
                            <a:rPr lang="en-US" sz="3200" i="1">
                              <a:latin typeface="Cambria Math" panose="02040503050406030204" pitchFamily="18" charset="0"/>
                            </a:rPr>
                            <m:t>𝑧</m:t>
                          </m:r>
                        </m:e>
                        <m:sub>
                          <m:r>
                            <a:rPr lang="en-US" sz="3200" i="1">
                              <a:latin typeface="Cambria Math" panose="02040503050406030204" pitchFamily="18" charset="0"/>
                            </a:rPr>
                            <m:t>𝑡𝑠</m:t>
                          </m:r>
                        </m:sub>
                      </m:sSub>
                      <m:r>
                        <a:rPr lang="en-US" sz="3200" i="1">
                          <a:latin typeface="Cambria Math" panose="02040503050406030204" pitchFamily="18" charset="0"/>
                        </a:rPr>
                        <m:t>=</m:t>
                      </m:r>
                      <m:f>
                        <m:fPr>
                          <m:ctrlPr>
                            <a:rPr lang="en-US" sz="3200" i="1">
                              <a:latin typeface="Cambria Math" panose="02040503050406030204" pitchFamily="18" charset="0"/>
                            </a:rPr>
                          </m:ctrlPr>
                        </m:fPr>
                        <m:num>
                          <m:r>
                            <a:rPr lang="en-US" sz="3200" i="1">
                              <a:latin typeface="Cambria Math" panose="02040503050406030204" pitchFamily="18" charset="0"/>
                            </a:rPr>
                            <m:t>𝑒𝑠𝑡𝑖𝑚𝑎𝑡𝑜𝑟</m:t>
                          </m:r>
                          <m:r>
                            <a:rPr lang="en-US" sz="3200" i="1">
                              <a:latin typeface="Cambria Math" panose="02040503050406030204" pitchFamily="18" charset="0"/>
                            </a:rPr>
                            <m:t>−</m:t>
                          </m:r>
                          <m:r>
                            <a:rPr lang="en-US" sz="3200" i="1">
                              <a:latin typeface="Cambria Math" panose="02040503050406030204" pitchFamily="18" charset="0"/>
                            </a:rPr>
                            <m:t>𝑛𝑢𝑙𝑙</m:t>
                          </m:r>
                          <m:r>
                            <a:rPr lang="en-US" sz="3200" i="1">
                              <a:latin typeface="Cambria Math" panose="02040503050406030204" pitchFamily="18" charset="0"/>
                            </a:rPr>
                            <m:t> </m:t>
                          </m:r>
                          <m:r>
                            <a:rPr lang="en-US" sz="3200" i="1">
                              <a:latin typeface="Cambria Math" panose="02040503050406030204" pitchFamily="18" charset="0"/>
                            </a:rPr>
                            <m:t>𝑣𝑎𝑙𝑢𝑒</m:t>
                          </m:r>
                        </m:num>
                        <m:den>
                          <m:r>
                            <a:rPr lang="en-US" sz="3200" i="1">
                              <a:latin typeface="Cambria Math" panose="02040503050406030204" pitchFamily="18" charset="0"/>
                            </a:rPr>
                            <m:t>𝑆𝑡𝑎𝑛𝑑𝑎𝑟𝑑</m:t>
                          </m:r>
                          <m:r>
                            <a:rPr lang="en-US" sz="3200" i="1">
                              <a:latin typeface="Cambria Math" panose="02040503050406030204" pitchFamily="18" charset="0"/>
                            </a:rPr>
                            <m:t> </m:t>
                          </m:r>
                          <m:r>
                            <a:rPr lang="en-US" sz="3200" i="1">
                              <a:latin typeface="Cambria Math" panose="02040503050406030204" pitchFamily="18" charset="0"/>
                            </a:rPr>
                            <m:t>𝑑𝑒𝑣𝑖𝑎𝑡𝑖𝑜𝑛</m:t>
                          </m:r>
                          <m:r>
                            <a:rPr lang="en-US" sz="3200" i="1">
                              <a:latin typeface="Cambria Math" panose="02040503050406030204" pitchFamily="18" charset="0"/>
                            </a:rPr>
                            <m:t> </m:t>
                          </m:r>
                          <m:r>
                            <a:rPr lang="en-US" sz="3200" i="1">
                              <a:latin typeface="Cambria Math" panose="02040503050406030204" pitchFamily="18" charset="0"/>
                            </a:rPr>
                            <m:t>𝑜𝑓</m:t>
                          </m:r>
                          <m:r>
                            <a:rPr lang="en-US" sz="3200" i="1">
                              <a:latin typeface="Cambria Math" panose="02040503050406030204" pitchFamily="18" charset="0"/>
                            </a:rPr>
                            <m:t> </m:t>
                          </m:r>
                          <m:r>
                            <a:rPr lang="en-US" sz="3200" i="1">
                              <a:latin typeface="Cambria Math" panose="02040503050406030204" pitchFamily="18" charset="0"/>
                            </a:rPr>
                            <m:t>𝑡h𝑒</m:t>
                          </m:r>
                          <m:r>
                            <a:rPr lang="en-US" sz="3200" b="0" i="1" smtClean="0">
                              <a:latin typeface="Cambria Math" panose="02040503050406030204" pitchFamily="18" charset="0"/>
                            </a:rPr>
                            <m:t> </m:t>
                          </m:r>
                          <m:r>
                            <a:rPr lang="en-US" sz="3200" i="1">
                              <a:latin typeface="Cambria Math" panose="02040503050406030204" pitchFamily="18" charset="0"/>
                            </a:rPr>
                            <m:t>𝑒𝑠𝑡𝑖𝑚𝑎𝑡𝑜𝑟</m:t>
                          </m:r>
                        </m:den>
                      </m:f>
                    </m:oMath>
                  </m:oMathPara>
                </a14:m>
                <a:endParaRPr lang="en-US" sz="3200" i="1" dirty="0" smtClean="0"/>
              </a:p>
              <a:p>
                <a:pPr marL="914400" lvl="1" indent="-508000">
                  <a:buNone/>
                  <a:tabLst>
                    <a:tab pos="1089025" algn="l"/>
                  </a:tabLst>
                </a:pPr>
                <a14:m>
                  <m:oMathPara xmlns:m="http://schemas.openxmlformats.org/officeDocument/2006/math">
                    <m:oMathParaPr>
                      <m:jc m:val="left"/>
                    </m:oMathParaPr>
                    <m:oMath xmlns:m="http://schemas.openxmlformats.org/officeDocument/2006/math">
                      <m:r>
                        <a:rPr lang="en-US" sz="3200" b="0" i="1" smtClean="0">
                          <a:latin typeface="Cambria Math" panose="02040503050406030204" pitchFamily="18" charset="0"/>
                        </a:rPr>
                        <m:t>=</m:t>
                      </m:r>
                      <m:f>
                        <m:fPr>
                          <m:ctrlPr>
                            <a:rPr lang="en-US" sz="3200" i="1">
                              <a:latin typeface="Cambria Math" panose="02040503050406030204" pitchFamily="18" charset="0"/>
                            </a:rPr>
                          </m:ctrlPr>
                        </m:fPr>
                        <m:num>
                          <m:d>
                            <m:dPr>
                              <m:ctrlPr>
                                <a:rPr lang="en-US" sz="3200" i="1">
                                  <a:latin typeface="Cambria Math" panose="02040503050406030204" pitchFamily="18" charset="0"/>
                                </a:rPr>
                              </m:ctrlPr>
                            </m:dPr>
                            <m:e>
                              <m:sSub>
                                <m:sSubPr>
                                  <m:ctrlPr>
                                    <a:rPr lang="en-US" sz="3200" i="1">
                                      <a:latin typeface="Cambria Math" panose="02040503050406030204" pitchFamily="18" charset="0"/>
                                    </a:rPr>
                                  </m:ctrlPr>
                                </m:sSubPr>
                                <m:e>
                                  <m:acc>
                                    <m:accPr>
                                      <m:chr m:val="̅"/>
                                      <m:ctrlPr>
                                        <a:rPr lang="en-US" sz="3200" i="1">
                                          <a:latin typeface="Cambria Math" panose="02040503050406030204" pitchFamily="18" charset="0"/>
                                        </a:rPr>
                                      </m:ctrlPr>
                                    </m:accPr>
                                    <m:e>
                                      <m:r>
                                        <a:rPr lang="en-US" sz="3200" i="1">
                                          <a:latin typeface="Cambria Math" panose="02040503050406030204" pitchFamily="18" charset="0"/>
                                        </a:rPr>
                                        <m:t>𝑥</m:t>
                                      </m:r>
                                    </m:e>
                                  </m:acc>
                                </m:e>
                                <m:sub>
                                  <m:r>
                                    <a:rPr lang="en-US" sz="3200" i="1">
                                      <a:latin typeface="Cambria Math" panose="02040503050406030204" pitchFamily="18" charset="0"/>
                                    </a:rPr>
                                    <m:t>1</m:t>
                                  </m:r>
                                </m:sub>
                              </m:sSub>
                              <m:r>
                                <a:rPr lang="en-US" sz="3200" i="1">
                                  <a:latin typeface="Cambria Math" panose="02040503050406030204" pitchFamily="18" charset="0"/>
                                </a:rPr>
                                <m:t>−</m:t>
                              </m:r>
                              <m:sSub>
                                <m:sSubPr>
                                  <m:ctrlPr>
                                    <a:rPr lang="en-US" sz="3200" i="1">
                                      <a:latin typeface="Cambria Math" panose="02040503050406030204" pitchFamily="18" charset="0"/>
                                    </a:rPr>
                                  </m:ctrlPr>
                                </m:sSubPr>
                                <m:e>
                                  <m:acc>
                                    <m:accPr>
                                      <m:chr m:val="̅"/>
                                      <m:ctrlPr>
                                        <a:rPr lang="en-US" sz="3200" i="1">
                                          <a:latin typeface="Cambria Math" panose="02040503050406030204" pitchFamily="18" charset="0"/>
                                        </a:rPr>
                                      </m:ctrlPr>
                                    </m:accPr>
                                    <m:e>
                                      <m:r>
                                        <a:rPr lang="en-US" sz="3200" i="1">
                                          <a:latin typeface="Cambria Math" panose="02040503050406030204" pitchFamily="18" charset="0"/>
                                        </a:rPr>
                                        <m:t>𝑥</m:t>
                                      </m:r>
                                    </m:e>
                                  </m:acc>
                                </m:e>
                                <m:sub>
                                  <m:r>
                                    <a:rPr lang="en-US" sz="3200" i="1">
                                      <a:latin typeface="Cambria Math" panose="02040503050406030204" pitchFamily="18" charset="0"/>
                                    </a:rPr>
                                    <m:t>2</m:t>
                                  </m:r>
                                </m:sub>
                              </m:sSub>
                            </m:e>
                          </m:d>
                          <m:r>
                            <a:rPr lang="en-US" sz="3200" i="1">
                              <a:latin typeface="Cambria Math" panose="02040503050406030204" pitchFamily="18" charset="0"/>
                            </a:rPr>
                            <m:t>−</m:t>
                          </m:r>
                          <m:sSub>
                            <m:sSubPr>
                              <m:ctrlPr>
                                <a:rPr lang="en-US" sz="3200" i="1">
                                  <a:latin typeface="Cambria Math" panose="02040503050406030204" pitchFamily="18" charset="0"/>
                                </a:rPr>
                              </m:ctrlPr>
                            </m:sSubPr>
                            <m:e>
                              <m:r>
                                <m:rPr>
                                  <m:sty m:val="p"/>
                                </m:rPr>
                                <a:rPr lang="en-US" sz="3200">
                                  <a:latin typeface="Cambria Math" panose="02040503050406030204" pitchFamily="18" charset="0"/>
                                </a:rPr>
                                <m:t>Δ</m:t>
                              </m:r>
                            </m:e>
                            <m:sub>
                              <m:r>
                                <a:rPr lang="en-US" sz="3200" i="1">
                                  <a:latin typeface="Cambria Math" panose="02040503050406030204" pitchFamily="18" charset="0"/>
                                </a:rPr>
                                <m:t>0</m:t>
                              </m:r>
                            </m:sub>
                          </m:sSub>
                        </m:num>
                        <m:den>
                          <m:rad>
                            <m:radPr>
                              <m:degHide m:val="on"/>
                              <m:ctrlPr>
                                <a:rPr lang="en-US" sz="3200" i="1">
                                  <a:latin typeface="Cambria Math" panose="02040503050406030204" pitchFamily="18" charset="0"/>
                                </a:rPr>
                              </m:ctrlPr>
                            </m:radPr>
                            <m:deg/>
                            <m:e>
                              <m:f>
                                <m:fPr>
                                  <m:ctrlPr>
                                    <a:rPr lang="en-US" sz="3200" i="1">
                                      <a:latin typeface="Cambria Math" panose="02040503050406030204" pitchFamily="18" charset="0"/>
                                    </a:rPr>
                                  </m:ctrlPr>
                                </m:fPr>
                                <m:num>
                                  <m:sSubSup>
                                    <m:sSubSupPr>
                                      <m:ctrlPr>
                                        <a:rPr lang="en-US" sz="3200" i="1">
                                          <a:latin typeface="Cambria Math" panose="02040503050406030204" pitchFamily="18" charset="0"/>
                                        </a:rPr>
                                      </m:ctrlPr>
                                    </m:sSubSupPr>
                                    <m:e>
                                      <m:r>
                                        <a:rPr lang="en-US" sz="3200" i="1">
                                          <a:latin typeface="Cambria Math" panose="02040503050406030204" pitchFamily="18" charset="0"/>
                                        </a:rPr>
                                        <m:t>𝜎</m:t>
                                      </m:r>
                                    </m:e>
                                    <m:sub>
                                      <m:r>
                                        <a:rPr lang="en-US" sz="3200" i="1">
                                          <a:latin typeface="Cambria Math" panose="02040503050406030204" pitchFamily="18" charset="0"/>
                                        </a:rPr>
                                        <m:t>1</m:t>
                                      </m:r>
                                    </m:sub>
                                    <m:sup>
                                      <m:r>
                                        <a:rPr lang="en-US" sz="3200" i="1">
                                          <a:latin typeface="Cambria Math" panose="02040503050406030204" pitchFamily="18" charset="0"/>
                                        </a:rPr>
                                        <m:t>2</m:t>
                                      </m:r>
                                    </m:sup>
                                  </m:sSubSup>
                                </m:num>
                                <m:den>
                                  <m:sSub>
                                    <m:sSubPr>
                                      <m:ctrlPr>
                                        <a:rPr lang="en-US" sz="3200" i="1">
                                          <a:latin typeface="Cambria Math" panose="02040503050406030204" pitchFamily="18" charset="0"/>
                                        </a:rPr>
                                      </m:ctrlPr>
                                    </m:sSubPr>
                                    <m:e>
                                      <m:r>
                                        <a:rPr lang="en-US" sz="3200" i="1">
                                          <a:latin typeface="Cambria Math" panose="02040503050406030204" pitchFamily="18" charset="0"/>
                                        </a:rPr>
                                        <m:t>𝑛</m:t>
                                      </m:r>
                                    </m:e>
                                    <m:sub>
                                      <m:r>
                                        <a:rPr lang="en-US" sz="3200" i="1">
                                          <a:latin typeface="Cambria Math" panose="02040503050406030204" pitchFamily="18" charset="0"/>
                                        </a:rPr>
                                        <m:t>1</m:t>
                                      </m:r>
                                    </m:sub>
                                  </m:sSub>
                                </m:den>
                              </m:f>
                              <m:r>
                                <a:rPr lang="en-US" sz="3200" i="1">
                                  <a:latin typeface="Cambria Math" panose="02040503050406030204" pitchFamily="18" charset="0"/>
                                </a:rPr>
                                <m:t>+</m:t>
                              </m:r>
                              <m:f>
                                <m:fPr>
                                  <m:ctrlPr>
                                    <a:rPr lang="en-US" sz="3200" i="1">
                                      <a:latin typeface="Cambria Math" panose="02040503050406030204" pitchFamily="18" charset="0"/>
                                    </a:rPr>
                                  </m:ctrlPr>
                                </m:fPr>
                                <m:num>
                                  <m:sSubSup>
                                    <m:sSubSupPr>
                                      <m:ctrlPr>
                                        <a:rPr lang="en-US" sz="3200" i="1">
                                          <a:latin typeface="Cambria Math" panose="02040503050406030204" pitchFamily="18" charset="0"/>
                                        </a:rPr>
                                      </m:ctrlPr>
                                    </m:sSubSupPr>
                                    <m:e>
                                      <m:r>
                                        <a:rPr lang="en-US" sz="3200" i="1">
                                          <a:latin typeface="Cambria Math" panose="02040503050406030204" pitchFamily="18" charset="0"/>
                                        </a:rPr>
                                        <m:t>𝜎</m:t>
                                      </m:r>
                                    </m:e>
                                    <m:sub>
                                      <m:r>
                                        <a:rPr lang="en-US" sz="3200" i="1">
                                          <a:latin typeface="Cambria Math" panose="02040503050406030204" pitchFamily="18" charset="0"/>
                                        </a:rPr>
                                        <m:t>2</m:t>
                                      </m:r>
                                    </m:sub>
                                    <m:sup>
                                      <m:r>
                                        <a:rPr lang="en-US" sz="3200" i="1">
                                          <a:latin typeface="Cambria Math" panose="02040503050406030204" pitchFamily="18" charset="0"/>
                                        </a:rPr>
                                        <m:t>2</m:t>
                                      </m:r>
                                    </m:sup>
                                  </m:sSubSup>
                                </m:num>
                                <m:den>
                                  <m:sSub>
                                    <m:sSubPr>
                                      <m:ctrlPr>
                                        <a:rPr lang="en-US" sz="3200" i="1">
                                          <a:latin typeface="Cambria Math" panose="02040503050406030204" pitchFamily="18" charset="0"/>
                                        </a:rPr>
                                      </m:ctrlPr>
                                    </m:sSubPr>
                                    <m:e>
                                      <m:r>
                                        <a:rPr lang="en-US" sz="3200" i="1">
                                          <a:latin typeface="Cambria Math" panose="02040503050406030204" pitchFamily="18" charset="0"/>
                                        </a:rPr>
                                        <m:t>𝑛</m:t>
                                      </m:r>
                                    </m:e>
                                    <m:sub>
                                      <m:r>
                                        <a:rPr lang="en-US" sz="3200" i="1">
                                          <a:latin typeface="Cambria Math" panose="02040503050406030204" pitchFamily="18" charset="0"/>
                                        </a:rPr>
                                        <m:t>2</m:t>
                                      </m:r>
                                    </m:sub>
                                  </m:sSub>
                                </m:den>
                              </m:f>
                            </m:e>
                          </m:rad>
                        </m:den>
                      </m:f>
                    </m:oMath>
                  </m:oMathPara>
                </a14:m>
                <a:endParaRPr lang="en-US" sz="3200" dirty="0"/>
              </a:p>
              <a:p>
                <a:r>
                  <a:rPr lang="en-US" dirty="0" smtClean="0"/>
                  <a:t>Step 4</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52400" y="838200"/>
                <a:ext cx="8991600" cy="5287963"/>
              </a:xfrm>
              <a:blipFill rotWithShape="0">
                <a:blip r:embed="rId2"/>
                <a:stretch>
                  <a:fillRect l="-1559" t="-1499" b="-16032"/>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D85D01E0-4520-4710-81AB-3D8832D73914}" type="slidenum">
              <a:rPr lang="en-US" smtClean="0"/>
              <a:pPr/>
              <a:t>6</a:t>
            </a:fld>
            <a:endParaRPr lang="en-US"/>
          </a:p>
        </p:txBody>
      </p:sp>
    </p:spTree>
    <p:extLst>
      <p:ext uri="{BB962C8B-B14F-4D97-AF65-F5344CB8AC3E}">
        <p14:creationId xmlns:p14="http://schemas.microsoft.com/office/powerpoint/2010/main" val="1940556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Two-sample independent (Z): Confidence Interval</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Autofit/>
              </a:bodyPr>
              <a:lstStyle/>
              <a:p>
                <a:pPr marL="0" indent="0">
                  <a:buNone/>
                </a:pPr>
                <a:r>
                  <a:rPr lang="en-US" dirty="0" smtClean="0"/>
                  <a:t>The 100 (1 – </a:t>
                </a:r>
                <a:r>
                  <a:rPr lang="el-GR" dirty="0" smtClean="0"/>
                  <a:t>α</a:t>
                </a:r>
                <a:r>
                  <a:rPr lang="en-US" dirty="0" smtClean="0"/>
                  <a:t>)% confidence interval for µ</a:t>
                </a:r>
                <a:r>
                  <a:rPr lang="en-US" baseline="-25000" dirty="0" smtClean="0"/>
                  <a:t>1</a:t>
                </a:r>
                <a:r>
                  <a:rPr lang="en-US" dirty="0" smtClean="0"/>
                  <a:t> - µ</a:t>
                </a:r>
                <a:r>
                  <a:rPr lang="en-US" baseline="-25000" dirty="0" smtClean="0"/>
                  <a:t>2</a:t>
                </a:r>
                <a:r>
                  <a:rPr lang="en-US" dirty="0" smtClean="0"/>
                  <a:t> is</a:t>
                </a:r>
              </a:p>
              <a:p>
                <a:pPr marL="4630738" lvl="4" indent="-4630738">
                  <a:buNone/>
                </a:pPr>
                <a:r>
                  <a:rPr lang="en-US" sz="3200" dirty="0"/>
                  <a:t>estimator ± (critical value)(standard deviation of the estimator) </a:t>
                </a:r>
                <a:endParaRPr lang="en-US" sz="3200" dirty="0" smtClean="0"/>
              </a:p>
              <a:p>
                <a:pPr marL="914400" lvl="4" indent="-508000">
                  <a:buNone/>
                </a:pPr>
                <a14:m>
                  <m:oMathPara xmlns:m="http://schemas.openxmlformats.org/officeDocument/2006/math">
                    <m:oMathParaPr>
                      <m:jc m:val="left"/>
                    </m:oMathParaPr>
                    <m:oMath xmlns:m="http://schemas.openxmlformats.org/officeDocument/2006/math">
                      <m:r>
                        <a:rPr lang="en-US" sz="3200" b="0" i="0" smtClean="0">
                          <a:latin typeface="Cambria Math" panose="02040503050406030204" pitchFamily="18" charset="0"/>
                        </a:rPr>
                        <m:t>=</m:t>
                      </m:r>
                      <m:d>
                        <m:dPr>
                          <m:ctrlPr>
                            <a:rPr lang="en-US" sz="3200" i="1">
                              <a:latin typeface="Cambria Math" panose="02040503050406030204" pitchFamily="18" charset="0"/>
                            </a:rPr>
                          </m:ctrlPr>
                        </m:dPr>
                        <m:e>
                          <m:sSub>
                            <m:sSubPr>
                              <m:ctrlPr>
                                <a:rPr lang="en-US" sz="3200" i="1">
                                  <a:latin typeface="Cambria Math" panose="02040503050406030204" pitchFamily="18" charset="0"/>
                                </a:rPr>
                              </m:ctrlPr>
                            </m:sSubPr>
                            <m:e>
                              <m:acc>
                                <m:accPr>
                                  <m:chr m:val="̅"/>
                                  <m:ctrlPr>
                                    <a:rPr lang="en-US" sz="3200" i="1">
                                      <a:latin typeface="Cambria Math" panose="02040503050406030204" pitchFamily="18" charset="0"/>
                                    </a:rPr>
                                  </m:ctrlPr>
                                </m:accPr>
                                <m:e>
                                  <m:r>
                                    <a:rPr lang="en-US" sz="3200" i="1">
                                      <a:latin typeface="Cambria Math" panose="02040503050406030204" pitchFamily="18" charset="0"/>
                                    </a:rPr>
                                    <m:t>𝑥</m:t>
                                  </m:r>
                                </m:e>
                              </m:acc>
                            </m:e>
                            <m:sub>
                              <m:r>
                                <a:rPr lang="en-US" sz="3200" i="1">
                                  <a:latin typeface="Cambria Math" panose="02040503050406030204" pitchFamily="18" charset="0"/>
                                </a:rPr>
                                <m:t>1</m:t>
                              </m:r>
                            </m:sub>
                          </m:sSub>
                          <m:r>
                            <a:rPr lang="en-US" sz="3200" i="1">
                              <a:latin typeface="Cambria Math" panose="02040503050406030204" pitchFamily="18" charset="0"/>
                            </a:rPr>
                            <m:t>−</m:t>
                          </m:r>
                          <m:sSub>
                            <m:sSubPr>
                              <m:ctrlPr>
                                <a:rPr lang="en-US" sz="3200" i="1">
                                  <a:latin typeface="Cambria Math" panose="02040503050406030204" pitchFamily="18" charset="0"/>
                                </a:rPr>
                              </m:ctrlPr>
                            </m:sSubPr>
                            <m:e>
                              <m:acc>
                                <m:accPr>
                                  <m:chr m:val="̅"/>
                                  <m:ctrlPr>
                                    <a:rPr lang="en-US" sz="3200" i="1">
                                      <a:latin typeface="Cambria Math" panose="02040503050406030204" pitchFamily="18" charset="0"/>
                                    </a:rPr>
                                  </m:ctrlPr>
                                </m:accPr>
                                <m:e>
                                  <m:r>
                                    <a:rPr lang="en-US" sz="3200" i="1">
                                      <a:latin typeface="Cambria Math" panose="02040503050406030204" pitchFamily="18" charset="0"/>
                                    </a:rPr>
                                    <m:t>𝑥</m:t>
                                  </m:r>
                                </m:e>
                              </m:acc>
                            </m:e>
                            <m:sub>
                              <m:r>
                                <a:rPr lang="en-US" sz="3200" i="1">
                                  <a:latin typeface="Cambria Math" panose="02040503050406030204" pitchFamily="18" charset="0"/>
                                </a:rPr>
                                <m:t>2</m:t>
                              </m:r>
                            </m:sub>
                          </m:sSub>
                        </m:e>
                      </m:d>
                      <m:r>
                        <a:rPr lang="en-US" sz="3200" i="1">
                          <a:latin typeface="Cambria Math" panose="02040503050406030204" pitchFamily="18" charset="0"/>
                        </a:rPr>
                        <m:t>±</m:t>
                      </m:r>
                      <m:sSub>
                        <m:sSubPr>
                          <m:ctrlPr>
                            <a:rPr lang="en-US" sz="3200" i="1">
                              <a:latin typeface="Cambria Math" panose="02040503050406030204" pitchFamily="18" charset="0"/>
                            </a:rPr>
                          </m:ctrlPr>
                        </m:sSubPr>
                        <m:e>
                          <m:r>
                            <a:rPr lang="en-US" sz="3200" i="1">
                              <a:latin typeface="Cambria Math" panose="02040503050406030204" pitchFamily="18" charset="0"/>
                            </a:rPr>
                            <m:t>𝑧</m:t>
                          </m:r>
                        </m:e>
                        <m:sub>
                          <m:f>
                            <m:fPr>
                              <m:type m:val="lin"/>
                              <m:ctrlPr>
                                <a:rPr lang="en-US" sz="3200" i="1">
                                  <a:latin typeface="Cambria Math" panose="02040503050406030204" pitchFamily="18" charset="0"/>
                                </a:rPr>
                              </m:ctrlPr>
                            </m:fPr>
                            <m:num>
                              <m:r>
                                <a:rPr lang="en-US" sz="3200" i="1">
                                  <a:latin typeface="Cambria Math" panose="02040503050406030204" pitchFamily="18" charset="0"/>
                                </a:rPr>
                                <m:t>𝛼</m:t>
                              </m:r>
                            </m:num>
                            <m:den>
                              <m:r>
                                <a:rPr lang="en-US" sz="3200" i="1">
                                  <a:latin typeface="Cambria Math" panose="02040503050406030204" pitchFamily="18" charset="0"/>
                                </a:rPr>
                                <m:t>2</m:t>
                              </m:r>
                            </m:den>
                          </m:f>
                        </m:sub>
                      </m:sSub>
                      <m:rad>
                        <m:radPr>
                          <m:degHide m:val="on"/>
                          <m:ctrlPr>
                            <a:rPr lang="en-US" sz="3200" i="1">
                              <a:latin typeface="Cambria Math" panose="02040503050406030204" pitchFamily="18" charset="0"/>
                            </a:rPr>
                          </m:ctrlPr>
                        </m:radPr>
                        <m:deg/>
                        <m:e>
                          <m:f>
                            <m:fPr>
                              <m:ctrlPr>
                                <a:rPr lang="en-US" sz="3200" i="1">
                                  <a:latin typeface="Cambria Math" panose="02040503050406030204" pitchFamily="18" charset="0"/>
                                </a:rPr>
                              </m:ctrlPr>
                            </m:fPr>
                            <m:num>
                              <m:sSubSup>
                                <m:sSubSupPr>
                                  <m:ctrlPr>
                                    <a:rPr lang="en-US" sz="3200" i="1">
                                      <a:latin typeface="Cambria Math" panose="02040503050406030204" pitchFamily="18" charset="0"/>
                                    </a:rPr>
                                  </m:ctrlPr>
                                </m:sSubSupPr>
                                <m:e>
                                  <m:r>
                                    <a:rPr lang="en-US" sz="3200" i="1">
                                      <a:latin typeface="Cambria Math" panose="02040503050406030204" pitchFamily="18" charset="0"/>
                                    </a:rPr>
                                    <m:t>𝜎</m:t>
                                  </m:r>
                                </m:e>
                                <m:sub>
                                  <m:r>
                                    <a:rPr lang="en-US" sz="3200" i="1">
                                      <a:latin typeface="Cambria Math" panose="02040503050406030204" pitchFamily="18" charset="0"/>
                                    </a:rPr>
                                    <m:t>1</m:t>
                                  </m:r>
                                </m:sub>
                                <m:sup>
                                  <m:r>
                                    <a:rPr lang="en-US" sz="3200" i="1">
                                      <a:latin typeface="Cambria Math" panose="02040503050406030204" pitchFamily="18" charset="0"/>
                                    </a:rPr>
                                    <m:t>2</m:t>
                                  </m:r>
                                </m:sup>
                              </m:sSubSup>
                            </m:num>
                            <m:den>
                              <m:sSub>
                                <m:sSubPr>
                                  <m:ctrlPr>
                                    <a:rPr lang="en-US" sz="3200" i="1">
                                      <a:latin typeface="Cambria Math" panose="02040503050406030204" pitchFamily="18" charset="0"/>
                                    </a:rPr>
                                  </m:ctrlPr>
                                </m:sSubPr>
                                <m:e>
                                  <m:r>
                                    <a:rPr lang="en-US" sz="3200" i="1">
                                      <a:latin typeface="Cambria Math" panose="02040503050406030204" pitchFamily="18" charset="0"/>
                                    </a:rPr>
                                    <m:t>𝑛</m:t>
                                  </m:r>
                                </m:e>
                                <m:sub>
                                  <m:r>
                                    <a:rPr lang="en-US" sz="3200" i="1">
                                      <a:latin typeface="Cambria Math" panose="02040503050406030204" pitchFamily="18" charset="0"/>
                                    </a:rPr>
                                    <m:t>1</m:t>
                                  </m:r>
                                </m:sub>
                              </m:sSub>
                            </m:den>
                          </m:f>
                          <m:r>
                            <a:rPr lang="en-US" sz="3200" i="1">
                              <a:latin typeface="Cambria Math" panose="02040503050406030204" pitchFamily="18" charset="0"/>
                            </a:rPr>
                            <m:t>+</m:t>
                          </m:r>
                          <m:f>
                            <m:fPr>
                              <m:ctrlPr>
                                <a:rPr lang="en-US" sz="3200" i="1">
                                  <a:latin typeface="Cambria Math" panose="02040503050406030204" pitchFamily="18" charset="0"/>
                                </a:rPr>
                              </m:ctrlPr>
                            </m:fPr>
                            <m:num>
                              <m:sSubSup>
                                <m:sSubSupPr>
                                  <m:ctrlPr>
                                    <a:rPr lang="en-US" sz="3200" i="1">
                                      <a:latin typeface="Cambria Math" panose="02040503050406030204" pitchFamily="18" charset="0"/>
                                    </a:rPr>
                                  </m:ctrlPr>
                                </m:sSubSupPr>
                                <m:e>
                                  <m:r>
                                    <a:rPr lang="en-US" sz="3200" i="1">
                                      <a:latin typeface="Cambria Math" panose="02040503050406030204" pitchFamily="18" charset="0"/>
                                    </a:rPr>
                                    <m:t>𝜎</m:t>
                                  </m:r>
                                </m:e>
                                <m:sub>
                                  <m:r>
                                    <a:rPr lang="en-US" sz="3200" i="1">
                                      <a:latin typeface="Cambria Math" panose="02040503050406030204" pitchFamily="18" charset="0"/>
                                    </a:rPr>
                                    <m:t>2</m:t>
                                  </m:r>
                                </m:sub>
                                <m:sup>
                                  <m:r>
                                    <a:rPr lang="en-US" sz="3200" i="1">
                                      <a:latin typeface="Cambria Math" panose="02040503050406030204" pitchFamily="18" charset="0"/>
                                    </a:rPr>
                                    <m:t>2</m:t>
                                  </m:r>
                                </m:sup>
                              </m:sSubSup>
                            </m:num>
                            <m:den>
                              <m:sSub>
                                <m:sSubPr>
                                  <m:ctrlPr>
                                    <a:rPr lang="en-US" sz="3200" i="1">
                                      <a:latin typeface="Cambria Math" panose="02040503050406030204" pitchFamily="18" charset="0"/>
                                    </a:rPr>
                                  </m:ctrlPr>
                                </m:sSubPr>
                                <m:e>
                                  <m:r>
                                    <a:rPr lang="en-US" sz="3200" i="1">
                                      <a:latin typeface="Cambria Math" panose="02040503050406030204" pitchFamily="18" charset="0"/>
                                    </a:rPr>
                                    <m:t>𝑛</m:t>
                                  </m:r>
                                </m:e>
                                <m:sub>
                                  <m:r>
                                    <a:rPr lang="en-US" sz="3200" i="1">
                                      <a:latin typeface="Cambria Math" panose="02040503050406030204" pitchFamily="18" charset="0"/>
                                    </a:rPr>
                                    <m:t>2</m:t>
                                  </m:r>
                                </m:sub>
                              </m:sSub>
                            </m:den>
                          </m:f>
                        </m:e>
                      </m:rad>
                    </m:oMath>
                  </m:oMathPara>
                </a14:m>
                <a:endParaRPr lang="en-US" sz="3200" dirty="0"/>
              </a:p>
              <a:p>
                <a:pPr marL="0" indent="0">
                  <a:buNone/>
                </a:pPr>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852" t="-1752" r="-1630"/>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D85D01E0-4520-4710-81AB-3D8832D73914}" type="slidenum">
              <a:rPr lang="en-US" smtClean="0"/>
              <a:pPr/>
              <a:t>7</a:t>
            </a:fld>
            <a:endParaRPr lang="en-US"/>
          </a:p>
        </p:txBody>
      </p:sp>
    </p:spTree>
    <p:extLst>
      <p:ext uri="{BB962C8B-B14F-4D97-AF65-F5344CB8AC3E}">
        <p14:creationId xmlns:p14="http://schemas.microsoft.com/office/powerpoint/2010/main" val="2089124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Two-sample independent (</a:t>
            </a:r>
            <a:r>
              <a:rPr lang="en-US" dirty="0"/>
              <a:t>t</a:t>
            </a:r>
            <a:r>
              <a:rPr lang="en-US" dirty="0" smtClean="0"/>
              <a:t>):</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600200"/>
                <a:ext cx="8229600" cy="5121275"/>
              </a:xfrm>
            </p:spPr>
            <p:txBody>
              <a:bodyPr>
                <a:noAutofit/>
              </a:bodyPr>
              <a:lstStyle/>
              <a:p>
                <a:r>
                  <a:rPr lang="en-US" dirty="0" smtClean="0"/>
                  <a:t>Hypothesis test</a:t>
                </a:r>
              </a:p>
              <a:p>
                <a:pPr marL="457200" lvl="1" indent="0">
                  <a:buNone/>
                </a:pPr>
                <a14:m>
                  <m:oMathPara xmlns:m="http://schemas.openxmlformats.org/officeDocument/2006/math">
                    <m:oMathParaPr>
                      <m:jc m:val="centerGroup"/>
                    </m:oMathParaPr>
                    <m:oMath xmlns:m="http://schemas.openxmlformats.org/officeDocument/2006/math">
                      <m:sSub>
                        <m:sSubPr>
                          <m:ctrlPr>
                            <a:rPr lang="en-US" sz="3200" i="1">
                              <a:latin typeface="Cambria Math" panose="02040503050406030204" pitchFamily="18" charset="0"/>
                            </a:rPr>
                          </m:ctrlPr>
                        </m:sSubPr>
                        <m:e>
                          <m:r>
                            <a:rPr lang="en-US" sz="3200" b="0" i="1" smtClean="0">
                              <a:latin typeface="Cambria Math" panose="02040503050406030204" pitchFamily="18" charset="0"/>
                            </a:rPr>
                            <m:t>𝑇</m:t>
                          </m:r>
                          <m:r>
                            <a:rPr lang="en-US" sz="3200" b="0" i="1" smtClean="0">
                              <a:latin typeface="Cambria Math" panose="02040503050406030204" pitchFamily="18" charset="0"/>
                            </a:rPr>
                            <m:t>′</m:t>
                          </m:r>
                        </m:e>
                        <m:sub>
                          <m:r>
                            <a:rPr lang="en-US" sz="3200" i="1">
                              <a:latin typeface="Cambria Math" panose="02040503050406030204" pitchFamily="18" charset="0"/>
                            </a:rPr>
                            <m:t>𝑡𝑠</m:t>
                          </m:r>
                        </m:sub>
                      </m:sSub>
                      <m:r>
                        <a:rPr lang="en-US" sz="3200" b="0" i="1" smtClean="0">
                          <a:latin typeface="Cambria Math" panose="02040503050406030204" pitchFamily="18" charset="0"/>
                        </a:rPr>
                        <m:t>=</m:t>
                      </m:r>
                      <m:f>
                        <m:fPr>
                          <m:ctrlPr>
                            <a:rPr lang="en-US" sz="3200" i="1">
                              <a:latin typeface="Cambria Math" panose="02040503050406030204" pitchFamily="18" charset="0"/>
                            </a:rPr>
                          </m:ctrlPr>
                        </m:fPr>
                        <m:num>
                          <m:d>
                            <m:dPr>
                              <m:ctrlPr>
                                <a:rPr lang="en-US" sz="3200" i="1">
                                  <a:latin typeface="Cambria Math" panose="02040503050406030204" pitchFamily="18" charset="0"/>
                                </a:rPr>
                              </m:ctrlPr>
                            </m:dPr>
                            <m:e>
                              <m:sSub>
                                <m:sSubPr>
                                  <m:ctrlPr>
                                    <a:rPr lang="en-US" sz="3200" i="1">
                                      <a:latin typeface="Cambria Math" panose="02040503050406030204" pitchFamily="18" charset="0"/>
                                    </a:rPr>
                                  </m:ctrlPr>
                                </m:sSubPr>
                                <m:e>
                                  <m:acc>
                                    <m:accPr>
                                      <m:chr m:val="̅"/>
                                      <m:ctrlPr>
                                        <a:rPr lang="en-US" sz="3200" i="1">
                                          <a:latin typeface="Cambria Math" panose="02040503050406030204" pitchFamily="18" charset="0"/>
                                        </a:rPr>
                                      </m:ctrlPr>
                                    </m:accPr>
                                    <m:e>
                                      <m:r>
                                        <a:rPr lang="en-US" sz="3200" i="1">
                                          <a:latin typeface="Cambria Math" panose="02040503050406030204" pitchFamily="18" charset="0"/>
                                        </a:rPr>
                                        <m:t>𝑥</m:t>
                                      </m:r>
                                    </m:e>
                                  </m:acc>
                                </m:e>
                                <m:sub>
                                  <m:r>
                                    <a:rPr lang="en-US" sz="3200" i="1">
                                      <a:latin typeface="Cambria Math" panose="02040503050406030204" pitchFamily="18" charset="0"/>
                                    </a:rPr>
                                    <m:t>1</m:t>
                                  </m:r>
                                </m:sub>
                              </m:sSub>
                              <m:r>
                                <a:rPr lang="en-US" sz="3200" i="1">
                                  <a:latin typeface="Cambria Math" panose="02040503050406030204" pitchFamily="18" charset="0"/>
                                </a:rPr>
                                <m:t>−</m:t>
                              </m:r>
                              <m:sSub>
                                <m:sSubPr>
                                  <m:ctrlPr>
                                    <a:rPr lang="en-US" sz="3200" i="1">
                                      <a:latin typeface="Cambria Math" panose="02040503050406030204" pitchFamily="18" charset="0"/>
                                    </a:rPr>
                                  </m:ctrlPr>
                                </m:sSubPr>
                                <m:e>
                                  <m:acc>
                                    <m:accPr>
                                      <m:chr m:val="̅"/>
                                      <m:ctrlPr>
                                        <a:rPr lang="en-US" sz="3200" i="1">
                                          <a:latin typeface="Cambria Math" panose="02040503050406030204" pitchFamily="18" charset="0"/>
                                        </a:rPr>
                                      </m:ctrlPr>
                                    </m:accPr>
                                    <m:e>
                                      <m:r>
                                        <a:rPr lang="en-US" sz="3200" i="1">
                                          <a:latin typeface="Cambria Math" panose="02040503050406030204" pitchFamily="18" charset="0"/>
                                        </a:rPr>
                                        <m:t>𝑥</m:t>
                                      </m:r>
                                    </m:e>
                                  </m:acc>
                                </m:e>
                                <m:sub>
                                  <m:r>
                                    <a:rPr lang="en-US" sz="3200" i="1">
                                      <a:latin typeface="Cambria Math" panose="02040503050406030204" pitchFamily="18" charset="0"/>
                                    </a:rPr>
                                    <m:t>2</m:t>
                                  </m:r>
                                </m:sub>
                              </m:sSub>
                            </m:e>
                          </m:d>
                          <m:r>
                            <a:rPr lang="en-US" sz="3200" i="1">
                              <a:latin typeface="Cambria Math" panose="02040503050406030204" pitchFamily="18" charset="0"/>
                            </a:rPr>
                            <m:t>−</m:t>
                          </m:r>
                          <m:sSub>
                            <m:sSubPr>
                              <m:ctrlPr>
                                <a:rPr lang="en-US" sz="3200" i="1">
                                  <a:latin typeface="Cambria Math" panose="02040503050406030204" pitchFamily="18" charset="0"/>
                                </a:rPr>
                              </m:ctrlPr>
                            </m:sSubPr>
                            <m:e>
                              <m:r>
                                <m:rPr>
                                  <m:sty m:val="p"/>
                                </m:rPr>
                                <a:rPr lang="en-US" sz="3200">
                                  <a:latin typeface="Cambria Math" panose="02040503050406030204" pitchFamily="18" charset="0"/>
                                </a:rPr>
                                <m:t>Δ</m:t>
                              </m:r>
                            </m:e>
                            <m:sub>
                              <m:r>
                                <a:rPr lang="en-US" sz="3200" i="1">
                                  <a:latin typeface="Cambria Math" panose="02040503050406030204" pitchFamily="18" charset="0"/>
                                </a:rPr>
                                <m:t>0</m:t>
                              </m:r>
                            </m:sub>
                          </m:sSub>
                        </m:num>
                        <m:den>
                          <m:rad>
                            <m:radPr>
                              <m:degHide m:val="on"/>
                              <m:ctrlPr>
                                <a:rPr lang="en-US" sz="3200" i="1">
                                  <a:latin typeface="Cambria Math" panose="02040503050406030204" pitchFamily="18" charset="0"/>
                                </a:rPr>
                              </m:ctrlPr>
                            </m:radPr>
                            <m:deg/>
                            <m:e>
                              <m:f>
                                <m:fPr>
                                  <m:ctrlPr>
                                    <a:rPr lang="en-US" sz="3200" i="1">
                                      <a:latin typeface="Cambria Math" panose="02040503050406030204" pitchFamily="18" charset="0"/>
                                    </a:rPr>
                                  </m:ctrlPr>
                                </m:fPr>
                                <m:num>
                                  <m:sSubSup>
                                    <m:sSubSupPr>
                                      <m:ctrlPr>
                                        <a:rPr lang="en-US" sz="3200" i="1">
                                          <a:latin typeface="Cambria Math" panose="02040503050406030204" pitchFamily="18" charset="0"/>
                                        </a:rPr>
                                      </m:ctrlPr>
                                    </m:sSubSupPr>
                                    <m:e>
                                      <m:r>
                                        <a:rPr lang="en-US" sz="3200" b="0" i="1" smtClean="0">
                                          <a:latin typeface="Cambria Math" panose="02040503050406030204" pitchFamily="18" charset="0"/>
                                        </a:rPr>
                                        <m:t>𝑠</m:t>
                                      </m:r>
                                    </m:e>
                                    <m:sub>
                                      <m:r>
                                        <a:rPr lang="en-US" sz="3200" i="1">
                                          <a:latin typeface="Cambria Math" panose="02040503050406030204" pitchFamily="18" charset="0"/>
                                        </a:rPr>
                                        <m:t>1</m:t>
                                      </m:r>
                                    </m:sub>
                                    <m:sup>
                                      <m:r>
                                        <a:rPr lang="en-US" sz="3200" i="1">
                                          <a:latin typeface="Cambria Math" panose="02040503050406030204" pitchFamily="18" charset="0"/>
                                        </a:rPr>
                                        <m:t>2</m:t>
                                      </m:r>
                                    </m:sup>
                                  </m:sSubSup>
                                </m:num>
                                <m:den>
                                  <m:sSub>
                                    <m:sSubPr>
                                      <m:ctrlPr>
                                        <a:rPr lang="en-US" sz="3200" i="1">
                                          <a:latin typeface="Cambria Math" panose="02040503050406030204" pitchFamily="18" charset="0"/>
                                        </a:rPr>
                                      </m:ctrlPr>
                                    </m:sSubPr>
                                    <m:e>
                                      <m:r>
                                        <a:rPr lang="en-US" sz="3200" i="1">
                                          <a:latin typeface="Cambria Math" panose="02040503050406030204" pitchFamily="18" charset="0"/>
                                        </a:rPr>
                                        <m:t>𝑛</m:t>
                                      </m:r>
                                    </m:e>
                                    <m:sub>
                                      <m:r>
                                        <a:rPr lang="en-US" sz="3200" i="1">
                                          <a:latin typeface="Cambria Math" panose="02040503050406030204" pitchFamily="18" charset="0"/>
                                        </a:rPr>
                                        <m:t>1</m:t>
                                      </m:r>
                                    </m:sub>
                                  </m:sSub>
                                </m:den>
                              </m:f>
                              <m:r>
                                <a:rPr lang="en-US" sz="3200" i="1">
                                  <a:latin typeface="Cambria Math" panose="02040503050406030204" pitchFamily="18" charset="0"/>
                                </a:rPr>
                                <m:t>+</m:t>
                              </m:r>
                              <m:f>
                                <m:fPr>
                                  <m:ctrlPr>
                                    <a:rPr lang="en-US" sz="3200" i="1">
                                      <a:latin typeface="Cambria Math" panose="02040503050406030204" pitchFamily="18" charset="0"/>
                                    </a:rPr>
                                  </m:ctrlPr>
                                </m:fPr>
                                <m:num>
                                  <m:sSubSup>
                                    <m:sSubSupPr>
                                      <m:ctrlPr>
                                        <a:rPr lang="en-US" sz="3200" i="1">
                                          <a:latin typeface="Cambria Math" panose="02040503050406030204" pitchFamily="18" charset="0"/>
                                        </a:rPr>
                                      </m:ctrlPr>
                                    </m:sSubSupPr>
                                    <m:e>
                                      <m:r>
                                        <a:rPr lang="en-US" sz="3200" b="0" i="1" smtClean="0">
                                          <a:latin typeface="Cambria Math" panose="02040503050406030204" pitchFamily="18" charset="0"/>
                                        </a:rPr>
                                        <m:t>𝑠</m:t>
                                      </m:r>
                                    </m:e>
                                    <m:sub>
                                      <m:r>
                                        <a:rPr lang="en-US" sz="3200" i="1">
                                          <a:latin typeface="Cambria Math" panose="02040503050406030204" pitchFamily="18" charset="0"/>
                                        </a:rPr>
                                        <m:t>2</m:t>
                                      </m:r>
                                    </m:sub>
                                    <m:sup>
                                      <m:r>
                                        <a:rPr lang="en-US" sz="3200" i="1">
                                          <a:latin typeface="Cambria Math" panose="02040503050406030204" pitchFamily="18" charset="0"/>
                                        </a:rPr>
                                        <m:t>2</m:t>
                                      </m:r>
                                    </m:sup>
                                  </m:sSubSup>
                                </m:num>
                                <m:den>
                                  <m:sSub>
                                    <m:sSubPr>
                                      <m:ctrlPr>
                                        <a:rPr lang="en-US" sz="3200" i="1">
                                          <a:latin typeface="Cambria Math" panose="02040503050406030204" pitchFamily="18" charset="0"/>
                                        </a:rPr>
                                      </m:ctrlPr>
                                    </m:sSubPr>
                                    <m:e>
                                      <m:r>
                                        <a:rPr lang="en-US" sz="3200" i="1">
                                          <a:latin typeface="Cambria Math" panose="02040503050406030204" pitchFamily="18" charset="0"/>
                                        </a:rPr>
                                        <m:t>𝑛</m:t>
                                      </m:r>
                                    </m:e>
                                    <m:sub>
                                      <m:r>
                                        <a:rPr lang="en-US" sz="3200" i="1">
                                          <a:latin typeface="Cambria Math" panose="02040503050406030204" pitchFamily="18" charset="0"/>
                                        </a:rPr>
                                        <m:t>2</m:t>
                                      </m:r>
                                    </m:sub>
                                  </m:sSub>
                                </m:den>
                              </m:f>
                            </m:e>
                          </m:rad>
                        </m:den>
                      </m:f>
                    </m:oMath>
                  </m:oMathPara>
                </a14:m>
                <a:endParaRPr lang="en-US" sz="3200" dirty="0"/>
              </a:p>
              <a:p>
                <a:r>
                  <a:rPr lang="en-US" dirty="0" smtClean="0">
                    <a:solidFill>
                      <a:schemeClr val="bg1">
                        <a:lumMod val="50000"/>
                      </a:schemeClr>
                    </a:solidFill>
                  </a:rPr>
                  <a:t>Confidence interval</a:t>
                </a:r>
              </a:p>
              <a:p>
                <a:pPr marL="457200" lvl="1" indent="0">
                  <a:buNone/>
                </a:pPr>
                <a14:m>
                  <m:oMathPara xmlns:m="http://schemas.openxmlformats.org/officeDocument/2006/math">
                    <m:oMathParaPr>
                      <m:jc m:val="centerGroup"/>
                    </m:oMathParaPr>
                    <m:oMath xmlns:m="http://schemas.openxmlformats.org/officeDocument/2006/math">
                      <m:d>
                        <m:dPr>
                          <m:ctrlPr>
                            <a:rPr lang="en-US" sz="3200" i="1">
                              <a:solidFill>
                                <a:schemeClr val="bg1">
                                  <a:lumMod val="50000"/>
                                </a:schemeClr>
                              </a:solidFill>
                              <a:latin typeface="Cambria Math" panose="02040503050406030204" pitchFamily="18" charset="0"/>
                            </a:rPr>
                          </m:ctrlPr>
                        </m:dPr>
                        <m:e>
                          <m:sSub>
                            <m:sSubPr>
                              <m:ctrlPr>
                                <a:rPr lang="en-US" sz="3200" i="1">
                                  <a:solidFill>
                                    <a:schemeClr val="bg1">
                                      <a:lumMod val="50000"/>
                                    </a:schemeClr>
                                  </a:solidFill>
                                  <a:latin typeface="Cambria Math" panose="02040503050406030204" pitchFamily="18" charset="0"/>
                                </a:rPr>
                              </m:ctrlPr>
                            </m:sSubPr>
                            <m:e>
                              <m:acc>
                                <m:accPr>
                                  <m:chr m:val="̅"/>
                                  <m:ctrlPr>
                                    <a:rPr lang="en-US" sz="3200" i="1">
                                      <a:solidFill>
                                        <a:schemeClr val="bg1">
                                          <a:lumMod val="50000"/>
                                        </a:schemeClr>
                                      </a:solidFill>
                                      <a:latin typeface="Cambria Math" panose="02040503050406030204" pitchFamily="18" charset="0"/>
                                    </a:rPr>
                                  </m:ctrlPr>
                                </m:accPr>
                                <m:e>
                                  <m:r>
                                    <a:rPr lang="en-US" sz="3200" i="1">
                                      <a:solidFill>
                                        <a:schemeClr val="bg1">
                                          <a:lumMod val="50000"/>
                                        </a:schemeClr>
                                      </a:solidFill>
                                      <a:latin typeface="Cambria Math" panose="02040503050406030204" pitchFamily="18" charset="0"/>
                                    </a:rPr>
                                    <m:t>𝑥</m:t>
                                  </m:r>
                                </m:e>
                              </m:acc>
                            </m:e>
                            <m:sub>
                              <m:r>
                                <a:rPr lang="en-US" sz="3200" i="1">
                                  <a:solidFill>
                                    <a:schemeClr val="bg1">
                                      <a:lumMod val="50000"/>
                                    </a:schemeClr>
                                  </a:solidFill>
                                  <a:latin typeface="Cambria Math" panose="02040503050406030204" pitchFamily="18" charset="0"/>
                                </a:rPr>
                                <m:t>1</m:t>
                              </m:r>
                            </m:sub>
                          </m:sSub>
                          <m:r>
                            <a:rPr lang="en-US" sz="3200" i="1">
                              <a:solidFill>
                                <a:schemeClr val="bg1">
                                  <a:lumMod val="50000"/>
                                </a:schemeClr>
                              </a:solidFill>
                              <a:latin typeface="Cambria Math" panose="02040503050406030204" pitchFamily="18" charset="0"/>
                            </a:rPr>
                            <m:t>−</m:t>
                          </m:r>
                          <m:sSub>
                            <m:sSubPr>
                              <m:ctrlPr>
                                <a:rPr lang="en-US" sz="3200" i="1">
                                  <a:solidFill>
                                    <a:schemeClr val="bg1">
                                      <a:lumMod val="50000"/>
                                    </a:schemeClr>
                                  </a:solidFill>
                                  <a:latin typeface="Cambria Math" panose="02040503050406030204" pitchFamily="18" charset="0"/>
                                </a:rPr>
                              </m:ctrlPr>
                            </m:sSubPr>
                            <m:e>
                              <m:acc>
                                <m:accPr>
                                  <m:chr m:val="̅"/>
                                  <m:ctrlPr>
                                    <a:rPr lang="en-US" sz="3200" i="1">
                                      <a:solidFill>
                                        <a:schemeClr val="bg1">
                                          <a:lumMod val="50000"/>
                                        </a:schemeClr>
                                      </a:solidFill>
                                      <a:latin typeface="Cambria Math" panose="02040503050406030204" pitchFamily="18" charset="0"/>
                                    </a:rPr>
                                  </m:ctrlPr>
                                </m:accPr>
                                <m:e>
                                  <m:r>
                                    <a:rPr lang="en-US" sz="3200" i="1">
                                      <a:solidFill>
                                        <a:schemeClr val="bg1">
                                          <a:lumMod val="50000"/>
                                        </a:schemeClr>
                                      </a:solidFill>
                                      <a:latin typeface="Cambria Math" panose="02040503050406030204" pitchFamily="18" charset="0"/>
                                    </a:rPr>
                                    <m:t>𝑥</m:t>
                                  </m:r>
                                </m:e>
                              </m:acc>
                            </m:e>
                            <m:sub>
                              <m:r>
                                <a:rPr lang="en-US" sz="3200" i="1">
                                  <a:solidFill>
                                    <a:schemeClr val="bg1">
                                      <a:lumMod val="50000"/>
                                    </a:schemeClr>
                                  </a:solidFill>
                                  <a:latin typeface="Cambria Math" panose="02040503050406030204" pitchFamily="18" charset="0"/>
                                </a:rPr>
                                <m:t>2</m:t>
                              </m:r>
                            </m:sub>
                          </m:sSub>
                        </m:e>
                      </m:d>
                      <m:r>
                        <a:rPr lang="en-US" sz="3200" i="1">
                          <a:solidFill>
                            <a:schemeClr val="bg1">
                              <a:lumMod val="50000"/>
                            </a:schemeClr>
                          </a:solidFill>
                          <a:latin typeface="Cambria Math" panose="02040503050406030204" pitchFamily="18" charset="0"/>
                        </a:rPr>
                        <m:t>±</m:t>
                      </m:r>
                      <m:sSub>
                        <m:sSubPr>
                          <m:ctrlPr>
                            <a:rPr lang="en-US" sz="3200" i="1">
                              <a:solidFill>
                                <a:schemeClr val="bg1">
                                  <a:lumMod val="50000"/>
                                </a:schemeClr>
                              </a:solidFill>
                              <a:latin typeface="Cambria Math" panose="02040503050406030204" pitchFamily="18" charset="0"/>
                            </a:rPr>
                          </m:ctrlPr>
                        </m:sSubPr>
                        <m:e>
                          <m:r>
                            <a:rPr lang="en-US" sz="3200" b="0" i="1" smtClean="0">
                              <a:solidFill>
                                <a:schemeClr val="bg1">
                                  <a:lumMod val="50000"/>
                                </a:schemeClr>
                              </a:solidFill>
                              <a:latin typeface="Cambria Math" panose="02040503050406030204" pitchFamily="18" charset="0"/>
                            </a:rPr>
                            <m:t>𝑡</m:t>
                          </m:r>
                        </m:e>
                        <m:sub>
                          <m:f>
                            <m:fPr>
                              <m:type m:val="lin"/>
                              <m:ctrlPr>
                                <a:rPr lang="en-US" sz="3200" i="1">
                                  <a:solidFill>
                                    <a:schemeClr val="bg1">
                                      <a:lumMod val="50000"/>
                                    </a:schemeClr>
                                  </a:solidFill>
                                  <a:latin typeface="Cambria Math" panose="02040503050406030204" pitchFamily="18" charset="0"/>
                                </a:rPr>
                              </m:ctrlPr>
                            </m:fPr>
                            <m:num>
                              <m:r>
                                <a:rPr lang="en-US" sz="3200" i="1">
                                  <a:solidFill>
                                    <a:schemeClr val="bg1">
                                      <a:lumMod val="50000"/>
                                    </a:schemeClr>
                                  </a:solidFill>
                                  <a:latin typeface="Cambria Math" panose="02040503050406030204" pitchFamily="18" charset="0"/>
                                </a:rPr>
                                <m:t>𝛼</m:t>
                              </m:r>
                            </m:num>
                            <m:den>
                              <m:r>
                                <a:rPr lang="en-US" sz="3200" i="1">
                                  <a:solidFill>
                                    <a:schemeClr val="bg1">
                                      <a:lumMod val="50000"/>
                                    </a:schemeClr>
                                  </a:solidFill>
                                  <a:latin typeface="Cambria Math" panose="02040503050406030204" pitchFamily="18" charset="0"/>
                                </a:rPr>
                                <m:t>2</m:t>
                              </m:r>
                              <m:r>
                                <a:rPr lang="en-US" sz="3200" b="0" i="1" smtClean="0">
                                  <a:solidFill>
                                    <a:schemeClr val="bg1">
                                      <a:lumMod val="50000"/>
                                    </a:schemeClr>
                                  </a:solidFill>
                                  <a:latin typeface="Cambria Math" panose="02040503050406030204" pitchFamily="18" charset="0"/>
                                </a:rPr>
                                <m:t>,</m:t>
                              </m:r>
                            </m:den>
                          </m:f>
                          <m:r>
                            <a:rPr lang="en-US" sz="3200" i="1" smtClean="0">
                              <a:solidFill>
                                <a:schemeClr val="bg1">
                                  <a:lumMod val="50000"/>
                                </a:schemeClr>
                              </a:solidFill>
                              <a:latin typeface="Cambria Math" panose="02040503050406030204" pitchFamily="18" charset="0"/>
                              <a:ea typeface="Cambria Math" panose="02040503050406030204" pitchFamily="18" charset="0"/>
                            </a:rPr>
                            <m:t>𝜈</m:t>
                          </m:r>
                        </m:sub>
                      </m:sSub>
                      <m:rad>
                        <m:radPr>
                          <m:degHide m:val="on"/>
                          <m:ctrlPr>
                            <a:rPr lang="en-US" sz="3200" i="1">
                              <a:solidFill>
                                <a:schemeClr val="bg1">
                                  <a:lumMod val="50000"/>
                                </a:schemeClr>
                              </a:solidFill>
                              <a:latin typeface="Cambria Math" panose="02040503050406030204" pitchFamily="18" charset="0"/>
                            </a:rPr>
                          </m:ctrlPr>
                        </m:radPr>
                        <m:deg/>
                        <m:e>
                          <m:f>
                            <m:fPr>
                              <m:ctrlPr>
                                <a:rPr lang="en-US" sz="3200" i="1">
                                  <a:solidFill>
                                    <a:schemeClr val="bg1">
                                      <a:lumMod val="50000"/>
                                    </a:schemeClr>
                                  </a:solidFill>
                                  <a:latin typeface="Cambria Math" panose="02040503050406030204" pitchFamily="18" charset="0"/>
                                </a:rPr>
                              </m:ctrlPr>
                            </m:fPr>
                            <m:num>
                              <m:sSubSup>
                                <m:sSubSupPr>
                                  <m:ctrlPr>
                                    <a:rPr lang="en-US" sz="3200" i="1">
                                      <a:solidFill>
                                        <a:schemeClr val="bg1">
                                          <a:lumMod val="50000"/>
                                        </a:schemeClr>
                                      </a:solidFill>
                                      <a:latin typeface="Cambria Math" panose="02040503050406030204" pitchFamily="18" charset="0"/>
                                    </a:rPr>
                                  </m:ctrlPr>
                                </m:sSubSupPr>
                                <m:e>
                                  <m:r>
                                    <a:rPr lang="en-US" sz="3200" b="0" i="1" smtClean="0">
                                      <a:solidFill>
                                        <a:schemeClr val="bg1">
                                          <a:lumMod val="50000"/>
                                        </a:schemeClr>
                                      </a:solidFill>
                                      <a:latin typeface="Cambria Math" panose="02040503050406030204" pitchFamily="18" charset="0"/>
                                    </a:rPr>
                                    <m:t>𝑠</m:t>
                                  </m:r>
                                </m:e>
                                <m:sub>
                                  <m:r>
                                    <a:rPr lang="en-US" sz="3200" i="1">
                                      <a:solidFill>
                                        <a:schemeClr val="bg1">
                                          <a:lumMod val="50000"/>
                                        </a:schemeClr>
                                      </a:solidFill>
                                      <a:latin typeface="Cambria Math" panose="02040503050406030204" pitchFamily="18" charset="0"/>
                                    </a:rPr>
                                    <m:t>1</m:t>
                                  </m:r>
                                </m:sub>
                                <m:sup>
                                  <m:r>
                                    <a:rPr lang="en-US" sz="3200" i="1">
                                      <a:solidFill>
                                        <a:schemeClr val="bg1">
                                          <a:lumMod val="50000"/>
                                        </a:schemeClr>
                                      </a:solidFill>
                                      <a:latin typeface="Cambria Math" panose="02040503050406030204" pitchFamily="18" charset="0"/>
                                    </a:rPr>
                                    <m:t>2</m:t>
                                  </m:r>
                                </m:sup>
                              </m:sSubSup>
                            </m:num>
                            <m:den>
                              <m:sSub>
                                <m:sSubPr>
                                  <m:ctrlPr>
                                    <a:rPr lang="en-US" sz="3200" i="1">
                                      <a:solidFill>
                                        <a:schemeClr val="bg1">
                                          <a:lumMod val="50000"/>
                                        </a:schemeClr>
                                      </a:solidFill>
                                      <a:latin typeface="Cambria Math" panose="02040503050406030204" pitchFamily="18" charset="0"/>
                                    </a:rPr>
                                  </m:ctrlPr>
                                </m:sSubPr>
                                <m:e>
                                  <m:r>
                                    <a:rPr lang="en-US" sz="3200" i="1">
                                      <a:solidFill>
                                        <a:schemeClr val="bg1">
                                          <a:lumMod val="50000"/>
                                        </a:schemeClr>
                                      </a:solidFill>
                                      <a:latin typeface="Cambria Math" panose="02040503050406030204" pitchFamily="18" charset="0"/>
                                    </a:rPr>
                                    <m:t>𝑛</m:t>
                                  </m:r>
                                </m:e>
                                <m:sub>
                                  <m:r>
                                    <a:rPr lang="en-US" sz="3200" i="1">
                                      <a:solidFill>
                                        <a:schemeClr val="bg1">
                                          <a:lumMod val="50000"/>
                                        </a:schemeClr>
                                      </a:solidFill>
                                      <a:latin typeface="Cambria Math" panose="02040503050406030204" pitchFamily="18" charset="0"/>
                                    </a:rPr>
                                    <m:t>1</m:t>
                                  </m:r>
                                </m:sub>
                              </m:sSub>
                            </m:den>
                          </m:f>
                          <m:r>
                            <a:rPr lang="en-US" sz="3200" i="1">
                              <a:solidFill>
                                <a:schemeClr val="bg1">
                                  <a:lumMod val="50000"/>
                                </a:schemeClr>
                              </a:solidFill>
                              <a:latin typeface="Cambria Math" panose="02040503050406030204" pitchFamily="18" charset="0"/>
                            </a:rPr>
                            <m:t>+</m:t>
                          </m:r>
                          <m:f>
                            <m:fPr>
                              <m:ctrlPr>
                                <a:rPr lang="en-US" sz="3200" i="1">
                                  <a:solidFill>
                                    <a:schemeClr val="bg1">
                                      <a:lumMod val="50000"/>
                                    </a:schemeClr>
                                  </a:solidFill>
                                  <a:latin typeface="Cambria Math" panose="02040503050406030204" pitchFamily="18" charset="0"/>
                                </a:rPr>
                              </m:ctrlPr>
                            </m:fPr>
                            <m:num>
                              <m:sSubSup>
                                <m:sSubSupPr>
                                  <m:ctrlPr>
                                    <a:rPr lang="en-US" sz="3200" i="1">
                                      <a:solidFill>
                                        <a:schemeClr val="bg1">
                                          <a:lumMod val="50000"/>
                                        </a:schemeClr>
                                      </a:solidFill>
                                      <a:latin typeface="Cambria Math" panose="02040503050406030204" pitchFamily="18" charset="0"/>
                                    </a:rPr>
                                  </m:ctrlPr>
                                </m:sSubSupPr>
                                <m:e>
                                  <m:r>
                                    <a:rPr lang="en-US" sz="3200" b="0" i="1" smtClean="0">
                                      <a:solidFill>
                                        <a:schemeClr val="bg1">
                                          <a:lumMod val="50000"/>
                                        </a:schemeClr>
                                      </a:solidFill>
                                      <a:latin typeface="Cambria Math" panose="02040503050406030204" pitchFamily="18" charset="0"/>
                                    </a:rPr>
                                    <m:t>𝑠</m:t>
                                  </m:r>
                                </m:e>
                                <m:sub>
                                  <m:r>
                                    <a:rPr lang="en-US" sz="3200" i="1">
                                      <a:solidFill>
                                        <a:schemeClr val="bg1">
                                          <a:lumMod val="50000"/>
                                        </a:schemeClr>
                                      </a:solidFill>
                                      <a:latin typeface="Cambria Math" panose="02040503050406030204" pitchFamily="18" charset="0"/>
                                    </a:rPr>
                                    <m:t>2</m:t>
                                  </m:r>
                                </m:sub>
                                <m:sup>
                                  <m:r>
                                    <a:rPr lang="en-US" sz="3200" i="1">
                                      <a:solidFill>
                                        <a:schemeClr val="bg1">
                                          <a:lumMod val="50000"/>
                                        </a:schemeClr>
                                      </a:solidFill>
                                      <a:latin typeface="Cambria Math" panose="02040503050406030204" pitchFamily="18" charset="0"/>
                                    </a:rPr>
                                    <m:t>2</m:t>
                                  </m:r>
                                </m:sup>
                              </m:sSubSup>
                            </m:num>
                            <m:den>
                              <m:sSub>
                                <m:sSubPr>
                                  <m:ctrlPr>
                                    <a:rPr lang="en-US" sz="3200" i="1">
                                      <a:solidFill>
                                        <a:schemeClr val="bg1">
                                          <a:lumMod val="50000"/>
                                        </a:schemeClr>
                                      </a:solidFill>
                                      <a:latin typeface="Cambria Math" panose="02040503050406030204" pitchFamily="18" charset="0"/>
                                    </a:rPr>
                                  </m:ctrlPr>
                                </m:sSubPr>
                                <m:e>
                                  <m:r>
                                    <a:rPr lang="en-US" sz="3200" i="1">
                                      <a:solidFill>
                                        <a:schemeClr val="bg1">
                                          <a:lumMod val="50000"/>
                                        </a:schemeClr>
                                      </a:solidFill>
                                      <a:latin typeface="Cambria Math" panose="02040503050406030204" pitchFamily="18" charset="0"/>
                                    </a:rPr>
                                    <m:t>𝑛</m:t>
                                  </m:r>
                                </m:e>
                                <m:sub>
                                  <m:r>
                                    <a:rPr lang="en-US" sz="3200" i="1">
                                      <a:solidFill>
                                        <a:schemeClr val="bg1">
                                          <a:lumMod val="50000"/>
                                        </a:schemeClr>
                                      </a:solidFill>
                                      <a:latin typeface="Cambria Math" panose="02040503050406030204" pitchFamily="18" charset="0"/>
                                    </a:rPr>
                                    <m:t>2</m:t>
                                  </m:r>
                                </m:sub>
                              </m:sSub>
                            </m:den>
                          </m:f>
                        </m:e>
                      </m:rad>
                    </m:oMath>
                  </m:oMathPara>
                </a14:m>
                <a:endParaRPr lang="en-US" sz="3200" dirty="0" smtClean="0">
                  <a:solidFill>
                    <a:schemeClr val="bg1">
                      <a:lumMod val="50000"/>
                    </a:schemeClr>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600200"/>
                <a:ext cx="8229600" cy="5121275"/>
              </a:xfrm>
              <a:blipFill rotWithShape="0">
                <a:blip r:embed="rId2"/>
                <a:stretch>
                  <a:fillRect l="-1704" t="-1548"/>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D85D01E0-4520-4710-81AB-3D8832D73914}" type="slidenum">
              <a:rPr lang="en-US" smtClean="0"/>
              <a:pPr/>
              <a:t>8</a:t>
            </a:fld>
            <a:endParaRPr lang="en-US"/>
          </a:p>
        </p:txBody>
      </p:sp>
    </p:spTree>
    <p:extLst>
      <p:ext uri="{BB962C8B-B14F-4D97-AF65-F5344CB8AC3E}">
        <p14:creationId xmlns:p14="http://schemas.microsoft.com/office/powerpoint/2010/main" val="21522350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Satterthwaite Approximation</a:t>
            </a:r>
            <a:endParaRPr lang="en-US" dirty="0"/>
          </a:p>
        </p:txBody>
      </p:sp>
      <p:graphicFrame>
        <p:nvGraphicFramePr>
          <p:cNvPr id="11" name="Object 4"/>
          <p:cNvGraphicFramePr>
            <a:graphicFrameLocks noChangeAspect="1"/>
          </p:cNvGraphicFramePr>
          <p:nvPr>
            <p:extLst>
              <p:ext uri="{D42A27DB-BD31-4B8C-83A1-F6EECF244321}">
                <p14:modId xmlns:p14="http://schemas.microsoft.com/office/powerpoint/2010/main" val="1810312113"/>
              </p:ext>
            </p:extLst>
          </p:nvPr>
        </p:nvGraphicFramePr>
        <p:xfrm>
          <a:off x="1981200" y="2057400"/>
          <a:ext cx="4800600" cy="2645785"/>
        </p:xfrm>
        <a:graphic>
          <a:graphicData uri="http://schemas.openxmlformats.org/presentationml/2006/ole">
            <mc:AlternateContent xmlns:mc="http://schemas.openxmlformats.org/markup-compatibility/2006">
              <mc:Choice xmlns:v="urn:schemas-microsoft-com:vml" Requires="v">
                <p:oleObj spid="_x0000_s3145" name="Equation" r:id="rId3" imgW="1892300" imgH="965200" progId="Equation.3">
                  <p:embed/>
                </p:oleObj>
              </mc:Choice>
              <mc:Fallback>
                <p:oleObj name="Equation" r:id="rId3" imgW="1892300" imgH="965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2057400"/>
                        <a:ext cx="4800600" cy="2645785"/>
                      </a:xfrm>
                      <a:prstGeom prst="rect">
                        <a:avLst/>
                      </a:prstGeom>
                      <a:noFill/>
                      <a:ln>
                        <a:noFill/>
                      </a:ln>
                      <a:effectLst/>
                    </p:spPr>
                  </p:pic>
                </p:oleObj>
              </mc:Fallback>
            </mc:AlternateContent>
          </a:graphicData>
        </a:graphic>
      </p:graphicFrame>
      <p:sp>
        <p:nvSpPr>
          <p:cNvPr id="3" name="Slide Number Placeholder 2"/>
          <p:cNvSpPr>
            <a:spLocks noGrp="1"/>
          </p:cNvSpPr>
          <p:nvPr>
            <p:ph type="sldNum" sz="quarter" idx="12"/>
          </p:nvPr>
        </p:nvSpPr>
        <p:spPr/>
        <p:txBody>
          <a:bodyPr/>
          <a:lstStyle/>
          <a:p>
            <a:fld id="{D85D01E0-4520-4710-81AB-3D8832D73914}" type="slidenum">
              <a:rPr lang="en-US" smtClean="0"/>
              <a:pPr/>
              <a:t>9</a:t>
            </a:fld>
            <a:endParaRPr lang="en-US"/>
          </a:p>
        </p:txBody>
      </p:sp>
    </p:spTree>
    <p:extLst>
      <p:ext uri="{BB962C8B-B14F-4D97-AF65-F5344CB8AC3E}">
        <p14:creationId xmlns:p14="http://schemas.microsoft.com/office/powerpoint/2010/main" val="1208746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11241</TotalTime>
  <Words>1647</Words>
  <Application>Microsoft Office PowerPoint</Application>
  <PresentationFormat>On-screen Show (4:3)</PresentationFormat>
  <Paragraphs>274</Paragraphs>
  <Slides>29</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Cambria Math</vt:lpstr>
      <vt:lpstr>Symbol</vt:lpstr>
      <vt:lpstr>Times New Roman</vt:lpstr>
      <vt:lpstr>Office Theme</vt:lpstr>
      <vt:lpstr>Equation</vt:lpstr>
      <vt:lpstr>Chapter 10: CI and HT Based on Two Samples or Treatments</vt:lpstr>
      <vt:lpstr>Notation</vt:lpstr>
      <vt:lpstr>Independent and Paired Samples</vt:lpstr>
      <vt:lpstr>10.1/10.2: Comparing Two Population Means Using Independent Samples - Goals</vt:lpstr>
      <vt:lpstr>Conditions for Inference: 2 – sample independent</vt:lpstr>
      <vt:lpstr>Two-sample independent (Z): Hypothesis Test</vt:lpstr>
      <vt:lpstr>Two-sample independent (Z): Confidence Interval</vt:lpstr>
      <vt:lpstr>Two-sample independent (t):</vt:lpstr>
      <vt:lpstr>Satterthwaite Approximation</vt:lpstr>
      <vt:lpstr>Two-sample Test (independent): Summary</vt:lpstr>
      <vt:lpstr>Example: two-sample Independent t</vt:lpstr>
      <vt:lpstr>Example: two-sample Independent t (cont)</vt:lpstr>
      <vt:lpstr>Two-sample independent (t):</vt:lpstr>
      <vt:lpstr>Example: two-sample Independent t</vt:lpstr>
      <vt:lpstr>Example: two-sample Independent t  (CI) (cont)</vt:lpstr>
      <vt:lpstr>Robustness of the 2 sample t-procedure</vt:lpstr>
      <vt:lpstr>10.3: Paired Data - Goals</vt:lpstr>
      <vt:lpstr>Matched Pairs Procedures</vt:lpstr>
      <vt:lpstr>Conditions for Inference: 2 – sample paired</vt:lpstr>
      <vt:lpstr>Two-sample Matched Pair</vt:lpstr>
      <vt:lpstr>Two-sample matched pair Test: Summary</vt:lpstr>
      <vt:lpstr>Example: Paired t test Procedure</vt:lpstr>
      <vt:lpstr>PowerPoint Presentation</vt:lpstr>
      <vt:lpstr>Example: Paired t test Procedure</vt:lpstr>
      <vt:lpstr>Example: Paired t test Procedure (cont)</vt:lpstr>
      <vt:lpstr>Example: Paired t test Procedure</vt:lpstr>
      <vt:lpstr>Example: Paired t test Procedure (cont)</vt:lpstr>
      <vt:lpstr>Independent vs. Paired</vt:lpstr>
      <vt:lpstr>In Class: 2-sample Independent or Paired</vt:lpstr>
    </vt:vector>
  </TitlesOfParts>
  <Company>Purdue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Proposition 1.1 De Moargan’s Laws</dc:title>
  <dc:creator>lfindsen</dc:creator>
  <cp:lastModifiedBy>Leonore Anne Findsen</cp:lastModifiedBy>
  <cp:revision>469</cp:revision>
  <dcterms:created xsi:type="dcterms:W3CDTF">2010-01-11T21:36:57Z</dcterms:created>
  <dcterms:modified xsi:type="dcterms:W3CDTF">2015-11-02T12:57:08Z</dcterms:modified>
</cp:coreProperties>
</file>