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51" r:id="rId3"/>
    <p:sldId id="349" r:id="rId4"/>
    <p:sldId id="257" r:id="rId5"/>
    <p:sldId id="350" r:id="rId6"/>
    <p:sldId id="352" r:id="rId7"/>
    <p:sldId id="353" r:id="rId8"/>
    <p:sldId id="354" r:id="rId9"/>
    <p:sldId id="35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FF9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3" autoAdjust="0"/>
    <p:restoredTop sz="94785" autoAdjust="0"/>
  </p:normalViewPr>
  <p:slideViewPr>
    <p:cSldViewPr>
      <p:cViewPr varScale="1">
        <p:scale>
          <a:sx n="74" d="100"/>
          <a:sy n="74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8/13/2015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04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03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E6E-076C-4FB0-A73E-A09E7CCAF64A}" type="datetime1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01D3-46A7-4ABC-8668-86F4CE52CA5C}" type="datetime1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85C5-B5D8-4E42-8654-669E834AA524}" type="datetime1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34E8-94E1-4758-9479-C87B51848E80}" type="datetime1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E7C9-0A68-49EB-B848-05AEED953B36}" type="datetime1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8D0A1-7FCE-449B-AC0B-D0715F3CC628}" type="datetime1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6BF94-8795-4E19-AA45-5069510A5626}" type="datetime1">
              <a:rPr lang="en-US" smtClean="0"/>
              <a:t>8/13/2015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69FE-6DD9-4DD2-978A-5D552429BF51}" type="datetime1">
              <a:rPr lang="en-US" smtClean="0"/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362F-4BCC-4372-A4D1-14A33DE76B03}" type="datetime1">
              <a:rPr lang="en-US" smtClean="0"/>
              <a:t>8/13/2015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5E98-1579-4626-A695-8F1AD1EAC236}" type="datetime1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DBA4-462D-4E3B-B810-EB3E41623090}" type="datetime1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9CB6-F2EA-4CC1-807C-97BDD36D1C8E}" type="datetime1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245" y="0"/>
            <a:ext cx="9179011" cy="17516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0: Why Study Statistics?</a:t>
            </a:r>
            <a:br>
              <a:rPr lang="en-US" dirty="0" smtClean="0"/>
            </a:br>
            <a:r>
              <a:rPr lang="en-US" dirty="0" smtClean="0"/>
              <a:t>Chapter 1: An Introduction to Statistics and Statistical Inference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2" descr="Data &amp; Biostatistics - Last line of defense - statistic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866" y="1751620"/>
            <a:ext cx="6424788" cy="481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99497" y="6461177"/>
            <a:ext cx="374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http://vadlo.com/cartoons.php?id=71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0,1: </a:t>
            </a:r>
            <a:r>
              <a:rPr lang="en-US" smtClean="0"/>
              <a:t>Introduction</a:t>
            </a:r>
            <a:r>
              <a:rPr lang="en-US" dirty="0" smtClean="0"/>
              <a:t>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r>
              <a:rPr lang="en-US" dirty="0"/>
              <a:t>Create your own definition of </a:t>
            </a:r>
            <a:r>
              <a:rPr lang="en-US" dirty="0" smtClean="0"/>
              <a:t>statistics.</a:t>
            </a:r>
            <a:endParaRPr lang="en-US" dirty="0"/>
          </a:p>
          <a:p>
            <a:r>
              <a:rPr lang="en-US" dirty="0" smtClean="0"/>
              <a:t>State some applications of Statistics for your field.</a:t>
            </a:r>
          </a:p>
          <a:p>
            <a:r>
              <a:rPr lang="en-US" dirty="0" smtClean="0"/>
              <a:t>State the branches of statistics and briefly describe each one.</a:t>
            </a:r>
          </a:p>
          <a:p>
            <a:r>
              <a:rPr lang="en-US" dirty="0" smtClean="0"/>
              <a:t>Define: Population, sample, variable</a:t>
            </a:r>
          </a:p>
          <a:p>
            <a:r>
              <a:rPr lang="en-US" dirty="0" smtClean="0"/>
              <a:t>Differentiate between probability and statistics.</a:t>
            </a:r>
          </a:p>
          <a:p>
            <a:r>
              <a:rPr lang="en-US" dirty="0" smtClean="0"/>
              <a:t>Be able to solve word problems in statistics.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7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Statistics is the science of collecting and interpreting data.</a:t>
            </a:r>
          </a:p>
          <a:p>
            <a:r>
              <a:rPr lang="en-US" dirty="0" smtClean="0"/>
              <a:t>Components</a:t>
            </a:r>
          </a:p>
          <a:p>
            <a:pPr lvl="1"/>
            <a:r>
              <a:rPr lang="en-US" sz="3200" dirty="0" smtClean="0"/>
              <a:t>Collection</a:t>
            </a:r>
          </a:p>
          <a:p>
            <a:pPr lvl="1"/>
            <a:r>
              <a:rPr lang="en-US" sz="3200" dirty="0" smtClean="0"/>
              <a:t>Organization</a:t>
            </a:r>
          </a:p>
          <a:p>
            <a:pPr lvl="1"/>
            <a:r>
              <a:rPr lang="en-US" sz="3200" dirty="0" smtClean="0"/>
              <a:t>Analysis</a:t>
            </a:r>
          </a:p>
          <a:p>
            <a:pPr lvl="1"/>
            <a:r>
              <a:rPr lang="en-US" sz="3200" dirty="0" smtClean="0"/>
              <a:t>Interpretation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9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Applications of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Computer Science</a:t>
            </a:r>
          </a:p>
          <a:p>
            <a:pPr>
              <a:buNone/>
            </a:pPr>
            <a:r>
              <a:rPr lang="en-US" dirty="0" smtClean="0"/>
              <a:t>		client-server performance	image processing</a:t>
            </a:r>
          </a:p>
          <a:p>
            <a:r>
              <a:rPr lang="en-US" dirty="0" smtClean="0"/>
              <a:t>Chemistry/Physics</a:t>
            </a:r>
          </a:p>
          <a:p>
            <a:pPr>
              <a:buNone/>
            </a:pPr>
            <a:r>
              <a:rPr lang="en-US" dirty="0" smtClean="0"/>
              <a:t>		determining outliers in your data</a:t>
            </a:r>
          </a:p>
          <a:p>
            <a:pPr>
              <a:buNone/>
            </a:pPr>
            <a:r>
              <a:rPr lang="en-US" dirty="0" smtClean="0"/>
              <a:t>		linear regression			propagation of error</a:t>
            </a:r>
          </a:p>
          <a:p>
            <a:pPr>
              <a:buNone/>
            </a:pPr>
            <a:r>
              <a:rPr lang="en-US" dirty="0" smtClean="0"/>
              <a:t>		dealing with large populations and approximations</a:t>
            </a:r>
          </a:p>
          <a:p>
            <a:r>
              <a:rPr lang="en-US" dirty="0" smtClean="0"/>
              <a:t>Engineering</a:t>
            </a:r>
          </a:p>
          <a:p>
            <a:pPr>
              <a:buNone/>
            </a:pPr>
            <a:r>
              <a:rPr lang="en-US" dirty="0" smtClean="0"/>
              <a:t>		is one process/technique better than another one?</a:t>
            </a:r>
          </a:p>
          <a:p>
            <a:r>
              <a:rPr lang="en-US" dirty="0" smtClean="0"/>
              <a:t>Business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Making good decisions</a:t>
            </a:r>
          </a:p>
          <a:p>
            <a:r>
              <a:rPr lang="en-US" dirty="0" smtClean="0"/>
              <a:t>Everyday life</a:t>
            </a:r>
          </a:p>
          <a:p>
            <a:pPr>
              <a:buNone/>
            </a:pPr>
            <a:r>
              <a:rPr lang="en-US" dirty="0" smtClean="0"/>
              <a:t>		Medical information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Average cell phone usage of Purdue students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Branches of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Collection of data</a:t>
            </a:r>
          </a:p>
          <a:p>
            <a:r>
              <a:rPr lang="en-US" dirty="0" smtClean="0"/>
              <a:t>Descriptive Statistics</a:t>
            </a:r>
          </a:p>
          <a:p>
            <a:pPr lvl="1"/>
            <a:r>
              <a:rPr lang="en-US" altLang="en-US" sz="3200" dirty="0"/>
              <a:t>Graphical and numerical methods used to describe, organize, and summarize data</a:t>
            </a:r>
            <a:r>
              <a:rPr lang="en-US" altLang="en-US" sz="3200" dirty="0" smtClean="0"/>
              <a:t>.</a:t>
            </a:r>
            <a:endParaRPr lang="en-US" sz="3200" dirty="0" smtClean="0"/>
          </a:p>
          <a:p>
            <a:r>
              <a:rPr lang="en-US" dirty="0" smtClean="0"/>
              <a:t>Inferential Statistics</a:t>
            </a:r>
          </a:p>
          <a:p>
            <a:pPr lvl="1"/>
            <a:r>
              <a:rPr lang="en-US" altLang="en-US" sz="3200" dirty="0"/>
              <a:t>Techniques and methods used to analyze a small, specific set of data in order to draw a conclusion about a large, more general collection of data</a:t>
            </a:r>
            <a:r>
              <a:rPr lang="en-US" altLang="en-US" sz="3200" dirty="0" smtClean="0"/>
              <a:t>.</a:t>
            </a:r>
            <a:endParaRPr lang="en-US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1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Inferential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07075"/>
          </a:xfrm>
        </p:spPr>
        <p:txBody>
          <a:bodyPr>
            <a:noAutofit/>
          </a:bodyPr>
          <a:lstStyle/>
          <a:p>
            <a:r>
              <a:rPr lang="en-US" dirty="0" smtClean="0"/>
              <a:t>Claim</a:t>
            </a:r>
          </a:p>
          <a:p>
            <a:pPr lvl="1"/>
            <a:r>
              <a:rPr lang="en-US" sz="3200" dirty="0" smtClean="0"/>
              <a:t>Status Quo</a:t>
            </a:r>
          </a:p>
          <a:p>
            <a:r>
              <a:rPr lang="en-US" dirty="0" smtClean="0"/>
              <a:t>Experiment</a:t>
            </a:r>
          </a:p>
          <a:p>
            <a:pPr lvl="1"/>
            <a:r>
              <a:rPr lang="en-US" sz="3200" dirty="0" smtClean="0"/>
              <a:t>Check claim</a:t>
            </a:r>
          </a:p>
          <a:p>
            <a:r>
              <a:rPr lang="en-US" dirty="0" smtClean="0"/>
              <a:t>Likelihood</a:t>
            </a:r>
          </a:p>
          <a:p>
            <a:pPr lvl="1"/>
            <a:r>
              <a:rPr lang="en-US" sz="3200" dirty="0" smtClean="0"/>
              <a:t>How likely is the experimental result consistent with the claim?</a:t>
            </a:r>
          </a:p>
          <a:p>
            <a:r>
              <a:rPr lang="en-US" dirty="0" smtClean="0"/>
              <a:t>Conclusion</a:t>
            </a:r>
          </a:p>
          <a:p>
            <a:pPr lvl="1"/>
            <a:r>
              <a:rPr lang="en-US" sz="3200" dirty="0" smtClean="0"/>
              <a:t>The outcome is reasonable</a:t>
            </a:r>
          </a:p>
          <a:p>
            <a:pPr lvl="1"/>
            <a:r>
              <a:rPr lang="en-US" sz="3200" dirty="0" smtClean="0"/>
              <a:t>The outcome is rare.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6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38"/>
            <a:ext cx="8229600" cy="11430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txBody>
          <a:bodyPr>
            <a:normAutofit/>
          </a:bodyPr>
          <a:lstStyle/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population</a:t>
            </a:r>
            <a:r>
              <a:rPr lang="en-US" altLang="en-US" dirty="0"/>
              <a:t> is the entire collection of individuals or objects to be considered or studied.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sample</a:t>
            </a:r>
            <a:r>
              <a:rPr lang="en-US" altLang="en-US" dirty="0"/>
              <a:t> is a subset of the entire population, a small selection of individuals or objects taken from the entire collection.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variable</a:t>
            </a:r>
            <a:r>
              <a:rPr lang="en-US" altLang="en-US" dirty="0"/>
              <a:t> is a characteristic of an individual or object in a population of interest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sz="3200" dirty="0" smtClean="0"/>
              <a:t>Qualitative (categorical)</a:t>
            </a:r>
          </a:p>
          <a:p>
            <a:pPr lvl="1"/>
            <a:r>
              <a:rPr lang="en-US" altLang="en-US" sz="3200" dirty="0" smtClean="0"/>
              <a:t>Quantitative (numerical)</a:t>
            </a:r>
            <a:endParaRPr lang="en-US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3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vs.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5" descr="kokos_01_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858467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3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Trail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Find the </a:t>
            </a:r>
            <a:r>
              <a:rPr lang="en-US" altLang="en-US" i="1" dirty="0">
                <a:solidFill>
                  <a:srgbClr val="C00000"/>
                </a:solidFill>
              </a:rPr>
              <a:t>keywords</a:t>
            </a:r>
            <a:r>
              <a:rPr lang="en-US" alt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Correctly </a:t>
            </a:r>
            <a:r>
              <a:rPr lang="en-US" altLang="en-US" i="1" dirty="0">
                <a:solidFill>
                  <a:srgbClr val="C00000"/>
                </a:solidFill>
              </a:rPr>
              <a:t>translate</a:t>
            </a:r>
            <a:r>
              <a:rPr lang="en-US" altLang="en-US" i="1" dirty="0"/>
              <a:t> </a:t>
            </a:r>
            <a:r>
              <a:rPr lang="en-US" altLang="en-US" dirty="0"/>
              <a:t>these words </a:t>
            </a:r>
            <a:r>
              <a:rPr lang="en-US" altLang="en-US" dirty="0" smtClean="0"/>
              <a:t>in </a:t>
            </a:r>
            <a:r>
              <a:rPr lang="en-US" altLang="en-US" dirty="0"/>
              <a:t>statistics</a:t>
            </a:r>
            <a:r>
              <a:rPr lang="en-US" alt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Determine the applicable </a:t>
            </a:r>
            <a:r>
              <a:rPr lang="en-US" altLang="en-US" i="1" dirty="0" smtClean="0">
                <a:solidFill>
                  <a:srgbClr val="C00000"/>
                </a:solidFill>
              </a:rPr>
              <a:t>concepts</a:t>
            </a:r>
            <a:r>
              <a:rPr lang="en-US" alt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Develop a </a:t>
            </a:r>
            <a:r>
              <a:rPr lang="en-US" altLang="en-US" i="1" dirty="0">
                <a:solidFill>
                  <a:srgbClr val="C00000"/>
                </a:solidFill>
              </a:rPr>
              <a:t>vision</a:t>
            </a:r>
            <a:r>
              <a:rPr lang="en-US" altLang="en-US" dirty="0"/>
              <a:t>, or strategy, </a:t>
            </a:r>
            <a:r>
              <a:rPr lang="en-US" altLang="en-US" dirty="0" smtClean="0"/>
              <a:t>for </a:t>
            </a:r>
            <a:r>
              <a:rPr lang="en-US" altLang="en-US" dirty="0"/>
              <a:t>the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rgbClr val="C00000"/>
                </a:solidFill>
              </a:rPr>
              <a:t>Solve</a:t>
            </a:r>
            <a:r>
              <a:rPr lang="en-US" altLang="en-US" dirty="0" smtClean="0"/>
              <a:t> the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4031</TotalTime>
  <Words>282</Words>
  <Application>Microsoft Office PowerPoint</Application>
  <PresentationFormat>On-screen Show (4:3)</PresentationFormat>
  <Paragraphs>70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Chapter 0: Why Study Statistics? Chapter 1: An Introduction to Statistics and Statistical Inference</vt:lpstr>
      <vt:lpstr>0,1: Introduction: Goals</vt:lpstr>
      <vt:lpstr>What is Statistics</vt:lpstr>
      <vt:lpstr>Applications of Statistics</vt:lpstr>
      <vt:lpstr>Branches of Statistics</vt:lpstr>
      <vt:lpstr>Inferential Statistics</vt:lpstr>
      <vt:lpstr>Definitions</vt:lpstr>
      <vt:lpstr>Probability vs. Statistics</vt:lpstr>
      <vt:lpstr>Solution Trail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235</cp:revision>
  <dcterms:created xsi:type="dcterms:W3CDTF">2010-01-11T21:36:57Z</dcterms:created>
  <dcterms:modified xsi:type="dcterms:W3CDTF">2015-08-13T17:27:27Z</dcterms:modified>
</cp:coreProperties>
</file>