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256" r:id="rId2"/>
    <p:sldId id="265" r:id="rId3"/>
    <p:sldId id="258" r:id="rId4"/>
    <p:sldId id="259" r:id="rId5"/>
    <p:sldId id="267" r:id="rId6"/>
    <p:sldId id="257" r:id="rId7"/>
    <p:sldId id="297" r:id="rId8"/>
    <p:sldId id="270" r:id="rId9"/>
    <p:sldId id="264" r:id="rId10"/>
    <p:sldId id="271" r:id="rId11"/>
    <p:sldId id="274" r:id="rId12"/>
    <p:sldId id="275" r:id="rId13"/>
    <p:sldId id="272" r:id="rId14"/>
    <p:sldId id="276" r:id="rId15"/>
    <p:sldId id="277" r:id="rId16"/>
    <p:sldId id="273" r:id="rId17"/>
    <p:sldId id="278" r:id="rId18"/>
    <p:sldId id="260" r:id="rId19"/>
    <p:sldId id="279" r:id="rId20"/>
    <p:sldId id="280" r:id="rId21"/>
    <p:sldId id="281" r:id="rId22"/>
    <p:sldId id="283" r:id="rId23"/>
    <p:sldId id="284" r:id="rId24"/>
    <p:sldId id="285" r:id="rId25"/>
    <p:sldId id="286" r:id="rId26"/>
    <p:sldId id="262" r:id="rId27"/>
    <p:sldId id="292" r:id="rId28"/>
    <p:sldId id="293" r:id="rId29"/>
    <p:sldId id="307" r:id="rId30"/>
    <p:sldId id="308" r:id="rId31"/>
    <p:sldId id="268" r:id="rId32"/>
    <p:sldId id="296" r:id="rId33"/>
    <p:sldId id="312" r:id="rId34"/>
    <p:sldId id="305" r:id="rId35"/>
    <p:sldId id="306" r:id="rId36"/>
    <p:sldId id="309" r:id="rId37"/>
    <p:sldId id="310" r:id="rId38"/>
    <p:sldId id="311" r:id="rId39"/>
    <p:sldId id="263" r:id="rId40"/>
    <p:sldId id="295"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eonore Anne Findsen" initials="LAF"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E5ECE"/>
    <a:srgbClr val="8238BA"/>
    <a:srgbClr val="C96009"/>
    <a:srgbClr val="CC9B00"/>
    <a:srgbClr val="F9D60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31" autoAdjust="0"/>
    <p:restoredTop sz="94785" autoAdjust="0"/>
  </p:normalViewPr>
  <p:slideViewPr>
    <p:cSldViewPr>
      <p:cViewPr varScale="1">
        <p:scale>
          <a:sx n="47" d="100"/>
          <a:sy n="47" d="100"/>
        </p:scale>
        <p:origin x="750" y="5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ommentAuthors" Target="commentAuthor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4E9E57-B026-4B5A-B3E8-8A48562FE2B8}" type="datetimeFigureOut">
              <a:rPr lang="en-US" smtClean="0"/>
              <a:pPr/>
              <a:t>9/28/2015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A995F4E-C860-47AA-8D4E-D983800C9E2A}" type="slidenum">
              <a:rPr lang="en-US" smtClean="0"/>
              <a:pPr/>
              <a:t>‹#›</a:t>
            </a:fld>
            <a:endParaRPr lang="en-US"/>
          </a:p>
        </p:txBody>
      </p:sp>
    </p:spTree>
    <p:extLst>
      <p:ext uri="{BB962C8B-B14F-4D97-AF65-F5344CB8AC3E}">
        <p14:creationId xmlns:p14="http://schemas.microsoft.com/office/powerpoint/2010/main" val="26050723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995F4E-C860-47AA-8D4E-D983800C9E2A}" type="slidenum">
              <a:rPr lang="en-US" smtClean="0"/>
              <a:pPr/>
              <a:t>2</a:t>
            </a:fld>
            <a:endParaRPr lang="en-US"/>
          </a:p>
        </p:txBody>
      </p:sp>
    </p:spTree>
    <p:extLst>
      <p:ext uri="{BB962C8B-B14F-4D97-AF65-F5344CB8AC3E}">
        <p14:creationId xmlns:p14="http://schemas.microsoft.com/office/powerpoint/2010/main" val="349795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A995F4E-C860-47AA-8D4E-D983800C9E2A}" type="slidenum">
              <a:rPr lang="en-US" smtClean="0"/>
              <a:pPr/>
              <a:t>6</a:t>
            </a:fld>
            <a:endParaRPr lang="en-US"/>
          </a:p>
        </p:txBody>
      </p:sp>
    </p:spTree>
    <p:extLst>
      <p:ext uri="{BB962C8B-B14F-4D97-AF65-F5344CB8AC3E}">
        <p14:creationId xmlns:p14="http://schemas.microsoft.com/office/powerpoint/2010/main" val="4058363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995F4E-C860-47AA-8D4E-D983800C9E2A}" type="slidenum">
              <a:rPr lang="en-US" smtClean="0"/>
              <a:pPr/>
              <a:t>7</a:t>
            </a:fld>
            <a:endParaRPr lang="en-US"/>
          </a:p>
        </p:txBody>
      </p:sp>
    </p:spTree>
    <p:extLst>
      <p:ext uri="{BB962C8B-B14F-4D97-AF65-F5344CB8AC3E}">
        <p14:creationId xmlns:p14="http://schemas.microsoft.com/office/powerpoint/2010/main" val="2403497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A995F4E-C860-47AA-8D4E-D983800C9E2A}" type="slidenum">
              <a:rPr lang="en-US" smtClean="0"/>
              <a:pPr/>
              <a:t>11</a:t>
            </a:fld>
            <a:endParaRPr lang="en-US"/>
          </a:p>
        </p:txBody>
      </p:sp>
    </p:spTree>
    <p:extLst>
      <p:ext uri="{BB962C8B-B14F-4D97-AF65-F5344CB8AC3E}">
        <p14:creationId xmlns:p14="http://schemas.microsoft.com/office/powerpoint/2010/main" val="12367811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A995F4E-C860-47AA-8D4E-D983800C9E2A}" type="slidenum">
              <a:rPr lang="en-US" smtClean="0"/>
              <a:pPr/>
              <a:t>18</a:t>
            </a:fld>
            <a:endParaRPr lang="en-US"/>
          </a:p>
        </p:txBody>
      </p:sp>
    </p:spTree>
    <p:extLst>
      <p:ext uri="{BB962C8B-B14F-4D97-AF65-F5344CB8AC3E}">
        <p14:creationId xmlns:p14="http://schemas.microsoft.com/office/powerpoint/2010/main" val="1485806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995F4E-C860-47AA-8D4E-D983800C9E2A}" type="slidenum">
              <a:rPr lang="en-US" smtClean="0"/>
              <a:pPr/>
              <a:t>20</a:t>
            </a:fld>
            <a:endParaRPr lang="en-US"/>
          </a:p>
        </p:txBody>
      </p:sp>
    </p:spTree>
    <p:extLst>
      <p:ext uri="{BB962C8B-B14F-4D97-AF65-F5344CB8AC3E}">
        <p14:creationId xmlns:p14="http://schemas.microsoft.com/office/powerpoint/2010/main" val="6632945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07244A4-686F-4DD0-87A5-57187A461259}" type="datetime1">
              <a:rPr lang="en-US" smtClean="0"/>
              <a:t>9/28/2015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147A030-9EC6-44C1-A6ED-CFB2F9CCAB17}" type="datetime1">
              <a:rPr lang="en-US" smtClean="0"/>
              <a:t>9/28/2015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ADC87F-9DA9-4CB7-9291-6427730C90E9}" type="datetime1">
              <a:rPr lang="en-US" smtClean="0"/>
              <a:t>9/28/2015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1F8CDA-1A26-4DD2-B4A7-43C2A466E590}" type="datetime1">
              <a:rPr lang="en-US" smtClean="0"/>
              <a:t>9/28/2015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7F5C240-2306-4BB1-871B-E6FE8878061D}" type="datetime1">
              <a:rPr lang="en-US" smtClean="0"/>
              <a:t>9/28/2015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8AF060C-CDC4-4E66-B5F3-FAE7F6BE3139}" type="datetime1">
              <a:rPr lang="en-US" smtClean="0"/>
              <a:t>9/28/2015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6F5AC2E-807A-4FB9-9A0A-DF3D535D6820}" type="datetime1">
              <a:rPr lang="en-US" smtClean="0"/>
              <a:t>9/28/2015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A372709-E0C6-437F-9DC4-8DC84F3D3CEB}" type="datetime1">
              <a:rPr lang="en-US" smtClean="0"/>
              <a:t>9/28/2015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DB91CD-6BDD-473E-ABD2-EED6DAAB9B1E}" type="datetime1">
              <a:rPr lang="en-US" smtClean="0"/>
              <a:t>9/28/2015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A5B7D27-FA40-479A-96A5-650956AE61E4}" type="datetime1">
              <a:rPr lang="en-US" smtClean="0"/>
              <a:t>9/28/2015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861680-0D19-4240-A197-DD740E739523}" type="datetime1">
              <a:rPr lang="en-US" smtClean="0"/>
              <a:t>9/28/2015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8F5237-8F91-46C4-A608-ABEA7E535E7B}" type="datetime1">
              <a:rPr lang="en-US" smtClean="0"/>
              <a:t>9/28/2015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5D01E0-4520-4710-81AB-3D8832D7391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Producing Data</a:t>
            </a:r>
            <a:endParaRPr lang="en-US" dirty="0"/>
          </a:p>
        </p:txBody>
      </p:sp>
      <p:sp>
        <p:nvSpPr>
          <p:cNvPr id="5" name="TextBox 4"/>
          <p:cNvSpPr txBox="1"/>
          <p:nvPr/>
        </p:nvSpPr>
        <p:spPr>
          <a:xfrm>
            <a:off x="1524000" y="6096000"/>
            <a:ext cx="6071086" cy="369332"/>
          </a:xfrm>
          <a:prstGeom prst="rect">
            <a:avLst/>
          </a:prstGeom>
          <a:noFill/>
        </p:spPr>
        <p:txBody>
          <a:bodyPr wrap="none" rtlCol="0">
            <a:spAutoFit/>
          </a:bodyPr>
          <a:lstStyle/>
          <a:p>
            <a:r>
              <a:rPr lang="en-US" dirty="0" smtClean="0"/>
              <a:t>http://www.cartoonstock.com/directory/d/data_gathering.asp</a:t>
            </a:r>
            <a:endParaRPr lang="en-US" dirty="0"/>
          </a:p>
        </p:txBody>
      </p:sp>
      <p:pic>
        <p:nvPicPr>
          <p:cNvPr id="8193" name="Picture 1"/>
          <p:cNvPicPr>
            <a:picLocks noChangeAspect="1" noChangeArrowheads="1"/>
          </p:cNvPicPr>
          <p:nvPr/>
        </p:nvPicPr>
        <p:blipFill>
          <a:blip r:embed="rId2" cstate="print"/>
          <a:srcRect/>
          <a:stretch>
            <a:fillRect/>
          </a:stretch>
        </p:blipFill>
        <p:spPr bwMode="auto">
          <a:xfrm>
            <a:off x="990600" y="990600"/>
            <a:ext cx="6553200" cy="4980432"/>
          </a:xfrm>
          <a:prstGeom prst="rect">
            <a:avLst/>
          </a:prstGeom>
          <a:noFill/>
          <a:ln w="9525">
            <a:noFill/>
            <a:miter lim="800000"/>
            <a:headEnd/>
            <a:tailEnd/>
          </a:ln>
        </p:spPr>
      </p:pic>
      <p:sp>
        <p:nvSpPr>
          <p:cNvPr id="3" name="Slide Number Placeholder 2"/>
          <p:cNvSpPr>
            <a:spLocks noGrp="1"/>
          </p:cNvSpPr>
          <p:nvPr>
            <p:ph type="sldNum" sz="quarter" idx="12"/>
          </p:nvPr>
        </p:nvSpPr>
        <p:spPr/>
        <p:txBody>
          <a:bodyPr/>
          <a:lstStyle/>
          <a:p>
            <a:fld id="{D85D01E0-4520-4710-81AB-3D8832D73914}"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Principles of Experimental Design</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Control: Compare two or more treatments.</a:t>
            </a:r>
          </a:p>
          <a:p>
            <a:pPr marL="514350" indent="-514350">
              <a:buFont typeface="+mj-lt"/>
              <a:buAutoNum type="arabicPeriod"/>
            </a:pPr>
            <a:r>
              <a:rPr lang="en-US" dirty="0" smtClean="0">
                <a:solidFill>
                  <a:schemeClr val="bg1">
                    <a:lumMod val="50000"/>
                  </a:schemeClr>
                </a:solidFill>
              </a:rPr>
              <a:t>Randomize: use chance to assign experimental units to treatments.</a:t>
            </a:r>
          </a:p>
          <a:p>
            <a:pPr marL="514350" indent="-514350">
              <a:buFont typeface="+mj-lt"/>
              <a:buAutoNum type="arabicPeriod"/>
            </a:pPr>
            <a:r>
              <a:rPr lang="en-US" dirty="0" smtClean="0">
                <a:solidFill>
                  <a:schemeClr val="bg1">
                    <a:lumMod val="50000"/>
                  </a:schemeClr>
                </a:solidFill>
              </a:rPr>
              <a:t>Replication: Use enough experimental units in each group to reduce chance variation in the results.</a:t>
            </a:r>
          </a:p>
          <a:p>
            <a:pPr marL="514350" indent="-514350">
              <a:buFont typeface="+mj-lt"/>
              <a:buAutoNum type="arabicPeriod"/>
            </a:pPr>
            <a:endParaRPr lang="en-US" dirty="0"/>
          </a:p>
        </p:txBody>
      </p:sp>
      <p:sp>
        <p:nvSpPr>
          <p:cNvPr id="4" name="Slide Number Placeholder 3"/>
          <p:cNvSpPr>
            <a:spLocks noGrp="1"/>
          </p:cNvSpPr>
          <p:nvPr>
            <p:ph type="sldNum" sz="quarter" idx="12"/>
          </p:nvPr>
        </p:nvSpPr>
        <p:spPr/>
        <p:txBody>
          <a:bodyPr/>
          <a:lstStyle/>
          <a:p>
            <a:fld id="{D85D01E0-4520-4710-81AB-3D8832D73914}" type="slidenum">
              <a:rPr lang="en-US" smtClean="0"/>
              <a:pPr/>
              <a:t>10</a:t>
            </a:fld>
            <a:endParaRPr lang="en-US"/>
          </a:p>
        </p:txBody>
      </p:sp>
    </p:spTree>
    <p:extLst>
      <p:ext uri="{BB962C8B-B14F-4D97-AF65-F5344CB8AC3E}">
        <p14:creationId xmlns:p14="http://schemas.microsoft.com/office/powerpoint/2010/main" val="9740640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Comparative Experiments</a:t>
            </a:r>
            <a:endParaRPr lang="en-US" dirty="0"/>
          </a:p>
        </p:txBody>
      </p:sp>
      <p:sp>
        <p:nvSpPr>
          <p:cNvPr id="4" name="Slide Number Placeholder 3"/>
          <p:cNvSpPr>
            <a:spLocks noGrp="1"/>
          </p:cNvSpPr>
          <p:nvPr>
            <p:ph type="sldNum" sz="quarter" idx="12"/>
          </p:nvPr>
        </p:nvSpPr>
        <p:spPr/>
        <p:txBody>
          <a:bodyPr/>
          <a:lstStyle/>
          <a:p>
            <a:fld id="{D85D01E0-4520-4710-81AB-3D8832D73914}" type="slidenum">
              <a:rPr lang="en-US" smtClean="0"/>
              <a:pPr/>
              <a:t>11</a:t>
            </a:fld>
            <a:endParaRPr lang="en-US"/>
          </a:p>
        </p:txBody>
      </p:sp>
      <p:grpSp>
        <p:nvGrpSpPr>
          <p:cNvPr id="11" name="Group 10"/>
          <p:cNvGrpSpPr/>
          <p:nvPr/>
        </p:nvGrpSpPr>
        <p:grpSpPr>
          <a:xfrm>
            <a:off x="685800" y="1679420"/>
            <a:ext cx="7824787" cy="660400"/>
            <a:chOff x="685800" y="1679420"/>
            <a:chExt cx="7824787" cy="660400"/>
          </a:xfrm>
        </p:grpSpPr>
        <p:sp>
          <p:nvSpPr>
            <p:cNvPr id="5" name="Rectangle 4"/>
            <p:cNvSpPr>
              <a:spLocks noChangeArrowheads="1"/>
            </p:cNvSpPr>
            <p:nvPr/>
          </p:nvSpPr>
          <p:spPr bwMode="auto">
            <a:xfrm>
              <a:off x="685800" y="1679420"/>
              <a:ext cx="2071687" cy="660400"/>
            </a:xfrm>
            <a:prstGeom prst="rect">
              <a:avLst/>
            </a:prstGeom>
            <a:solidFill>
              <a:srgbClr val="8590B1"/>
            </a:solidFill>
            <a:ln w="10000">
              <a:solidFill>
                <a:schemeClr val="accent1"/>
              </a:solidFill>
              <a:miter lim="800000"/>
              <a:headEnd/>
              <a:tailEnd/>
            </a:ln>
            <a:effectLst>
              <a:outerShdw blurRad="40005" dist="38100" dir="5400000" algn="tl" rotWithShape="0">
                <a:prstClr val="black">
                  <a:alpha val="40000"/>
                </a:prstClr>
              </a:outerShdw>
              <a:softEdge rad="12700"/>
            </a:effectLst>
            <a:scene3d>
              <a:camera prst="orthographicFront"/>
              <a:lightRig rig="threePt" dir="t"/>
            </a:scene3d>
            <a:sp3d>
              <a:bevelT w="63500" h="25400"/>
            </a:sp3d>
          </p:spPr>
          <p:txBody>
            <a:bodyPr anchor="ctr"/>
            <a:lstStyle/>
            <a:p>
              <a:pPr algn="ctr" eaLnBrk="1" hangingPunct="1">
                <a:defRPr/>
              </a:pPr>
              <a:r>
                <a:rPr lang="en-US" sz="2200" b="1" dirty="0">
                  <a:solidFill>
                    <a:srgbClr val="000000"/>
                  </a:solidFill>
                  <a:latin typeface="+mn-lt"/>
                  <a:ea typeface="+mn-ea"/>
                </a:rPr>
                <a:t>Experimental units</a:t>
              </a:r>
            </a:p>
          </p:txBody>
        </p:sp>
        <p:sp>
          <p:nvSpPr>
            <p:cNvPr id="6" name="Striped Right Arrow 41"/>
            <p:cNvSpPr>
              <a:spLocks/>
            </p:cNvSpPr>
            <p:nvPr/>
          </p:nvSpPr>
          <p:spPr bwMode="auto">
            <a:xfrm>
              <a:off x="2820987" y="1781020"/>
              <a:ext cx="1143000" cy="444500"/>
            </a:xfrm>
            <a:custGeom>
              <a:avLst/>
              <a:gdLst>
                <a:gd name="T0" fmla="*/ 0 w 1143000"/>
                <a:gd name="T1" fmla="*/ 111125 h 444500"/>
                <a:gd name="T2" fmla="*/ 13891 w 1143000"/>
                <a:gd name="T3" fmla="*/ 111125 h 444500"/>
                <a:gd name="T4" fmla="*/ 13891 w 1143000"/>
                <a:gd name="T5" fmla="*/ 333375 h 444500"/>
                <a:gd name="T6" fmla="*/ 0 w 1143000"/>
                <a:gd name="T7" fmla="*/ 333375 h 444500"/>
                <a:gd name="T8" fmla="*/ 0 w 1143000"/>
                <a:gd name="T9" fmla="*/ 111125 h 444500"/>
                <a:gd name="T10" fmla="*/ 27781 w 1143000"/>
                <a:gd name="T11" fmla="*/ 111125 h 444500"/>
                <a:gd name="T12" fmla="*/ 55563 w 1143000"/>
                <a:gd name="T13" fmla="*/ 111125 h 444500"/>
                <a:gd name="T14" fmla="*/ 55563 w 1143000"/>
                <a:gd name="T15" fmla="*/ 333375 h 444500"/>
                <a:gd name="T16" fmla="*/ 27781 w 1143000"/>
                <a:gd name="T17" fmla="*/ 333375 h 444500"/>
                <a:gd name="T18" fmla="*/ 27781 w 1143000"/>
                <a:gd name="T19" fmla="*/ 111125 h 444500"/>
                <a:gd name="T20" fmla="*/ 69453 w 1143000"/>
                <a:gd name="T21" fmla="*/ 111125 h 444500"/>
                <a:gd name="T22" fmla="*/ 920750 w 1143000"/>
                <a:gd name="T23" fmla="*/ 111125 h 444500"/>
                <a:gd name="T24" fmla="*/ 920750 w 1143000"/>
                <a:gd name="T25" fmla="*/ 0 h 444500"/>
                <a:gd name="T26" fmla="*/ 1143000 w 1143000"/>
                <a:gd name="T27" fmla="*/ 222250 h 444500"/>
                <a:gd name="T28" fmla="*/ 920750 w 1143000"/>
                <a:gd name="T29" fmla="*/ 444500 h 444500"/>
                <a:gd name="T30" fmla="*/ 920750 w 1143000"/>
                <a:gd name="T31" fmla="*/ 333375 h 444500"/>
                <a:gd name="T32" fmla="*/ 69453 w 1143000"/>
                <a:gd name="T33" fmla="*/ 333375 h 444500"/>
                <a:gd name="T34" fmla="*/ 69453 w 1143000"/>
                <a:gd name="T35" fmla="*/ 111125 h 44450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43000"/>
                <a:gd name="T55" fmla="*/ 0 h 444500"/>
                <a:gd name="T56" fmla="*/ 1143000 w 1143000"/>
                <a:gd name="T57" fmla="*/ 444500 h 44450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43000" h="444500">
                  <a:moveTo>
                    <a:pt x="0" y="111125"/>
                  </a:moveTo>
                  <a:lnTo>
                    <a:pt x="13891" y="111125"/>
                  </a:lnTo>
                  <a:lnTo>
                    <a:pt x="13891" y="333375"/>
                  </a:lnTo>
                  <a:lnTo>
                    <a:pt x="0" y="333375"/>
                  </a:lnTo>
                  <a:lnTo>
                    <a:pt x="0" y="111125"/>
                  </a:lnTo>
                  <a:close/>
                  <a:moveTo>
                    <a:pt x="27781" y="111125"/>
                  </a:moveTo>
                  <a:lnTo>
                    <a:pt x="55563" y="111125"/>
                  </a:lnTo>
                  <a:lnTo>
                    <a:pt x="55563" y="333375"/>
                  </a:lnTo>
                  <a:lnTo>
                    <a:pt x="27781" y="333375"/>
                  </a:lnTo>
                  <a:lnTo>
                    <a:pt x="27781" y="111125"/>
                  </a:lnTo>
                  <a:close/>
                  <a:moveTo>
                    <a:pt x="69453" y="111125"/>
                  </a:moveTo>
                  <a:lnTo>
                    <a:pt x="920750" y="111125"/>
                  </a:lnTo>
                  <a:lnTo>
                    <a:pt x="920750" y="0"/>
                  </a:lnTo>
                  <a:lnTo>
                    <a:pt x="1143000" y="222250"/>
                  </a:lnTo>
                  <a:lnTo>
                    <a:pt x="920750" y="444500"/>
                  </a:lnTo>
                  <a:lnTo>
                    <a:pt x="920750" y="333375"/>
                  </a:lnTo>
                  <a:lnTo>
                    <a:pt x="69453" y="333375"/>
                  </a:lnTo>
                  <a:lnTo>
                    <a:pt x="69453" y="111125"/>
                  </a:lnTo>
                  <a:close/>
                </a:path>
              </a:pathLst>
            </a:custGeom>
            <a:solidFill>
              <a:srgbClr val="B88472"/>
            </a:solidFill>
            <a:ln w="10000">
              <a:solidFill>
                <a:srgbClr val="B88472"/>
              </a:solidFill>
              <a:round/>
              <a:headEnd/>
              <a:tailEnd/>
            </a:ln>
            <a:effectLst>
              <a:outerShdw blurRad="38100" dist="30000" dir="5400000" rotWithShape="0">
                <a:srgbClr val="808080">
                  <a:alpha val="45000"/>
                </a:srgbClr>
              </a:outerShdw>
            </a:effectLst>
          </p:spPr>
          <p:txBody>
            <a:bodyPr anchor="ctr"/>
            <a:lstStyle/>
            <a:p>
              <a:pPr eaLnBrk="1" hangingPunct="1">
                <a:defRPr/>
              </a:pPr>
              <a:endParaRPr lang="en-US">
                <a:latin typeface="Arial" pitchFamily="-65" charset="0"/>
                <a:ea typeface="ＭＳ Ｐゴシック" pitchFamily="-65" charset="-128"/>
                <a:cs typeface="ＭＳ Ｐゴシック" pitchFamily="-65" charset="-128"/>
              </a:endParaRPr>
            </a:p>
          </p:txBody>
        </p:sp>
        <p:sp>
          <p:nvSpPr>
            <p:cNvPr id="7" name="Striped Right Arrow 42"/>
            <p:cNvSpPr>
              <a:spLocks/>
            </p:cNvSpPr>
            <p:nvPr/>
          </p:nvSpPr>
          <p:spPr bwMode="auto">
            <a:xfrm>
              <a:off x="5576887" y="1781020"/>
              <a:ext cx="1143000" cy="444500"/>
            </a:xfrm>
            <a:custGeom>
              <a:avLst/>
              <a:gdLst>
                <a:gd name="T0" fmla="*/ 0 w 1143000"/>
                <a:gd name="T1" fmla="*/ 111125 h 444500"/>
                <a:gd name="T2" fmla="*/ 13891 w 1143000"/>
                <a:gd name="T3" fmla="*/ 111125 h 444500"/>
                <a:gd name="T4" fmla="*/ 13891 w 1143000"/>
                <a:gd name="T5" fmla="*/ 333375 h 444500"/>
                <a:gd name="T6" fmla="*/ 0 w 1143000"/>
                <a:gd name="T7" fmla="*/ 333375 h 444500"/>
                <a:gd name="T8" fmla="*/ 0 w 1143000"/>
                <a:gd name="T9" fmla="*/ 111125 h 444500"/>
                <a:gd name="T10" fmla="*/ 27781 w 1143000"/>
                <a:gd name="T11" fmla="*/ 111125 h 444500"/>
                <a:gd name="T12" fmla="*/ 55563 w 1143000"/>
                <a:gd name="T13" fmla="*/ 111125 h 444500"/>
                <a:gd name="T14" fmla="*/ 55563 w 1143000"/>
                <a:gd name="T15" fmla="*/ 333375 h 444500"/>
                <a:gd name="T16" fmla="*/ 27781 w 1143000"/>
                <a:gd name="T17" fmla="*/ 333375 h 444500"/>
                <a:gd name="T18" fmla="*/ 27781 w 1143000"/>
                <a:gd name="T19" fmla="*/ 111125 h 444500"/>
                <a:gd name="T20" fmla="*/ 69453 w 1143000"/>
                <a:gd name="T21" fmla="*/ 111125 h 444500"/>
                <a:gd name="T22" fmla="*/ 920750 w 1143000"/>
                <a:gd name="T23" fmla="*/ 111125 h 444500"/>
                <a:gd name="T24" fmla="*/ 920750 w 1143000"/>
                <a:gd name="T25" fmla="*/ 0 h 444500"/>
                <a:gd name="T26" fmla="*/ 1143000 w 1143000"/>
                <a:gd name="T27" fmla="*/ 222250 h 444500"/>
                <a:gd name="T28" fmla="*/ 920750 w 1143000"/>
                <a:gd name="T29" fmla="*/ 444500 h 444500"/>
                <a:gd name="T30" fmla="*/ 920750 w 1143000"/>
                <a:gd name="T31" fmla="*/ 333375 h 444500"/>
                <a:gd name="T32" fmla="*/ 69453 w 1143000"/>
                <a:gd name="T33" fmla="*/ 333375 h 444500"/>
                <a:gd name="T34" fmla="*/ 69453 w 1143000"/>
                <a:gd name="T35" fmla="*/ 111125 h 44450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43000"/>
                <a:gd name="T55" fmla="*/ 0 h 444500"/>
                <a:gd name="T56" fmla="*/ 1143000 w 1143000"/>
                <a:gd name="T57" fmla="*/ 444500 h 44450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43000" h="444500">
                  <a:moveTo>
                    <a:pt x="0" y="111125"/>
                  </a:moveTo>
                  <a:lnTo>
                    <a:pt x="13891" y="111125"/>
                  </a:lnTo>
                  <a:lnTo>
                    <a:pt x="13891" y="333375"/>
                  </a:lnTo>
                  <a:lnTo>
                    <a:pt x="0" y="333375"/>
                  </a:lnTo>
                  <a:lnTo>
                    <a:pt x="0" y="111125"/>
                  </a:lnTo>
                  <a:close/>
                  <a:moveTo>
                    <a:pt x="27781" y="111125"/>
                  </a:moveTo>
                  <a:lnTo>
                    <a:pt x="55563" y="111125"/>
                  </a:lnTo>
                  <a:lnTo>
                    <a:pt x="55563" y="333375"/>
                  </a:lnTo>
                  <a:lnTo>
                    <a:pt x="27781" y="333375"/>
                  </a:lnTo>
                  <a:lnTo>
                    <a:pt x="27781" y="111125"/>
                  </a:lnTo>
                  <a:close/>
                  <a:moveTo>
                    <a:pt x="69453" y="111125"/>
                  </a:moveTo>
                  <a:lnTo>
                    <a:pt x="920750" y="111125"/>
                  </a:lnTo>
                  <a:lnTo>
                    <a:pt x="920750" y="0"/>
                  </a:lnTo>
                  <a:lnTo>
                    <a:pt x="1143000" y="222250"/>
                  </a:lnTo>
                  <a:lnTo>
                    <a:pt x="920750" y="444500"/>
                  </a:lnTo>
                  <a:lnTo>
                    <a:pt x="920750" y="333375"/>
                  </a:lnTo>
                  <a:lnTo>
                    <a:pt x="69453" y="333375"/>
                  </a:lnTo>
                  <a:lnTo>
                    <a:pt x="69453" y="111125"/>
                  </a:lnTo>
                  <a:close/>
                </a:path>
              </a:pathLst>
            </a:custGeom>
            <a:solidFill>
              <a:srgbClr val="B88472"/>
            </a:solidFill>
            <a:ln w="10000">
              <a:solidFill>
                <a:srgbClr val="B88472"/>
              </a:solidFill>
              <a:round/>
              <a:headEnd/>
              <a:tailEnd/>
            </a:ln>
            <a:effectLst>
              <a:outerShdw blurRad="38100" dist="30000" dir="5400000" rotWithShape="0">
                <a:srgbClr val="808080">
                  <a:alpha val="45000"/>
                </a:srgbClr>
              </a:outerShdw>
            </a:effectLst>
          </p:spPr>
          <p:txBody>
            <a:bodyPr anchor="ctr"/>
            <a:lstStyle/>
            <a:p>
              <a:pPr eaLnBrk="1" hangingPunct="1">
                <a:defRPr/>
              </a:pPr>
              <a:endParaRPr lang="en-US">
                <a:latin typeface="Arial" pitchFamily="-65" charset="0"/>
                <a:ea typeface="ＭＳ Ｐゴシック" pitchFamily="-65" charset="-128"/>
                <a:cs typeface="ＭＳ Ｐゴシック" pitchFamily="-65" charset="-128"/>
              </a:endParaRPr>
            </a:p>
          </p:txBody>
        </p:sp>
        <p:sp>
          <p:nvSpPr>
            <p:cNvPr id="8" name="Rectangle 7"/>
            <p:cNvSpPr/>
            <p:nvPr/>
          </p:nvSpPr>
          <p:spPr>
            <a:xfrm>
              <a:off x="4027487" y="1679420"/>
              <a:ext cx="1435100" cy="660400"/>
            </a:xfrm>
            <a:prstGeom prst="rect">
              <a:avLst/>
            </a:prstGeom>
            <a:solidFill>
              <a:srgbClr val="CC9B00"/>
            </a:solidFill>
          </p:spPr>
          <p:style>
            <a:lnRef idx="0">
              <a:schemeClr val="accent4"/>
            </a:lnRef>
            <a:fillRef idx="3">
              <a:schemeClr val="accent4"/>
            </a:fillRef>
            <a:effectRef idx="3">
              <a:schemeClr val="accent4"/>
            </a:effectRef>
            <a:fontRef idx="minor">
              <a:schemeClr val="lt1"/>
            </a:fontRef>
          </p:style>
          <p:txBody>
            <a:bodyPr anchor="ctr"/>
            <a:lstStyle/>
            <a:p>
              <a:pPr algn="ctr" eaLnBrk="1" hangingPunct="1">
                <a:defRPr/>
              </a:pPr>
              <a:r>
                <a:rPr lang="en-US" sz="2200" b="1" dirty="0">
                  <a:solidFill>
                    <a:srgbClr val="000000"/>
                  </a:solidFill>
                </a:rPr>
                <a:t>Treatment</a:t>
              </a:r>
            </a:p>
          </p:txBody>
        </p:sp>
        <p:sp>
          <p:nvSpPr>
            <p:cNvPr id="9" name="Rectangle 8"/>
            <p:cNvSpPr/>
            <p:nvPr/>
          </p:nvSpPr>
          <p:spPr>
            <a:xfrm>
              <a:off x="6880225" y="1679420"/>
              <a:ext cx="1630362" cy="660400"/>
            </a:xfrm>
            <a:prstGeom prst="rect">
              <a:avLst/>
            </a:prstGeom>
            <a:solidFill>
              <a:srgbClr val="C96009"/>
            </a:solidFill>
          </p:spPr>
          <p:style>
            <a:lnRef idx="0">
              <a:schemeClr val="accent5"/>
            </a:lnRef>
            <a:fillRef idx="3">
              <a:schemeClr val="accent5"/>
            </a:fillRef>
            <a:effectRef idx="3">
              <a:schemeClr val="accent5"/>
            </a:effectRef>
            <a:fontRef idx="minor">
              <a:schemeClr val="lt1"/>
            </a:fontRef>
          </p:style>
          <p:txBody>
            <a:bodyPr anchor="ctr"/>
            <a:lstStyle/>
            <a:p>
              <a:pPr algn="ctr" eaLnBrk="1" hangingPunct="1">
                <a:defRPr/>
              </a:pPr>
              <a:r>
                <a:rPr lang="en-US" sz="2200" b="1" dirty="0">
                  <a:solidFill>
                    <a:srgbClr val="000000"/>
                  </a:solidFill>
                </a:rPr>
                <a:t>Measure response</a:t>
              </a:r>
            </a:p>
          </p:txBody>
        </p:sp>
      </p:grpSp>
      <p:sp>
        <p:nvSpPr>
          <p:cNvPr id="12" name="Rectangle 11"/>
          <p:cNvSpPr>
            <a:spLocks noChangeArrowheads="1"/>
          </p:cNvSpPr>
          <p:nvPr/>
        </p:nvSpPr>
        <p:spPr bwMode="auto">
          <a:xfrm>
            <a:off x="152401" y="3902791"/>
            <a:ext cx="1447799" cy="593009"/>
          </a:xfrm>
          <a:prstGeom prst="rect">
            <a:avLst/>
          </a:prstGeom>
          <a:solidFill>
            <a:srgbClr val="8590B1"/>
          </a:solidFill>
          <a:ln w="10000">
            <a:solidFill>
              <a:schemeClr val="accent1"/>
            </a:solidFill>
            <a:miter lim="800000"/>
            <a:headEnd/>
            <a:tailEnd/>
          </a:ln>
          <a:effectLst>
            <a:outerShdw blurRad="38100" dist="30000" dir="5400000" rotWithShape="0">
              <a:srgbClr val="808080">
                <a:alpha val="45000"/>
              </a:srgbClr>
            </a:outerShdw>
          </a:effectLst>
          <a:scene3d>
            <a:camera prst="orthographicFront"/>
            <a:lightRig rig="threePt" dir="t"/>
          </a:scene3d>
          <a:sp3d>
            <a:bevelT w="63500" h="25400"/>
          </a:sp3d>
        </p:spPr>
        <p:txBody>
          <a:bodyPr anchor="ctr"/>
          <a:lstStyle/>
          <a:p>
            <a:pPr algn="ctr" eaLnBrk="1" hangingPunct="1">
              <a:defRPr/>
            </a:pPr>
            <a:r>
              <a:rPr lang="en-US" b="1" dirty="0">
                <a:solidFill>
                  <a:srgbClr val="000000"/>
                </a:solidFill>
                <a:latin typeface="+mn-lt"/>
                <a:ea typeface="+mn-ea"/>
              </a:rPr>
              <a:t>Experimental units</a:t>
            </a:r>
          </a:p>
        </p:txBody>
      </p:sp>
      <p:sp>
        <p:nvSpPr>
          <p:cNvPr id="13" name="Striped Right Arrow 41"/>
          <p:cNvSpPr>
            <a:spLocks/>
          </p:cNvSpPr>
          <p:nvPr/>
        </p:nvSpPr>
        <p:spPr bwMode="auto">
          <a:xfrm rot="-1800000">
            <a:off x="1634759" y="3487798"/>
            <a:ext cx="1143000" cy="444500"/>
          </a:xfrm>
          <a:custGeom>
            <a:avLst/>
            <a:gdLst>
              <a:gd name="T0" fmla="*/ 0 w 1143000"/>
              <a:gd name="T1" fmla="*/ 111125 h 444500"/>
              <a:gd name="T2" fmla="*/ 13891 w 1143000"/>
              <a:gd name="T3" fmla="*/ 111125 h 444500"/>
              <a:gd name="T4" fmla="*/ 13891 w 1143000"/>
              <a:gd name="T5" fmla="*/ 333375 h 444500"/>
              <a:gd name="T6" fmla="*/ 0 w 1143000"/>
              <a:gd name="T7" fmla="*/ 333375 h 444500"/>
              <a:gd name="T8" fmla="*/ 0 w 1143000"/>
              <a:gd name="T9" fmla="*/ 111125 h 444500"/>
              <a:gd name="T10" fmla="*/ 27781 w 1143000"/>
              <a:gd name="T11" fmla="*/ 111125 h 444500"/>
              <a:gd name="T12" fmla="*/ 55563 w 1143000"/>
              <a:gd name="T13" fmla="*/ 111125 h 444500"/>
              <a:gd name="T14" fmla="*/ 55563 w 1143000"/>
              <a:gd name="T15" fmla="*/ 333375 h 444500"/>
              <a:gd name="T16" fmla="*/ 27781 w 1143000"/>
              <a:gd name="T17" fmla="*/ 333375 h 444500"/>
              <a:gd name="T18" fmla="*/ 27781 w 1143000"/>
              <a:gd name="T19" fmla="*/ 111125 h 444500"/>
              <a:gd name="T20" fmla="*/ 69453 w 1143000"/>
              <a:gd name="T21" fmla="*/ 111125 h 444500"/>
              <a:gd name="T22" fmla="*/ 920750 w 1143000"/>
              <a:gd name="T23" fmla="*/ 111125 h 444500"/>
              <a:gd name="T24" fmla="*/ 920750 w 1143000"/>
              <a:gd name="T25" fmla="*/ 0 h 444500"/>
              <a:gd name="T26" fmla="*/ 1143000 w 1143000"/>
              <a:gd name="T27" fmla="*/ 222250 h 444500"/>
              <a:gd name="T28" fmla="*/ 920750 w 1143000"/>
              <a:gd name="T29" fmla="*/ 444500 h 444500"/>
              <a:gd name="T30" fmla="*/ 920750 w 1143000"/>
              <a:gd name="T31" fmla="*/ 333375 h 444500"/>
              <a:gd name="T32" fmla="*/ 69453 w 1143000"/>
              <a:gd name="T33" fmla="*/ 333375 h 444500"/>
              <a:gd name="T34" fmla="*/ 69453 w 1143000"/>
              <a:gd name="T35" fmla="*/ 111125 h 44450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43000"/>
              <a:gd name="T55" fmla="*/ 0 h 444500"/>
              <a:gd name="T56" fmla="*/ 1143000 w 1143000"/>
              <a:gd name="T57" fmla="*/ 444500 h 44450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43000" h="444500">
                <a:moveTo>
                  <a:pt x="0" y="111125"/>
                </a:moveTo>
                <a:lnTo>
                  <a:pt x="13891" y="111125"/>
                </a:lnTo>
                <a:lnTo>
                  <a:pt x="13891" y="333375"/>
                </a:lnTo>
                <a:lnTo>
                  <a:pt x="0" y="333375"/>
                </a:lnTo>
                <a:lnTo>
                  <a:pt x="0" y="111125"/>
                </a:lnTo>
                <a:close/>
                <a:moveTo>
                  <a:pt x="27781" y="111125"/>
                </a:moveTo>
                <a:lnTo>
                  <a:pt x="55563" y="111125"/>
                </a:lnTo>
                <a:lnTo>
                  <a:pt x="55563" y="333375"/>
                </a:lnTo>
                <a:lnTo>
                  <a:pt x="27781" y="333375"/>
                </a:lnTo>
                <a:lnTo>
                  <a:pt x="27781" y="111125"/>
                </a:lnTo>
                <a:close/>
                <a:moveTo>
                  <a:pt x="69453" y="111125"/>
                </a:moveTo>
                <a:lnTo>
                  <a:pt x="920750" y="111125"/>
                </a:lnTo>
                <a:lnTo>
                  <a:pt x="920750" y="0"/>
                </a:lnTo>
                <a:lnTo>
                  <a:pt x="1143000" y="222250"/>
                </a:lnTo>
                <a:lnTo>
                  <a:pt x="920750" y="444500"/>
                </a:lnTo>
                <a:lnTo>
                  <a:pt x="920750" y="333375"/>
                </a:lnTo>
                <a:lnTo>
                  <a:pt x="69453" y="333375"/>
                </a:lnTo>
                <a:lnTo>
                  <a:pt x="69453" y="111125"/>
                </a:lnTo>
                <a:close/>
              </a:path>
            </a:pathLst>
          </a:custGeom>
          <a:solidFill>
            <a:srgbClr val="B88472"/>
          </a:solidFill>
          <a:ln w="10000">
            <a:solidFill>
              <a:srgbClr val="B88472"/>
            </a:solidFill>
            <a:round/>
            <a:headEnd/>
            <a:tailEnd/>
          </a:ln>
          <a:effectLst>
            <a:outerShdw blurRad="38100" dist="30000" dir="5400000" rotWithShape="0">
              <a:srgbClr val="808080">
                <a:alpha val="45000"/>
              </a:srgbClr>
            </a:outerShdw>
          </a:effectLst>
        </p:spPr>
        <p:txBody>
          <a:bodyPr anchor="ctr"/>
          <a:lstStyle/>
          <a:p>
            <a:pPr eaLnBrk="1" hangingPunct="1">
              <a:defRPr/>
            </a:pPr>
            <a:endParaRPr lang="en-US">
              <a:latin typeface="Arial" pitchFamily="-65" charset="0"/>
              <a:ea typeface="ＭＳ Ｐゴシック" pitchFamily="-65" charset="-128"/>
              <a:cs typeface="ＭＳ Ｐゴシック" pitchFamily="-65" charset="-128"/>
            </a:endParaRPr>
          </a:p>
        </p:txBody>
      </p:sp>
      <p:sp>
        <p:nvSpPr>
          <p:cNvPr id="14" name="Striped Right Arrow 42"/>
          <p:cNvSpPr>
            <a:spLocks/>
          </p:cNvSpPr>
          <p:nvPr/>
        </p:nvSpPr>
        <p:spPr bwMode="auto">
          <a:xfrm>
            <a:off x="4140946" y="3242608"/>
            <a:ext cx="967915" cy="390963"/>
          </a:xfrm>
          <a:custGeom>
            <a:avLst/>
            <a:gdLst>
              <a:gd name="T0" fmla="*/ 0 w 1143000"/>
              <a:gd name="T1" fmla="*/ 111125 h 444500"/>
              <a:gd name="T2" fmla="*/ 13891 w 1143000"/>
              <a:gd name="T3" fmla="*/ 111125 h 444500"/>
              <a:gd name="T4" fmla="*/ 13891 w 1143000"/>
              <a:gd name="T5" fmla="*/ 333375 h 444500"/>
              <a:gd name="T6" fmla="*/ 0 w 1143000"/>
              <a:gd name="T7" fmla="*/ 333375 h 444500"/>
              <a:gd name="T8" fmla="*/ 0 w 1143000"/>
              <a:gd name="T9" fmla="*/ 111125 h 444500"/>
              <a:gd name="T10" fmla="*/ 27781 w 1143000"/>
              <a:gd name="T11" fmla="*/ 111125 h 444500"/>
              <a:gd name="T12" fmla="*/ 55563 w 1143000"/>
              <a:gd name="T13" fmla="*/ 111125 h 444500"/>
              <a:gd name="T14" fmla="*/ 55563 w 1143000"/>
              <a:gd name="T15" fmla="*/ 333375 h 444500"/>
              <a:gd name="T16" fmla="*/ 27781 w 1143000"/>
              <a:gd name="T17" fmla="*/ 333375 h 444500"/>
              <a:gd name="T18" fmla="*/ 27781 w 1143000"/>
              <a:gd name="T19" fmla="*/ 111125 h 444500"/>
              <a:gd name="T20" fmla="*/ 69453 w 1143000"/>
              <a:gd name="T21" fmla="*/ 111125 h 444500"/>
              <a:gd name="T22" fmla="*/ 920750 w 1143000"/>
              <a:gd name="T23" fmla="*/ 111125 h 444500"/>
              <a:gd name="T24" fmla="*/ 920750 w 1143000"/>
              <a:gd name="T25" fmla="*/ 0 h 444500"/>
              <a:gd name="T26" fmla="*/ 1143000 w 1143000"/>
              <a:gd name="T27" fmla="*/ 222250 h 444500"/>
              <a:gd name="T28" fmla="*/ 920750 w 1143000"/>
              <a:gd name="T29" fmla="*/ 444500 h 444500"/>
              <a:gd name="T30" fmla="*/ 920750 w 1143000"/>
              <a:gd name="T31" fmla="*/ 333375 h 444500"/>
              <a:gd name="T32" fmla="*/ 69453 w 1143000"/>
              <a:gd name="T33" fmla="*/ 333375 h 444500"/>
              <a:gd name="T34" fmla="*/ 69453 w 1143000"/>
              <a:gd name="T35" fmla="*/ 111125 h 44450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43000"/>
              <a:gd name="T55" fmla="*/ 0 h 444500"/>
              <a:gd name="T56" fmla="*/ 1143000 w 1143000"/>
              <a:gd name="T57" fmla="*/ 444500 h 44450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43000" h="444500">
                <a:moveTo>
                  <a:pt x="0" y="111125"/>
                </a:moveTo>
                <a:lnTo>
                  <a:pt x="13891" y="111125"/>
                </a:lnTo>
                <a:lnTo>
                  <a:pt x="13891" y="333375"/>
                </a:lnTo>
                <a:lnTo>
                  <a:pt x="0" y="333375"/>
                </a:lnTo>
                <a:lnTo>
                  <a:pt x="0" y="111125"/>
                </a:lnTo>
                <a:close/>
                <a:moveTo>
                  <a:pt x="27781" y="111125"/>
                </a:moveTo>
                <a:lnTo>
                  <a:pt x="55563" y="111125"/>
                </a:lnTo>
                <a:lnTo>
                  <a:pt x="55563" y="333375"/>
                </a:lnTo>
                <a:lnTo>
                  <a:pt x="27781" y="333375"/>
                </a:lnTo>
                <a:lnTo>
                  <a:pt x="27781" y="111125"/>
                </a:lnTo>
                <a:close/>
                <a:moveTo>
                  <a:pt x="69453" y="111125"/>
                </a:moveTo>
                <a:lnTo>
                  <a:pt x="920750" y="111125"/>
                </a:lnTo>
                <a:lnTo>
                  <a:pt x="920750" y="0"/>
                </a:lnTo>
                <a:lnTo>
                  <a:pt x="1143000" y="222250"/>
                </a:lnTo>
                <a:lnTo>
                  <a:pt x="920750" y="444500"/>
                </a:lnTo>
                <a:lnTo>
                  <a:pt x="920750" y="333375"/>
                </a:lnTo>
                <a:lnTo>
                  <a:pt x="69453" y="333375"/>
                </a:lnTo>
                <a:lnTo>
                  <a:pt x="69453" y="111125"/>
                </a:lnTo>
                <a:close/>
              </a:path>
            </a:pathLst>
          </a:custGeom>
          <a:solidFill>
            <a:srgbClr val="B88472"/>
          </a:solidFill>
          <a:ln w="10000">
            <a:solidFill>
              <a:srgbClr val="B88472"/>
            </a:solidFill>
            <a:round/>
            <a:headEnd/>
            <a:tailEnd/>
          </a:ln>
          <a:effectLst>
            <a:outerShdw blurRad="38100" dist="30000" dir="5400000" rotWithShape="0">
              <a:srgbClr val="808080">
                <a:alpha val="45000"/>
              </a:srgbClr>
            </a:outerShdw>
          </a:effectLst>
        </p:spPr>
        <p:txBody>
          <a:bodyPr anchor="ctr"/>
          <a:lstStyle/>
          <a:p>
            <a:pPr eaLnBrk="1" hangingPunct="1">
              <a:defRPr/>
            </a:pPr>
            <a:endParaRPr lang="en-US">
              <a:latin typeface="Arial" pitchFamily="-65" charset="0"/>
              <a:ea typeface="ＭＳ Ｐゴシック" pitchFamily="-65" charset="-128"/>
              <a:cs typeface="ＭＳ Ｐゴシック" pitchFamily="-65" charset="-128"/>
            </a:endParaRPr>
          </a:p>
        </p:txBody>
      </p:sp>
      <p:sp>
        <p:nvSpPr>
          <p:cNvPr id="15" name="Rectangle 14"/>
          <p:cNvSpPr/>
          <p:nvPr/>
        </p:nvSpPr>
        <p:spPr>
          <a:xfrm>
            <a:off x="2834433" y="3162196"/>
            <a:ext cx="1215271" cy="580860"/>
          </a:xfrm>
          <a:prstGeom prst="rect">
            <a:avLst/>
          </a:prstGeom>
          <a:solidFill>
            <a:srgbClr val="CC9B00"/>
          </a:solidFill>
        </p:spPr>
        <p:style>
          <a:lnRef idx="0">
            <a:schemeClr val="accent4"/>
          </a:lnRef>
          <a:fillRef idx="3">
            <a:schemeClr val="accent4"/>
          </a:fillRef>
          <a:effectRef idx="3">
            <a:schemeClr val="accent4"/>
          </a:effectRef>
          <a:fontRef idx="minor">
            <a:schemeClr val="lt1"/>
          </a:fontRef>
        </p:style>
        <p:txBody>
          <a:bodyPr anchor="ctr"/>
          <a:lstStyle/>
          <a:p>
            <a:pPr algn="ctr" eaLnBrk="1" hangingPunct="1">
              <a:defRPr/>
            </a:pPr>
            <a:r>
              <a:rPr lang="en-US" b="1" dirty="0" smtClean="0">
                <a:solidFill>
                  <a:srgbClr val="000000"/>
                </a:solidFill>
              </a:rPr>
              <a:t>Control</a:t>
            </a:r>
            <a:endParaRPr lang="en-US" b="1" dirty="0">
              <a:solidFill>
                <a:srgbClr val="000000"/>
              </a:solidFill>
            </a:endParaRPr>
          </a:p>
        </p:txBody>
      </p:sp>
      <p:sp>
        <p:nvSpPr>
          <p:cNvPr id="16" name="Rectangle 15"/>
          <p:cNvSpPr/>
          <p:nvPr/>
        </p:nvSpPr>
        <p:spPr>
          <a:xfrm>
            <a:off x="5207746" y="3141008"/>
            <a:ext cx="1380623" cy="580860"/>
          </a:xfrm>
          <a:prstGeom prst="rect">
            <a:avLst/>
          </a:prstGeom>
          <a:solidFill>
            <a:srgbClr val="C96009"/>
          </a:solidFill>
        </p:spPr>
        <p:style>
          <a:lnRef idx="0">
            <a:schemeClr val="accent5"/>
          </a:lnRef>
          <a:fillRef idx="3">
            <a:schemeClr val="accent5"/>
          </a:fillRef>
          <a:effectRef idx="3">
            <a:schemeClr val="accent5"/>
          </a:effectRef>
          <a:fontRef idx="minor">
            <a:schemeClr val="lt1"/>
          </a:fontRef>
        </p:style>
        <p:txBody>
          <a:bodyPr anchor="ctr"/>
          <a:lstStyle/>
          <a:p>
            <a:pPr algn="ctr" eaLnBrk="1" hangingPunct="1">
              <a:defRPr/>
            </a:pPr>
            <a:r>
              <a:rPr lang="en-US" b="1" dirty="0">
                <a:solidFill>
                  <a:srgbClr val="000000"/>
                </a:solidFill>
              </a:rPr>
              <a:t>Measure response</a:t>
            </a:r>
          </a:p>
        </p:txBody>
      </p:sp>
      <p:sp>
        <p:nvSpPr>
          <p:cNvPr id="17" name="Striped Right Arrow 41"/>
          <p:cNvSpPr>
            <a:spLocks/>
          </p:cNvSpPr>
          <p:nvPr/>
        </p:nvSpPr>
        <p:spPr bwMode="auto">
          <a:xfrm rot="1800000">
            <a:off x="1675223" y="4406250"/>
            <a:ext cx="1143000" cy="444500"/>
          </a:xfrm>
          <a:custGeom>
            <a:avLst/>
            <a:gdLst>
              <a:gd name="T0" fmla="*/ 0 w 1143000"/>
              <a:gd name="T1" fmla="*/ 111125 h 444500"/>
              <a:gd name="T2" fmla="*/ 13891 w 1143000"/>
              <a:gd name="T3" fmla="*/ 111125 h 444500"/>
              <a:gd name="T4" fmla="*/ 13891 w 1143000"/>
              <a:gd name="T5" fmla="*/ 333375 h 444500"/>
              <a:gd name="T6" fmla="*/ 0 w 1143000"/>
              <a:gd name="T7" fmla="*/ 333375 h 444500"/>
              <a:gd name="T8" fmla="*/ 0 w 1143000"/>
              <a:gd name="T9" fmla="*/ 111125 h 444500"/>
              <a:gd name="T10" fmla="*/ 27781 w 1143000"/>
              <a:gd name="T11" fmla="*/ 111125 h 444500"/>
              <a:gd name="T12" fmla="*/ 55563 w 1143000"/>
              <a:gd name="T13" fmla="*/ 111125 h 444500"/>
              <a:gd name="T14" fmla="*/ 55563 w 1143000"/>
              <a:gd name="T15" fmla="*/ 333375 h 444500"/>
              <a:gd name="T16" fmla="*/ 27781 w 1143000"/>
              <a:gd name="T17" fmla="*/ 333375 h 444500"/>
              <a:gd name="T18" fmla="*/ 27781 w 1143000"/>
              <a:gd name="T19" fmla="*/ 111125 h 444500"/>
              <a:gd name="T20" fmla="*/ 69453 w 1143000"/>
              <a:gd name="T21" fmla="*/ 111125 h 444500"/>
              <a:gd name="T22" fmla="*/ 920750 w 1143000"/>
              <a:gd name="T23" fmla="*/ 111125 h 444500"/>
              <a:gd name="T24" fmla="*/ 920750 w 1143000"/>
              <a:gd name="T25" fmla="*/ 0 h 444500"/>
              <a:gd name="T26" fmla="*/ 1143000 w 1143000"/>
              <a:gd name="T27" fmla="*/ 222250 h 444500"/>
              <a:gd name="T28" fmla="*/ 920750 w 1143000"/>
              <a:gd name="T29" fmla="*/ 444500 h 444500"/>
              <a:gd name="T30" fmla="*/ 920750 w 1143000"/>
              <a:gd name="T31" fmla="*/ 333375 h 444500"/>
              <a:gd name="T32" fmla="*/ 69453 w 1143000"/>
              <a:gd name="T33" fmla="*/ 333375 h 444500"/>
              <a:gd name="T34" fmla="*/ 69453 w 1143000"/>
              <a:gd name="T35" fmla="*/ 111125 h 44450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43000"/>
              <a:gd name="T55" fmla="*/ 0 h 444500"/>
              <a:gd name="T56" fmla="*/ 1143000 w 1143000"/>
              <a:gd name="T57" fmla="*/ 444500 h 44450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43000" h="444500">
                <a:moveTo>
                  <a:pt x="0" y="111125"/>
                </a:moveTo>
                <a:lnTo>
                  <a:pt x="13891" y="111125"/>
                </a:lnTo>
                <a:lnTo>
                  <a:pt x="13891" y="333375"/>
                </a:lnTo>
                <a:lnTo>
                  <a:pt x="0" y="333375"/>
                </a:lnTo>
                <a:lnTo>
                  <a:pt x="0" y="111125"/>
                </a:lnTo>
                <a:close/>
                <a:moveTo>
                  <a:pt x="27781" y="111125"/>
                </a:moveTo>
                <a:lnTo>
                  <a:pt x="55563" y="111125"/>
                </a:lnTo>
                <a:lnTo>
                  <a:pt x="55563" y="333375"/>
                </a:lnTo>
                <a:lnTo>
                  <a:pt x="27781" y="333375"/>
                </a:lnTo>
                <a:lnTo>
                  <a:pt x="27781" y="111125"/>
                </a:lnTo>
                <a:close/>
                <a:moveTo>
                  <a:pt x="69453" y="111125"/>
                </a:moveTo>
                <a:lnTo>
                  <a:pt x="920750" y="111125"/>
                </a:lnTo>
                <a:lnTo>
                  <a:pt x="920750" y="0"/>
                </a:lnTo>
                <a:lnTo>
                  <a:pt x="1143000" y="222250"/>
                </a:lnTo>
                <a:lnTo>
                  <a:pt x="920750" y="444500"/>
                </a:lnTo>
                <a:lnTo>
                  <a:pt x="920750" y="333375"/>
                </a:lnTo>
                <a:lnTo>
                  <a:pt x="69453" y="333375"/>
                </a:lnTo>
                <a:lnTo>
                  <a:pt x="69453" y="111125"/>
                </a:lnTo>
                <a:close/>
              </a:path>
            </a:pathLst>
          </a:custGeom>
          <a:solidFill>
            <a:srgbClr val="B88472"/>
          </a:solidFill>
          <a:ln w="10000">
            <a:solidFill>
              <a:srgbClr val="B88472"/>
            </a:solidFill>
            <a:round/>
            <a:headEnd/>
            <a:tailEnd/>
          </a:ln>
          <a:effectLst>
            <a:outerShdw blurRad="38100" dist="30000" dir="5400000" rotWithShape="0">
              <a:srgbClr val="808080">
                <a:alpha val="45000"/>
              </a:srgbClr>
            </a:outerShdw>
          </a:effectLst>
        </p:spPr>
        <p:txBody>
          <a:bodyPr anchor="ctr"/>
          <a:lstStyle/>
          <a:p>
            <a:pPr eaLnBrk="1" hangingPunct="1">
              <a:defRPr/>
            </a:pPr>
            <a:endParaRPr lang="en-US">
              <a:latin typeface="Arial" pitchFamily="-65" charset="0"/>
              <a:ea typeface="ＭＳ Ｐゴシック" pitchFamily="-65" charset="-128"/>
              <a:cs typeface="ＭＳ Ｐゴシック" pitchFamily="-65" charset="-128"/>
            </a:endParaRPr>
          </a:p>
        </p:txBody>
      </p:sp>
      <p:sp>
        <p:nvSpPr>
          <p:cNvPr id="18" name="Rectangle 17"/>
          <p:cNvSpPr/>
          <p:nvPr/>
        </p:nvSpPr>
        <p:spPr>
          <a:xfrm>
            <a:off x="2834433" y="4550938"/>
            <a:ext cx="1215271" cy="580860"/>
          </a:xfrm>
          <a:prstGeom prst="rect">
            <a:avLst/>
          </a:prstGeom>
          <a:solidFill>
            <a:srgbClr val="CC9B00"/>
          </a:solidFill>
        </p:spPr>
        <p:style>
          <a:lnRef idx="0">
            <a:schemeClr val="accent4"/>
          </a:lnRef>
          <a:fillRef idx="3">
            <a:schemeClr val="accent4"/>
          </a:fillRef>
          <a:effectRef idx="3">
            <a:schemeClr val="accent4"/>
          </a:effectRef>
          <a:fontRef idx="minor">
            <a:schemeClr val="lt1"/>
          </a:fontRef>
        </p:style>
        <p:txBody>
          <a:bodyPr anchor="ctr"/>
          <a:lstStyle/>
          <a:p>
            <a:pPr algn="ctr" eaLnBrk="1" hangingPunct="1">
              <a:defRPr/>
            </a:pPr>
            <a:r>
              <a:rPr lang="en-US" b="1" dirty="0" smtClean="0">
                <a:solidFill>
                  <a:srgbClr val="000000"/>
                </a:solidFill>
              </a:rPr>
              <a:t>Treatment</a:t>
            </a:r>
            <a:endParaRPr lang="en-US" b="1" dirty="0">
              <a:solidFill>
                <a:srgbClr val="000000"/>
              </a:solidFill>
            </a:endParaRPr>
          </a:p>
        </p:txBody>
      </p:sp>
      <p:sp>
        <p:nvSpPr>
          <p:cNvPr id="19" name="Striped Right Arrow 42"/>
          <p:cNvSpPr>
            <a:spLocks/>
          </p:cNvSpPr>
          <p:nvPr/>
        </p:nvSpPr>
        <p:spPr bwMode="auto">
          <a:xfrm>
            <a:off x="4140946" y="4690130"/>
            <a:ext cx="967915" cy="390963"/>
          </a:xfrm>
          <a:custGeom>
            <a:avLst/>
            <a:gdLst>
              <a:gd name="T0" fmla="*/ 0 w 1143000"/>
              <a:gd name="T1" fmla="*/ 111125 h 444500"/>
              <a:gd name="T2" fmla="*/ 13891 w 1143000"/>
              <a:gd name="T3" fmla="*/ 111125 h 444500"/>
              <a:gd name="T4" fmla="*/ 13891 w 1143000"/>
              <a:gd name="T5" fmla="*/ 333375 h 444500"/>
              <a:gd name="T6" fmla="*/ 0 w 1143000"/>
              <a:gd name="T7" fmla="*/ 333375 h 444500"/>
              <a:gd name="T8" fmla="*/ 0 w 1143000"/>
              <a:gd name="T9" fmla="*/ 111125 h 444500"/>
              <a:gd name="T10" fmla="*/ 27781 w 1143000"/>
              <a:gd name="T11" fmla="*/ 111125 h 444500"/>
              <a:gd name="T12" fmla="*/ 55563 w 1143000"/>
              <a:gd name="T13" fmla="*/ 111125 h 444500"/>
              <a:gd name="T14" fmla="*/ 55563 w 1143000"/>
              <a:gd name="T15" fmla="*/ 333375 h 444500"/>
              <a:gd name="T16" fmla="*/ 27781 w 1143000"/>
              <a:gd name="T17" fmla="*/ 333375 h 444500"/>
              <a:gd name="T18" fmla="*/ 27781 w 1143000"/>
              <a:gd name="T19" fmla="*/ 111125 h 444500"/>
              <a:gd name="T20" fmla="*/ 69453 w 1143000"/>
              <a:gd name="T21" fmla="*/ 111125 h 444500"/>
              <a:gd name="T22" fmla="*/ 920750 w 1143000"/>
              <a:gd name="T23" fmla="*/ 111125 h 444500"/>
              <a:gd name="T24" fmla="*/ 920750 w 1143000"/>
              <a:gd name="T25" fmla="*/ 0 h 444500"/>
              <a:gd name="T26" fmla="*/ 1143000 w 1143000"/>
              <a:gd name="T27" fmla="*/ 222250 h 444500"/>
              <a:gd name="T28" fmla="*/ 920750 w 1143000"/>
              <a:gd name="T29" fmla="*/ 444500 h 444500"/>
              <a:gd name="T30" fmla="*/ 920750 w 1143000"/>
              <a:gd name="T31" fmla="*/ 333375 h 444500"/>
              <a:gd name="T32" fmla="*/ 69453 w 1143000"/>
              <a:gd name="T33" fmla="*/ 333375 h 444500"/>
              <a:gd name="T34" fmla="*/ 69453 w 1143000"/>
              <a:gd name="T35" fmla="*/ 111125 h 44450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43000"/>
              <a:gd name="T55" fmla="*/ 0 h 444500"/>
              <a:gd name="T56" fmla="*/ 1143000 w 1143000"/>
              <a:gd name="T57" fmla="*/ 444500 h 44450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43000" h="444500">
                <a:moveTo>
                  <a:pt x="0" y="111125"/>
                </a:moveTo>
                <a:lnTo>
                  <a:pt x="13891" y="111125"/>
                </a:lnTo>
                <a:lnTo>
                  <a:pt x="13891" y="333375"/>
                </a:lnTo>
                <a:lnTo>
                  <a:pt x="0" y="333375"/>
                </a:lnTo>
                <a:lnTo>
                  <a:pt x="0" y="111125"/>
                </a:lnTo>
                <a:close/>
                <a:moveTo>
                  <a:pt x="27781" y="111125"/>
                </a:moveTo>
                <a:lnTo>
                  <a:pt x="55563" y="111125"/>
                </a:lnTo>
                <a:lnTo>
                  <a:pt x="55563" y="333375"/>
                </a:lnTo>
                <a:lnTo>
                  <a:pt x="27781" y="333375"/>
                </a:lnTo>
                <a:lnTo>
                  <a:pt x="27781" y="111125"/>
                </a:lnTo>
                <a:close/>
                <a:moveTo>
                  <a:pt x="69453" y="111125"/>
                </a:moveTo>
                <a:lnTo>
                  <a:pt x="920750" y="111125"/>
                </a:lnTo>
                <a:lnTo>
                  <a:pt x="920750" y="0"/>
                </a:lnTo>
                <a:lnTo>
                  <a:pt x="1143000" y="222250"/>
                </a:lnTo>
                <a:lnTo>
                  <a:pt x="920750" y="444500"/>
                </a:lnTo>
                <a:lnTo>
                  <a:pt x="920750" y="333375"/>
                </a:lnTo>
                <a:lnTo>
                  <a:pt x="69453" y="333375"/>
                </a:lnTo>
                <a:lnTo>
                  <a:pt x="69453" y="111125"/>
                </a:lnTo>
                <a:close/>
              </a:path>
            </a:pathLst>
          </a:custGeom>
          <a:solidFill>
            <a:srgbClr val="B88472"/>
          </a:solidFill>
          <a:ln w="10000">
            <a:solidFill>
              <a:srgbClr val="B88472"/>
            </a:solidFill>
            <a:round/>
            <a:headEnd/>
            <a:tailEnd/>
          </a:ln>
          <a:effectLst>
            <a:outerShdw blurRad="38100" dist="30000" dir="5400000" rotWithShape="0">
              <a:srgbClr val="808080">
                <a:alpha val="45000"/>
              </a:srgbClr>
            </a:outerShdw>
          </a:effectLst>
        </p:spPr>
        <p:txBody>
          <a:bodyPr anchor="ctr"/>
          <a:lstStyle/>
          <a:p>
            <a:pPr eaLnBrk="1" hangingPunct="1">
              <a:defRPr/>
            </a:pPr>
            <a:endParaRPr lang="en-US">
              <a:latin typeface="Arial" pitchFamily="-65" charset="0"/>
              <a:ea typeface="ＭＳ Ｐゴシック" pitchFamily="-65" charset="-128"/>
              <a:cs typeface="ＭＳ Ｐゴシック" pitchFamily="-65" charset="-128"/>
            </a:endParaRPr>
          </a:p>
        </p:txBody>
      </p:sp>
      <p:sp>
        <p:nvSpPr>
          <p:cNvPr id="20" name="Rectangle 19"/>
          <p:cNvSpPr/>
          <p:nvPr/>
        </p:nvSpPr>
        <p:spPr>
          <a:xfrm>
            <a:off x="5243473" y="4550938"/>
            <a:ext cx="1380623" cy="580860"/>
          </a:xfrm>
          <a:prstGeom prst="rect">
            <a:avLst/>
          </a:prstGeom>
          <a:solidFill>
            <a:srgbClr val="C96009"/>
          </a:solidFill>
        </p:spPr>
        <p:style>
          <a:lnRef idx="0">
            <a:schemeClr val="accent5"/>
          </a:lnRef>
          <a:fillRef idx="3">
            <a:schemeClr val="accent5"/>
          </a:fillRef>
          <a:effectRef idx="3">
            <a:schemeClr val="accent5"/>
          </a:effectRef>
          <a:fontRef idx="minor">
            <a:schemeClr val="lt1"/>
          </a:fontRef>
        </p:style>
        <p:txBody>
          <a:bodyPr anchor="ctr"/>
          <a:lstStyle/>
          <a:p>
            <a:pPr algn="ctr" eaLnBrk="1" hangingPunct="1">
              <a:defRPr/>
            </a:pPr>
            <a:r>
              <a:rPr lang="en-US" b="1" dirty="0">
                <a:solidFill>
                  <a:srgbClr val="000000"/>
                </a:solidFill>
              </a:rPr>
              <a:t>Measure response</a:t>
            </a:r>
          </a:p>
        </p:txBody>
      </p:sp>
      <p:sp>
        <p:nvSpPr>
          <p:cNvPr id="21" name="Striped Right Arrow 41"/>
          <p:cNvSpPr>
            <a:spLocks/>
          </p:cNvSpPr>
          <p:nvPr/>
        </p:nvSpPr>
        <p:spPr bwMode="auto">
          <a:xfrm rot="-1800000">
            <a:off x="6696048" y="4311979"/>
            <a:ext cx="1143000" cy="444500"/>
          </a:xfrm>
          <a:custGeom>
            <a:avLst/>
            <a:gdLst>
              <a:gd name="T0" fmla="*/ 0 w 1143000"/>
              <a:gd name="T1" fmla="*/ 111125 h 444500"/>
              <a:gd name="T2" fmla="*/ 13891 w 1143000"/>
              <a:gd name="T3" fmla="*/ 111125 h 444500"/>
              <a:gd name="T4" fmla="*/ 13891 w 1143000"/>
              <a:gd name="T5" fmla="*/ 333375 h 444500"/>
              <a:gd name="T6" fmla="*/ 0 w 1143000"/>
              <a:gd name="T7" fmla="*/ 333375 h 444500"/>
              <a:gd name="T8" fmla="*/ 0 w 1143000"/>
              <a:gd name="T9" fmla="*/ 111125 h 444500"/>
              <a:gd name="T10" fmla="*/ 27781 w 1143000"/>
              <a:gd name="T11" fmla="*/ 111125 h 444500"/>
              <a:gd name="T12" fmla="*/ 55563 w 1143000"/>
              <a:gd name="T13" fmla="*/ 111125 h 444500"/>
              <a:gd name="T14" fmla="*/ 55563 w 1143000"/>
              <a:gd name="T15" fmla="*/ 333375 h 444500"/>
              <a:gd name="T16" fmla="*/ 27781 w 1143000"/>
              <a:gd name="T17" fmla="*/ 333375 h 444500"/>
              <a:gd name="T18" fmla="*/ 27781 w 1143000"/>
              <a:gd name="T19" fmla="*/ 111125 h 444500"/>
              <a:gd name="T20" fmla="*/ 69453 w 1143000"/>
              <a:gd name="T21" fmla="*/ 111125 h 444500"/>
              <a:gd name="T22" fmla="*/ 920750 w 1143000"/>
              <a:gd name="T23" fmla="*/ 111125 h 444500"/>
              <a:gd name="T24" fmla="*/ 920750 w 1143000"/>
              <a:gd name="T25" fmla="*/ 0 h 444500"/>
              <a:gd name="T26" fmla="*/ 1143000 w 1143000"/>
              <a:gd name="T27" fmla="*/ 222250 h 444500"/>
              <a:gd name="T28" fmla="*/ 920750 w 1143000"/>
              <a:gd name="T29" fmla="*/ 444500 h 444500"/>
              <a:gd name="T30" fmla="*/ 920750 w 1143000"/>
              <a:gd name="T31" fmla="*/ 333375 h 444500"/>
              <a:gd name="T32" fmla="*/ 69453 w 1143000"/>
              <a:gd name="T33" fmla="*/ 333375 h 444500"/>
              <a:gd name="T34" fmla="*/ 69453 w 1143000"/>
              <a:gd name="T35" fmla="*/ 111125 h 44450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43000"/>
              <a:gd name="T55" fmla="*/ 0 h 444500"/>
              <a:gd name="T56" fmla="*/ 1143000 w 1143000"/>
              <a:gd name="T57" fmla="*/ 444500 h 44450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43000" h="444500">
                <a:moveTo>
                  <a:pt x="0" y="111125"/>
                </a:moveTo>
                <a:lnTo>
                  <a:pt x="13891" y="111125"/>
                </a:lnTo>
                <a:lnTo>
                  <a:pt x="13891" y="333375"/>
                </a:lnTo>
                <a:lnTo>
                  <a:pt x="0" y="333375"/>
                </a:lnTo>
                <a:lnTo>
                  <a:pt x="0" y="111125"/>
                </a:lnTo>
                <a:close/>
                <a:moveTo>
                  <a:pt x="27781" y="111125"/>
                </a:moveTo>
                <a:lnTo>
                  <a:pt x="55563" y="111125"/>
                </a:lnTo>
                <a:lnTo>
                  <a:pt x="55563" y="333375"/>
                </a:lnTo>
                <a:lnTo>
                  <a:pt x="27781" y="333375"/>
                </a:lnTo>
                <a:lnTo>
                  <a:pt x="27781" y="111125"/>
                </a:lnTo>
                <a:close/>
                <a:moveTo>
                  <a:pt x="69453" y="111125"/>
                </a:moveTo>
                <a:lnTo>
                  <a:pt x="920750" y="111125"/>
                </a:lnTo>
                <a:lnTo>
                  <a:pt x="920750" y="0"/>
                </a:lnTo>
                <a:lnTo>
                  <a:pt x="1143000" y="222250"/>
                </a:lnTo>
                <a:lnTo>
                  <a:pt x="920750" y="444500"/>
                </a:lnTo>
                <a:lnTo>
                  <a:pt x="920750" y="333375"/>
                </a:lnTo>
                <a:lnTo>
                  <a:pt x="69453" y="333375"/>
                </a:lnTo>
                <a:lnTo>
                  <a:pt x="69453" y="111125"/>
                </a:lnTo>
                <a:close/>
              </a:path>
            </a:pathLst>
          </a:custGeom>
          <a:solidFill>
            <a:srgbClr val="B88472"/>
          </a:solidFill>
          <a:ln w="10000">
            <a:solidFill>
              <a:srgbClr val="B88472"/>
            </a:solidFill>
            <a:round/>
            <a:headEnd/>
            <a:tailEnd/>
          </a:ln>
          <a:effectLst>
            <a:outerShdw blurRad="38100" dist="30000" dir="5400000" rotWithShape="0">
              <a:srgbClr val="808080">
                <a:alpha val="45000"/>
              </a:srgbClr>
            </a:outerShdw>
          </a:effectLst>
        </p:spPr>
        <p:txBody>
          <a:bodyPr anchor="ctr"/>
          <a:lstStyle/>
          <a:p>
            <a:pPr eaLnBrk="1" hangingPunct="1">
              <a:defRPr/>
            </a:pPr>
            <a:endParaRPr lang="en-US">
              <a:latin typeface="Arial" pitchFamily="-65" charset="0"/>
              <a:ea typeface="ＭＳ Ｐゴシック" pitchFamily="-65" charset="-128"/>
              <a:cs typeface="ＭＳ Ｐゴシック" pitchFamily="-65" charset="-128"/>
            </a:endParaRPr>
          </a:p>
        </p:txBody>
      </p:sp>
      <p:sp>
        <p:nvSpPr>
          <p:cNvPr id="22" name="Striped Right Arrow 41"/>
          <p:cNvSpPr>
            <a:spLocks/>
          </p:cNvSpPr>
          <p:nvPr/>
        </p:nvSpPr>
        <p:spPr bwMode="auto">
          <a:xfrm rot="1800000">
            <a:off x="6663392" y="3380175"/>
            <a:ext cx="1143000" cy="444500"/>
          </a:xfrm>
          <a:custGeom>
            <a:avLst/>
            <a:gdLst>
              <a:gd name="T0" fmla="*/ 0 w 1143000"/>
              <a:gd name="T1" fmla="*/ 111125 h 444500"/>
              <a:gd name="T2" fmla="*/ 13891 w 1143000"/>
              <a:gd name="T3" fmla="*/ 111125 h 444500"/>
              <a:gd name="T4" fmla="*/ 13891 w 1143000"/>
              <a:gd name="T5" fmla="*/ 333375 h 444500"/>
              <a:gd name="T6" fmla="*/ 0 w 1143000"/>
              <a:gd name="T7" fmla="*/ 333375 h 444500"/>
              <a:gd name="T8" fmla="*/ 0 w 1143000"/>
              <a:gd name="T9" fmla="*/ 111125 h 444500"/>
              <a:gd name="T10" fmla="*/ 27781 w 1143000"/>
              <a:gd name="T11" fmla="*/ 111125 h 444500"/>
              <a:gd name="T12" fmla="*/ 55563 w 1143000"/>
              <a:gd name="T13" fmla="*/ 111125 h 444500"/>
              <a:gd name="T14" fmla="*/ 55563 w 1143000"/>
              <a:gd name="T15" fmla="*/ 333375 h 444500"/>
              <a:gd name="T16" fmla="*/ 27781 w 1143000"/>
              <a:gd name="T17" fmla="*/ 333375 h 444500"/>
              <a:gd name="T18" fmla="*/ 27781 w 1143000"/>
              <a:gd name="T19" fmla="*/ 111125 h 444500"/>
              <a:gd name="T20" fmla="*/ 69453 w 1143000"/>
              <a:gd name="T21" fmla="*/ 111125 h 444500"/>
              <a:gd name="T22" fmla="*/ 920750 w 1143000"/>
              <a:gd name="T23" fmla="*/ 111125 h 444500"/>
              <a:gd name="T24" fmla="*/ 920750 w 1143000"/>
              <a:gd name="T25" fmla="*/ 0 h 444500"/>
              <a:gd name="T26" fmla="*/ 1143000 w 1143000"/>
              <a:gd name="T27" fmla="*/ 222250 h 444500"/>
              <a:gd name="T28" fmla="*/ 920750 w 1143000"/>
              <a:gd name="T29" fmla="*/ 444500 h 444500"/>
              <a:gd name="T30" fmla="*/ 920750 w 1143000"/>
              <a:gd name="T31" fmla="*/ 333375 h 444500"/>
              <a:gd name="T32" fmla="*/ 69453 w 1143000"/>
              <a:gd name="T33" fmla="*/ 333375 h 444500"/>
              <a:gd name="T34" fmla="*/ 69453 w 1143000"/>
              <a:gd name="T35" fmla="*/ 111125 h 44450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43000"/>
              <a:gd name="T55" fmla="*/ 0 h 444500"/>
              <a:gd name="T56" fmla="*/ 1143000 w 1143000"/>
              <a:gd name="T57" fmla="*/ 444500 h 44450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43000" h="444500">
                <a:moveTo>
                  <a:pt x="0" y="111125"/>
                </a:moveTo>
                <a:lnTo>
                  <a:pt x="13891" y="111125"/>
                </a:lnTo>
                <a:lnTo>
                  <a:pt x="13891" y="333375"/>
                </a:lnTo>
                <a:lnTo>
                  <a:pt x="0" y="333375"/>
                </a:lnTo>
                <a:lnTo>
                  <a:pt x="0" y="111125"/>
                </a:lnTo>
                <a:close/>
                <a:moveTo>
                  <a:pt x="27781" y="111125"/>
                </a:moveTo>
                <a:lnTo>
                  <a:pt x="55563" y="111125"/>
                </a:lnTo>
                <a:lnTo>
                  <a:pt x="55563" y="333375"/>
                </a:lnTo>
                <a:lnTo>
                  <a:pt x="27781" y="333375"/>
                </a:lnTo>
                <a:lnTo>
                  <a:pt x="27781" y="111125"/>
                </a:lnTo>
                <a:close/>
                <a:moveTo>
                  <a:pt x="69453" y="111125"/>
                </a:moveTo>
                <a:lnTo>
                  <a:pt x="920750" y="111125"/>
                </a:lnTo>
                <a:lnTo>
                  <a:pt x="920750" y="0"/>
                </a:lnTo>
                <a:lnTo>
                  <a:pt x="1143000" y="222250"/>
                </a:lnTo>
                <a:lnTo>
                  <a:pt x="920750" y="444500"/>
                </a:lnTo>
                <a:lnTo>
                  <a:pt x="920750" y="333375"/>
                </a:lnTo>
                <a:lnTo>
                  <a:pt x="69453" y="333375"/>
                </a:lnTo>
                <a:lnTo>
                  <a:pt x="69453" y="111125"/>
                </a:lnTo>
                <a:close/>
              </a:path>
            </a:pathLst>
          </a:custGeom>
          <a:solidFill>
            <a:srgbClr val="B88472"/>
          </a:solidFill>
          <a:ln w="10000">
            <a:solidFill>
              <a:srgbClr val="B88472"/>
            </a:solidFill>
            <a:round/>
            <a:headEnd/>
            <a:tailEnd/>
          </a:ln>
          <a:effectLst>
            <a:outerShdw blurRad="38100" dist="30000" dir="5400000" rotWithShape="0">
              <a:srgbClr val="808080">
                <a:alpha val="45000"/>
              </a:srgbClr>
            </a:outerShdw>
          </a:effectLst>
        </p:spPr>
        <p:txBody>
          <a:bodyPr anchor="ctr"/>
          <a:lstStyle/>
          <a:p>
            <a:pPr eaLnBrk="1" hangingPunct="1">
              <a:defRPr/>
            </a:pPr>
            <a:endParaRPr lang="en-US">
              <a:latin typeface="Arial" pitchFamily="-65" charset="0"/>
              <a:ea typeface="ＭＳ Ｐゴシック" pitchFamily="-65" charset="-128"/>
              <a:cs typeface="ＭＳ Ｐゴシック" pitchFamily="-65" charset="-128"/>
            </a:endParaRPr>
          </a:p>
        </p:txBody>
      </p:sp>
      <p:sp>
        <p:nvSpPr>
          <p:cNvPr id="23" name="Rectangle 22"/>
          <p:cNvSpPr>
            <a:spLocks noChangeArrowheads="1"/>
          </p:cNvSpPr>
          <p:nvPr/>
        </p:nvSpPr>
        <p:spPr bwMode="auto">
          <a:xfrm>
            <a:off x="7840951" y="3654910"/>
            <a:ext cx="1226849" cy="840890"/>
          </a:xfrm>
          <a:prstGeom prst="rect">
            <a:avLst/>
          </a:prstGeom>
          <a:solidFill>
            <a:srgbClr val="9E5ECE"/>
          </a:solidFill>
          <a:ln w="10000">
            <a:noFill/>
            <a:miter lim="800000"/>
            <a:headEnd/>
            <a:tailEnd/>
          </a:ln>
          <a:effectLst>
            <a:outerShdw blurRad="38100" dist="30000" dir="5400000" rotWithShape="0">
              <a:srgbClr val="808080">
                <a:alpha val="45000"/>
              </a:srgbClr>
            </a:outerShdw>
          </a:effectLst>
          <a:scene3d>
            <a:camera prst="orthographicFront"/>
            <a:lightRig rig="threePt" dir="t"/>
          </a:scene3d>
          <a:sp3d>
            <a:bevelT w="63500"/>
          </a:sp3d>
        </p:spPr>
        <p:txBody>
          <a:bodyPr anchor="ctr"/>
          <a:lstStyle/>
          <a:p>
            <a:pPr algn="ctr" eaLnBrk="1" hangingPunct="1">
              <a:defRPr/>
            </a:pPr>
            <a:r>
              <a:rPr lang="en-US" b="1" dirty="0" smtClean="0">
                <a:solidFill>
                  <a:srgbClr val="000000"/>
                </a:solidFill>
                <a:latin typeface="+mn-lt"/>
                <a:ea typeface="+mn-ea"/>
              </a:rPr>
              <a:t>Compare results</a:t>
            </a:r>
            <a:endParaRPr lang="en-US" b="1" dirty="0">
              <a:solidFill>
                <a:srgbClr val="000000"/>
              </a:solidFill>
              <a:latin typeface="+mn-lt"/>
              <a:ea typeface="+mn-ea"/>
            </a:endParaRPr>
          </a:p>
        </p:txBody>
      </p:sp>
    </p:spTree>
    <p:extLst>
      <p:ext uri="{BB962C8B-B14F-4D97-AF65-F5344CB8AC3E}">
        <p14:creationId xmlns:p14="http://schemas.microsoft.com/office/powerpoint/2010/main" val="4052525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0"/>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1"/>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2"/>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Bias</a:t>
            </a:r>
            <a:endParaRPr lang="en-US" dirty="0"/>
          </a:p>
        </p:txBody>
      </p:sp>
      <p:sp>
        <p:nvSpPr>
          <p:cNvPr id="3" name="Content Placeholder 2"/>
          <p:cNvSpPr>
            <a:spLocks noGrp="1"/>
          </p:cNvSpPr>
          <p:nvPr>
            <p:ph idx="1"/>
          </p:nvPr>
        </p:nvSpPr>
        <p:spPr/>
        <p:txBody>
          <a:bodyPr/>
          <a:lstStyle/>
          <a:p>
            <a:pPr marL="0" indent="0">
              <a:buNone/>
            </a:pPr>
            <a:r>
              <a:rPr lang="en-US" dirty="0" smtClean="0"/>
              <a:t>The design of a study is </a:t>
            </a:r>
            <a:r>
              <a:rPr lang="en-US" dirty="0" smtClean="0">
                <a:solidFill>
                  <a:srgbClr val="C00000"/>
                </a:solidFill>
              </a:rPr>
              <a:t>biased</a:t>
            </a:r>
            <a:r>
              <a:rPr lang="en-US" dirty="0" smtClean="0"/>
              <a:t> if it systematically favors certain outcomes.</a:t>
            </a:r>
          </a:p>
          <a:p>
            <a:pPr marL="0" indent="0">
              <a:buNone/>
            </a:pPr>
            <a:endParaRPr lang="en-US" dirty="0"/>
          </a:p>
          <a:p>
            <a:pPr marL="0" indent="0">
              <a:buNone/>
            </a:pPr>
            <a:r>
              <a:rPr lang="en-US" dirty="0" smtClean="0"/>
              <a:t>An investigator is interested if the size of fish versus the size of the lake that they are in. A number of lakes are chosen in a particular area and the investigator uses nets to catch the fish.</a:t>
            </a:r>
            <a:endParaRPr lang="en-US" dirty="0"/>
          </a:p>
        </p:txBody>
      </p:sp>
      <p:sp>
        <p:nvSpPr>
          <p:cNvPr id="4" name="Slide Number Placeholder 3"/>
          <p:cNvSpPr>
            <a:spLocks noGrp="1"/>
          </p:cNvSpPr>
          <p:nvPr>
            <p:ph type="sldNum" sz="quarter" idx="12"/>
          </p:nvPr>
        </p:nvSpPr>
        <p:spPr/>
        <p:txBody>
          <a:bodyPr/>
          <a:lstStyle/>
          <a:p>
            <a:fld id="{D85D01E0-4520-4710-81AB-3D8832D73914}" type="slidenum">
              <a:rPr lang="en-US" smtClean="0"/>
              <a:pPr/>
              <a:t>12</a:t>
            </a:fld>
            <a:endParaRPr lang="en-US"/>
          </a:p>
        </p:txBody>
      </p:sp>
    </p:spTree>
    <p:extLst>
      <p:ext uri="{BB962C8B-B14F-4D97-AF65-F5344CB8AC3E}">
        <p14:creationId xmlns:p14="http://schemas.microsoft.com/office/powerpoint/2010/main" val="194060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Principles of Experimental Design</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solidFill>
                  <a:schemeClr val="bg1">
                    <a:lumMod val="50000"/>
                  </a:schemeClr>
                </a:solidFill>
              </a:rPr>
              <a:t>Control: Compare two or more treatments,</a:t>
            </a:r>
          </a:p>
          <a:p>
            <a:pPr marL="514350" indent="-514350">
              <a:buFont typeface="+mj-lt"/>
              <a:buAutoNum type="arabicPeriod"/>
            </a:pPr>
            <a:r>
              <a:rPr lang="en-US" dirty="0" smtClean="0"/>
              <a:t>Randomize: use chance to assign experimental units to treatments.</a:t>
            </a:r>
          </a:p>
          <a:p>
            <a:pPr marL="514350" indent="-514350">
              <a:buFont typeface="+mj-lt"/>
              <a:buAutoNum type="arabicPeriod"/>
            </a:pPr>
            <a:r>
              <a:rPr lang="en-US" dirty="0" smtClean="0">
                <a:solidFill>
                  <a:schemeClr val="bg1">
                    <a:lumMod val="50000"/>
                  </a:schemeClr>
                </a:solidFill>
              </a:rPr>
              <a:t>Replication: Use enough experimental units in each group to reduce chance variation in the results.</a:t>
            </a:r>
          </a:p>
          <a:p>
            <a:pPr marL="514350" indent="-514350">
              <a:buFont typeface="+mj-lt"/>
              <a:buAutoNum type="arabicPeriod"/>
            </a:pPr>
            <a:endParaRPr lang="en-US" dirty="0"/>
          </a:p>
        </p:txBody>
      </p:sp>
      <p:sp>
        <p:nvSpPr>
          <p:cNvPr id="4" name="Slide Number Placeholder 3"/>
          <p:cNvSpPr>
            <a:spLocks noGrp="1"/>
          </p:cNvSpPr>
          <p:nvPr>
            <p:ph type="sldNum" sz="quarter" idx="12"/>
          </p:nvPr>
        </p:nvSpPr>
        <p:spPr/>
        <p:txBody>
          <a:bodyPr/>
          <a:lstStyle/>
          <a:p>
            <a:fld id="{D85D01E0-4520-4710-81AB-3D8832D73914}" type="slidenum">
              <a:rPr lang="en-US" smtClean="0"/>
              <a:pPr/>
              <a:t>13</a:t>
            </a:fld>
            <a:endParaRPr lang="en-US"/>
          </a:p>
        </p:txBody>
      </p:sp>
    </p:spTree>
    <p:extLst>
      <p:ext uri="{BB962C8B-B14F-4D97-AF65-F5344CB8AC3E}">
        <p14:creationId xmlns:p14="http://schemas.microsoft.com/office/powerpoint/2010/main" val="15452631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Randomized Experiments</a:t>
            </a:r>
            <a:endParaRPr lang="en-US" dirty="0"/>
          </a:p>
        </p:txBody>
      </p:sp>
      <p:sp>
        <p:nvSpPr>
          <p:cNvPr id="3" name="Content Placeholder 2"/>
          <p:cNvSpPr>
            <a:spLocks noGrp="1"/>
          </p:cNvSpPr>
          <p:nvPr>
            <p:ph idx="1"/>
          </p:nvPr>
        </p:nvSpPr>
        <p:spPr/>
        <p:txBody>
          <a:bodyPr/>
          <a:lstStyle/>
          <a:p>
            <a:r>
              <a:rPr lang="en-US" altLang="en-US" dirty="0">
                <a:solidFill>
                  <a:srgbClr val="000000"/>
                </a:solidFill>
              </a:rPr>
              <a:t>In a </a:t>
            </a:r>
            <a:r>
              <a:rPr lang="en-US" altLang="en-US" b="1" dirty="0">
                <a:solidFill>
                  <a:srgbClr val="800000"/>
                </a:solidFill>
              </a:rPr>
              <a:t>completely randomized design</a:t>
            </a:r>
            <a:r>
              <a:rPr lang="en-US" altLang="en-US" b="1" dirty="0">
                <a:solidFill>
                  <a:srgbClr val="990000"/>
                </a:solidFill>
              </a:rPr>
              <a:t>,</a:t>
            </a:r>
            <a:r>
              <a:rPr lang="en-US" altLang="en-US" dirty="0">
                <a:solidFill>
                  <a:srgbClr val="000000"/>
                </a:solidFill>
              </a:rPr>
              <a:t> the treatments are assigned to all the experimental units completely by chance.</a:t>
            </a:r>
          </a:p>
          <a:p>
            <a:pPr marL="0" indent="0">
              <a:buNone/>
            </a:pPr>
            <a:endParaRPr lang="en-US" dirty="0"/>
          </a:p>
        </p:txBody>
      </p:sp>
      <p:sp>
        <p:nvSpPr>
          <p:cNvPr id="4" name="Slide Number Placeholder 3"/>
          <p:cNvSpPr>
            <a:spLocks noGrp="1"/>
          </p:cNvSpPr>
          <p:nvPr>
            <p:ph type="sldNum" sz="quarter" idx="12"/>
          </p:nvPr>
        </p:nvSpPr>
        <p:spPr/>
        <p:txBody>
          <a:bodyPr/>
          <a:lstStyle/>
          <a:p>
            <a:fld id="{D85D01E0-4520-4710-81AB-3D8832D73914}" type="slidenum">
              <a:rPr lang="en-US" smtClean="0"/>
              <a:pPr/>
              <a:t>14</a:t>
            </a:fld>
            <a:endParaRPr lang="en-US"/>
          </a:p>
        </p:txBody>
      </p:sp>
      <p:sp>
        <p:nvSpPr>
          <p:cNvPr id="5" name="Rounded Rectangle 4"/>
          <p:cNvSpPr>
            <a:spLocks noChangeArrowheads="1"/>
          </p:cNvSpPr>
          <p:nvPr/>
        </p:nvSpPr>
        <p:spPr bwMode="auto">
          <a:xfrm>
            <a:off x="241300" y="4400550"/>
            <a:ext cx="1409700" cy="927100"/>
          </a:xfrm>
          <a:prstGeom prst="roundRect">
            <a:avLst>
              <a:gd name="adj" fmla="val 16667"/>
            </a:avLst>
          </a:prstGeom>
          <a:solidFill>
            <a:srgbClr val="8590B1"/>
          </a:solidFill>
          <a:ln w="10000">
            <a:solidFill>
              <a:schemeClr val="accent1"/>
            </a:solidFill>
            <a:round/>
            <a:headEnd/>
            <a:tailEnd/>
          </a:ln>
          <a:effectLst>
            <a:outerShdw blurRad="38100" dist="30000" dir="5400000" rotWithShape="0">
              <a:srgbClr val="808080">
                <a:alpha val="45000"/>
              </a:srgbClr>
            </a:outerShdw>
          </a:effectLst>
        </p:spPr>
        <p:txBody>
          <a:bodyPr anchor="ctr"/>
          <a:lstStyle/>
          <a:p>
            <a:pPr algn="ctr" eaLnBrk="1" hangingPunct="1">
              <a:defRPr/>
            </a:pPr>
            <a:r>
              <a:rPr lang="en-US" sz="1400" b="1" dirty="0">
                <a:solidFill>
                  <a:srgbClr val="000000"/>
                </a:solidFill>
                <a:latin typeface="+mn-lt"/>
                <a:ea typeface="+mn-ea"/>
              </a:rPr>
              <a:t>Experimental units</a:t>
            </a:r>
          </a:p>
        </p:txBody>
      </p:sp>
      <p:grpSp>
        <p:nvGrpSpPr>
          <p:cNvPr id="6" name="Group 20"/>
          <p:cNvGrpSpPr>
            <a:grpSpLocks/>
          </p:cNvGrpSpPr>
          <p:nvPr/>
        </p:nvGrpSpPr>
        <p:grpSpPr bwMode="auto">
          <a:xfrm>
            <a:off x="1701800" y="4337050"/>
            <a:ext cx="2387600" cy="1009650"/>
            <a:chOff x="1701800" y="4337050"/>
            <a:chExt cx="2387600" cy="1009650"/>
          </a:xfrm>
        </p:grpSpPr>
        <p:sp>
          <p:nvSpPr>
            <p:cNvPr id="7" name="Explosion 1 6"/>
            <p:cNvSpPr>
              <a:spLocks noChangeArrowheads="1"/>
            </p:cNvSpPr>
            <p:nvPr/>
          </p:nvSpPr>
          <p:spPr bwMode="auto">
            <a:xfrm>
              <a:off x="2159000" y="4337050"/>
              <a:ext cx="1930400" cy="1009650"/>
            </a:xfrm>
            <a:prstGeom prst="irregularSeal1">
              <a:avLst/>
            </a:prstGeom>
            <a:solidFill>
              <a:srgbClr val="B88472"/>
            </a:solidFill>
            <a:ln w="10000">
              <a:solidFill>
                <a:srgbClr val="B88472"/>
              </a:solidFill>
              <a:miter lim="800000"/>
              <a:headEnd/>
              <a:tailEnd/>
            </a:ln>
            <a:effectLst>
              <a:outerShdw blurRad="38100" dist="30000" dir="5400000" rotWithShape="0">
                <a:srgbClr val="808080">
                  <a:alpha val="45000"/>
                </a:srgbClr>
              </a:outerShdw>
            </a:effectLst>
          </p:spPr>
          <p:txBody>
            <a:bodyPr anchor="ctr"/>
            <a:lstStyle/>
            <a:p>
              <a:pPr algn="ctr" eaLnBrk="1" hangingPunct="1">
                <a:defRPr/>
              </a:pPr>
              <a:r>
                <a:rPr lang="en-US" sz="1200" b="1" dirty="0">
                  <a:solidFill>
                    <a:srgbClr val="000000"/>
                  </a:solidFill>
                  <a:latin typeface="+mn-lt"/>
                  <a:ea typeface="+mn-ea"/>
                </a:rPr>
                <a:t>Random assignment</a:t>
              </a:r>
            </a:p>
          </p:txBody>
        </p:sp>
        <p:sp>
          <p:nvSpPr>
            <p:cNvPr id="8" name="Right Arrow 7"/>
            <p:cNvSpPr/>
            <p:nvPr/>
          </p:nvSpPr>
          <p:spPr>
            <a:xfrm>
              <a:off x="1701800" y="4689475"/>
              <a:ext cx="508000" cy="301625"/>
            </a:xfrm>
            <a:prstGeom prst="rightArrow">
              <a:avLst/>
            </a:prstGeom>
          </p:spPr>
          <p:style>
            <a:lnRef idx="0">
              <a:schemeClr val="accent6"/>
            </a:lnRef>
            <a:fillRef idx="3">
              <a:schemeClr val="accent6"/>
            </a:fillRef>
            <a:effectRef idx="3">
              <a:schemeClr val="accent6"/>
            </a:effectRef>
            <a:fontRef idx="minor">
              <a:schemeClr val="lt1"/>
            </a:fontRef>
          </p:style>
          <p:txBody>
            <a:bodyPr anchor="ctr"/>
            <a:lstStyle/>
            <a:p>
              <a:pPr algn="ctr" eaLnBrk="1" hangingPunct="1">
                <a:defRPr/>
              </a:pPr>
              <a:endParaRPr lang="en-US"/>
            </a:p>
          </p:txBody>
        </p:sp>
      </p:grpSp>
      <p:grpSp>
        <p:nvGrpSpPr>
          <p:cNvPr id="9" name="Group 21"/>
          <p:cNvGrpSpPr>
            <a:grpSpLocks/>
          </p:cNvGrpSpPr>
          <p:nvPr/>
        </p:nvGrpSpPr>
        <p:grpSpPr bwMode="auto">
          <a:xfrm>
            <a:off x="3048000" y="3413125"/>
            <a:ext cx="1619250" cy="3038475"/>
            <a:chOff x="3047999" y="3413125"/>
            <a:chExt cx="1619251" cy="3038475"/>
          </a:xfrm>
        </p:grpSpPr>
        <p:sp>
          <p:nvSpPr>
            <p:cNvPr id="10" name="Rounded Rectangle 9"/>
            <p:cNvSpPr>
              <a:spLocks noChangeArrowheads="1"/>
            </p:cNvSpPr>
            <p:nvPr/>
          </p:nvSpPr>
          <p:spPr bwMode="auto">
            <a:xfrm>
              <a:off x="3702049" y="3413125"/>
              <a:ext cx="952501" cy="749300"/>
            </a:xfrm>
            <a:prstGeom prst="roundRect">
              <a:avLst>
                <a:gd name="adj" fmla="val 16667"/>
              </a:avLst>
            </a:prstGeom>
            <a:solidFill>
              <a:srgbClr val="8590B1"/>
            </a:solidFill>
            <a:ln w="10000">
              <a:solidFill>
                <a:schemeClr val="accent1"/>
              </a:solidFill>
              <a:round/>
              <a:headEnd/>
              <a:tailEnd/>
            </a:ln>
            <a:effectLst>
              <a:outerShdw blurRad="38100" dist="30000" dir="5400000" rotWithShape="0">
                <a:srgbClr val="808080">
                  <a:alpha val="45000"/>
                </a:srgbClr>
              </a:outerShdw>
            </a:effectLst>
          </p:spPr>
          <p:txBody>
            <a:bodyPr anchor="ctr"/>
            <a:lstStyle/>
            <a:p>
              <a:pPr algn="ctr" eaLnBrk="1" hangingPunct="1">
                <a:defRPr/>
              </a:pPr>
              <a:r>
                <a:rPr lang="en-US" sz="1400" b="1" dirty="0">
                  <a:solidFill>
                    <a:srgbClr val="000000"/>
                  </a:solidFill>
                  <a:latin typeface="+mn-lt"/>
                  <a:ea typeface="+mn-ea"/>
                </a:rPr>
                <a:t>Group 1</a:t>
              </a:r>
            </a:p>
          </p:txBody>
        </p:sp>
        <p:sp>
          <p:nvSpPr>
            <p:cNvPr id="11" name="Rounded Rectangle 10"/>
            <p:cNvSpPr>
              <a:spLocks noChangeArrowheads="1"/>
            </p:cNvSpPr>
            <p:nvPr/>
          </p:nvSpPr>
          <p:spPr bwMode="auto">
            <a:xfrm>
              <a:off x="3714749" y="5702300"/>
              <a:ext cx="952501" cy="749300"/>
            </a:xfrm>
            <a:prstGeom prst="roundRect">
              <a:avLst>
                <a:gd name="adj" fmla="val 16667"/>
              </a:avLst>
            </a:prstGeom>
            <a:solidFill>
              <a:srgbClr val="8590B1"/>
            </a:solidFill>
            <a:ln w="10000">
              <a:solidFill>
                <a:schemeClr val="accent1"/>
              </a:solidFill>
              <a:round/>
              <a:headEnd/>
              <a:tailEnd/>
            </a:ln>
            <a:effectLst>
              <a:outerShdw blurRad="38100" dist="30000" dir="5400000" rotWithShape="0">
                <a:srgbClr val="808080">
                  <a:alpha val="45000"/>
                </a:srgbClr>
              </a:outerShdw>
            </a:effectLst>
          </p:spPr>
          <p:txBody>
            <a:bodyPr anchor="ctr"/>
            <a:lstStyle/>
            <a:p>
              <a:pPr algn="ctr" eaLnBrk="1" hangingPunct="1">
                <a:defRPr/>
              </a:pPr>
              <a:r>
                <a:rPr lang="en-US" sz="1400" b="1" dirty="0">
                  <a:solidFill>
                    <a:srgbClr val="000000"/>
                  </a:solidFill>
                  <a:latin typeface="+mn-lt"/>
                  <a:ea typeface="+mn-ea"/>
                </a:rPr>
                <a:t>Group 2</a:t>
              </a:r>
            </a:p>
          </p:txBody>
        </p:sp>
        <p:sp>
          <p:nvSpPr>
            <p:cNvPr id="12" name="Right Arrow 11"/>
            <p:cNvSpPr/>
            <p:nvPr/>
          </p:nvSpPr>
          <p:spPr>
            <a:xfrm rot="18948850">
              <a:off x="3047999" y="3954900"/>
              <a:ext cx="692150" cy="238125"/>
            </a:xfrm>
            <a:prstGeom prst="rightArrow">
              <a:avLst/>
            </a:prstGeom>
          </p:spPr>
          <p:style>
            <a:lnRef idx="0">
              <a:schemeClr val="accent6"/>
            </a:lnRef>
            <a:fillRef idx="3">
              <a:schemeClr val="accent6"/>
            </a:fillRef>
            <a:effectRef idx="3">
              <a:schemeClr val="accent6"/>
            </a:effectRef>
            <a:fontRef idx="minor">
              <a:schemeClr val="lt1"/>
            </a:fontRef>
          </p:style>
          <p:txBody>
            <a:bodyPr anchor="ctr"/>
            <a:lstStyle/>
            <a:p>
              <a:pPr algn="ctr" eaLnBrk="1" hangingPunct="1">
                <a:defRPr/>
              </a:pPr>
              <a:endParaRPr lang="en-US"/>
            </a:p>
          </p:txBody>
        </p:sp>
        <p:sp>
          <p:nvSpPr>
            <p:cNvPr id="13" name="Right Arrow 12"/>
            <p:cNvSpPr/>
            <p:nvPr/>
          </p:nvSpPr>
          <p:spPr>
            <a:xfrm rot="2827266">
              <a:off x="3071340" y="5625753"/>
              <a:ext cx="692150" cy="238125"/>
            </a:xfrm>
            <a:prstGeom prst="rightArrow">
              <a:avLst/>
            </a:prstGeom>
          </p:spPr>
          <p:style>
            <a:lnRef idx="0">
              <a:schemeClr val="accent6"/>
            </a:lnRef>
            <a:fillRef idx="3">
              <a:schemeClr val="accent6"/>
            </a:fillRef>
            <a:effectRef idx="3">
              <a:schemeClr val="accent6"/>
            </a:effectRef>
            <a:fontRef idx="minor">
              <a:schemeClr val="lt1"/>
            </a:fontRef>
          </p:style>
          <p:txBody>
            <a:bodyPr anchor="ctr"/>
            <a:lstStyle/>
            <a:p>
              <a:pPr algn="ctr" eaLnBrk="1" hangingPunct="1">
                <a:defRPr/>
              </a:pPr>
              <a:endParaRPr lang="en-US"/>
            </a:p>
          </p:txBody>
        </p:sp>
      </p:grpSp>
      <p:grpSp>
        <p:nvGrpSpPr>
          <p:cNvPr id="14" name="Group 22"/>
          <p:cNvGrpSpPr>
            <a:grpSpLocks/>
          </p:cNvGrpSpPr>
          <p:nvPr/>
        </p:nvGrpSpPr>
        <p:grpSpPr bwMode="auto">
          <a:xfrm>
            <a:off x="4718050" y="3373438"/>
            <a:ext cx="1822450" cy="3081337"/>
            <a:chOff x="4718050" y="3372724"/>
            <a:chExt cx="1822450" cy="3081360"/>
          </a:xfrm>
        </p:grpSpPr>
        <p:sp>
          <p:nvSpPr>
            <p:cNvPr id="15" name="Right Arrow 14"/>
            <p:cNvSpPr/>
            <p:nvPr/>
          </p:nvSpPr>
          <p:spPr>
            <a:xfrm>
              <a:off x="4718050" y="3628311"/>
              <a:ext cx="692150" cy="238125"/>
            </a:xfrm>
            <a:prstGeom prst="rightArrow">
              <a:avLst/>
            </a:prstGeom>
          </p:spPr>
          <p:style>
            <a:lnRef idx="0">
              <a:schemeClr val="accent6"/>
            </a:lnRef>
            <a:fillRef idx="3">
              <a:schemeClr val="accent6"/>
            </a:fillRef>
            <a:effectRef idx="3">
              <a:schemeClr val="accent6"/>
            </a:effectRef>
            <a:fontRef idx="minor">
              <a:schemeClr val="lt1"/>
            </a:fontRef>
          </p:style>
          <p:txBody>
            <a:bodyPr anchor="ctr"/>
            <a:lstStyle/>
            <a:p>
              <a:pPr algn="ctr" eaLnBrk="1" hangingPunct="1">
                <a:defRPr/>
              </a:pPr>
              <a:endParaRPr lang="en-US"/>
            </a:p>
          </p:txBody>
        </p:sp>
        <p:sp>
          <p:nvSpPr>
            <p:cNvPr id="16" name="Right Arrow 15"/>
            <p:cNvSpPr/>
            <p:nvPr/>
          </p:nvSpPr>
          <p:spPr>
            <a:xfrm>
              <a:off x="4718050" y="5960371"/>
              <a:ext cx="692150" cy="238125"/>
            </a:xfrm>
            <a:prstGeom prst="rightArrow">
              <a:avLst/>
            </a:prstGeom>
          </p:spPr>
          <p:style>
            <a:lnRef idx="0">
              <a:schemeClr val="accent6"/>
            </a:lnRef>
            <a:fillRef idx="3">
              <a:schemeClr val="accent6"/>
            </a:fillRef>
            <a:effectRef idx="3">
              <a:schemeClr val="accent6"/>
            </a:effectRef>
            <a:fontRef idx="minor">
              <a:schemeClr val="lt1"/>
            </a:fontRef>
          </p:style>
          <p:txBody>
            <a:bodyPr anchor="ctr"/>
            <a:lstStyle/>
            <a:p>
              <a:pPr algn="ctr" eaLnBrk="1" hangingPunct="1">
                <a:defRPr/>
              </a:pPr>
              <a:endParaRPr lang="en-US"/>
            </a:p>
          </p:txBody>
        </p:sp>
        <p:sp>
          <p:nvSpPr>
            <p:cNvPr id="17" name="Rounded Rectangle 16"/>
            <p:cNvSpPr/>
            <p:nvPr/>
          </p:nvSpPr>
          <p:spPr>
            <a:xfrm>
              <a:off x="5422900" y="3372724"/>
              <a:ext cx="1117600" cy="749300"/>
            </a:xfrm>
            <a:prstGeom prst="roundRect">
              <a:avLst/>
            </a:prstGeom>
            <a:solidFill>
              <a:schemeClr val="accent3">
                <a:lumMod val="20000"/>
                <a:lumOff val="80000"/>
              </a:schemeClr>
            </a:solidFill>
          </p:spPr>
          <p:style>
            <a:lnRef idx="0">
              <a:schemeClr val="accent3"/>
            </a:lnRef>
            <a:fillRef idx="3">
              <a:schemeClr val="accent3"/>
            </a:fillRef>
            <a:effectRef idx="3">
              <a:schemeClr val="accent3"/>
            </a:effectRef>
            <a:fontRef idx="minor">
              <a:schemeClr val="lt1"/>
            </a:fontRef>
          </p:style>
          <p:txBody>
            <a:bodyPr anchor="ctr"/>
            <a:lstStyle/>
            <a:p>
              <a:pPr algn="ctr" eaLnBrk="1" hangingPunct="1">
                <a:defRPr/>
              </a:pPr>
              <a:r>
                <a:rPr lang="en-US" sz="1400" b="1" dirty="0">
                  <a:solidFill>
                    <a:srgbClr val="000000"/>
                  </a:solidFill>
                </a:rPr>
                <a:t>Treatment 1</a:t>
              </a:r>
            </a:p>
          </p:txBody>
        </p:sp>
        <p:sp>
          <p:nvSpPr>
            <p:cNvPr id="18" name="Rounded Rectangle 17"/>
            <p:cNvSpPr/>
            <p:nvPr/>
          </p:nvSpPr>
          <p:spPr>
            <a:xfrm>
              <a:off x="5422900" y="5704784"/>
              <a:ext cx="1117600" cy="749300"/>
            </a:xfrm>
            <a:prstGeom prst="roundRect">
              <a:avLst/>
            </a:prstGeom>
            <a:solidFill>
              <a:srgbClr val="FFF5CC"/>
            </a:solidFill>
          </p:spPr>
          <p:style>
            <a:lnRef idx="0">
              <a:schemeClr val="accent3"/>
            </a:lnRef>
            <a:fillRef idx="3">
              <a:schemeClr val="accent3"/>
            </a:fillRef>
            <a:effectRef idx="3">
              <a:schemeClr val="accent3"/>
            </a:effectRef>
            <a:fontRef idx="minor">
              <a:schemeClr val="lt1"/>
            </a:fontRef>
          </p:style>
          <p:txBody>
            <a:bodyPr anchor="ctr"/>
            <a:lstStyle/>
            <a:p>
              <a:pPr algn="ctr" eaLnBrk="1" hangingPunct="1">
                <a:defRPr/>
              </a:pPr>
              <a:r>
                <a:rPr lang="en-US" sz="1400" b="1" dirty="0">
                  <a:solidFill>
                    <a:srgbClr val="000000"/>
                  </a:solidFill>
                </a:rPr>
                <a:t>Treatment 2</a:t>
              </a:r>
            </a:p>
          </p:txBody>
        </p:sp>
      </p:grpSp>
      <p:grpSp>
        <p:nvGrpSpPr>
          <p:cNvPr id="19" name="Group 23"/>
          <p:cNvGrpSpPr>
            <a:grpSpLocks/>
          </p:cNvGrpSpPr>
          <p:nvPr/>
        </p:nvGrpSpPr>
        <p:grpSpPr bwMode="auto">
          <a:xfrm>
            <a:off x="6488113" y="3616325"/>
            <a:ext cx="1982787" cy="2392363"/>
            <a:chOff x="6487475" y="3616854"/>
            <a:chExt cx="1983425" cy="2391580"/>
          </a:xfrm>
        </p:grpSpPr>
        <p:sp>
          <p:nvSpPr>
            <p:cNvPr id="20" name="Right Arrow 19"/>
            <p:cNvSpPr/>
            <p:nvPr/>
          </p:nvSpPr>
          <p:spPr>
            <a:xfrm rot="18948850">
              <a:off x="6487475" y="5770309"/>
              <a:ext cx="692150" cy="238125"/>
            </a:xfrm>
            <a:prstGeom prst="rightArrow">
              <a:avLst/>
            </a:prstGeom>
          </p:spPr>
          <p:style>
            <a:lnRef idx="0">
              <a:schemeClr val="accent6"/>
            </a:lnRef>
            <a:fillRef idx="3">
              <a:schemeClr val="accent6"/>
            </a:fillRef>
            <a:effectRef idx="3">
              <a:schemeClr val="accent6"/>
            </a:effectRef>
            <a:fontRef idx="minor">
              <a:schemeClr val="lt1"/>
            </a:fontRef>
          </p:style>
          <p:txBody>
            <a:bodyPr anchor="ctr"/>
            <a:lstStyle/>
            <a:p>
              <a:pPr algn="ctr" eaLnBrk="1" hangingPunct="1">
                <a:defRPr/>
              </a:pPr>
              <a:endParaRPr lang="en-US"/>
            </a:p>
          </p:txBody>
        </p:sp>
        <p:sp>
          <p:nvSpPr>
            <p:cNvPr id="21" name="Right Arrow 20"/>
            <p:cNvSpPr/>
            <p:nvPr/>
          </p:nvSpPr>
          <p:spPr>
            <a:xfrm rot="2827266">
              <a:off x="6495890" y="3843866"/>
              <a:ext cx="692150" cy="238125"/>
            </a:xfrm>
            <a:prstGeom prst="rightArrow">
              <a:avLst/>
            </a:prstGeom>
          </p:spPr>
          <p:style>
            <a:lnRef idx="0">
              <a:schemeClr val="accent6"/>
            </a:lnRef>
            <a:fillRef idx="3">
              <a:schemeClr val="accent6"/>
            </a:fillRef>
            <a:effectRef idx="3">
              <a:schemeClr val="accent6"/>
            </a:effectRef>
            <a:fontRef idx="minor">
              <a:schemeClr val="lt1"/>
            </a:fontRef>
          </p:style>
          <p:txBody>
            <a:bodyPr anchor="ctr"/>
            <a:lstStyle/>
            <a:p>
              <a:pPr algn="ctr" eaLnBrk="1" hangingPunct="1">
                <a:defRPr/>
              </a:pPr>
              <a:endParaRPr lang="en-US"/>
            </a:p>
          </p:txBody>
        </p:sp>
        <p:sp>
          <p:nvSpPr>
            <p:cNvPr id="22" name="Folded Corner 21"/>
            <p:cNvSpPr/>
            <p:nvPr/>
          </p:nvSpPr>
          <p:spPr>
            <a:xfrm>
              <a:off x="7226300" y="4122024"/>
              <a:ext cx="1244600" cy="1577284"/>
            </a:xfrm>
            <a:prstGeom prst="foldedCorner">
              <a:avLst/>
            </a:prstGeom>
            <a:solidFill>
              <a:srgbClr val="EEEFD6"/>
            </a:solidFill>
          </p:spPr>
          <p:style>
            <a:lnRef idx="0">
              <a:schemeClr val="accent4"/>
            </a:lnRef>
            <a:fillRef idx="3">
              <a:schemeClr val="accent4"/>
            </a:fillRef>
            <a:effectRef idx="3">
              <a:schemeClr val="accent4"/>
            </a:effectRef>
            <a:fontRef idx="minor">
              <a:schemeClr val="lt1"/>
            </a:fontRef>
          </p:style>
          <p:txBody>
            <a:bodyPr anchor="ctr"/>
            <a:lstStyle/>
            <a:p>
              <a:pPr algn="ctr" eaLnBrk="1" hangingPunct="1">
                <a:defRPr/>
              </a:pPr>
              <a:r>
                <a:rPr lang="en-US" b="1" dirty="0">
                  <a:solidFill>
                    <a:srgbClr val="000000"/>
                  </a:solidFill>
                </a:rPr>
                <a:t>Compare results</a:t>
              </a:r>
            </a:p>
          </p:txBody>
        </p:sp>
      </p:grpSp>
    </p:spTree>
    <p:extLst>
      <p:ext uri="{BB962C8B-B14F-4D97-AF65-F5344CB8AC3E}">
        <p14:creationId xmlns:p14="http://schemas.microsoft.com/office/powerpoint/2010/main" val="277970596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Randomization</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Label each of the N individuals.</a:t>
            </a:r>
          </a:p>
          <a:p>
            <a:pPr marL="514350" indent="-514350">
              <a:buFont typeface="+mj-lt"/>
              <a:buAutoNum type="arabicPeriod"/>
            </a:pPr>
            <a:r>
              <a:rPr lang="en-US" dirty="0" smtClean="0"/>
              <a:t>Put the N numbers into a hat.</a:t>
            </a:r>
          </a:p>
          <a:p>
            <a:pPr marL="514350" indent="-514350">
              <a:buFont typeface="+mj-lt"/>
              <a:buAutoNum type="arabicPeriod"/>
            </a:pPr>
            <a:r>
              <a:rPr lang="en-US" dirty="0" smtClean="0"/>
              <a:t>Draw the numbers one at a time until you have n individuals.</a:t>
            </a:r>
            <a:endParaRPr lang="en-US" dirty="0"/>
          </a:p>
        </p:txBody>
      </p:sp>
      <p:sp>
        <p:nvSpPr>
          <p:cNvPr id="4" name="Slide Number Placeholder 3"/>
          <p:cNvSpPr>
            <a:spLocks noGrp="1"/>
          </p:cNvSpPr>
          <p:nvPr>
            <p:ph type="sldNum" sz="quarter" idx="12"/>
          </p:nvPr>
        </p:nvSpPr>
        <p:spPr/>
        <p:txBody>
          <a:bodyPr/>
          <a:lstStyle/>
          <a:p>
            <a:fld id="{D85D01E0-4520-4710-81AB-3D8832D73914}" type="slidenum">
              <a:rPr lang="en-US" smtClean="0"/>
              <a:pPr/>
              <a:t>15</a:t>
            </a:fld>
            <a:endParaRPr lang="en-US"/>
          </a:p>
        </p:txBody>
      </p:sp>
    </p:spTree>
    <p:extLst>
      <p:ext uri="{BB962C8B-B14F-4D97-AF65-F5344CB8AC3E}">
        <p14:creationId xmlns:p14="http://schemas.microsoft.com/office/powerpoint/2010/main" val="125829775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Principles of Experimental Design</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solidFill>
                  <a:schemeClr val="bg1">
                    <a:lumMod val="50000"/>
                  </a:schemeClr>
                </a:solidFill>
              </a:rPr>
              <a:t>Control: Compare two or more treatments,</a:t>
            </a:r>
          </a:p>
          <a:p>
            <a:pPr marL="514350" indent="-514350">
              <a:buFont typeface="+mj-lt"/>
              <a:buAutoNum type="arabicPeriod"/>
            </a:pPr>
            <a:r>
              <a:rPr lang="en-US" dirty="0" smtClean="0">
                <a:solidFill>
                  <a:schemeClr val="bg1">
                    <a:lumMod val="50000"/>
                  </a:schemeClr>
                </a:solidFill>
              </a:rPr>
              <a:t>Randomize: </a:t>
            </a:r>
            <a:r>
              <a:rPr lang="en-US" smtClean="0">
                <a:solidFill>
                  <a:schemeClr val="bg1">
                    <a:lumMod val="50000"/>
                  </a:schemeClr>
                </a:solidFill>
              </a:rPr>
              <a:t>use chance </a:t>
            </a:r>
            <a:r>
              <a:rPr lang="en-US" dirty="0" smtClean="0">
                <a:solidFill>
                  <a:schemeClr val="bg1">
                    <a:lumMod val="50000"/>
                  </a:schemeClr>
                </a:solidFill>
              </a:rPr>
              <a:t>to assign experimental units to treatments.</a:t>
            </a:r>
          </a:p>
          <a:p>
            <a:pPr marL="514350" indent="-514350">
              <a:buFont typeface="+mj-lt"/>
              <a:buAutoNum type="arabicPeriod"/>
            </a:pPr>
            <a:r>
              <a:rPr lang="en-US" dirty="0" smtClean="0"/>
              <a:t>Replication: Use enough experimental units in each group to reduce chance variation in the results.</a:t>
            </a:r>
          </a:p>
          <a:p>
            <a:pPr marL="514350" indent="-514350">
              <a:buFont typeface="+mj-lt"/>
              <a:buAutoNum type="arabicPeriod"/>
            </a:pPr>
            <a:endParaRPr lang="en-US" dirty="0"/>
          </a:p>
        </p:txBody>
      </p:sp>
      <p:sp>
        <p:nvSpPr>
          <p:cNvPr id="4" name="Slide Number Placeholder 3"/>
          <p:cNvSpPr>
            <a:spLocks noGrp="1"/>
          </p:cNvSpPr>
          <p:nvPr>
            <p:ph type="sldNum" sz="quarter" idx="12"/>
          </p:nvPr>
        </p:nvSpPr>
        <p:spPr/>
        <p:txBody>
          <a:bodyPr/>
          <a:lstStyle/>
          <a:p>
            <a:fld id="{D85D01E0-4520-4710-81AB-3D8832D73914}" type="slidenum">
              <a:rPr lang="en-US" smtClean="0"/>
              <a:pPr/>
              <a:t>16</a:t>
            </a:fld>
            <a:endParaRPr lang="en-US"/>
          </a:p>
        </p:txBody>
      </p:sp>
    </p:spTree>
    <p:extLst>
      <p:ext uri="{BB962C8B-B14F-4D97-AF65-F5344CB8AC3E}">
        <p14:creationId xmlns:p14="http://schemas.microsoft.com/office/powerpoint/2010/main" val="29561184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Cautions about Experimentation</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Bias</a:t>
            </a:r>
          </a:p>
          <a:p>
            <a:pPr marL="514350" indent="-514350">
              <a:buFont typeface="+mj-lt"/>
              <a:buAutoNum type="arabicPeriod"/>
            </a:pPr>
            <a:r>
              <a:rPr lang="en-US" dirty="0" smtClean="0"/>
              <a:t>Generalization</a:t>
            </a:r>
            <a:endParaRPr lang="en-US" dirty="0"/>
          </a:p>
        </p:txBody>
      </p:sp>
      <p:sp>
        <p:nvSpPr>
          <p:cNvPr id="4" name="Slide Number Placeholder 3"/>
          <p:cNvSpPr>
            <a:spLocks noGrp="1"/>
          </p:cNvSpPr>
          <p:nvPr>
            <p:ph type="sldNum" sz="quarter" idx="12"/>
          </p:nvPr>
        </p:nvSpPr>
        <p:spPr/>
        <p:txBody>
          <a:bodyPr/>
          <a:lstStyle/>
          <a:p>
            <a:fld id="{D85D01E0-4520-4710-81AB-3D8832D73914}" type="slidenum">
              <a:rPr lang="en-US" smtClean="0"/>
              <a:pPr/>
              <a:t>17</a:t>
            </a:fld>
            <a:endParaRPr lang="en-US"/>
          </a:p>
        </p:txBody>
      </p:sp>
    </p:spTree>
    <p:extLst>
      <p:ext uri="{BB962C8B-B14F-4D97-AF65-F5344CB8AC3E}">
        <p14:creationId xmlns:p14="http://schemas.microsoft.com/office/powerpoint/2010/main" val="298331280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Lack of Realism</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a:t>Is studying the effects of eating red meat </a:t>
            </a:r>
            <a:r>
              <a:rPr lang="en-US" dirty="0" smtClean="0"/>
              <a:t>on cholesterol </a:t>
            </a:r>
            <a:r>
              <a:rPr lang="en-US" dirty="0"/>
              <a:t>values in a group of middle aged </a:t>
            </a:r>
            <a:r>
              <a:rPr lang="en-US" dirty="0" smtClean="0"/>
              <a:t>men </a:t>
            </a:r>
            <a:r>
              <a:rPr lang="en-US" dirty="0"/>
              <a:t>a realistic way to study factors affecting heart disease problems in humans?</a:t>
            </a:r>
          </a:p>
          <a:p>
            <a:pPr marL="514350" indent="-514350">
              <a:buFont typeface="+mj-lt"/>
              <a:buAutoNum type="arabicPeriod"/>
            </a:pPr>
            <a:r>
              <a:rPr lang="en-US" dirty="0" smtClean="0"/>
              <a:t>Is studying </a:t>
            </a:r>
            <a:r>
              <a:rPr lang="en-US" dirty="0"/>
              <a:t>the effects of hair </a:t>
            </a:r>
            <a:r>
              <a:rPr lang="en-US" dirty="0" smtClean="0"/>
              <a:t>spray on </a:t>
            </a:r>
            <a:r>
              <a:rPr lang="en-US" dirty="0"/>
              <a:t>rats </a:t>
            </a:r>
            <a:r>
              <a:rPr lang="en-US" dirty="0" smtClean="0"/>
              <a:t>a realistic way to </a:t>
            </a:r>
            <a:r>
              <a:rPr lang="en-US" dirty="0"/>
              <a:t>determine what will happen </a:t>
            </a:r>
            <a:r>
              <a:rPr lang="en-US" dirty="0" smtClean="0"/>
              <a:t>to </a:t>
            </a:r>
            <a:r>
              <a:rPr lang="en-US" dirty="0"/>
              <a:t>women with </a:t>
            </a:r>
            <a:r>
              <a:rPr lang="en-US" dirty="0" smtClean="0"/>
              <a:t>large amounts of </a:t>
            </a:r>
            <a:r>
              <a:rPr lang="en-US" dirty="0"/>
              <a:t>hair?</a:t>
            </a:r>
          </a:p>
          <a:p>
            <a:pPr marL="514350" indent="-514350">
              <a:buFont typeface="+mj-lt"/>
              <a:buAutoNum type="arabicPeriod"/>
            </a:pPr>
            <a:endParaRPr lang="en-US" dirty="0"/>
          </a:p>
        </p:txBody>
      </p:sp>
      <p:sp>
        <p:nvSpPr>
          <p:cNvPr id="5" name="Slide Number Placeholder 4"/>
          <p:cNvSpPr>
            <a:spLocks noGrp="1"/>
          </p:cNvSpPr>
          <p:nvPr>
            <p:ph type="sldNum" sz="quarter" idx="12"/>
          </p:nvPr>
        </p:nvSpPr>
        <p:spPr/>
        <p:txBody>
          <a:bodyPr/>
          <a:lstStyle/>
          <a:p>
            <a:fld id="{D85D01E0-4520-4710-81AB-3D8832D73914}" type="slidenum">
              <a:rPr lang="en-US" smtClean="0"/>
              <a:pPr/>
              <a:t>18</a:t>
            </a:fld>
            <a:endParaRPr lang="en-US"/>
          </a:p>
        </p:txBody>
      </p:sp>
      <p:pic>
        <p:nvPicPr>
          <p:cNvPr id="1026" name="Picture 2" descr="http://vetmed.duhs.duke.edu/Photos/rat2R.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8600" y="5257800"/>
            <a:ext cx="2697754" cy="14636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572628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Designs</a:t>
            </a:r>
            <a:endParaRPr lang="en-US" dirty="0"/>
          </a:p>
        </p:txBody>
      </p:sp>
      <p:sp>
        <p:nvSpPr>
          <p:cNvPr id="3" name="Content Placeholder 2"/>
          <p:cNvSpPr>
            <a:spLocks noGrp="1"/>
          </p:cNvSpPr>
          <p:nvPr>
            <p:ph idx="1"/>
          </p:nvPr>
        </p:nvSpPr>
        <p:spPr>
          <a:xfrm>
            <a:off x="457200" y="1600200"/>
            <a:ext cx="8229600" cy="5121275"/>
          </a:xfrm>
        </p:spPr>
        <p:txBody>
          <a:bodyPr>
            <a:normAutofit fontScale="92500"/>
          </a:bodyPr>
          <a:lstStyle/>
          <a:p>
            <a:r>
              <a:rPr lang="en-US" dirty="0" smtClean="0"/>
              <a:t>A </a:t>
            </a:r>
            <a:r>
              <a:rPr lang="en-US" dirty="0" smtClean="0">
                <a:solidFill>
                  <a:srgbClr val="C00000"/>
                </a:solidFill>
              </a:rPr>
              <a:t>matched pair design </a:t>
            </a:r>
            <a:r>
              <a:rPr lang="en-US" dirty="0" smtClean="0"/>
              <a:t>is when each experimental unit is matched with another one.</a:t>
            </a:r>
          </a:p>
          <a:p>
            <a:r>
              <a:rPr lang="en-US" dirty="0" smtClean="0"/>
              <a:t>A </a:t>
            </a:r>
            <a:r>
              <a:rPr lang="en-US" dirty="0" smtClean="0">
                <a:solidFill>
                  <a:srgbClr val="C00000"/>
                </a:solidFill>
              </a:rPr>
              <a:t>block</a:t>
            </a:r>
            <a:r>
              <a:rPr lang="en-US" dirty="0" smtClean="0"/>
              <a:t> is a group of experimental units that are similar.</a:t>
            </a:r>
          </a:p>
          <a:p>
            <a:r>
              <a:rPr lang="en-US" dirty="0" smtClean="0"/>
              <a:t>In a </a:t>
            </a:r>
            <a:r>
              <a:rPr lang="en-US" dirty="0" smtClean="0">
                <a:solidFill>
                  <a:srgbClr val="C00000"/>
                </a:solidFill>
              </a:rPr>
              <a:t>block design</a:t>
            </a:r>
            <a:r>
              <a:rPr lang="en-US" dirty="0" smtClean="0"/>
              <a:t>, the random assignment of experimental units to treatments is carried out within each block.</a:t>
            </a:r>
          </a:p>
          <a:p>
            <a:r>
              <a:rPr lang="en-US" b="1" dirty="0" smtClean="0">
                <a:solidFill>
                  <a:srgbClr val="C00000"/>
                </a:solidFill>
              </a:rPr>
              <a:t>Control what you can, block what you can’t control, and randomize to create comparable groups.</a:t>
            </a:r>
            <a:endParaRPr lang="en-US" b="1" dirty="0">
              <a:solidFill>
                <a:srgbClr val="C00000"/>
              </a:solidFill>
            </a:endParaRPr>
          </a:p>
        </p:txBody>
      </p:sp>
      <p:sp>
        <p:nvSpPr>
          <p:cNvPr id="4" name="Slide Number Placeholder 3"/>
          <p:cNvSpPr>
            <a:spLocks noGrp="1"/>
          </p:cNvSpPr>
          <p:nvPr>
            <p:ph type="sldNum" sz="quarter" idx="12"/>
          </p:nvPr>
        </p:nvSpPr>
        <p:spPr/>
        <p:txBody>
          <a:bodyPr/>
          <a:lstStyle/>
          <a:p>
            <a:fld id="{D85D01E0-4520-4710-81AB-3D8832D73914}" type="slidenum">
              <a:rPr lang="en-US" smtClean="0"/>
              <a:pPr/>
              <a:t>19</a:t>
            </a:fld>
            <a:endParaRPr lang="en-US"/>
          </a:p>
        </p:txBody>
      </p:sp>
    </p:spTree>
    <p:extLst>
      <p:ext uri="{BB962C8B-B14F-4D97-AF65-F5344CB8AC3E}">
        <p14:creationId xmlns:p14="http://schemas.microsoft.com/office/powerpoint/2010/main" val="2283248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7929"/>
            <a:ext cx="9144000" cy="1143000"/>
          </a:xfrm>
        </p:spPr>
        <p:txBody>
          <a:bodyPr>
            <a:normAutofit/>
          </a:bodyPr>
          <a:lstStyle/>
          <a:p>
            <a:r>
              <a:rPr lang="en-US" dirty="0" smtClean="0"/>
              <a:t>Sources of Data - Goals</a:t>
            </a:r>
            <a:endParaRPr lang="en-US" dirty="0"/>
          </a:p>
        </p:txBody>
      </p:sp>
      <p:sp>
        <p:nvSpPr>
          <p:cNvPr id="3" name="Content Placeholder 2"/>
          <p:cNvSpPr>
            <a:spLocks noGrp="1"/>
          </p:cNvSpPr>
          <p:nvPr>
            <p:ph idx="1"/>
          </p:nvPr>
        </p:nvSpPr>
        <p:spPr>
          <a:xfrm>
            <a:off x="0" y="1160929"/>
            <a:ext cx="9144000" cy="5697071"/>
          </a:xfrm>
        </p:spPr>
        <p:txBody>
          <a:bodyPr>
            <a:normAutofit/>
          </a:bodyPr>
          <a:lstStyle/>
          <a:p>
            <a:r>
              <a:rPr lang="en-US" sz="3000" dirty="0" smtClean="0"/>
              <a:t>Identify anecdotal data in a specific situation and explain why we should not use this type of data.</a:t>
            </a:r>
          </a:p>
          <a:p>
            <a:r>
              <a:rPr lang="en-US" sz="3000" dirty="0" smtClean="0"/>
              <a:t>Define what is meant by available data.</a:t>
            </a:r>
          </a:p>
          <a:p>
            <a:r>
              <a:rPr lang="en-US" sz="3000" dirty="0" smtClean="0"/>
              <a:t>Distinguish between experiments and observational studies.</a:t>
            </a:r>
          </a:p>
        </p:txBody>
      </p:sp>
      <p:sp>
        <p:nvSpPr>
          <p:cNvPr id="4" name="Slide Number Placeholder 3"/>
          <p:cNvSpPr>
            <a:spLocks noGrp="1"/>
          </p:cNvSpPr>
          <p:nvPr>
            <p:ph type="sldNum" sz="quarter" idx="12"/>
          </p:nvPr>
        </p:nvSpPr>
        <p:spPr/>
        <p:txBody>
          <a:bodyPr/>
          <a:lstStyle/>
          <a:p>
            <a:fld id="{D85D01E0-4520-4710-81AB-3D8832D73914}" type="slidenum">
              <a:rPr lang="en-US" smtClean="0"/>
              <a:pPr/>
              <a:t>2</a:t>
            </a:fld>
            <a:endParaRPr lang="en-US"/>
          </a:p>
        </p:txBody>
      </p:sp>
    </p:spTree>
    <p:extLst>
      <p:ext uri="{BB962C8B-B14F-4D97-AF65-F5344CB8AC3E}">
        <p14:creationId xmlns:p14="http://schemas.microsoft.com/office/powerpoint/2010/main" val="182749175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7929"/>
            <a:ext cx="9144000" cy="1143000"/>
          </a:xfrm>
        </p:spPr>
        <p:txBody>
          <a:bodyPr>
            <a:normAutofit/>
          </a:bodyPr>
          <a:lstStyle/>
          <a:p>
            <a:r>
              <a:rPr lang="en-US" dirty="0" smtClean="0"/>
              <a:t>Sampling Design - Goals</a:t>
            </a:r>
            <a:endParaRPr lang="en-US" dirty="0"/>
          </a:p>
        </p:txBody>
      </p:sp>
      <p:sp>
        <p:nvSpPr>
          <p:cNvPr id="3" name="Content Placeholder 2"/>
          <p:cNvSpPr>
            <a:spLocks noGrp="1"/>
          </p:cNvSpPr>
          <p:nvPr>
            <p:ph idx="1"/>
          </p:nvPr>
        </p:nvSpPr>
        <p:spPr>
          <a:xfrm>
            <a:off x="0" y="1160929"/>
            <a:ext cx="9144000" cy="5697071"/>
          </a:xfrm>
        </p:spPr>
        <p:txBody>
          <a:bodyPr>
            <a:normAutofit/>
          </a:bodyPr>
          <a:lstStyle/>
          <a:p>
            <a:r>
              <a:rPr lang="en-US" sz="3000" dirty="0" smtClean="0"/>
              <a:t>Be able to determine and explain when a probability sample, simple random sample or a stratified random sample is the preferred method.</a:t>
            </a:r>
          </a:p>
          <a:p>
            <a:r>
              <a:rPr lang="en-US" sz="3000" dirty="0" smtClean="0"/>
              <a:t>Be able to state when there is a response bias with obtaining a sample: convenience sample, nonresponse</a:t>
            </a:r>
          </a:p>
        </p:txBody>
      </p:sp>
      <p:sp>
        <p:nvSpPr>
          <p:cNvPr id="4" name="Slide Number Placeholder 3"/>
          <p:cNvSpPr>
            <a:spLocks noGrp="1"/>
          </p:cNvSpPr>
          <p:nvPr>
            <p:ph type="sldNum" sz="quarter" idx="12"/>
          </p:nvPr>
        </p:nvSpPr>
        <p:spPr/>
        <p:txBody>
          <a:bodyPr/>
          <a:lstStyle/>
          <a:p>
            <a:fld id="{D85D01E0-4520-4710-81AB-3D8832D73914}" type="slidenum">
              <a:rPr lang="en-US" smtClean="0"/>
              <a:pPr/>
              <a:t>20</a:t>
            </a:fld>
            <a:endParaRPr lang="en-US"/>
          </a:p>
        </p:txBody>
      </p:sp>
    </p:spTree>
    <p:extLst>
      <p:ext uri="{BB962C8B-B14F-4D97-AF65-F5344CB8AC3E}">
        <p14:creationId xmlns:p14="http://schemas.microsoft.com/office/powerpoint/2010/main" val="257431010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Population and Sample</a:t>
            </a:r>
            <a:endParaRPr lang="en-US" dirty="0"/>
          </a:p>
        </p:txBody>
      </p:sp>
      <p:sp>
        <p:nvSpPr>
          <p:cNvPr id="3" name="Content Placeholder 2"/>
          <p:cNvSpPr>
            <a:spLocks noGrp="1"/>
          </p:cNvSpPr>
          <p:nvPr>
            <p:ph idx="1"/>
          </p:nvPr>
        </p:nvSpPr>
        <p:spPr>
          <a:xfrm>
            <a:off x="457200" y="1600200"/>
            <a:ext cx="8229600" cy="4953000"/>
          </a:xfrm>
        </p:spPr>
        <p:txBody>
          <a:bodyPr/>
          <a:lstStyle/>
          <a:p>
            <a:r>
              <a:rPr lang="en-US" dirty="0" smtClean="0"/>
              <a:t>Population: the entire group of objects that we want information about.</a:t>
            </a:r>
          </a:p>
          <a:p>
            <a:r>
              <a:rPr lang="en-US" dirty="0" smtClean="0"/>
              <a:t>Sample: the part (subset) of the population that we actual examine.</a:t>
            </a:r>
            <a:endParaRPr lang="en-US" dirty="0"/>
          </a:p>
        </p:txBody>
      </p:sp>
      <p:sp>
        <p:nvSpPr>
          <p:cNvPr id="4" name="Slide Number Placeholder 3"/>
          <p:cNvSpPr>
            <a:spLocks noGrp="1"/>
          </p:cNvSpPr>
          <p:nvPr>
            <p:ph type="sldNum" sz="quarter" idx="12"/>
          </p:nvPr>
        </p:nvSpPr>
        <p:spPr/>
        <p:txBody>
          <a:bodyPr/>
          <a:lstStyle/>
          <a:p>
            <a:fld id="{D85D01E0-4520-4710-81AB-3D8832D73914}" type="slidenum">
              <a:rPr lang="en-US" smtClean="0"/>
              <a:pPr/>
              <a:t>21</a:t>
            </a:fld>
            <a:endParaRPr lang="en-US"/>
          </a:p>
        </p:txBody>
      </p:sp>
      <p:pic>
        <p:nvPicPr>
          <p:cNvPr id="5" name="Picture 4"/>
          <p:cNvPicPr/>
          <p:nvPr/>
        </p:nvPicPr>
        <p:blipFill>
          <a:blip r:embed="rId2"/>
          <a:srcRect/>
          <a:stretch>
            <a:fillRect/>
          </a:stretch>
        </p:blipFill>
        <p:spPr bwMode="auto">
          <a:xfrm>
            <a:off x="4038600" y="3461657"/>
            <a:ext cx="4495800" cy="3124199"/>
          </a:xfrm>
          <a:prstGeom prst="rect">
            <a:avLst/>
          </a:prstGeom>
          <a:noFill/>
        </p:spPr>
      </p:pic>
    </p:spTree>
    <p:extLst>
      <p:ext uri="{BB962C8B-B14F-4D97-AF65-F5344CB8AC3E}">
        <p14:creationId xmlns:p14="http://schemas.microsoft.com/office/powerpoint/2010/main" val="2935515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Sampling Methods</a:t>
            </a:r>
            <a:endParaRPr lang="en-US" dirty="0"/>
          </a:p>
        </p:txBody>
      </p:sp>
      <p:sp>
        <p:nvSpPr>
          <p:cNvPr id="3" name="Content Placeholder 2"/>
          <p:cNvSpPr>
            <a:spLocks noGrp="1"/>
          </p:cNvSpPr>
          <p:nvPr>
            <p:ph idx="1"/>
          </p:nvPr>
        </p:nvSpPr>
        <p:spPr/>
        <p:txBody>
          <a:bodyPr/>
          <a:lstStyle/>
          <a:p>
            <a:r>
              <a:rPr lang="en-US" dirty="0" smtClean="0"/>
              <a:t>Probability Sample</a:t>
            </a:r>
          </a:p>
          <a:p>
            <a:r>
              <a:rPr lang="en-US" dirty="0" smtClean="0"/>
              <a:t>Simple Random Sample (SRS)</a:t>
            </a:r>
          </a:p>
          <a:p>
            <a:r>
              <a:rPr lang="en-US" dirty="0" smtClean="0"/>
              <a:t>Stratified Random Sample</a:t>
            </a:r>
          </a:p>
        </p:txBody>
      </p:sp>
      <p:sp>
        <p:nvSpPr>
          <p:cNvPr id="4" name="Slide Number Placeholder 3"/>
          <p:cNvSpPr>
            <a:spLocks noGrp="1"/>
          </p:cNvSpPr>
          <p:nvPr>
            <p:ph type="sldNum" sz="quarter" idx="12"/>
          </p:nvPr>
        </p:nvSpPr>
        <p:spPr/>
        <p:txBody>
          <a:bodyPr/>
          <a:lstStyle/>
          <a:p>
            <a:fld id="{D85D01E0-4520-4710-81AB-3D8832D73914}" type="slidenum">
              <a:rPr lang="en-US" smtClean="0"/>
              <a:pPr/>
              <a:t>22</a:t>
            </a:fld>
            <a:endParaRPr lang="en-US"/>
          </a:p>
        </p:txBody>
      </p:sp>
    </p:spTree>
    <p:extLst>
      <p:ext uri="{BB962C8B-B14F-4D97-AF65-F5344CB8AC3E}">
        <p14:creationId xmlns:p14="http://schemas.microsoft.com/office/powerpoint/2010/main" val="263860483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657"/>
            <a:ext cx="8229600" cy="1143000"/>
          </a:xfrm>
        </p:spPr>
        <p:txBody>
          <a:bodyPr/>
          <a:lstStyle/>
          <a:p>
            <a:r>
              <a:rPr lang="en-US" dirty="0" smtClean="0"/>
              <a:t>SRS</a:t>
            </a:r>
            <a:endParaRPr lang="en-US" dirty="0"/>
          </a:p>
        </p:txBody>
      </p:sp>
      <p:sp>
        <p:nvSpPr>
          <p:cNvPr id="3" name="Content Placeholder 2"/>
          <p:cNvSpPr>
            <a:spLocks noGrp="1"/>
          </p:cNvSpPr>
          <p:nvPr>
            <p:ph idx="1"/>
          </p:nvPr>
        </p:nvSpPr>
        <p:spPr>
          <a:xfrm>
            <a:off x="228600" y="1143000"/>
            <a:ext cx="8763000" cy="5486400"/>
          </a:xfrm>
        </p:spPr>
        <p:txBody>
          <a:bodyPr>
            <a:normAutofit/>
          </a:bodyPr>
          <a:lstStyle/>
          <a:p>
            <a:pPr>
              <a:buNone/>
            </a:pPr>
            <a:r>
              <a:rPr lang="en-US" altLang="en-US" dirty="0"/>
              <a:t>A (simple) random sample (SRS) of size </a:t>
            </a:r>
            <a:r>
              <a:rPr lang="en-US" altLang="en-US" i="1" dirty="0"/>
              <a:t>n</a:t>
            </a:r>
            <a:r>
              <a:rPr lang="en-US" altLang="en-US" dirty="0"/>
              <a:t> is a sample selected in such a way that every possible sample of size </a:t>
            </a:r>
            <a:r>
              <a:rPr lang="en-US" altLang="en-US" i="1" dirty="0"/>
              <a:t>n</a:t>
            </a:r>
            <a:r>
              <a:rPr lang="en-US" altLang="en-US" dirty="0"/>
              <a:t> has the same chance of being selected.</a:t>
            </a:r>
          </a:p>
          <a:p>
            <a:r>
              <a:rPr lang="en-US" dirty="0" smtClean="0"/>
              <a:t>Method</a:t>
            </a:r>
          </a:p>
          <a:p>
            <a:pPr marL="971550" lvl="1" indent="-514350">
              <a:buFont typeface="+mj-lt"/>
              <a:buAutoNum type="arabicPeriod"/>
            </a:pPr>
            <a:r>
              <a:rPr lang="en-US" sz="3200" dirty="0" smtClean="0"/>
              <a:t>Label every object from 1 to n.</a:t>
            </a:r>
          </a:p>
          <a:p>
            <a:pPr marL="971550" lvl="1" indent="-514350">
              <a:buFont typeface="+mj-lt"/>
              <a:buAutoNum type="arabicPeriod"/>
            </a:pPr>
            <a:r>
              <a:rPr lang="en-US" sz="3200" dirty="0" smtClean="0"/>
              <a:t>Generate random numbers to select the objects.</a:t>
            </a:r>
          </a:p>
          <a:p>
            <a:pPr marL="971550" lvl="1" indent="-514350">
              <a:buFont typeface="+mj-lt"/>
              <a:buAutoNum type="arabicPeriod"/>
            </a:pPr>
            <a:r>
              <a:rPr lang="en-US" sz="3200" dirty="0" smtClean="0"/>
              <a:t>You are done when you have selected n different objects.</a:t>
            </a:r>
            <a:endParaRPr lang="en-US" sz="3200" dirty="0"/>
          </a:p>
        </p:txBody>
      </p:sp>
      <p:sp>
        <p:nvSpPr>
          <p:cNvPr id="4" name="Slide Number Placeholder 3"/>
          <p:cNvSpPr>
            <a:spLocks noGrp="1"/>
          </p:cNvSpPr>
          <p:nvPr>
            <p:ph type="sldNum" sz="quarter" idx="12"/>
          </p:nvPr>
        </p:nvSpPr>
        <p:spPr/>
        <p:txBody>
          <a:bodyPr/>
          <a:lstStyle/>
          <a:p>
            <a:fld id="{D85D01E0-4520-4710-81AB-3D8832D73914}" type="slidenum">
              <a:rPr lang="en-US" smtClean="0"/>
              <a:pPr/>
              <a:t>23</a:t>
            </a:fld>
            <a:endParaRPr lang="en-US"/>
          </a:p>
        </p:txBody>
      </p:sp>
    </p:spTree>
    <p:extLst>
      <p:ext uri="{BB962C8B-B14F-4D97-AF65-F5344CB8AC3E}">
        <p14:creationId xmlns:p14="http://schemas.microsoft.com/office/powerpoint/2010/main" val="2436022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Stratified Random Samples</a:t>
            </a:r>
            <a:endParaRPr lang="en-US" dirty="0"/>
          </a:p>
        </p:txBody>
      </p:sp>
      <p:sp>
        <p:nvSpPr>
          <p:cNvPr id="3" name="Content Placeholder 2"/>
          <p:cNvSpPr>
            <a:spLocks noGrp="1"/>
          </p:cNvSpPr>
          <p:nvPr>
            <p:ph idx="1"/>
          </p:nvPr>
        </p:nvSpPr>
        <p:spPr>
          <a:xfrm>
            <a:off x="228600" y="1600200"/>
            <a:ext cx="8763000" cy="4525963"/>
          </a:xfrm>
        </p:spPr>
        <p:txBody>
          <a:bodyPr>
            <a:normAutofit/>
          </a:bodyPr>
          <a:lstStyle/>
          <a:p>
            <a:r>
              <a:rPr lang="en-US" dirty="0" smtClean="0"/>
              <a:t>Procedure</a:t>
            </a:r>
          </a:p>
          <a:p>
            <a:pPr marL="971550" lvl="1" indent="-514350">
              <a:buFont typeface="+mj-lt"/>
              <a:buAutoNum type="arabicPeriod"/>
            </a:pPr>
            <a:r>
              <a:rPr lang="en-US" sz="3200" dirty="0" smtClean="0"/>
              <a:t>Divide the population into groups into strata.</a:t>
            </a:r>
          </a:p>
          <a:p>
            <a:pPr marL="971550" lvl="1" indent="-514350">
              <a:buFont typeface="+mj-lt"/>
              <a:buAutoNum type="arabicPeriod"/>
            </a:pPr>
            <a:r>
              <a:rPr lang="en-US" sz="3200" dirty="0" smtClean="0"/>
              <a:t>Choose a SRS fro each group.</a:t>
            </a:r>
          </a:p>
        </p:txBody>
      </p:sp>
      <p:sp>
        <p:nvSpPr>
          <p:cNvPr id="4" name="Slide Number Placeholder 3"/>
          <p:cNvSpPr>
            <a:spLocks noGrp="1"/>
          </p:cNvSpPr>
          <p:nvPr>
            <p:ph type="sldNum" sz="quarter" idx="12"/>
          </p:nvPr>
        </p:nvSpPr>
        <p:spPr/>
        <p:txBody>
          <a:bodyPr/>
          <a:lstStyle/>
          <a:p>
            <a:fld id="{D85D01E0-4520-4710-81AB-3D8832D73914}" type="slidenum">
              <a:rPr lang="en-US" smtClean="0"/>
              <a:pPr/>
              <a:t>24</a:t>
            </a:fld>
            <a:endParaRPr lang="en-US"/>
          </a:p>
        </p:txBody>
      </p:sp>
    </p:spTree>
    <p:extLst>
      <p:ext uri="{BB962C8B-B14F-4D97-AF65-F5344CB8AC3E}">
        <p14:creationId xmlns:p14="http://schemas.microsoft.com/office/powerpoint/2010/main" val="23546962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Response Bias</a:t>
            </a:r>
            <a:endParaRPr lang="en-US" dirty="0"/>
          </a:p>
        </p:txBody>
      </p:sp>
      <p:sp>
        <p:nvSpPr>
          <p:cNvPr id="3" name="Content Placeholder 2"/>
          <p:cNvSpPr>
            <a:spLocks noGrp="1"/>
          </p:cNvSpPr>
          <p:nvPr>
            <p:ph idx="1"/>
          </p:nvPr>
        </p:nvSpPr>
        <p:spPr/>
        <p:txBody>
          <a:bodyPr>
            <a:normAutofit/>
          </a:bodyPr>
          <a:lstStyle/>
          <a:p>
            <a:r>
              <a:rPr lang="en-US" dirty="0"/>
              <a:t>C</a:t>
            </a:r>
            <a:r>
              <a:rPr lang="en-US" dirty="0" smtClean="0"/>
              <a:t>onvenience sample</a:t>
            </a:r>
          </a:p>
          <a:p>
            <a:r>
              <a:rPr lang="en-US" dirty="0" err="1" smtClean="0"/>
              <a:t>Undercoverage</a:t>
            </a:r>
            <a:endParaRPr lang="en-US" dirty="0" smtClean="0"/>
          </a:p>
          <a:p>
            <a:r>
              <a:rPr lang="en-US" dirty="0" smtClean="0"/>
              <a:t>Nonresponse</a:t>
            </a:r>
          </a:p>
          <a:p>
            <a:pPr marL="0" indent="0">
              <a:buNone/>
            </a:pPr>
            <a:endParaRPr lang="en-US" dirty="0" smtClean="0"/>
          </a:p>
          <a:p>
            <a:pPr marL="0" indent="0">
              <a:buNone/>
            </a:pPr>
            <a:r>
              <a:rPr lang="en-US" dirty="0" smtClean="0"/>
              <a:t>Your random sample needs to be representative of the population.</a:t>
            </a:r>
            <a:endParaRPr lang="en-US" dirty="0"/>
          </a:p>
        </p:txBody>
      </p:sp>
      <p:sp>
        <p:nvSpPr>
          <p:cNvPr id="4" name="Slide Number Placeholder 3"/>
          <p:cNvSpPr>
            <a:spLocks noGrp="1"/>
          </p:cNvSpPr>
          <p:nvPr>
            <p:ph type="sldNum" sz="quarter" idx="12"/>
          </p:nvPr>
        </p:nvSpPr>
        <p:spPr/>
        <p:txBody>
          <a:bodyPr/>
          <a:lstStyle/>
          <a:p>
            <a:fld id="{D85D01E0-4520-4710-81AB-3D8832D73914}" type="slidenum">
              <a:rPr lang="en-US" smtClean="0"/>
              <a:pPr/>
              <a:t>25</a:t>
            </a:fld>
            <a:endParaRPr lang="en-US"/>
          </a:p>
        </p:txBody>
      </p:sp>
    </p:spTree>
    <p:extLst>
      <p:ext uri="{BB962C8B-B14F-4D97-AF65-F5344CB8AC3E}">
        <p14:creationId xmlns:p14="http://schemas.microsoft.com/office/powerpoint/2010/main" val="2194882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Bias vs. Variability</a:t>
            </a:r>
            <a:endParaRPr lang="en-US" dirty="0"/>
          </a:p>
        </p:txBody>
      </p:sp>
      <p:pic>
        <p:nvPicPr>
          <p:cNvPr id="4" name="Picture 4" descr="figure-03-09"/>
          <p:cNvPicPr>
            <a:picLocks noChangeAspect="1" noChangeArrowheads="1"/>
          </p:cNvPicPr>
          <p:nvPr/>
        </p:nvPicPr>
        <p:blipFill>
          <a:blip r:embed="rId2" cstate="print"/>
          <a:srcRect/>
          <a:stretch>
            <a:fillRect/>
          </a:stretch>
        </p:blipFill>
        <p:spPr>
          <a:xfrm>
            <a:off x="1752600" y="1271353"/>
            <a:ext cx="5638800" cy="5353245"/>
          </a:xfrm>
          <a:prstGeom prst="rect">
            <a:avLst/>
          </a:prstGeom>
          <a:noFill/>
          <a:ln/>
        </p:spPr>
      </p:pic>
      <p:sp>
        <p:nvSpPr>
          <p:cNvPr id="3" name="Slide Number Placeholder 2"/>
          <p:cNvSpPr>
            <a:spLocks noGrp="1"/>
          </p:cNvSpPr>
          <p:nvPr>
            <p:ph type="sldNum" sz="quarter" idx="12"/>
          </p:nvPr>
        </p:nvSpPr>
        <p:spPr/>
        <p:txBody>
          <a:bodyPr/>
          <a:lstStyle/>
          <a:p>
            <a:fld id="{D85D01E0-4520-4710-81AB-3D8832D73914}" type="slidenum">
              <a:rPr lang="en-US" smtClean="0"/>
              <a:pPr/>
              <a:t>26</a:t>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Managing Bias and Variability</a:t>
            </a:r>
            <a:endParaRPr lang="en-US" dirty="0"/>
          </a:p>
        </p:txBody>
      </p:sp>
      <p:sp>
        <p:nvSpPr>
          <p:cNvPr id="3" name="Content Placeholder 2"/>
          <p:cNvSpPr>
            <a:spLocks noGrp="1"/>
          </p:cNvSpPr>
          <p:nvPr>
            <p:ph idx="1"/>
          </p:nvPr>
        </p:nvSpPr>
        <p:spPr/>
        <p:txBody>
          <a:bodyPr/>
          <a:lstStyle/>
          <a:p>
            <a:r>
              <a:rPr lang="en-US" b="1" dirty="0">
                <a:solidFill>
                  <a:srgbClr val="800000"/>
                </a:solidFill>
              </a:rPr>
              <a:t>To reduce bias, </a:t>
            </a:r>
            <a:r>
              <a:rPr lang="en-US" dirty="0">
                <a:solidFill>
                  <a:srgbClr val="000000"/>
                </a:solidFill>
              </a:rPr>
              <a:t>use random sampling.</a:t>
            </a:r>
          </a:p>
          <a:p>
            <a:r>
              <a:rPr lang="en-US" b="1" dirty="0">
                <a:solidFill>
                  <a:srgbClr val="800000"/>
                </a:solidFill>
              </a:rPr>
              <a:t>To reduce variability </a:t>
            </a:r>
            <a:r>
              <a:rPr lang="en-US" dirty="0">
                <a:solidFill>
                  <a:srgbClr val="000000"/>
                </a:solidFill>
              </a:rPr>
              <a:t>of a statistic from an SRS, use a larger sample</a:t>
            </a:r>
            <a:endParaRPr lang="en-US" dirty="0"/>
          </a:p>
        </p:txBody>
      </p:sp>
      <p:sp>
        <p:nvSpPr>
          <p:cNvPr id="4" name="Slide Number Placeholder 3"/>
          <p:cNvSpPr>
            <a:spLocks noGrp="1"/>
          </p:cNvSpPr>
          <p:nvPr>
            <p:ph type="sldNum" sz="quarter" idx="12"/>
          </p:nvPr>
        </p:nvSpPr>
        <p:spPr/>
        <p:txBody>
          <a:bodyPr/>
          <a:lstStyle/>
          <a:p>
            <a:fld id="{D85D01E0-4520-4710-81AB-3D8832D73914}" type="slidenum">
              <a:rPr lang="en-US" smtClean="0"/>
              <a:pPr/>
              <a:t>27</a:t>
            </a:fld>
            <a:endParaRPr lang="en-US"/>
          </a:p>
        </p:txBody>
      </p:sp>
    </p:spTree>
    <p:extLst>
      <p:ext uri="{BB962C8B-B14F-4D97-AF65-F5344CB8AC3E}">
        <p14:creationId xmlns:p14="http://schemas.microsoft.com/office/powerpoint/2010/main" val="282055724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Statistical Inference</a:t>
            </a:r>
            <a:endParaRPr lang="en-US" dirty="0"/>
          </a:p>
        </p:txBody>
      </p:sp>
      <p:sp>
        <p:nvSpPr>
          <p:cNvPr id="3" name="Content Placeholder 2"/>
          <p:cNvSpPr>
            <a:spLocks noGrp="1"/>
          </p:cNvSpPr>
          <p:nvPr>
            <p:ph idx="1"/>
          </p:nvPr>
        </p:nvSpPr>
        <p:spPr/>
        <p:txBody>
          <a:bodyPr>
            <a:normAutofit/>
          </a:bodyPr>
          <a:lstStyle/>
          <a:p>
            <a:r>
              <a:rPr lang="en-US" dirty="0" smtClean="0"/>
              <a:t>Sample has to be representative of the population</a:t>
            </a:r>
          </a:p>
          <a:p>
            <a:pPr lvl="1"/>
            <a:r>
              <a:rPr lang="en-US" sz="3200" dirty="0" smtClean="0"/>
              <a:t>Randomize</a:t>
            </a:r>
          </a:p>
          <a:p>
            <a:r>
              <a:rPr lang="en-US" dirty="0" smtClean="0"/>
              <a:t>The experiment has to be performed in such a way that you can obtain the data that you are interested in.</a:t>
            </a:r>
          </a:p>
          <a:p>
            <a:r>
              <a:rPr lang="en-US" dirty="0" smtClean="0"/>
              <a:t>Perform the correct analysis.</a:t>
            </a:r>
            <a:endParaRPr lang="en-US" dirty="0"/>
          </a:p>
        </p:txBody>
      </p:sp>
      <p:sp>
        <p:nvSpPr>
          <p:cNvPr id="4" name="Slide Number Placeholder 3"/>
          <p:cNvSpPr>
            <a:spLocks noGrp="1"/>
          </p:cNvSpPr>
          <p:nvPr>
            <p:ph type="sldNum" sz="quarter" idx="12"/>
          </p:nvPr>
        </p:nvSpPr>
        <p:spPr/>
        <p:txBody>
          <a:bodyPr/>
          <a:lstStyle/>
          <a:p>
            <a:fld id="{D85D01E0-4520-4710-81AB-3D8832D73914}" type="slidenum">
              <a:rPr lang="en-US" smtClean="0"/>
              <a:pPr/>
              <a:t>28</a:t>
            </a:fld>
            <a:endParaRPr lang="en-US"/>
          </a:p>
        </p:txBody>
      </p:sp>
    </p:spTree>
    <p:extLst>
      <p:ext uri="{BB962C8B-B14F-4D97-AF65-F5344CB8AC3E}">
        <p14:creationId xmlns:p14="http://schemas.microsoft.com/office/powerpoint/2010/main" val="420120275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dirty="0" smtClean="0"/>
              <a:t>Causality</a:t>
            </a:r>
            <a:endParaRPr lang="en-US" dirty="0"/>
          </a:p>
        </p:txBody>
      </p:sp>
      <p:sp>
        <p:nvSpPr>
          <p:cNvPr id="5" name="TextBox 4"/>
          <p:cNvSpPr txBox="1"/>
          <p:nvPr/>
        </p:nvSpPr>
        <p:spPr>
          <a:xfrm>
            <a:off x="1905000" y="6096000"/>
            <a:ext cx="5539722" cy="646331"/>
          </a:xfrm>
          <a:prstGeom prst="rect">
            <a:avLst/>
          </a:prstGeom>
          <a:noFill/>
        </p:spPr>
        <p:txBody>
          <a:bodyPr wrap="none" rtlCol="0">
            <a:spAutoFit/>
          </a:bodyPr>
          <a:lstStyle/>
          <a:p>
            <a:r>
              <a:rPr lang="en-US" dirty="0" smtClean="0"/>
              <a:t>http://www.forbes.com/sites/erikaandersen/2012/03/23</a:t>
            </a:r>
          </a:p>
          <a:p>
            <a:r>
              <a:rPr lang="en-US" dirty="0" smtClean="0"/>
              <a:t>/true-fact-the-lack-of-pirates-is-causing-global-warming/</a:t>
            </a:r>
            <a:endParaRPr lang="en-US" dirty="0"/>
          </a:p>
        </p:txBody>
      </p:sp>
      <p:pic>
        <p:nvPicPr>
          <p:cNvPr id="3074" name="Picture 2" descr="http://blogs-images.forbes.com/erikaandersen/files/2012/03/w1467103173.jpg"/>
          <p:cNvPicPr>
            <a:picLocks noChangeAspect="1" noChangeArrowheads="1"/>
          </p:cNvPicPr>
          <p:nvPr/>
        </p:nvPicPr>
        <p:blipFill>
          <a:blip r:embed="rId2" cstate="print"/>
          <a:srcRect/>
          <a:stretch>
            <a:fillRect/>
          </a:stretch>
        </p:blipFill>
        <p:spPr bwMode="auto">
          <a:xfrm>
            <a:off x="1066800" y="978218"/>
            <a:ext cx="6934200" cy="4965382"/>
          </a:xfrm>
          <a:prstGeom prst="rect">
            <a:avLst/>
          </a:prstGeom>
          <a:noFill/>
        </p:spPr>
      </p:pic>
      <p:sp>
        <p:nvSpPr>
          <p:cNvPr id="3" name="Slide Number Placeholder 2"/>
          <p:cNvSpPr>
            <a:spLocks noGrp="1"/>
          </p:cNvSpPr>
          <p:nvPr>
            <p:ph type="sldNum" sz="quarter" idx="12"/>
          </p:nvPr>
        </p:nvSpPr>
        <p:spPr/>
        <p:txBody>
          <a:bodyPr/>
          <a:lstStyle/>
          <a:p>
            <a:fld id="{D85D01E0-4520-4710-81AB-3D8832D73914}" type="slidenum">
              <a:rPr lang="en-US" smtClean="0"/>
              <a:pPr/>
              <a:t>29</a:t>
            </a:fld>
            <a:endParaRPr lang="en-US"/>
          </a:p>
        </p:txBody>
      </p:sp>
    </p:spTree>
    <p:extLst>
      <p:ext uri="{BB962C8B-B14F-4D97-AF65-F5344CB8AC3E}">
        <p14:creationId xmlns:p14="http://schemas.microsoft.com/office/powerpoint/2010/main" val="14564028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Anecdotal Data</a:t>
            </a:r>
            <a:endParaRPr lang="en-US" dirty="0"/>
          </a:p>
        </p:txBody>
      </p:sp>
      <p:sp>
        <p:nvSpPr>
          <p:cNvPr id="3" name="Content Placeholder 2"/>
          <p:cNvSpPr>
            <a:spLocks noGrp="1"/>
          </p:cNvSpPr>
          <p:nvPr>
            <p:ph idx="1"/>
          </p:nvPr>
        </p:nvSpPr>
        <p:spPr/>
        <p:txBody>
          <a:bodyPr/>
          <a:lstStyle/>
          <a:p>
            <a:pPr marL="0" indent="0">
              <a:buNone/>
            </a:pPr>
            <a:r>
              <a:rPr lang="en-US" altLang="en-US" b="1" dirty="0">
                <a:solidFill>
                  <a:srgbClr val="800000"/>
                </a:solidFill>
                <a:ea typeface="ＭＳ Ｐゴシック" panose="020B0600070205080204" pitchFamily="34" charset="-128"/>
              </a:rPr>
              <a:t>Anecdotal data </a:t>
            </a:r>
            <a:r>
              <a:rPr lang="en-US" altLang="en-US" dirty="0">
                <a:ea typeface="ＭＳ Ｐゴシック" panose="020B0600070205080204" pitchFamily="34" charset="-128"/>
              </a:rPr>
              <a:t>represent individual cases that often come to our attention because they are striking in some way.</a:t>
            </a:r>
            <a:endParaRPr lang="en-US" dirty="0" smtClean="0"/>
          </a:p>
          <a:p>
            <a:pPr marL="0" indent="0">
              <a:buNone/>
            </a:pPr>
            <a:endParaRPr lang="en-US" dirty="0"/>
          </a:p>
          <a:p>
            <a:pPr marL="0" indent="0">
              <a:buNone/>
            </a:pPr>
            <a:r>
              <a:rPr lang="en-US" dirty="0" smtClean="0"/>
              <a:t>A woman who was deaf from birth was hit by lightning and regained her hearing. Does this mean that lightning is a cure for deafness?</a:t>
            </a:r>
            <a:endParaRPr lang="en-US" dirty="0"/>
          </a:p>
        </p:txBody>
      </p:sp>
      <p:sp>
        <p:nvSpPr>
          <p:cNvPr id="5" name="Slide Number Placeholder 4"/>
          <p:cNvSpPr>
            <a:spLocks noGrp="1"/>
          </p:cNvSpPr>
          <p:nvPr>
            <p:ph type="sldNum" sz="quarter" idx="12"/>
          </p:nvPr>
        </p:nvSpPr>
        <p:spPr/>
        <p:txBody>
          <a:bodyPr/>
          <a:lstStyle/>
          <a:p>
            <a:fld id="{D85D01E0-4520-4710-81AB-3D8832D73914}" type="slidenum">
              <a:rPr lang="en-US" smtClean="0"/>
              <a:pPr/>
              <a:t>3</a:t>
            </a:fld>
            <a:endParaRPr lang="en-US"/>
          </a:p>
        </p:txBody>
      </p:sp>
    </p:spTree>
    <p:extLst>
      <p:ext uri="{BB962C8B-B14F-4D97-AF65-F5344CB8AC3E}">
        <p14:creationId xmlns:p14="http://schemas.microsoft.com/office/powerpoint/2010/main" val="2047547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7929"/>
            <a:ext cx="9144000" cy="1143000"/>
          </a:xfrm>
        </p:spPr>
        <p:txBody>
          <a:bodyPr>
            <a:normAutofit/>
          </a:bodyPr>
          <a:lstStyle/>
          <a:p>
            <a:r>
              <a:rPr lang="en-US" dirty="0" smtClean="0"/>
              <a:t>Causality - Goals</a:t>
            </a:r>
            <a:endParaRPr lang="en-US" dirty="0"/>
          </a:p>
        </p:txBody>
      </p:sp>
      <p:sp>
        <p:nvSpPr>
          <p:cNvPr id="3" name="Content Placeholder 2"/>
          <p:cNvSpPr>
            <a:spLocks noGrp="1"/>
          </p:cNvSpPr>
          <p:nvPr>
            <p:ph idx="1"/>
          </p:nvPr>
        </p:nvSpPr>
        <p:spPr>
          <a:xfrm>
            <a:off x="0" y="1160929"/>
            <a:ext cx="9144000" cy="5697071"/>
          </a:xfrm>
        </p:spPr>
        <p:txBody>
          <a:bodyPr>
            <a:normAutofit/>
          </a:bodyPr>
          <a:lstStyle/>
          <a:p>
            <a:r>
              <a:rPr lang="en-US" dirty="0" smtClean="0"/>
              <a:t>Be able to determine if a variable is lurking or confounding.</a:t>
            </a:r>
          </a:p>
          <a:p>
            <a:r>
              <a:rPr lang="en-US" dirty="0" smtClean="0"/>
              <a:t>Be able to explain an association in terms of</a:t>
            </a:r>
          </a:p>
          <a:p>
            <a:pPr lvl="1"/>
            <a:r>
              <a:rPr lang="en-US" sz="3200" dirty="0" smtClean="0"/>
              <a:t>Causation</a:t>
            </a:r>
          </a:p>
          <a:p>
            <a:pPr lvl="1"/>
            <a:r>
              <a:rPr lang="en-US" sz="3200" dirty="0" smtClean="0"/>
              <a:t>Common response</a:t>
            </a:r>
          </a:p>
          <a:p>
            <a:pPr lvl="1"/>
            <a:r>
              <a:rPr lang="en-US" sz="3200" dirty="0" smtClean="0"/>
              <a:t>Confounding variables</a:t>
            </a:r>
          </a:p>
          <a:p>
            <a:r>
              <a:rPr lang="en-US" dirty="0" smtClean="0"/>
              <a:t>Apply the criteria for establishing causation</a:t>
            </a:r>
            <a:r>
              <a:rPr lang="en-US" dirty="0"/>
              <a:t>. </a:t>
            </a:r>
          </a:p>
          <a:p>
            <a:r>
              <a:rPr lang="en-US" dirty="0" smtClean="0"/>
              <a:t>Association and causation are NOT the same thing.</a:t>
            </a:r>
          </a:p>
          <a:p>
            <a:r>
              <a:rPr lang="en-US" dirty="0" smtClean="0"/>
              <a:t>Interpret </a:t>
            </a:r>
            <a:r>
              <a:rPr lang="en-US" dirty="0"/>
              <a:t>examples in terms of Simpson’s paradox</a:t>
            </a:r>
            <a:r>
              <a:rPr lang="en-US" dirty="0" smtClean="0"/>
              <a:t>.</a:t>
            </a:r>
            <a:endParaRPr lang="en-US" dirty="0"/>
          </a:p>
        </p:txBody>
      </p:sp>
      <p:sp>
        <p:nvSpPr>
          <p:cNvPr id="4" name="Slide Number Placeholder 3"/>
          <p:cNvSpPr>
            <a:spLocks noGrp="1"/>
          </p:cNvSpPr>
          <p:nvPr>
            <p:ph type="sldNum" sz="quarter" idx="12"/>
          </p:nvPr>
        </p:nvSpPr>
        <p:spPr/>
        <p:txBody>
          <a:bodyPr/>
          <a:lstStyle/>
          <a:p>
            <a:fld id="{D85D01E0-4520-4710-81AB-3D8832D73914}" type="slidenum">
              <a:rPr lang="en-US" smtClean="0"/>
              <a:pPr/>
              <a:t>30</a:t>
            </a:fld>
            <a:endParaRPr lang="en-US"/>
          </a:p>
        </p:txBody>
      </p:sp>
    </p:spTree>
    <p:extLst>
      <p:ext uri="{BB962C8B-B14F-4D97-AF65-F5344CB8AC3E}">
        <p14:creationId xmlns:p14="http://schemas.microsoft.com/office/powerpoint/2010/main" val="230548631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Causality</a:t>
            </a:r>
            <a:endParaRPr lang="en-US" dirty="0"/>
          </a:p>
        </p:txBody>
      </p:sp>
      <p:sp>
        <p:nvSpPr>
          <p:cNvPr id="3" name="Content Placeholder 2"/>
          <p:cNvSpPr>
            <a:spLocks noGrp="1"/>
          </p:cNvSpPr>
          <p:nvPr>
            <p:ph idx="1"/>
          </p:nvPr>
        </p:nvSpPr>
        <p:spPr/>
        <p:txBody>
          <a:bodyPr/>
          <a:lstStyle/>
          <a:p>
            <a:r>
              <a:rPr lang="en-US" altLang="en-US" dirty="0">
                <a:solidFill>
                  <a:srgbClr val="000000"/>
                </a:solidFill>
              </a:rPr>
              <a:t>A </a:t>
            </a:r>
            <a:r>
              <a:rPr lang="en-US" altLang="en-US" b="1" dirty="0">
                <a:solidFill>
                  <a:srgbClr val="800000"/>
                </a:solidFill>
              </a:rPr>
              <a:t>lurking variable </a:t>
            </a:r>
            <a:r>
              <a:rPr lang="en-US" altLang="en-US" dirty="0">
                <a:solidFill>
                  <a:srgbClr val="000000"/>
                </a:solidFill>
              </a:rPr>
              <a:t>is a variable that is not among the explanatory or response variables in a study but that may influence </a:t>
            </a:r>
            <a:r>
              <a:rPr lang="en-US" altLang="en-US" dirty="0" smtClean="0">
                <a:solidFill>
                  <a:srgbClr val="000000"/>
                </a:solidFill>
              </a:rPr>
              <a:t>the variables in the study.</a:t>
            </a:r>
            <a:endParaRPr lang="en-US" altLang="en-US" dirty="0">
              <a:solidFill>
                <a:srgbClr val="000000"/>
              </a:solidFill>
            </a:endParaRPr>
          </a:p>
          <a:p>
            <a:r>
              <a:rPr lang="en-US" altLang="en-US" b="1" dirty="0" smtClean="0">
                <a:solidFill>
                  <a:srgbClr val="800000"/>
                </a:solidFill>
              </a:rPr>
              <a:t>Confounding</a:t>
            </a:r>
            <a:r>
              <a:rPr lang="en-US" altLang="en-US" b="1" dirty="0" smtClean="0">
                <a:solidFill>
                  <a:srgbClr val="000000"/>
                </a:solidFill>
              </a:rPr>
              <a:t> </a:t>
            </a:r>
            <a:r>
              <a:rPr lang="en-US" altLang="en-US" dirty="0">
                <a:solidFill>
                  <a:srgbClr val="000000"/>
                </a:solidFill>
              </a:rPr>
              <a:t>occurs when two variables are associated in such a way that their effects on a response variable cannot be distinguished from each other.</a:t>
            </a:r>
          </a:p>
          <a:p>
            <a:pPr marL="0" indent="0">
              <a:buNone/>
            </a:pPr>
            <a:endParaRPr lang="en-US" dirty="0"/>
          </a:p>
        </p:txBody>
      </p:sp>
      <p:sp>
        <p:nvSpPr>
          <p:cNvPr id="4" name="Slide Number Placeholder 3"/>
          <p:cNvSpPr>
            <a:spLocks noGrp="1"/>
          </p:cNvSpPr>
          <p:nvPr>
            <p:ph type="sldNum" sz="quarter" idx="12"/>
          </p:nvPr>
        </p:nvSpPr>
        <p:spPr/>
        <p:txBody>
          <a:bodyPr/>
          <a:lstStyle/>
          <a:p>
            <a:fld id="{D85D01E0-4520-4710-81AB-3D8832D73914}" type="slidenum">
              <a:rPr lang="en-US" smtClean="0"/>
              <a:pPr/>
              <a:t>31</a:t>
            </a:fld>
            <a:endParaRPr lang="en-US"/>
          </a:p>
        </p:txBody>
      </p:sp>
    </p:spTree>
    <p:extLst>
      <p:ext uri="{BB962C8B-B14F-4D97-AF65-F5344CB8AC3E}">
        <p14:creationId xmlns:p14="http://schemas.microsoft.com/office/powerpoint/2010/main" val="27848969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Lurking Variables</a:t>
            </a:r>
            <a:endParaRPr lang="en-US" dirty="0"/>
          </a:p>
        </p:txBody>
      </p:sp>
      <p:sp>
        <p:nvSpPr>
          <p:cNvPr id="3" name="Content Placeholder 2"/>
          <p:cNvSpPr>
            <a:spLocks noGrp="1"/>
          </p:cNvSpPr>
          <p:nvPr>
            <p:ph idx="1"/>
          </p:nvPr>
        </p:nvSpPr>
        <p:spPr>
          <a:xfrm>
            <a:off x="457200" y="1624012"/>
            <a:ext cx="8229600" cy="5097463"/>
          </a:xfrm>
        </p:spPr>
        <p:txBody>
          <a:bodyPr>
            <a:normAutofit lnSpcReduction="10000"/>
          </a:bodyPr>
          <a:lstStyle/>
          <a:p>
            <a:pPr>
              <a:buNone/>
            </a:pPr>
            <a:r>
              <a:rPr lang="en-US" dirty="0" smtClean="0"/>
              <a:t>In each case, what is the lurking variable?</a:t>
            </a:r>
          </a:p>
          <a:p>
            <a:pPr>
              <a:buNone/>
            </a:pPr>
            <a:r>
              <a:rPr lang="en-US" dirty="0" smtClean="0"/>
              <a:t>1. For children, there is an extremely strong correlation between shoe size and math scores.</a:t>
            </a:r>
          </a:p>
          <a:p>
            <a:pPr>
              <a:buNone/>
            </a:pPr>
            <a:r>
              <a:rPr lang="en-US" dirty="0" smtClean="0"/>
              <a:t>2. There is a very strong correlation between ice cream sales and number of deaths by drowning.</a:t>
            </a:r>
          </a:p>
          <a:p>
            <a:pPr>
              <a:buNone/>
            </a:pPr>
            <a:r>
              <a:rPr lang="en-US" dirty="0" smtClean="0"/>
              <a:t>3. There is very strong correlation between number of churches in a town and number of bars in a town.</a:t>
            </a:r>
          </a:p>
        </p:txBody>
      </p:sp>
      <p:sp>
        <p:nvSpPr>
          <p:cNvPr id="5" name="Slide Number Placeholder 4"/>
          <p:cNvSpPr>
            <a:spLocks noGrp="1"/>
          </p:cNvSpPr>
          <p:nvPr>
            <p:ph type="sldNum" sz="quarter" idx="12"/>
          </p:nvPr>
        </p:nvSpPr>
        <p:spPr/>
        <p:txBody>
          <a:bodyPr/>
          <a:lstStyle/>
          <a:p>
            <a:fld id="{D85D01E0-4520-4710-81AB-3D8832D73914}" type="slidenum">
              <a:rPr lang="en-US" smtClean="0"/>
              <a:pPr/>
              <a:t>32</a:t>
            </a:fld>
            <a:endParaRPr lang="en-US"/>
          </a:p>
        </p:txBody>
      </p:sp>
    </p:spTree>
    <p:extLst>
      <p:ext uri="{BB962C8B-B14F-4D97-AF65-F5344CB8AC3E}">
        <p14:creationId xmlns:p14="http://schemas.microsoft.com/office/powerpoint/2010/main" val="286513413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dirty="0" smtClean="0"/>
              <a:t>Lurking Variable?</a:t>
            </a:r>
            <a:endParaRPr lang="en-US" dirty="0"/>
          </a:p>
        </p:txBody>
      </p:sp>
      <p:sp>
        <p:nvSpPr>
          <p:cNvPr id="5" name="TextBox 4"/>
          <p:cNvSpPr txBox="1"/>
          <p:nvPr/>
        </p:nvSpPr>
        <p:spPr>
          <a:xfrm>
            <a:off x="1905000" y="6096000"/>
            <a:ext cx="5539722" cy="646331"/>
          </a:xfrm>
          <a:prstGeom prst="rect">
            <a:avLst/>
          </a:prstGeom>
          <a:noFill/>
        </p:spPr>
        <p:txBody>
          <a:bodyPr wrap="none" rtlCol="0">
            <a:spAutoFit/>
          </a:bodyPr>
          <a:lstStyle/>
          <a:p>
            <a:r>
              <a:rPr lang="en-US" dirty="0" smtClean="0"/>
              <a:t>http://www.forbes.com/sites/erikaandersen/2012/03/23</a:t>
            </a:r>
          </a:p>
          <a:p>
            <a:r>
              <a:rPr lang="en-US" dirty="0" smtClean="0"/>
              <a:t>/true-fact-the-lack-of-pirates-is-causing-global-warming/</a:t>
            </a:r>
            <a:endParaRPr lang="en-US" dirty="0"/>
          </a:p>
        </p:txBody>
      </p:sp>
      <p:pic>
        <p:nvPicPr>
          <p:cNvPr id="3074" name="Picture 2" descr="http://blogs-images.forbes.com/erikaandersen/files/2012/03/w1467103173.jpg"/>
          <p:cNvPicPr>
            <a:picLocks noChangeAspect="1" noChangeArrowheads="1"/>
          </p:cNvPicPr>
          <p:nvPr/>
        </p:nvPicPr>
        <p:blipFill>
          <a:blip r:embed="rId2" cstate="print"/>
          <a:srcRect/>
          <a:stretch>
            <a:fillRect/>
          </a:stretch>
        </p:blipFill>
        <p:spPr bwMode="auto">
          <a:xfrm>
            <a:off x="1066800" y="978218"/>
            <a:ext cx="6934200" cy="4965382"/>
          </a:xfrm>
          <a:prstGeom prst="rect">
            <a:avLst/>
          </a:prstGeom>
          <a:noFill/>
        </p:spPr>
      </p:pic>
      <p:sp>
        <p:nvSpPr>
          <p:cNvPr id="3" name="Slide Number Placeholder 2"/>
          <p:cNvSpPr>
            <a:spLocks noGrp="1"/>
          </p:cNvSpPr>
          <p:nvPr>
            <p:ph type="sldNum" sz="quarter" idx="12"/>
          </p:nvPr>
        </p:nvSpPr>
        <p:spPr/>
        <p:txBody>
          <a:bodyPr/>
          <a:lstStyle/>
          <a:p>
            <a:fld id="{D85D01E0-4520-4710-81AB-3D8832D73914}" type="slidenum">
              <a:rPr lang="en-US" smtClean="0"/>
              <a:pPr/>
              <a:t>33</a:t>
            </a:fld>
            <a:endParaRPr lang="en-US"/>
          </a:p>
        </p:txBody>
      </p:sp>
    </p:spTree>
    <p:extLst>
      <p:ext uri="{BB962C8B-B14F-4D97-AF65-F5344CB8AC3E}">
        <p14:creationId xmlns:p14="http://schemas.microsoft.com/office/powerpoint/2010/main" val="307381773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Causation</a:t>
            </a:r>
            <a:endParaRPr lang="en-US" dirty="0"/>
          </a:p>
        </p:txBody>
      </p:sp>
      <p:sp>
        <p:nvSpPr>
          <p:cNvPr id="3" name="Content Placeholder 2"/>
          <p:cNvSpPr>
            <a:spLocks noGrp="1"/>
          </p:cNvSpPr>
          <p:nvPr>
            <p:ph idx="1"/>
          </p:nvPr>
        </p:nvSpPr>
        <p:spPr/>
        <p:txBody>
          <a:bodyPr/>
          <a:lstStyle/>
          <a:p>
            <a:pPr marL="0" indent="0">
              <a:buNone/>
            </a:pPr>
            <a:r>
              <a:rPr lang="en-US" b="1" dirty="0" smtClean="0">
                <a:solidFill>
                  <a:schemeClr val="accent4">
                    <a:lumMod val="75000"/>
                  </a:schemeClr>
                </a:solidFill>
              </a:rPr>
              <a:t>Association </a:t>
            </a:r>
            <a:r>
              <a:rPr lang="en-US" b="1" dirty="0">
                <a:solidFill>
                  <a:schemeClr val="accent4">
                    <a:lumMod val="75000"/>
                  </a:schemeClr>
                </a:solidFill>
              </a:rPr>
              <a:t>does not mean causation!</a:t>
            </a:r>
          </a:p>
        </p:txBody>
      </p:sp>
      <p:sp>
        <p:nvSpPr>
          <p:cNvPr id="4" name="Slide Number Placeholder 3"/>
          <p:cNvSpPr>
            <a:spLocks noGrp="1"/>
          </p:cNvSpPr>
          <p:nvPr>
            <p:ph type="sldNum" sz="quarter" idx="12"/>
          </p:nvPr>
        </p:nvSpPr>
        <p:spPr/>
        <p:txBody>
          <a:bodyPr/>
          <a:lstStyle/>
          <a:p>
            <a:fld id="{D85D01E0-4520-4710-81AB-3D8832D73914}" type="slidenum">
              <a:rPr lang="en-US" smtClean="0"/>
              <a:pPr/>
              <a:t>34</a:t>
            </a:fld>
            <a:endParaRPr lang="en-US"/>
          </a:p>
        </p:txBody>
      </p:sp>
      <p:pic>
        <p:nvPicPr>
          <p:cNvPr id="5" name="Picture 4" descr="054"/>
          <p:cNvPicPr>
            <a:picLocks noChangeAspect="1" noChangeArrowheads="1"/>
          </p:cNvPicPr>
          <p:nvPr/>
        </p:nvPicPr>
        <p:blipFill>
          <a:blip r:embed="rId2">
            <a:extLst>
              <a:ext uri="{28A0092B-C50C-407E-A947-70E740481C1C}">
                <a14:useLocalDpi xmlns:a14="http://schemas.microsoft.com/office/drawing/2010/main" val="0"/>
              </a:ext>
            </a:extLst>
          </a:blip>
          <a:srcRect b="8508"/>
          <a:stretch>
            <a:fillRect/>
          </a:stretch>
        </p:blipFill>
        <p:spPr bwMode="auto">
          <a:xfrm>
            <a:off x="353218" y="2590800"/>
            <a:ext cx="8437563" cy="2976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282830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Establishing Causation</a:t>
            </a:r>
            <a:endParaRPr lang="en-US" dirty="0"/>
          </a:p>
        </p:txBody>
      </p:sp>
      <p:sp>
        <p:nvSpPr>
          <p:cNvPr id="3" name="Content Placeholder 2"/>
          <p:cNvSpPr>
            <a:spLocks noGrp="1"/>
          </p:cNvSpPr>
          <p:nvPr>
            <p:ph idx="1"/>
          </p:nvPr>
        </p:nvSpPr>
        <p:spPr>
          <a:xfrm>
            <a:off x="228600" y="1066800"/>
            <a:ext cx="8915400" cy="5791200"/>
          </a:xfrm>
        </p:spPr>
        <p:txBody>
          <a:bodyPr>
            <a:noAutofit/>
          </a:bodyPr>
          <a:lstStyle/>
          <a:p>
            <a:pPr marL="0" indent="0">
              <a:buNone/>
            </a:pPr>
            <a:r>
              <a:rPr lang="en-US" dirty="0" smtClean="0"/>
              <a:t>Perform an experiment!</a:t>
            </a:r>
          </a:p>
          <a:p>
            <a:pPr marL="0" indent="0">
              <a:buNone/>
            </a:pPr>
            <a:r>
              <a:rPr lang="en-US" dirty="0" smtClean="0"/>
              <a:t>What do we need for causation?</a:t>
            </a:r>
          </a:p>
          <a:p>
            <a:pPr marL="514350" indent="-514350">
              <a:buFont typeface="+mj-lt"/>
              <a:buAutoNum type="arabicPeriod"/>
            </a:pPr>
            <a:r>
              <a:rPr lang="en-US" dirty="0" smtClean="0"/>
              <a:t>The association is strong.</a:t>
            </a:r>
          </a:p>
          <a:p>
            <a:pPr marL="514350" indent="-514350">
              <a:buFont typeface="+mj-lt"/>
              <a:buAutoNum type="arabicPeriod"/>
            </a:pPr>
            <a:r>
              <a:rPr lang="en-US" dirty="0" smtClean="0"/>
              <a:t>The association is consistent.</a:t>
            </a:r>
          </a:p>
          <a:p>
            <a:pPr marL="400050" lvl="1" indent="0">
              <a:buNone/>
            </a:pPr>
            <a:r>
              <a:rPr lang="en-US" sz="3200" dirty="0" smtClean="0"/>
              <a:t>The connection happens in repeated trials</a:t>
            </a:r>
          </a:p>
          <a:p>
            <a:pPr marL="400050" lvl="1" indent="0">
              <a:buNone/>
            </a:pPr>
            <a:r>
              <a:rPr lang="en-US" sz="3200" dirty="0" smtClean="0"/>
              <a:t>The same connection happens under varying conditions</a:t>
            </a:r>
          </a:p>
          <a:p>
            <a:pPr marL="514350" indent="-514350">
              <a:buFont typeface="+mj-lt"/>
              <a:buAutoNum type="arabicPeriod"/>
            </a:pPr>
            <a:r>
              <a:rPr lang="en-US" dirty="0" smtClean="0"/>
              <a:t>Alleged cause precedes the effect.</a:t>
            </a:r>
          </a:p>
          <a:p>
            <a:pPr marL="514350" indent="-514350">
              <a:buFont typeface="+mj-lt"/>
              <a:buAutoNum type="arabicPeriod"/>
            </a:pPr>
            <a:r>
              <a:rPr lang="en-US" dirty="0" smtClean="0"/>
              <a:t>The alleged cause is plausible.</a:t>
            </a:r>
            <a:endParaRPr lang="en-US" dirty="0"/>
          </a:p>
        </p:txBody>
      </p:sp>
      <p:sp>
        <p:nvSpPr>
          <p:cNvPr id="4" name="Slide Number Placeholder 3"/>
          <p:cNvSpPr>
            <a:spLocks noGrp="1"/>
          </p:cNvSpPr>
          <p:nvPr>
            <p:ph type="sldNum" sz="quarter" idx="12"/>
          </p:nvPr>
        </p:nvSpPr>
        <p:spPr/>
        <p:txBody>
          <a:bodyPr/>
          <a:lstStyle/>
          <a:p>
            <a:fld id="{D85D01E0-4520-4710-81AB-3D8832D73914}" type="slidenum">
              <a:rPr lang="en-US" smtClean="0"/>
              <a:pPr/>
              <a:t>35</a:t>
            </a:fld>
            <a:endParaRPr lang="en-US"/>
          </a:p>
        </p:txBody>
      </p:sp>
      <p:pic>
        <p:nvPicPr>
          <p:cNvPr id="5" name="Picture 4" descr="054"/>
          <p:cNvPicPr>
            <a:picLocks noChangeAspect="1" noChangeArrowheads="1"/>
          </p:cNvPicPr>
          <p:nvPr/>
        </p:nvPicPr>
        <p:blipFill>
          <a:blip r:embed="rId2">
            <a:extLst>
              <a:ext uri="{28A0092B-C50C-407E-A947-70E740481C1C}">
                <a14:useLocalDpi xmlns:a14="http://schemas.microsoft.com/office/drawing/2010/main" val="0"/>
              </a:ext>
            </a:extLst>
          </a:blip>
          <a:srcRect r="70621" b="64716"/>
          <a:stretch>
            <a:fillRect/>
          </a:stretch>
        </p:blipFill>
        <p:spPr bwMode="auto">
          <a:xfrm>
            <a:off x="6324600" y="1066800"/>
            <a:ext cx="2479675" cy="1147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39876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Simpson’s Paradox</a:t>
            </a:r>
            <a:endParaRPr lang="en-US" dirty="0"/>
          </a:p>
        </p:txBody>
      </p:sp>
      <p:sp>
        <p:nvSpPr>
          <p:cNvPr id="3" name="Content Placeholder 2"/>
          <p:cNvSpPr>
            <a:spLocks noGrp="1"/>
          </p:cNvSpPr>
          <p:nvPr>
            <p:ph idx="1"/>
          </p:nvPr>
        </p:nvSpPr>
        <p:spPr/>
        <p:txBody>
          <a:bodyPr/>
          <a:lstStyle/>
          <a:p>
            <a:pPr marL="0" indent="0">
              <a:buNone/>
            </a:pPr>
            <a:r>
              <a:rPr lang="en-US" altLang="en-US" dirty="0"/>
              <a:t>An association or comparison that holds for all of several groups can reverse direction when the data are combined to form a single group. This reversal is called </a:t>
            </a:r>
            <a:r>
              <a:rPr lang="en-US" altLang="en-US" b="1" dirty="0">
                <a:solidFill>
                  <a:srgbClr val="800000"/>
                </a:solidFill>
              </a:rPr>
              <a:t>Simpson’s</a:t>
            </a:r>
            <a:r>
              <a:rPr lang="en-US" altLang="en-US" b="1" dirty="0"/>
              <a:t> </a:t>
            </a:r>
            <a:r>
              <a:rPr lang="en-US" altLang="en-US" b="1" dirty="0">
                <a:solidFill>
                  <a:srgbClr val="800000"/>
                </a:solidFill>
              </a:rPr>
              <a:t>paradox</a:t>
            </a:r>
            <a:r>
              <a:rPr lang="en-US" altLang="en-US" b="1" dirty="0" smtClean="0">
                <a:solidFill>
                  <a:srgbClr val="76330A"/>
                </a:solidFill>
              </a:rPr>
              <a:t>.</a:t>
            </a:r>
            <a:endParaRPr lang="en-US" altLang="en-US" b="1" dirty="0">
              <a:solidFill>
                <a:srgbClr val="76330A"/>
              </a:solidFill>
            </a:endParaRPr>
          </a:p>
        </p:txBody>
      </p:sp>
      <p:sp>
        <p:nvSpPr>
          <p:cNvPr id="4" name="Slide Number Placeholder 3"/>
          <p:cNvSpPr>
            <a:spLocks noGrp="1"/>
          </p:cNvSpPr>
          <p:nvPr>
            <p:ph type="sldNum" sz="quarter" idx="12"/>
          </p:nvPr>
        </p:nvSpPr>
        <p:spPr/>
        <p:txBody>
          <a:bodyPr/>
          <a:lstStyle/>
          <a:p>
            <a:fld id="{D85D01E0-4520-4710-81AB-3D8832D73914}" type="slidenum">
              <a:rPr lang="en-US" smtClean="0"/>
              <a:pPr/>
              <a:t>36</a:t>
            </a:fld>
            <a:endParaRPr lang="en-US"/>
          </a:p>
        </p:txBody>
      </p:sp>
    </p:spTree>
    <p:extLst>
      <p:ext uri="{BB962C8B-B14F-4D97-AF65-F5344CB8AC3E}">
        <p14:creationId xmlns:p14="http://schemas.microsoft.com/office/powerpoint/2010/main" val="250586802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Simpson’s Paradox</a:t>
            </a:r>
            <a:endParaRPr lang="en-US" dirty="0"/>
          </a:p>
        </p:txBody>
      </p:sp>
      <p:sp>
        <p:nvSpPr>
          <p:cNvPr id="3" name="Content Placeholder 2"/>
          <p:cNvSpPr>
            <a:spLocks noGrp="1"/>
          </p:cNvSpPr>
          <p:nvPr>
            <p:ph idx="1"/>
          </p:nvPr>
        </p:nvSpPr>
        <p:spPr/>
        <p:txBody>
          <a:bodyPr/>
          <a:lstStyle/>
          <a:p>
            <a:pPr marL="0" indent="0">
              <a:buNone/>
            </a:pPr>
            <a:r>
              <a:rPr lang="en-US" altLang="en-US" dirty="0"/>
              <a:t>Consider the acceptance rates for the following groups of men and women who applied to college.</a:t>
            </a:r>
          </a:p>
          <a:p>
            <a:pPr marL="0" indent="0">
              <a:buNone/>
            </a:pPr>
            <a:endParaRPr lang="en-US" dirty="0"/>
          </a:p>
        </p:txBody>
      </p:sp>
      <p:sp>
        <p:nvSpPr>
          <p:cNvPr id="4" name="Slide Number Placeholder 3"/>
          <p:cNvSpPr>
            <a:spLocks noGrp="1"/>
          </p:cNvSpPr>
          <p:nvPr>
            <p:ph type="sldNum" sz="quarter" idx="12"/>
          </p:nvPr>
        </p:nvSpPr>
        <p:spPr/>
        <p:txBody>
          <a:bodyPr/>
          <a:lstStyle/>
          <a:p>
            <a:fld id="{D85D01E0-4520-4710-81AB-3D8832D73914}" type="slidenum">
              <a:rPr lang="en-US" smtClean="0"/>
              <a:pPr/>
              <a:t>37</a:t>
            </a:fld>
            <a:endParaRPr lang="en-US"/>
          </a:p>
        </p:txBody>
      </p:sp>
      <p:graphicFrame>
        <p:nvGraphicFramePr>
          <p:cNvPr id="6" name="Table 5"/>
          <p:cNvGraphicFramePr>
            <a:graphicFrameLocks noGrp="1"/>
          </p:cNvGraphicFramePr>
          <p:nvPr>
            <p:extLst/>
          </p:nvPr>
        </p:nvGraphicFramePr>
        <p:xfrm>
          <a:off x="457200" y="3352800"/>
          <a:ext cx="4191000" cy="2514600"/>
        </p:xfrm>
        <a:graphic>
          <a:graphicData uri="http://schemas.openxmlformats.org/drawingml/2006/table">
            <a:tbl>
              <a:tblPr>
                <a:tableStyleId>{284E427A-3D55-4303-BF80-6455036E1DE7}</a:tableStyleId>
              </a:tblPr>
              <a:tblGrid>
                <a:gridCol w="1028700"/>
                <a:gridCol w="1181100"/>
                <a:gridCol w="1181100"/>
                <a:gridCol w="800100"/>
              </a:tblGrid>
              <a:tr h="762000">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0"/>
                        <a:buNone/>
                        <a:tabLst/>
                      </a:pPr>
                      <a:r>
                        <a:rPr kumimoji="0" lang="en-US" sz="1800" b="0" u="none" strike="noStrike" cap="none" normalizeH="0" baseline="0" dirty="0" smtClean="0">
                          <a:ln>
                            <a:noFill/>
                          </a:ln>
                          <a:effectLst/>
                        </a:rPr>
                        <a:t>Counts</a:t>
                      </a:r>
                      <a:endParaRPr kumimoji="0" lang="en-US" sz="1800" b="0" i="1" u="none" strike="noStrike" cap="none" normalizeH="0" baseline="0" dirty="0">
                        <a:ln>
                          <a:noFill/>
                        </a:ln>
                        <a:solidFill>
                          <a:schemeClr val="tx1"/>
                        </a:solidFill>
                        <a:effectLst/>
                        <a:latin typeface="Arial" charset="0"/>
                        <a:ea typeface="ＭＳ Ｐゴシック" charset="0"/>
                      </a:endParaRPr>
                    </a:p>
                  </a:txBody>
                  <a:tcPr marL="0" marR="0" marT="0" marB="0" anchor="ctr" anchorCtr="1" horzOverflow="overflow"/>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0"/>
                        <a:buNone/>
                        <a:tabLst/>
                      </a:pPr>
                      <a:r>
                        <a:rPr kumimoji="0" lang="en-US" sz="1800" b="0" u="none" strike="noStrike" cap="none" normalizeH="0" baseline="0" dirty="0">
                          <a:ln>
                            <a:noFill/>
                          </a:ln>
                          <a:effectLst/>
                        </a:rPr>
                        <a:t>Accepted</a:t>
                      </a:r>
                      <a:endParaRPr kumimoji="0" lang="en-US" sz="1800" b="0" i="0" u="none" strike="noStrike" cap="none" normalizeH="0" baseline="0" dirty="0">
                        <a:ln>
                          <a:noFill/>
                        </a:ln>
                        <a:solidFill>
                          <a:schemeClr val="tx1"/>
                        </a:solidFill>
                        <a:effectLst/>
                        <a:latin typeface="Arial" charset="0"/>
                        <a:ea typeface="ＭＳ Ｐゴシック" charset="0"/>
                      </a:endParaRPr>
                    </a:p>
                  </a:txBody>
                  <a:tcPr marL="0" marR="0" marT="0" marB="0" anchor="ctr" anchorCtr="1" horzOverflow="overflow"/>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0"/>
                        <a:buNone/>
                        <a:tabLst/>
                      </a:pPr>
                      <a:r>
                        <a:rPr kumimoji="0" lang="en-US" sz="1800" b="0" u="none" strike="noStrike" cap="none" normalizeH="0" baseline="0" dirty="0">
                          <a:ln>
                            <a:noFill/>
                          </a:ln>
                          <a:effectLst/>
                        </a:rPr>
                        <a:t>Not</a:t>
                      </a:r>
                      <a:br>
                        <a:rPr kumimoji="0" lang="en-US" sz="1800" b="0" u="none" strike="noStrike" cap="none" normalizeH="0" baseline="0" dirty="0">
                          <a:ln>
                            <a:noFill/>
                          </a:ln>
                          <a:effectLst/>
                        </a:rPr>
                      </a:br>
                      <a:r>
                        <a:rPr kumimoji="0" lang="en-US" sz="1800" b="0" u="none" strike="noStrike" cap="none" normalizeH="0" baseline="0" dirty="0">
                          <a:ln>
                            <a:noFill/>
                          </a:ln>
                          <a:effectLst/>
                        </a:rPr>
                        <a:t>accepted</a:t>
                      </a:r>
                      <a:endParaRPr kumimoji="0" lang="en-US" sz="1800" b="0" i="0" u="none" strike="noStrike" cap="none" normalizeH="0" baseline="0" dirty="0">
                        <a:ln>
                          <a:noFill/>
                        </a:ln>
                        <a:solidFill>
                          <a:schemeClr val="tx1"/>
                        </a:solidFill>
                        <a:effectLst/>
                        <a:latin typeface="Arial" charset="0"/>
                        <a:ea typeface="ＭＳ Ｐゴシック" charset="0"/>
                      </a:endParaRPr>
                    </a:p>
                  </a:txBody>
                  <a:tcPr marL="0" marR="0" marT="0" marB="0" anchor="ctr" anchorCtr="1" horzOverflow="overflow"/>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0"/>
                        <a:buNone/>
                        <a:tabLst/>
                      </a:pPr>
                      <a:r>
                        <a:rPr kumimoji="0" lang="en-US" sz="1800" b="0" u="none" strike="noStrike" cap="none" normalizeH="0" baseline="0" dirty="0">
                          <a:ln>
                            <a:noFill/>
                          </a:ln>
                          <a:effectLst/>
                        </a:rPr>
                        <a:t>Total</a:t>
                      </a:r>
                      <a:endParaRPr kumimoji="0" lang="en-US" sz="1800" b="0" i="1" u="none" strike="noStrike" cap="none" normalizeH="0" baseline="0" dirty="0">
                        <a:ln>
                          <a:noFill/>
                        </a:ln>
                        <a:solidFill>
                          <a:schemeClr val="tx1"/>
                        </a:solidFill>
                        <a:effectLst/>
                        <a:latin typeface="Arial" charset="0"/>
                        <a:ea typeface="ＭＳ Ｐゴシック" charset="0"/>
                      </a:endParaRPr>
                    </a:p>
                  </a:txBody>
                  <a:tcPr marL="0" marR="0" marT="0" marB="0" anchor="ctr" anchorCtr="1" horzOverflow="overflow"/>
                </a:tc>
              </a:tr>
              <a:tr h="584200">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0"/>
                        <a:buNone/>
                        <a:tabLst/>
                      </a:pPr>
                      <a:r>
                        <a:rPr kumimoji="0" lang="en-US" sz="1800" b="0" u="none" strike="noStrike" cap="none" normalizeH="0" baseline="0" dirty="0">
                          <a:ln>
                            <a:noFill/>
                          </a:ln>
                          <a:effectLst/>
                        </a:rPr>
                        <a:t>Men</a:t>
                      </a:r>
                      <a:endParaRPr kumimoji="0" lang="en-US" sz="1800" b="0" i="0" u="none" strike="noStrike" cap="none" normalizeH="0" baseline="0" dirty="0">
                        <a:ln>
                          <a:noFill/>
                        </a:ln>
                        <a:solidFill>
                          <a:schemeClr val="tx1"/>
                        </a:solidFill>
                        <a:effectLst/>
                        <a:latin typeface="Arial" charset="0"/>
                        <a:ea typeface="ＭＳ Ｐゴシック" charset="0"/>
                      </a:endParaRPr>
                    </a:p>
                  </a:txBody>
                  <a:tcPr marL="0" marR="0" marT="0" marB="0" anchor="ctr" anchorCtr="1" horzOverflow="overflow"/>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0"/>
                        <a:buNone/>
                        <a:tabLst/>
                      </a:pPr>
                      <a:r>
                        <a:rPr kumimoji="0" lang="en-US" sz="1800" b="0" u="none" strike="noStrike" cap="none" normalizeH="0" baseline="0" dirty="0">
                          <a:ln>
                            <a:noFill/>
                          </a:ln>
                          <a:effectLst/>
                        </a:rPr>
                        <a:t>198</a:t>
                      </a:r>
                      <a:endParaRPr kumimoji="0" lang="en-US" sz="1800" b="0" i="0" u="none" strike="noStrike" cap="none" normalizeH="0" baseline="0" dirty="0">
                        <a:ln>
                          <a:noFill/>
                        </a:ln>
                        <a:solidFill>
                          <a:schemeClr val="tx1"/>
                        </a:solidFill>
                        <a:effectLst/>
                        <a:latin typeface="Arial" charset="0"/>
                        <a:ea typeface="ＭＳ Ｐゴシック" charset="0"/>
                      </a:endParaRPr>
                    </a:p>
                  </a:txBody>
                  <a:tcPr marL="0" marR="0" marT="0" marB="0" anchor="ctr" anchorCtr="1" horzOverflow="overflow"/>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0"/>
                        <a:buNone/>
                        <a:tabLst/>
                      </a:pPr>
                      <a:r>
                        <a:rPr kumimoji="0" lang="en-US" sz="1800" b="0" u="none" strike="noStrike" cap="none" normalizeH="0" baseline="0" dirty="0">
                          <a:ln>
                            <a:noFill/>
                          </a:ln>
                          <a:effectLst/>
                        </a:rPr>
                        <a:t>162</a:t>
                      </a:r>
                      <a:endParaRPr kumimoji="0" lang="en-US" sz="1800" b="0" i="0" u="none" strike="noStrike" cap="none" normalizeH="0" baseline="0" dirty="0">
                        <a:ln>
                          <a:noFill/>
                        </a:ln>
                        <a:solidFill>
                          <a:schemeClr val="tx1"/>
                        </a:solidFill>
                        <a:effectLst/>
                        <a:latin typeface="Arial" charset="0"/>
                        <a:ea typeface="ＭＳ Ｐゴシック" charset="0"/>
                      </a:endParaRPr>
                    </a:p>
                  </a:txBody>
                  <a:tcPr marL="0" marR="0" marT="0" marB="0" anchor="ctr" anchorCtr="1" horzOverflow="overflow"/>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0"/>
                        <a:buNone/>
                        <a:tabLst/>
                      </a:pPr>
                      <a:r>
                        <a:rPr kumimoji="0" lang="en-US" sz="1800" b="0" u="none" strike="noStrike" cap="none" normalizeH="0" baseline="0" dirty="0">
                          <a:ln>
                            <a:noFill/>
                          </a:ln>
                          <a:effectLst/>
                        </a:rPr>
                        <a:t>360</a:t>
                      </a:r>
                      <a:endParaRPr kumimoji="0" lang="en-US" sz="1800" b="0" i="1" u="none" strike="noStrike" cap="none" normalizeH="0" baseline="0" dirty="0">
                        <a:ln>
                          <a:noFill/>
                        </a:ln>
                        <a:solidFill>
                          <a:schemeClr val="tx1"/>
                        </a:solidFill>
                        <a:effectLst/>
                        <a:latin typeface="Arial" charset="0"/>
                        <a:ea typeface="ＭＳ Ｐゴシック" charset="0"/>
                      </a:endParaRPr>
                    </a:p>
                  </a:txBody>
                  <a:tcPr marL="0" marR="0" marT="0" marB="0" anchor="ctr" anchorCtr="1" horzOverflow="overflow"/>
                </a:tc>
              </a:tr>
              <a:tr h="584200">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0"/>
                        <a:buNone/>
                        <a:tabLst/>
                      </a:pPr>
                      <a:r>
                        <a:rPr kumimoji="0" lang="en-US" sz="1800" b="0" u="none" strike="noStrike" cap="none" normalizeH="0" baseline="0" dirty="0">
                          <a:ln>
                            <a:noFill/>
                          </a:ln>
                          <a:effectLst/>
                        </a:rPr>
                        <a:t>Women</a:t>
                      </a:r>
                      <a:endParaRPr kumimoji="0" lang="en-US" sz="1800" b="0" i="0" u="none" strike="noStrike" cap="none" normalizeH="0" baseline="0" dirty="0">
                        <a:ln>
                          <a:noFill/>
                        </a:ln>
                        <a:solidFill>
                          <a:schemeClr val="tx1"/>
                        </a:solidFill>
                        <a:effectLst/>
                        <a:latin typeface="Arial" charset="0"/>
                        <a:ea typeface="ＭＳ Ｐゴシック" charset="0"/>
                      </a:endParaRPr>
                    </a:p>
                  </a:txBody>
                  <a:tcPr marL="0" marR="0" marT="0" marB="0" anchor="ctr" anchorCtr="1" horzOverflow="overflow"/>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0"/>
                        <a:buNone/>
                        <a:tabLst/>
                      </a:pPr>
                      <a:r>
                        <a:rPr kumimoji="0" lang="en-US" sz="1800" b="0" u="none" strike="noStrike" cap="none" normalizeH="0" baseline="0">
                          <a:ln>
                            <a:noFill/>
                          </a:ln>
                          <a:effectLst/>
                        </a:rPr>
                        <a:t>88</a:t>
                      </a:r>
                      <a:endParaRPr kumimoji="0" lang="en-US" sz="1800" b="0" i="0" u="none" strike="noStrike" cap="none" normalizeH="0" baseline="0">
                        <a:ln>
                          <a:noFill/>
                        </a:ln>
                        <a:solidFill>
                          <a:schemeClr val="tx1"/>
                        </a:solidFill>
                        <a:effectLst/>
                        <a:latin typeface="Arial" charset="0"/>
                        <a:ea typeface="ＭＳ Ｐゴシック" charset="0"/>
                      </a:endParaRPr>
                    </a:p>
                  </a:txBody>
                  <a:tcPr marL="0" marR="0" marT="0" marB="0" anchor="ctr" anchorCtr="1" horzOverflow="overflow"/>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0"/>
                        <a:buNone/>
                        <a:tabLst/>
                      </a:pPr>
                      <a:r>
                        <a:rPr kumimoji="0" lang="en-US" sz="1800" b="0" u="none" strike="noStrike" cap="none" normalizeH="0" baseline="0" dirty="0">
                          <a:ln>
                            <a:noFill/>
                          </a:ln>
                          <a:effectLst/>
                        </a:rPr>
                        <a:t>112</a:t>
                      </a:r>
                      <a:endParaRPr kumimoji="0" lang="en-US" sz="1800" b="0" i="0" u="none" strike="noStrike" cap="none" normalizeH="0" baseline="0" dirty="0">
                        <a:ln>
                          <a:noFill/>
                        </a:ln>
                        <a:solidFill>
                          <a:schemeClr val="tx1"/>
                        </a:solidFill>
                        <a:effectLst/>
                        <a:latin typeface="Arial" charset="0"/>
                        <a:ea typeface="ＭＳ Ｐゴシック" charset="0"/>
                      </a:endParaRPr>
                    </a:p>
                  </a:txBody>
                  <a:tcPr marL="0" marR="0" marT="0" marB="0" anchor="ctr" anchorCtr="1" horzOverflow="overflow"/>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0"/>
                        <a:buNone/>
                        <a:tabLst/>
                      </a:pPr>
                      <a:r>
                        <a:rPr kumimoji="0" lang="en-US" sz="1800" b="0" u="none" strike="noStrike" cap="none" normalizeH="0" baseline="0" dirty="0">
                          <a:ln>
                            <a:noFill/>
                          </a:ln>
                          <a:effectLst/>
                        </a:rPr>
                        <a:t>200</a:t>
                      </a:r>
                      <a:endParaRPr kumimoji="0" lang="en-US" sz="1800" b="0" i="1" u="none" strike="noStrike" cap="none" normalizeH="0" baseline="0" dirty="0">
                        <a:ln>
                          <a:noFill/>
                        </a:ln>
                        <a:solidFill>
                          <a:schemeClr val="tx1"/>
                        </a:solidFill>
                        <a:effectLst/>
                        <a:latin typeface="Arial" charset="0"/>
                        <a:ea typeface="ＭＳ Ｐゴシック" charset="0"/>
                      </a:endParaRPr>
                    </a:p>
                  </a:txBody>
                  <a:tcPr marL="0" marR="0" marT="0" marB="0" anchor="ctr" anchorCtr="1" horzOverflow="overflow"/>
                </a:tc>
              </a:tr>
              <a:tr h="584200">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0"/>
                        <a:buNone/>
                        <a:tabLst/>
                      </a:pPr>
                      <a:r>
                        <a:rPr kumimoji="0" lang="en-US" sz="1800" b="0" u="none" strike="noStrike" cap="none" normalizeH="0" baseline="0">
                          <a:ln>
                            <a:noFill/>
                          </a:ln>
                          <a:effectLst/>
                        </a:rPr>
                        <a:t>Total</a:t>
                      </a:r>
                      <a:endParaRPr kumimoji="0" lang="en-US" sz="1800" b="0" i="1" u="none" strike="noStrike" cap="none" normalizeH="0" baseline="0">
                        <a:ln>
                          <a:noFill/>
                        </a:ln>
                        <a:solidFill>
                          <a:schemeClr val="tx1"/>
                        </a:solidFill>
                        <a:effectLst/>
                        <a:latin typeface="Arial" charset="0"/>
                        <a:ea typeface="ＭＳ Ｐゴシック" charset="0"/>
                      </a:endParaRPr>
                    </a:p>
                  </a:txBody>
                  <a:tcPr marL="0" marR="0" marT="0" marB="0" anchor="ctr" anchorCtr="1" horzOverflow="overflow"/>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0"/>
                        <a:buNone/>
                        <a:tabLst/>
                      </a:pPr>
                      <a:r>
                        <a:rPr kumimoji="0" lang="en-US" sz="1800" b="0" u="none" strike="noStrike" cap="none" normalizeH="0" baseline="0">
                          <a:ln>
                            <a:noFill/>
                          </a:ln>
                          <a:effectLst/>
                        </a:rPr>
                        <a:t>286</a:t>
                      </a:r>
                      <a:endParaRPr kumimoji="0" lang="en-US" sz="1800" b="0" i="1" u="none" strike="noStrike" cap="none" normalizeH="0" baseline="0">
                        <a:ln>
                          <a:noFill/>
                        </a:ln>
                        <a:solidFill>
                          <a:schemeClr val="tx1"/>
                        </a:solidFill>
                        <a:effectLst/>
                        <a:latin typeface="Arial" charset="0"/>
                        <a:ea typeface="ＭＳ Ｐゴシック" charset="0"/>
                      </a:endParaRPr>
                    </a:p>
                  </a:txBody>
                  <a:tcPr marL="0" marR="0" marT="0" marB="0" anchor="ctr" anchorCtr="1" horzOverflow="overflow"/>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0"/>
                        <a:buNone/>
                        <a:tabLst/>
                      </a:pPr>
                      <a:r>
                        <a:rPr kumimoji="0" lang="en-US" sz="1800" b="0" u="none" strike="noStrike" cap="none" normalizeH="0" baseline="0">
                          <a:ln>
                            <a:noFill/>
                          </a:ln>
                          <a:effectLst/>
                        </a:rPr>
                        <a:t>274</a:t>
                      </a:r>
                      <a:endParaRPr kumimoji="0" lang="en-US" sz="1800" b="0" i="1" u="none" strike="noStrike" cap="none" normalizeH="0" baseline="0">
                        <a:ln>
                          <a:noFill/>
                        </a:ln>
                        <a:solidFill>
                          <a:schemeClr val="tx1"/>
                        </a:solidFill>
                        <a:effectLst/>
                        <a:latin typeface="Arial" charset="0"/>
                        <a:ea typeface="ＭＳ Ｐゴシック" charset="0"/>
                      </a:endParaRPr>
                    </a:p>
                  </a:txBody>
                  <a:tcPr marL="0" marR="0" marT="0" marB="0" anchor="ctr" anchorCtr="1" horzOverflow="overflow"/>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0"/>
                        <a:buNone/>
                        <a:tabLst/>
                      </a:pPr>
                      <a:r>
                        <a:rPr kumimoji="0" lang="en-US" sz="1800" b="0" u="none" strike="noStrike" cap="none" normalizeH="0" baseline="0" dirty="0">
                          <a:ln>
                            <a:noFill/>
                          </a:ln>
                          <a:effectLst/>
                        </a:rPr>
                        <a:t>560</a:t>
                      </a:r>
                      <a:endParaRPr kumimoji="0" lang="en-US" sz="1800" b="0" i="1" u="none" strike="noStrike" cap="none" normalizeH="0" baseline="0" dirty="0">
                        <a:ln>
                          <a:noFill/>
                        </a:ln>
                        <a:solidFill>
                          <a:schemeClr val="tx1"/>
                        </a:solidFill>
                        <a:effectLst/>
                        <a:latin typeface="Arial" charset="0"/>
                        <a:ea typeface="ＭＳ Ｐゴシック" charset="0"/>
                      </a:endParaRPr>
                    </a:p>
                  </a:txBody>
                  <a:tcPr marL="0" marR="0" marT="0" marB="0" anchor="ctr" anchorCtr="1" horzOverflow="overflow"/>
                </a:tc>
              </a:tr>
            </a:tbl>
          </a:graphicData>
        </a:graphic>
      </p:graphicFrame>
      <p:graphicFrame>
        <p:nvGraphicFramePr>
          <p:cNvPr id="7" name="Table 6"/>
          <p:cNvGraphicFramePr>
            <a:graphicFrameLocks noGrp="1"/>
          </p:cNvGraphicFramePr>
          <p:nvPr>
            <p:extLst/>
          </p:nvPr>
        </p:nvGraphicFramePr>
        <p:xfrm>
          <a:off x="5105400" y="3581400"/>
          <a:ext cx="3314700" cy="1930400"/>
        </p:xfrm>
        <a:graphic>
          <a:graphicData uri="http://schemas.openxmlformats.org/drawingml/2006/table">
            <a:tbl>
              <a:tblPr>
                <a:tableStyleId>{69C7853C-536D-4A76-A0AE-DD22124D55A5}</a:tableStyleId>
              </a:tblPr>
              <a:tblGrid>
                <a:gridCol w="952500"/>
                <a:gridCol w="1181100"/>
                <a:gridCol w="1181100"/>
              </a:tblGrid>
              <a:tr h="762000">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0"/>
                        <a:buNone/>
                        <a:tabLst/>
                      </a:pPr>
                      <a:r>
                        <a:rPr kumimoji="0" lang="en-US" sz="1800" b="0" u="none" strike="noStrike" cap="none" normalizeH="0" baseline="0" dirty="0" smtClean="0">
                          <a:ln>
                            <a:noFill/>
                          </a:ln>
                          <a:effectLst/>
                        </a:rPr>
                        <a:t>Percents</a:t>
                      </a:r>
                      <a:endParaRPr kumimoji="0" lang="en-US" sz="1800" b="0" i="1" u="none" strike="noStrike" cap="none" normalizeH="0" baseline="0" dirty="0">
                        <a:ln>
                          <a:noFill/>
                        </a:ln>
                        <a:solidFill>
                          <a:schemeClr val="tx1"/>
                        </a:solidFill>
                        <a:effectLst/>
                        <a:latin typeface="Arial" charset="0"/>
                        <a:ea typeface="ＭＳ Ｐゴシック" charset="0"/>
                      </a:endParaRPr>
                    </a:p>
                  </a:txBody>
                  <a:tcPr marL="0" marR="0" marT="0" marB="0" anchor="ctr" anchorCtr="1" horzOverflow="overflow"/>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0"/>
                        <a:buNone/>
                        <a:tabLst/>
                      </a:pPr>
                      <a:r>
                        <a:rPr kumimoji="0" lang="en-US" sz="1800" b="0" u="none" strike="noStrike" cap="none" normalizeH="0" baseline="0" dirty="0">
                          <a:ln>
                            <a:noFill/>
                          </a:ln>
                          <a:effectLst/>
                        </a:rPr>
                        <a:t>Accepted</a:t>
                      </a:r>
                      <a:endParaRPr kumimoji="0" lang="en-US" sz="1800" b="0" i="0" u="none" strike="noStrike" cap="none" normalizeH="0" baseline="0" dirty="0">
                        <a:ln>
                          <a:noFill/>
                        </a:ln>
                        <a:solidFill>
                          <a:schemeClr val="tx1"/>
                        </a:solidFill>
                        <a:effectLst/>
                        <a:latin typeface="Arial" charset="0"/>
                        <a:ea typeface="ＭＳ Ｐゴシック" charset="0"/>
                      </a:endParaRPr>
                    </a:p>
                  </a:txBody>
                  <a:tcPr marL="0" marR="0" marT="0" marB="0" anchor="ctr" anchorCtr="1" horzOverflow="overflow"/>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0"/>
                        <a:buNone/>
                        <a:tabLst/>
                      </a:pPr>
                      <a:r>
                        <a:rPr kumimoji="0" lang="en-US" sz="1800" b="0" u="none" strike="noStrike" cap="none" normalizeH="0" baseline="0" dirty="0">
                          <a:ln>
                            <a:noFill/>
                          </a:ln>
                          <a:effectLst/>
                        </a:rPr>
                        <a:t>Not</a:t>
                      </a:r>
                      <a:br>
                        <a:rPr kumimoji="0" lang="en-US" sz="1800" b="0" u="none" strike="noStrike" cap="none" normalizeH="0" baseline="0" dirty="0">
                          <a:ln>
                            <a:noFill/>
                          </a:ln>
                          <a:effectLst/>
                        </a:rPr>
                      </a:br>
                      <a:r>
                        <a:rPr kumimoji="0" lang="en-US" sz="1800" b="0" u="none" strike="noStrike" cap="none" normalizeH="0" baseline="0" dirty="0">
                          <a:ln>
                            <a:noFill/>
                          </a:ln>
                          <a:effectLst/>
                        </a:rPr>
                        <a:t>accepted</a:t>
                      </a:r>
                      <a:endParaRPr kumimoji="0" lang="en-US" sz="1800" b="0" i="0" u="none" strike="noStrike" cap="none" normalizeH="0" baseline="0" dirty="0">
                        <a:ln>
                          <a:noFill/>
                        </a:ln>
                        <a:solidFill>
                          <a:schemeClr val="tx1"/>
                        </a:solidFill>
                        <a:effectLst/>
                        <a:latin typeface="Arial" charset="0"/>
                        <a:ea typeface="ＭＳ Ｐゴシック" charset="0"/>
                      </a:endParaRPr>
                    </a:p>
                  </a:txBody>
                  <a:tcPr marL="0" marR="0" marT="0" marB="0" anchor="ctr" anchorCtr="1" horzOverflow="overflow"/>
                </a:tc>
              </a:tr>
              <a:tr h="584200">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0"/>
                        <a:buNone/>
                        <a:tabLst/>
                      </a:pPr>
                      <a:r>
                        <a:rPr kumimoji="0" lang="en-US" sz="1800" b="1" u="none" strike="noStrike" cap="none" normalizeH="0" baseline="0" dirty="0">
                          <a:ln>
                            <a:noFill/>
                          </a:ln>
                          <a:effectLst/>
                        </a:rPr>
                        <a:t>Men</a:t>
                      </a:r>
                      <a:endParaRPr kumimoji="0" lang="en-US" sz="1800" b="1" i="0" u="none" strike="noStrike" cap="none" normalizeH="0" baseline="0" dirty="0">
                        <a:ln>
                          <a:noFill/>
                        </a:ln>
                        <a:solidFill>
                          <a:schemeClr val="tx1"/>
                        </a:solidFill>
                        <a:effectLst/>
                        <a:latin typeface="Arial" charset="0"/>
                        <a:ea typeface="ＭＳ Ｐゴシック" charset="0"/>
                      </a:endParaRPr>
                    </a:p>
                  </a:txBody>
                  <a:tcPr marL="0" marR="0" marT="0" marB="0" anchor="ctr" anchorCtr="1" horzOverflow="overflow"/>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0"/>
                        <a:buNone/>
                        <a:tabLst/>
                      </a:pPr>
                      <a:r>
                        <a:rPr kumimoji="0" lang="en-US" sz="1800" b="1" u="none" strike="noStrike" cap="none" normalizeH="0" baseline="0" dirty="0">
                          <a:ln>
                            <a:noFill/>
                          </a:ln>
                          <a:effectLst/>
                        </a:rPr>
                        <a:t>55%</a:t>
                      </a:r>
                      <a:endParaRPr kumimoji="0" lang="en-US" sz="1800" b="1" i="0" u="none" strike="noStrike" cap="none" normalizeH="0" baseline="0" dirty="0">
                        <a:ln>
                          <a:noFill/>
                        </a:ln>
                        <a:solidFill>
                          <a:schemeClr val="tx2"/>
                        </a:solidFill>
                        <a:effectLst/>
                        <a:latin typeface="Arial" charset="0"/>
                        <a:ea typeface="ＭＳ Ｐゴシック" charset="0"/>
                      </a:endParaRPr>
                    </a:p>
                  </a:txBody>
                  <a:tcPr marL="0" marR="0" marT="0" marB="0" anchor="ctr" anchorCtr="1" horzOverflow="overflow"/>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0"/>
                        <a:buNone/>
                        <a:tabLst/>
                      </a:pPr>
                      <a:r>
                        <a:rPr kumimoji="0" lang="en-US" sz="1800" b="0" u="none" strike="noStrike" cap="none" normalizeH="0" baseline="0" dirty="0">
                          <a:ln>
                            <a:noFill/>
                          </a:ln>
                          <a:effectLst/>
                        </a:rPr>
                        <a:t>45%</a:t>
                      </a:r>
                      <a:endParaRPr kumimoji="0" lang="en-US" sz="1800" b="0" i="0" u="none" strike="noStrike" cap="none" normalizeH="0" baseline="0" dirty="0">
                        <a:ln>
                          <a:noFill/>
                        </a:ln>
                        <a:solidFill>
                          <a:schemeClr val="tx1"/>
                        </a:solidFill>
                        <a:effectLst/>
                        <a:latin typeface="Arial" charset="0"/>
                        <a:ea typeface="ＭＳ Ｐゴシック" charset="0"/>
                      </a:endParaRPr>
                    </a:p>
                  </a:txBody>
                  <a:tcPr marL="0" marR="0" marT="0" marB="0" anchor="ctr" anchorCtr="1" horzOverflow="overflow"/>
                </a:tc>
              </a:tr>
              <a:tr h="584200">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0"/>
                        <a:buNone/>
                        <a:tabLst/>
                      </a:pPr>
                      <a:r>
                        <a:rPr kumimoji="0" lang="en-US" sz="1800" b="0" u="none" strike="noStrike" cap="none" normalizeH="0" baseline="0" dirty="0">
                          <a:ln>
                            <a:noFill/>
                          </a:ln>
                          <a:effectLst/>
                        </a:rPr>
                        <a:t>Women</a:t>
                      </a:r>
                      <a:endParaRPr kumimoji="0" lang="en-US" sz="1800" b="0" i="0" u="none" strike="noStrike" cap="none" normalizeH="0" baseline="0" dirty="0">
                        <a:ln>
                          <a:noFill/>
                        </a:ln>
                        <a:solidFill>
                          <a:schemeClr val="tx1"/>
                        </a:solidFill>
                        <a:effectLst/>
                        <a:latin typeface="Arial" charset="0"/>
                        <a:ea typeface="ＭＳ Ｐゴシック" charset="0"/>
                      </a:endParaRPr>
                    </a:p>
                  </a:txBody>
                  <a:tcPr marL="0" marR="0" marT="0" marB="0" anchor="ctr" anchorCtr="1" horzOverflow="overflow"/>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0"/>
                        <a:buNone/>
                        <a:tabLst/>
                      </a:pPr>
                      <a:r>
                        <a:rPr kumimoji="0" lang="en-US" sz="1800" b="0" u="none" strike="noStrike" cap="none" normalizeH="0" baseline="0" dirty="0">
                          <a:ln>
                            <a:noFill/>
                          </a:ln>
                          <a:effectLst/>
                        </a:rPr>
                        <a:t>44%</a:t>
                      </a:r>
                      <a:endParaRPr kumimoji="0" lang="en-US" sz="1800" b="0" i="0" u="none" strike="noStrike" cap="none" normalizeH="0" baseline="0" dirty="0">
                        <a:ln>
                          <a:noFill/>
                        </a:ln>
                        <a:solidFill>
                          <a:schemeClr val="tx2"/>
                        </a:solidFill>
                        <a:effectLst/>
                        <a:latin typeface="Arial" charset="0"/>
                        <a:ea typeface="ＭＳ Ｐゴシック" charset="0"/>
                      </a:endParaRPr>
                    </a:p>
                  </a:txBody>
                  <a:tcPr marL="0" marR="0" marT="0" marB="0" anchor="ctr" anchorCtr="1" horzOverflow="overflow"/>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0"/>
                        <a:buNone/>
                        <a:tabLst/>
                      </a:pPr>
                      <a:r>
                        <a:rPr kumimoji="0" lang="en-US" sz="1800" b="0" u="none" strike="noStrike" cap="none" normalizeH="0" baseline="0" dirty="0">
                          <a:ln>
                            <a:noFill/>
                          </a:ln>
                          <a:effectLst/>
                        </a:rPr>
                        <a:t>56%</a:t>
                      </a:r>
                      <a:endParaRPr kumimoji="0" lang="en-US" sz="1800" b="0" i="0" u="none" strike="noStrike" cap="none" normalizeH="0" baseline="0" dirty="0">
                        <a:ln>
                          <a:noFill/>
                        </a:ln>
                        <a:solidFill>
                          <a:schemeClr val="tx1"/>
                        </a:solidFill>
                        <a:effectLst/>
                        <a:latin typeface="Arial" charset="0"/>
                        <a:ea typeface="ＭＳ Ｐゴシック" charset="0"/>
                      </a:endParaRPr>
                    </a:p>
                  </a:txBody>
                  <a:tcPr marL="0" marR="0" marT="0" marB="0" anchor="ctr" anchorCtr="1" horzOverflow="overflow"/>
                </a:tc>
              </a:tr>
            </a:tbl>
          </a:graphicData>
        </a:graphic>
      </p:graphicFrame>
    </p:spTree>
    <p:extLst>
      <p:ext uri="{BB962C8B-B14F-4D97-AF65-F5344CB8AC3E}">
        <p14:creationId xmlns:p14="http://schemas.microsoft.com/office/powerpoint/2010/main" val="183553145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Simpson’s Paradox</a:t>
            </a:r>
            <a:endParaRPr lang="en-US" dirty="0"/>
          </a:p>
        </p:txBody>
      </p:sp>
      <p:sp>
        <p:nvSpPr>
          <p:cNvPr id="3" name="Content Placeholder 2"/>
          <p:cNvSpPr>
            <a:spLocks noGrp="1"/>
          </p:cNvSpPr>
          <p:nvPr>
            <p:ph idx="1"/>
          </p:nvPr>
        </p:nvSpPr>
        <p:spPr/>
        <p:txBody>
          <a:bodyPr/>
          <a:lstStyle/>
          <a:p>
            <a:r>
              <a:rPr lang="en-US" dirty="0" smtClean="0">
                <a:solidFill>
                  <a:srgbClr val="00ADD6"/>
                </a:solidFill>
              </a:rPr>
              <a:t>Business School</a:t>
            </a:r>
          </a:p>
          <a:p>
            <a:pPr marL="0" indent="0">
              <a:buNone/>
            </a:pPr>
            <a:endParaRPr lang="en-US" dirty="0"/>
          </a:p>
          <a:p>
            <a:pPr marL="0" indent="0">
              <a:buNone/>
            </a:pPr>
            <a:endParaRPr lang="en-US" dirty="0" smtClean="0"/>
          </a:p>
          <a:p>
            <a:pPr marL="0" indent="0">
              <a:buNone/>
            </a:pPr>
            <a:endParaRPr lang="en-US" dirty="0"/>
          </a:p>
          <a:p>
            <a:r>
              <a:rPr lang="en-US" dirty="0" smtClean="0">
                <a:solidFill>
                  <a:srgbClr val="FF0101"/>
                </a:solidFill>
              </a:rPr>
              <a:t>Art School</a:t>
            </a:r>
            <a:endParaRPr lang="en-US" dirty="0">
              <a:solidFill>
                <a:srgbClr val="FF0101"/>
              </a:solidFill>
            </a:endParaRPr>
          </a:p>
        </p:txBody>
      </p:sp>
      <p:sp>
        <p:nvSpPr>
          <p:cNvPr id="4" name="Slide Number Placeholder 3"/>
          <p:cNvSpPr>
            <a:spLocks noGrp="1"/>
          </p:cNvSpPr>
          <p:nvPr>
            <p:ph type="sldNum" sz="quarter" idx="12"/>
          </p:nvPr>
        </p:nvSpPr>
        <p:spPr/>
        <p:txBody>
          <a:bodyPr/>
          <a:lstStyle/>
          <a:p>
            <a:fld id="{D85D01E0-4520-4710-81AB-3D8832D73914}" type="slidenum">
              <a:rPr lang="en-US" smtClean="0"/>
              <a:pPr/>
              <a:t>38</a:t>
            </a:fld>
            <a:endParaRPr lang="en-US"/>
          </a:p>
        </p:txBody>
      </p:sp>
      <p:graphicFrame>
        <p:nvGraphicFramePr>
          <p:cNvPr id="5" name="Table 4"/>
          <p:cNvGraphicFramePr>
            <a:graphicFrameLocks noGrp="1"/>
          </p:cNvGraphicFramePr>
          <p:nvPr>
            <p:extLst/>
          </p:nvPr>
        </p:nvGraphicFramePr>
        <p:xfrm>
          <a:off x="457200" y="2164079"/>
          <a:ext cx="4191000" cy="1735704"/>
        </p:xfrm>
        <a:graphic>
          <a:graphicData uri="http://schemas.openxmlformats.org/drawingml/2006/table">
            <a:tbl>
              <a:tblPr>
                <a:tableStyleId>{35758FB7-9AC5-4552-8A53-C91805E547FA}</a:tableStyleId>
              </a:tblPr>
              <a:tblGrid>
                <a:gridCol w="1028700"/>
                <a:gridCol w="1181100"/>
                <a:gridCol w="1181100"/>
                <a:gridCol w="800100"/>
              </a:tblGrid>
              <a:tr h="516115">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0"/>
                        <a:buNone/>
                        <a:tabLst/>
                      </a:pPr>
                      <a:r>
                        <a:rPr kumimoji="0" lang="en-US" sz="1800" u="none" strike="noStrike" cap="none" normalizeH="0" baseline="0" dirty="0" smtClean="0">
                          <a:ln>
                            <a:noFill/>
                          </a:ln>
                          <a:effectLst/>
                        </a:rPr>
                        <a:t>Counts</a:t>
                      </a:r>
                      <a:endParaRPr kumimoji="0" lang="en-US" sz="1800" b="0" i="1" u="none" strike="noStrike" cap="none" normalizeH="0" baseline="0" dirty="0">
                        <a:ln>
                          <a:noFill/>
                        </a:ln>
                        <a:solidFill>
                          <a:schemeClr val="tx1"/>
                        </a:solidFill>
                        <a:effectLst/>
                        <a:latin typeface="Arial" charset="0"/>
                        <a:ea typeface="ＭＳ Ｐゴシック" charset="0"/>
                      </a:endParaRPr>
                    </a:p>
                  </a:txBody>
                  <a:tcPr marL="0" marR="0" marT="0" marB="0" anchor="ctr" anchorCtr="1" horzOverflow="overflow"/>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0"/>
                        <a:buNone/>
                        <a:tabLst/>
                      </a:pPr>
                      <a:r>
                        <a:rPr kumimoji="0" lang="en-US" sz="1800" u="none" strike="noStrike" cap="none" normalizeH="0" baseline="0" dirty="0">
                          <a:ln>
                            <a:noFill/>
                          </a:ln>
                          <a:effectLst/>
                        </a:rPr>
                        <a:t>Accepted</a:t>
                      </a:r>
                      <a:endParaRPr kumimoji="0" lang="en-US" sz="1800" b="0" i="0" u="none" strike="noStrike" cap="none" normalizeH="0" baseline="0" dirty="0">
                        <a:ln>
                          <a:noFill/>
                        </a:ln>
                        <a:solidFill>
                          <a:schemeClr val="tx1"/>
                        </a:solidFill>
                        <a:effectLst/>
                        <a:latin typeface="Arial" charset="0"/>
                        <a:ea typeface="ＭＳ Ｐゴシック" charset="0"/>
                      </a:endParaRPr>
                    </a:p>
                  </a:txBody>
                  <a:tcPr marL="0" marR="0" marT="0" marB="0" anchor="ctr" anchorCtr="1" horzOverflow="overflow"/>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0"/>
                        <a:buNone/>
                        <a:tabLst/>
                      </a:pPr>
                      <a:r>
                        <a:rPr kumimoji="0" lang="en-US" sz="1800" u="none" strike="noStrike" cap="none" normalizeH="0" baseline="0" dirty="0">
                          <a:ln>
                            <a:noFill/>
                          </a:ln>
                          <a:effectLst/>
                        </a:rPr>
                        <a:t>Not</a:t>
                      </a:r>
                      <a:br>
                        <a:rPr kumimoji="0" lang="en-US" sz="1800" u="none" strike="noStrike" cap="none" normalizeH="0" baseline="0" dirty="0">
                          <a:ln>
                            <a:noFill/>
                          </a:ln>
                          <a:effectLst/>
                        </a:rPr>
                      </a:br>
                      <a:r>
                        <a:rPr kumimoji="0" lang="en-US" sz="1800" u="none" strike="noStrike" cap="none" normalizeH="0" baseline="0" dirty="0">
                          <a:ln>
                            <a:noFill/>
                          </a:ln>
                          <a:effectLst/>
                        </a:rPr>
                        <a:t>accepted</a:t>
                      </a:r>
                      <a:endParaRPr kumimoji="0" lang="en-US" sz="1800" b="0" i="0" u="none" strike="noStrike" cap="none" normalizeH="0" baseline="0" dirty="0">
                        <a:ln>
                          <a:noFill/>
                        </a:ln>
                        <a:solidFill>
                          <a:schemeClr val="tx1"/>
                        </a:solidFill>
                        <a:effectLst/>
                        <a:latin typeface="Arial" charset="0"/>
                        <a:ea typeface="ＭＳ Ｐゴシック" charset="0"/>
                      </a:endParaRPr>
                    </a:p>
                  </a:txBody>
                  <a:tcPr marL="0" marR="0" marT="0" marB="0" anchor="ctr" anchorCtr="1" horzOverflow="overflow"/>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0"/>
                        <a:buNone/>
                        <a:tabLst/>
                      </a:pPr>
                      <a:r>
                        <a:rPr kumimoji="0" lang="en-US" sz="1800" u="none" strike="noStrike" cap="none" normalizeH="0" baseline="0" dirty="0">
                          <a:ln>
                            <a:noFill/>
                          </a:ln>
                          <a:effectLst/>
                        </a:rPr>
                        <a:t>Total</a:t>
                      </a:r>
                      <a:endParaRPr kumimoji="0" lang="en-US" sz="1800" b="0" i="1" u="none" strike="noStrike" cap="none" normalizeH="0" baseline="0" dirty="0">
                        <a:ln>
                          <a:noFill/>
                        </a:ln>
                        <a:solidFill>
                          <a:schemeClr val="tx1"/>
                        </a:solidFill>
                        <a:effectLst/>
                        <a:latin typeface="Arial" charset="0"/>
                        <a:ea typeface="ＭＳ Ｐゴシック" charset="0"/>
                      </a:endParaRPr>
                    </a:p>
                  </a:txBody>
                  <a:tcPr marL="0" marR="0" marT="0" marB="0" anchor="ctr" anchorCtr="1" horzOverflow="overflow"/>
                </a:tc>
              </a:tr>
              <a:tr h="395688">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0"/>
                        <a:buNone/>
                        <a:tabLst/>
                      </a:pPr>
                      <a:r>
                        <a:rPr kumimoji="0" lang="en-US" sz="1800" u="none" strike="noStrike" cap="none" normalizeH="0" baseline="0" dirty="0">
                          <a:ln>
                            <a:noFill/>
                          </a:ln>
                          <a:effectLst/>
                        </a:rPr>
                        <a:t>Men</a:t>
                      </a:r>
                      <a:endParaRPr kumimoji="0" lang="en-US" sz="1800" b="0" i="0" u="none" strike="noStrike" cap="none" normalizeH="0" baseline="0" dirty="0">
                        <a:ln>
                          <a:noFill/>
                        </a:ln>
                        <a:solidFill>
                          <a:schemeClr val="tx1"/>
                        </a:solidFill>
                        <a:effectLst/>
                        <a:latin typeface="Arial" charset="0"/>
                        <a:ea typeface="ＭＳ Ｐゴシック" charset="0"/>
                      </a:endParaRPr>
                    </a:p>
                  </a:txBody>
                  <a:tcPr marL="0" marR="0" marT="0" marB="0" anchor="ctr" anchorCtr="1" horzOverflow="overflow"/>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0"/>
                        <a:buNone/>
                        <a:tabLst/>
                      </a:pPr>
                      <a:r>
                        <a:rPr kumimoji="0" lang="en-US" sz="1800" u="none" strike="noStrike" cap="none" normalizeH="0" baseline="0" dirty="0">
                          <a:ln>
                            <a:noFill/>
                          </a:ln>
                          <a:effectLst/>
                        </a:rPr>
                        <a:t>18</a:t>
                      </a:r>
                      <a:endParaRPr kumimoji="0" lang="en-US" sz="1800" b="0" i="0" u="none" strike="noStrike" cap="none" normalizeH="0" baseline="0" dirty="0">
                        <a:ln>
                          <a:noFill/>
                        </a:ln>
                        <a:solidFill>
                          <a:schemeClr val="tx1"/>
                        </a:solidFill>
                        <a:effectLst/>
                        <a:latin typeface="Arial" charset="0"/>
                        <a:ea typeface="ＭＳ Ｐゴシック" charset="0"/>
                      </a:endParaRPr>
                    </a:p>
                  </a:txBody>
                  <a:tcPr marL="0" marR="0" marT="0" marB="0" anchor="ctr" anchorCtr="1" horzOverflow="overflow"/>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0"/>
                        <a:buNone/>
                        <a:tabLst/>
                      </a:pPr>
                      <a:r>
                        <a:rPr kumimoji="0" lang="en-US" sz="1800" u="none" strike="noStrike" cap="none" normalizeH="0" baseline="0" dirty="0">
                          <a:ln>
                            <a:noFill/>
                          </a:ln>
                          <a:effectLst/>
                        </a:rPr>
                        <a:t>102</a:t>
                      </a:r>
                      <a:endParaRPr kumimoji="0" lang="en-US" sz="1800" b="0" i="0" u="none" strike="noStrike" cap="none" normalizeH="0" baseline="0" dirty="0">
                        <a:ln>
                          <a:noFill/>
                        </a:ln>
                        <a:solidFill>
                          <a:schemeClr val="tx1"/>
                        </a:solidFill>
                        <a:effectLst/>
                        <a:latin typeface="Arial" charset="0"/>
                        <a:ea typeface="ＭＳ Ｐゴシック" charset="0"/>
                      </a:endParaRPr>
                    </a:p>
                  </a:txBody>
                  <a:tcPr marL="0" marR="0" marT="0" marB="0" anchor="ctr" anchorCtr="1" horzOverflow="overflow"/>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0"/>
                        <a:buNone/>
                        <a:tabLst/>
                      </a:pPr>
                      <a:r>
                        <a:rPr kumimoji="0" lang="en-US" sz="1800" u="none" strike="noStrike" cap="none" normalizeH="0" baseline="0" dirty="0">
                          <a:ln>
                            <a:noFill/>
                          </a:ln>
                          <a:effectLst/>
                        </a:rPr>
                        <a:t>120</a:t>
                      </a:r>
                      <a:endParaRPr kumimoji="0" lang="en-US" sz="1800" b="0" i="1" u="none" strike="noStrike" cap="none" normalizeH="0" baseline="0" dirty="0">
                        <a:ln>
                          <a:noFill/>
                        </a:ln>
                        <a:solidFill>
                          <a:schemeClr val="tx1"/>
                        </a:solidFill>
                        <a:effectLst/>
                        <a:latin typeface="Arial" charset="0"/>
                        <a:ea typeface="ＭＳ Ｐゴシック" charset="0"/>
                      </a:endParaRPr>
                    </a:p>
                  </a:txBody>
                  <a:tcPr marL="0" marR="0" marT="0" marB="0" anchor="ctr" anchorCtr="1" horzOverflow="overflow"/>
                </a:tc>
              </a:tr>
              <a:tr h="395688">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0"/>
                        <a:buNone/>
                        <a:tabLst/>
                      </a:pPr>
                      <a:r>
                        <a:rPr kumimoji="0" lang="en-US" sz="1800" u="none" strike="noStrike" cap="none" normalizeH="0" baseline="0">
                          <a:ln>
                            <a:noFill/>
                          </a:ln>
                          <a:effectLst/>
                        </a:rPr>
                        <a:t>Women</a:t>
                      </a:r>
                      <a:endParaRPr kumimoji="0" lang="en-US" sz="1800" b="0" i="0" u="none" strike="noStrike" cap="none" normalizeH="0" baseline="0">
                        <a:ln>
                          <a:noFill/>
                        </a:ln>
                        <a:solidFill>
                          <a:schemeClr val="tx1"/>
                        </a:solidFill>
                        <a:effectLst/>
                        <a:latin typeface="Arial" charset="0"/>
                        <a:ea typeface="ＭＳ Ｐゴシック" charset="0"/>
                      </a:endParaRPr>
                    </a:p>
                  </a:txBody>
                  <a:tcPr marL="0" marR="0" marT="0" marB="0" anchor="ctr" anchorCtr="1" horzOverflow="overflow"/>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0"/>
                        <a:buNone/>
                        <a:tabLst/>
                      </a:pPr>
                      <a:r>
                        <a:rPr kumimoji="0" lang="en-US" sz="1800" u="none" strike="noStrike" cap="none" normalizeH="0" baseline="0">
                          <a:ln>
                            <a:noFill/>
                          </a:ln>
                          <a:effectLst/>
                        </a:rPr>
                        <a:t>24</a:t>
                      </a:r>
                      <a:endParaRPr kumimoji="0" lang="en-US" sz="1800" b="0" i="0" u="none" strike="noStrike" cap="none" normalizeH="0" baseline="0">
                        <a:ln>
                          <a:noFill/>
                        </a:ln>
                        <a:solidFill>
                          <a:schemeClr val="tx1"/>
                        </a:solidFill>
                        <a:effectLst/>
                        <a:latin typeface="Arial" charset="0"/>
                        <a:ea typeface="ＭＳ Ｐゴシック" charset="0"/>
                      </a:endParaRPr>
                    </a:p>
                  </a:txBody>
                  <a:tcPr marL="0" marR="0" marT="0" marB="0" anchor="ctr" anchorCtr="1" horzOverflow="overflow"/>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0"/>
                        <a:buNone/>
                        <a:tabLst/>
                      </a:pPr>
                      <a:r>
                        <a:rPr kumimoji="0" lang="en-US" sz="1800" u="none" strike="noStrike" cap="none" normalizeH="0" baseline="0" dirty="0">
                          <a:ln>
                            <a:noFill/>
                          </a:ln>
                          <a:effectLst/>
                        </a:rPr>
                        <a:t>96</a:t>
                      </a:r>
                      <a:endParaRPr kumimoji="0" lang="en-US" sz="1800" b="0" i="0" u="none" strike="noStrike" cap="none" normalizeH="0" baseline="0" dirty="0">
                        <a:ln>
                          <a:noFill/>
                        </a:ln>
                        <a:solidFill>
                          <a:schemeClr val="tx1"/>
                        </a:solidFill>
                        <a:effectLst/>
                        <a:latin typeface="Arial" charset="0"/>
                        <a:ea typeface="ＭＳ Ｐゴシック" charset="0"/>
                      </a:endParaRPr>
                    </a:p>
                  </a:txBody>
                  <a:tcPr marL="0" marR="0" marT="0" marB="0" anchor="ctr" anchorCtr="1" horzOverflow="overflow"/>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0"/>
                        <a:buNone/>
                        <a:tabLst/>
                      </a:pPr>
                      <a:r>
                        <a:rPr kumimoji="0" lang="en-US" sz="1800" u="none" strike="noStrike" cap="none" normalizeH="0" baseline="0" dirty="0">
                          <a:ln>
                            <a:noFill/>
                          </a:ln>
                          <a:effectLst/>
                        </a:rPr>
                        <a:t>120</a:t>
                      </a:r>
                      <a:endParaRPr kumimoji="0" lang="en-US" sz="1800" b="0" i="1" u="none" strike="noStrike" cap="none" normalizeH="0" baseline="0" dirty="0">
                        <a:ln>
                          <a:noFill/>
                        </a:ln>
                        <a:solidFill>
                          <a:schemeClr val="tx1"/>
                        </a:solidFill>
                        <a:effectLst/>
                        <a:latin typeface="Arial" charset="0"/>
                        <a:ea typeface="ＭＳ Ｐゴシック" charset="0"/>
                      </a:endParaRPr>
                    </a:p>
                  </a:txBody>
                  <a:tcPr marL="0" marR="0" marT="0" marB="0" anchor="ctr" anchorCtr="1" horzOverflow="overflow"/>
                </a:tc>
              </a:tr>
              <a:tr h="395688">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0"/>
                        <a:buNone/>
                        <a:tabLst/>
                      </a:pPr>
                      <a:r>
                        <a:rPr kumimoji="0" lang="en-US" sz="1800" u="none" strike="noStrike" cap="none" normalizeH="0" baseline="0">
                          <a:ln>
                            <a:noFill/>
                          </a:ln>
                          <a:effectLst/>
                        </a:rPr>
                        <a:t>Total</a:t>
                      </a:r>
                      <a:endParaRPr kumimoji="0" lang="en-US" sz="1800" b="0" i="1" u="none" strike="noStrike" cap="none" normalizeH="0" baseline="0">
                        <a:ln>
                          <a:noFill/>
                        </a:ln>
                        <a:solidFill>
                          <a:schemeClr val="tx1"/>
                        </a:solidFill>
                        <a:effectLst/>
                        <a:latin typeface="Arial" charset="0"/>
                        <a:ea typeface="ＭＳ Ｐゴシック" charset="0"/>
                      </a:endParaRPr>
                    </a:p>
                  </a:txBody>
                  <a:tcPr marL="0" marR="0" marT="0" marB="0" anchor="ctr" anchorCtr="1" horzOverflow="overflow"/>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0"/>
                        <a:buNone/>
                        <a:tabLst/>
                      </a:pPr>
                      <a:r>
                        <a:rPr kumimoji="0" lang="en-US" sz="1800" u="none" strike="noStrike" cap="none" normalizeH="0" baseline="0" dirty="0">
                          <a:ln>
                            <a:noFill/>
                          </a:ln>
                          <a:effectLst/>
                        </a:rPr>
                        <a:t>42</a:t>
                      </a:r>
                      <a:endParaRPr kumimoji="0" lang="en-US" sz="1800" b="0" i="1" u="none" strike="noStrike" cap="none" normalizeH="0" baseline="0" dirty="0">
                        <a:ln>
                          <a:noFill/>
                        </a:ln>
                        <a:solidFill>
                          <a:schemeClr val="tx1"/>
                        </a:solidFill>
                        <a:effectLst/>
                        <a:latin typeface="Arial" charset="0"/>
                        <a:ea typeface="ＭＳ Ｐゴシック" charset="0"/>
                      </a:endParaRPr>
                    </a:p>
                  </a:txBody>
                  <a:tcPr marL="0" marR="0" marT="0" marB="0" anchor="ctr" anchorCtr="1" horzOverflow="overflow"/>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0"/>
                        <a:buNone/>
                        <a:tabLst/>
                      </a:pPr>
                      <a:r>
                        <a:rPr kumimoji="0" lang="en-US" sz="1800" u="none" strike="noStrike" cap="none" normalizeH="0" baseline="0">
                          <a:ln>
                            <a:noFill/>
                          </a:ln>
                          <a:effectLst/>
                        </a:rPr>
                        <a:t>198</a:t>
                      </a:r>
                      <a:endParaRPr kumimoji="0" lang="en-US" sz="1800" b="0" i="1" u="none" strike="noStrike" cap="none" normalizeH="0" baseline="0">
                        <a:ln>
                          <a:noFill/>
                        </a:ln>
                        <a:solidFill>
                          <a:schemeClr val="tx1"/>
                        </a:solidFill>
                        <a:effectLst/>
                        <a:latin typeface="Arial" charset="0"/>
                        <a:ea typeface="ＭＳ Ｐゴシック" charset="0"/>
                      </a:endParaRPr>
                    </a:p>
                  </a:txBody>
                  <a:tcPr marL="0" marR="0" marT="0" marB="0" anchor="ctr" anchorCtr="1" horzOverflow="overflow"/>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0"/>
                        <a:buNone/>
                        <a:tabLst/>
                      </a:pPr>
                      <a:r>
                        <a:rPr kumimoji="0" lang="en-US" sz="1800" u="none" strike="noStrike" cap="none" normalizeH="0" baseline="0" dirty="0">
                          <a:ln>
                            <a:noFill/>
                          </a:ln>
                          <a:effectLst/>
                        </a:rPr>
                        <a:t>240</a:t>
                      </a:r>
                      <a:endParaRPr kumimoji="0" lang="en-US" sz="1800" b="0" i="1" u="none" strike="noStrike" cap="none" normalizeH="0" baseline="0" dirty="0">
                        <a:ln>
                          <a:noFill/>
                        </a:ln>
                        <a:solidFill>
                          <a:schemeClr val="tx1"/>
                        </a:solidFill>
                        <a:effectLst/>
                        <a:latin typeface="Arial" charset="0"/>
                        <a:ea typeface="ＭＳ Ｐゴシック" charset="0"/>
                      </a:endParaRPr>
                    </a:p>
                  </a:txBody>
                  <a:tcPr marL="0" marR="0" marT="0" marB="0" anchor="ctr" anchorCtr="1" horzOverflow="overflow"/>
                </a:tc>
              </a:tr>
            </a:tbl>
          </a:graphicData>
        </a:graphic>
      </p:graphicFrame>
      <p:graphicFrame>
        <p:nvGraphicFramePr>
          <p:cNvPr id="6" name="Table 5"/>
          <p:cNvGraphicFramePr>
            <a:graphicFrameLocks noGrp="1"/>
          </p:cNvGraphicFramePr>
          <p:nvPr>
            <p:extLst/>
          </p:nvPr>
        </p:nvGraphicFramePr>
        <p:xfrm>
          <a:off x="4895850" y="2133600"/>
          <a:ext cx="3314700" cy="1796663"/>
        </p:xfrm>
        <a:graphic>
          <a:graphicData uri="http://schemas.openxmlformats.org/drawingml/2006/table">
            <a:tbl>
              <a:tblPr>
                <a:tableStyleId>{35758FB7-9AC5-4552-8A53-C91805E547FA}</a:tableStyleId>
              </a:tblPr>
              <a:tblGrid>
                <a:gridCol w="952500"/>
                <a:gridCol w="1181100"/>
                <a:gridCol w="1181100"/>
              </a:tblGrid>
              <a:tr h="709209">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0"/>
                        <a:buNone/>
                        <a:tabLst/>
                      </a:pPr>
                      <a:r>
                        <a:rPr kumimoji="0" lang="en-US" sz="1800" u="none" strike="noStrike" cap="none" normalizeH="0" baseline="0" dirty="0" smtClean="0">
                          <a:ln>
                            <a:noFill/>
                          </a:ln>
                          <a:effectLst/>
                        </a:rPr>
                        <a:t>Percents</a:t>
                      </a:r>
                      <a:endParaRPr kumimoji="0" lang="en-US" sz="1800" b="0" i="1" u="none" strike="noStrike" cap="none" normalizeH="0" baseline="0" dirty="0">
                        <a:ln>
                          <a:noFill/>
                        </a:ln>
                        <a:solidFill>
                          <a:schemeClr val="tx1"/>
                        </a:solidFill>
                        <a:effectLst/>
                        <a:latin typeface="Arial" charset="0"/>
                        <a:ea typeface="ＭＳ Ｐゴシック" charset="0"/>
                      </a:endParaRPr>
                    </a:p>
                  </a:txBody>
                  <a:tcPr marL="0" marR="0" marT="0" marB="0" anchor="ctr" anchorCtr="1" horzOverflow="overflow"/>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0"/>
                        <a:buNone/>
                        <a:tabLst/>
                      </a:pPr>
                      <a:r>
                        <a:rPr kumimoji="0" lang="en-US" sz="1800" u="none" strike="noStrike" cap="none" normalizeH="0" baseline="0" dirty="0">
                          <a:ln>
                            <a:noFill/>
                          </a:ln>
                          <a:effectLst/>
                        </a:rPr>
                        <a:t>Accepted</a:t>
                      </a:r>
                      <a:endParaRPr kumimoji="0" lang="en-US" sz="1800" b="0" i="0" u="none" strike="noStrike" cap="none" normalizeH="0" baseline="0" dirty="0">
                        <a:ln>
                          <a:noFill/>
                        </a:ln>
                        <a:solidFill>
                          <a:schemeClr val="tx1"/>
                        </a:solidFill>
                        <a:effectLst/>
                        <a:latin typeface="Arial" charset="0"/>
                        <a:ea typeface="ＭＳ Ｐゴシック" charset="0"/>
                      </a:endParaRPr>
                    </a:p>
                  </a:txBody>
                  <a:tcPr marL="0" marR="0" marT="0" marB="0" anchor="ctr" anchorCtr="1" horzOverflow="overflow"/>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0"/>
                        <a:buNone/>
                        <a:tabLst/>
                      </a:pPr>
                      <a:r>
                        <a:rPr kumimoji="0" lang="en-US" sz="1800" u="none" strike="noStrike" cap="none" normalizeH="0" baseline="0">
                          <a:ln>
                            <a:noFill/>
                          </a:ln>
                          <a:effectLst/>
                        </a:rPr>
                        <a:t>Not</a:t>
                      </a:r>
                      <a:br>
                        <a:rPr kumimoji="0" lang="en-US" sz="1800" u="none" strike="noStrike" cap="none" normalizeH="0" baseline="0">
                          <a:ln>
                            <a:noFill/>
                          </a:ln>
                          <a:effectLst/>
                        </a:rPr>
                      </a:br>
                      <a:r>
                        <a:rPr kumimoji="0" lang="en-US" sz="1800" u="none" strike="noStrike" cap="none" normalizeH="0" baseline="0">
                          <a:ln>
                            <a:noFill/>
                          </a:ln>
                          <a:effectLst/>
                        </a:rPr>
                        <a:t>accepted</a:t>
                      </a:r>
                      <a:endParaRPr kumimoji="0" lang="en-US" sz="1800" b="0" i="0" u="none" strike="noStrike" cap="none" normalizeH="0" baseline="0">
                        <a:ln>
                          <a:noFill/>
                        </a:ln>
                        <a:solidFill>
                          <a:schemeClr val="tx1"/>
                        </a:solidFill>
                        <a:effectLst/>
                        <a:latin typeface="Arial" charset="0"/>
                        <a:ea typeface="ＭＳ Ｐゴシック" charset="0"/>
                      </a:endParaRPr>
                    </a:p>
                  </a:txBody>
                  <a:tcPr marL="0" marR="0" marT="0" marB="0" anchor="ctr" anchorCtr="1" horzOverflow="overflow"/>
                </a:tc>
              </a:tr>
              <a:tr h="543727">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0"/>
                        <a:buNone/>
                        <a:tabLst/>
                      </a:pPr>
                      <a:r>
                        <a:rPr kumimoji="0" lang="en-US" sz="1800" u="none" strike="noStrike" cap="none" normalizeH="0" baseline="0" dirty="0">
                          <a:ln>
                            <a:noFill/>
                          </a:ln>
                          <a:effectLst/>
                        </a:rPr>
                        <a:t>Men</a:t>
                      </a:r>
                      <a:endParaRPr kumimoji="0" lang="en-US" sz="1800" b="0" i="0" u="none" strike="noStrike" cap="none" normalizeH="0" baseline="0" dirty="0">
                        <a:ln>
                          <a:noFill/>
                        </a:ln>
                        <a:solidFill>
                          <a:schemeClr val="tx1"/>
                        </a:solidFill>
                        <a:effectLst/>
                        <a:latin typeface="Arial" charset="0"/>
                        <a:ea typeface="ＭＳ Ｐゴシック" charset="0"/>
                      </a:endParaRPr>
                    </a:p>
                  </a:txBody>
                  <a:tcPr marL="0" marR="0" marT="0" marB="0" anchor="ctr" anchorCtr="1" horzOverflow="overflow"/>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0"/>
                        <a:buNone/>
                        <a:tabLst/>
                      </a:pPr>
                      <a:r>
                        <a:rPr kumimoji="0" lang="en-US" sz="1800" u="none" strike="noStrike" cap="none" normalizeH="0" baseline="0" dirty="0">
                          <a:ln>
                            <a:noFill/>
                          </a:ln>
                          <a:effectLst/>
                        </a:rPr>
                        <a:t>15%</a:t>
                      </a:r>
                      <a:endParaRPr kumimoji="0" lang="en-US" sz="1800" b="0" i="0" u="none" strike="noStrike" cap="none" normalizeH="0" baseline="0" dirty="0">
                        <a:ln>
                          <a:noFill/>
                        </a:ln>
                        <a:solidFill>
                          <a:schemeClr val="tx2"/>
                        </a:solidFill>
                        <a:effectLst/>
                        <a:latin typeface="Arial" charset="0"/>
                        <a:ea typeface="ＭＳ Ｐゴシック" charset="0"/>
                      </a:endParaRPr>
                    </a:p>
                  </a:txBody>
                  <a:tcPr marL="0" marR="0" marT="0" marB="0" anchor="ctr" anchorCtr="1" horzOverflow="overflow"/>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0"/>
                        <a:buNone/>
                        <a:tabLst/>
                      </a:pPr>
                      <a:r>
                        <a:rPr kumimoji="0" lang="en-US" sz="1800" u="none" strike="noStrike" cap="none" normalizeH="0" baseline="0" dirty="0">
                          <a:ln>
                            <a:noFill/>
                          </a:ln>
                          <a:effectLst/>
                        </a:rPr>
                        <a:t>85%</a:t>
                      </a:r>
                      <a:endParaRPr kumimoji="0" lang="en-US" sz="1800" b="0" i="0" u="none" strike="noStrike" cap="none" normalizeH="0" baseline="0" dirty="0">
                        <a:ln>
                          <a:noFill/>
                        </a:ln>
                        <a:solidFill>
                          <a:schemeClr val="tx1"/>
                        </a:solidFill>
                        <a:effectLst/>
                        <a:latin typeface="Arial" charset="0"/>
                        <a:ea typeface="ＭＳ Ｐゴシック" charset="0"/>
                      </a:endParaRPr>
                    </a:p>
                  </a:txBody>
                  <a:tcPr marL="0" marR="0" marT="0" marB="0" anchor="ctr" anchorCtr="1" horzOverflow="overflow"/>
                </a:tc>
              </a:tr>
              <a:tr h="543727">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0"/>
                        <a:buNone/>
                        <a:tabLst/>
                      </a:pPr>
                      <a:r>
                        <a:rPr kumimoji="0" lang="en-US" sz="1800" b="1" u="none" strike="noStrike" cap="none" normalizeH="0" baseline="0" dirty="0">
                          <a:ln>
                            <a:noFill/>
                          </a:ln>
                          <a:effectLst/>
                        </a:rPr>
                        <a:t>Women</a:t>
                      </a:r>
                      <a:endParaRPr kumimoji="0" lang="en-US" sz="1800" b="1" i="0" u="none" strike="noStrike" cap="none" normalizeH="0" baseline="0" dirty="0">
                        <a:ln>
                          <a:noFill/>
                        </a:ln>
                        <a:solidFill>
                          <a:schemeClr val="tx1"/>
                        </a:solidFill>
                        <a:effectLst/>
                        <a:latin typeface="Arial" charset="0"/>
                        <a:ea typeface="ＭＳ Ｐゴシック" charset="0"/>
                      </a:endParaRPr>
                    </a:p>
                  </a:txBody>
                  <a:tcPr marL="0" marR="0" marT="0" marB="0" anchor="ctr" anchorCtr="1" horzOverflow="overflow"/>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0"/>
                        <a:buNone/>
                        <a:tabLst/>
                      </a:pPr>
                      <a:r>
                        <a:rPr kumimoji="0" lang="en-US" sz="1800" b="1" u="none" strike="noStrike" cap="none" normalizeH="0" baseline="0" dirty="0">
                          <a:ln>
                            <a:noFill/>
                          </a:ln>
                          <a:effectLst/>
                        </a:rPr>
                        <a:t>20%</a:t>
                      </a:r>
                      <a:endParaRPr kumimoji="0" lang="en-US" sz="1800" b="1" i="0" u="none" strike="noStrike" cap="none" normalizeH="0" baseline="0" dirty="0">
                        <a:ln>
                          <a:noFill/>
                        </a:ln>
                        <a:solidFill>
                          <a:schemeClr val="tx2"/>
                        </a:solidFill>
                        <a:effectLst/>
                        <a:latin typeface="Arial" charset="0"/>
                        <a:ea typeface="ＭＳ Ｐゴシック" charset="0"/>
                      </a:endParaRPr>
                    </a:p>
                  </a:txBody>
                  <a:tcPr marL="0" marR="0" marT="0" marB="0" anchor="ctr" anchorCtr="1" horzOverflow="overflow"/>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0"/>
                        <a:buNone/>
                        <a:tabLst/>
                      </a:pPr>
                      <a:r>
                        <a:rPr kumimoji="0" lang="en-US" sz="1800" u="none" strike="noStrike" cap="none" normalizeH="0" baseline="0" dirty="0">
                          <a:ln>
                            <a:noFill/>
                          </a:ln>
                          <a:effectLst/>
                        </a:rPr>
                        <a:t>80%</a:t>
                      </a:r>
                      <a:endParaRPr kumimoji="0" lang="en-US" sz="1800" b="0" i="0" u="none" strike="noStrike" cap="none" normalizeH="0" baseline="0" dirty="0">
                        <a:ln>
                          <a:noFill/>
                        </a:ln>
                        <a:solidFill>
                          <a:schemeClr val="tx1"/>
                        </a:solidFill>
                        <a:effectLst/>
                        <a:latin typeface="Arial" charset="0"/>
                        <a:ea typeface="ＭＳ Ｐゴシック" charset="0"/>
                      </a:endParaRPr>
                    </a:p>
                  </a:txBody>
                  <a:tcPr marL="0" marR="0" marT="0" marB="0" anchor="ctr" anchorCtr="1" horzOverflow="overflow"/>
                </a:tc>
              </a:tr>
            </a:tbl>
          </a:graphicData>
        </a:graphic>
      </p:graphicFrame>
      <p:graphicFrame>
        <p:nvGraphicFramePr>
          <p:cNvPr id="7" name="Table 6"/>
          <p:cNvGraphicFramePr>
            <a:graphicFrameLocks noGrp="1"/>
          </p:cNvGraphicFramePr>
          <p:nvPr>
            <p:extLst/>
          </p:nvPr>
        </p:nvGraphicFramePr>
        <p:xfrm>
          <a:off x="457200" y="4596186"/>
          <a:ext cx="4191000" cy="1508487"/>
        </p:xfrm>
        <a:graphic>
          <a:graphicData uri="http://schemas.openxmlformats.org/drawingml/2006/table">
            <a:tbl>
              <a:tblPr>
                <a:tableStyleId>{284E427A-3D55-4303-BF80-6455036E1DE7}</a:tableStyleId>
              </a:tblPr>
              <a:tblGrid>
                <a:gridCol w="1028700"/>
                <a:gridCol w="1181100"/>
                <a:gridCol w="1181100"/>
                <a:gridCol w="800100"/>
              </a:tblGrid>
              <a:tr h="417324">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0"/>
                        <a:buNone/>
                        <a:tabLst/>
                      </a:pPr>
                      <a:r>
                        <a:rPr kumimoji="0" lang="en-US" sz="1800" u="none" strike="noStrike" cap="none" normalizeH="0" baseline="0" dirty="0" smtClean="0">
                          <a:ln>
                            <a:noFill/>
                          </a:ln>
                          <a:effectLst/>
                        </a:rPr>
                        <a:t>Counts</a:t>
                      </a:r>
                      <a:endParaRPr kumimoji="0" lang="en-US" sz="1800" b="0" i="1" u="none" strike="noStrike" cap="none" normalizeH="0" baseline="0" dirty="0">
                        <a:ln>
                          <a:noFill/>
                        </a:ln>
                        <a:solidFill>
                          <a:schemeClr val="tx1"/>
                        </a:solidFill>
                        <a:effectLst/>
                        <a:latin typeface="Arial" charset="0"/>
                        <a:ea typeface="ＭＳ Ｐゴシック" charset="0"/>
                      </a:endParaRPr>
                    </a:p>
                  </a:txBody>
                  <a:tcPr marL="0" marR="0" marT="0" marB="0" anchor="ctr" anchorCtr="1" horzOverflow="overflow"/>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0"/>
                        <a:buNone/>
                        <a:tabLst/>
                      </a:pPr>
                      <a:r>
                        <a:rPr kumimoji="0" lang="en-US" sz="1800" u="none" strike="noStrike" cap="none" normalizeH="0" baseline="0" dirty="0">
                          <a:ln>
                            <a:noFill/>
                          </a:ln>
                          <a:effectLst/>
                        </a:rPr>
                        <a:t>Accepted</a:t>
                      </a:r>
                      <a:endParaRPr kumimoji="0" lang="en-US" sz="1800" b="0" i="0" u="none" strike="noStrike" cap="none" normalizeH="0" baseline="0" dirty="0">
                        <a:ln>
                          <a:noFill/>
                        </a:ln>
                        <a:solidFill>
                          <a:schemeClr val="tx1"/>
                        </a:solidFill>
                        <a:effectLst/>
                        <a:latin typeface="Arial" charset="0"/>
                        <a:ea typeface="ＭＳ Ｐゴシック" charset="0"/>
                      </a:endParaRPr>
                    </a:p>
                  </a:txBody>
                  <a:tcPr marL="0" marR="0" marT="0" marB="0" anchor="ctr" anchorCtr="1" horzOverflow="overflow"/>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0"/>
                        <a:buNone/>
                        <a:tabLst/>
                      </a:pPr>
                      <a:r>
                        <a:rPr kumimoji="0" lang="en-US" sz="1800" u="none" strike="noStrike" cap="none" normalizeH="0" baseline="0" dirty="0">
                          <a:ln>
                            <a:noFill/>
                          </a:ln>
                          <a:effectLst/>
                        </a:rPr>
                        <a:t>Not</a:t>
                      </a:r>
                      <a:br>
                        <a:rPr kumimoji="0" lang="en-US" sz="1800" u="none" strike="noStrike" cap="none" normalizeH="0" baseline="0" dirty="0">
                          <a:ln>
                            <a:noFill/>
                          </a:ln>
                          <a:effectLst/>
                        </a:rPr>
                      </a:br>
                      <a:r>
                        <a:rPr kumimoji="0" lang="en-US" sz="1800" u="none" strike="noStrike" cap="none" normalizeH="0" baseline="0" dirty="0">
                          <a:ln>
                            <a:noFill/>
                          </a:ln>
                          <a:effectLst/>
                        </a:rPr>
                        <a:t>accepted</a:t>
                      </a:r>
                      <a:endParaRPr kumimoji="0" lang="en-US" sz="1800" b="0" i="0" u="none" strike="noStrike" cap="none" normalizeH="0" baseline="0" dirty="0">
                        <a:ln>
                          <a:noFill/>
                        </a:ln>
                        <a:solidFill>
                          <a:schemeClr val="tx1"/>
                        </a:solidFill>
                        <a:effectLst/>
                        <a:latin typeface="Arial" charset="0"/>
                        <a:ea typeface="ＭＳ Ｐゴシック" charset="0"/>
                      </a:endParaRPr>
                    </a:p>
                  </a:txBody>
                  <a:tcPr marL="0" marR="0" marT="0" marB="0" anchor="ctr" anchorCtr="1" horzOverflow="overflow"/>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0"/>
                        <a:buNone/>
                        <a:tabLst/>
                      </a:pPr>
                      <a:r>
                        <a:rPr kumimoji="0" lang="en-US" sz="1800" u="none" strike="noStrike" cap="none" normalizeH="0" baseline="0" dirty="0">
                          <a:ln>
                            <a:noFill/>
                          </a:ln>
                          <a:effectLst/>
                        </a:rPr>
                        <a:t>Total</a:t>
                      </a:r>
                      <a:endParaRPr kumimoji="0" lang="en-US" sz="1800" b="0" i="1" u="none" strike="noStrike" cap="none" normalizeH="0" baseline="0" dirty="0">
                        <a:ln>
                          <a:noFill/>
                        </a:ln>
                        <a:solidFill>
                          <a:schemeClr val="tx1"/>
                        </a:solidFill>
                        <a:effectLst/>
                        <a:latin typeface="Arial" charset="0"/>
                        <a:ea typeface="ＭＳ Ｐゴシック" charset="0"/>
                      </a:endParaRPr>
                    </a:p>
                  </a:txBody>
                  <a:tcPr marL="0" marR="0" marT="0" marB="0" anchor="ctr" anchorCtr="1" horzOverflow="overflow"/>
                </a:tc>
              </a:tr>
              <a:tr h="319949">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0"/>
                        <a:buNone/>
                        <a:tabLst/>
                      </a:pPr>
                      <a:r>
                        <a:rPr kumimoji="0" lang="en-US" sz="1800" u="none" strike="noStrike" cap="none" normalizeH="0" baseline="0">
                          <a:ln>
                            <a:noFill/>
                          </a:ln>
                          <a:effectLst/>
                        </a:rPr>
                        <a:t>Men</a:t>
                      </a:r>
                      <a:endParaRPr kumimoji="0" lang="en-US" sz="1800" b="0" i="0" u="none" strike="noStrike" cap="none" normalizeH="0" baseline="0">
                        <a:ln>
                          <a:noFill/>
                        </a:ln>
                        <a:solidFill>
                          <a:schemeClr val="tx1"/>
                        </a:solidFill>
                        <a:effectLst/>
                        <a:latin typeface="Arial" charset="0"/>
                        <a:ea typeface="ＭＳ Ｐゴシック" charset="0"/>
                      </a:endParaRPr>
                    </a:p>
                  </a:txBody>
                  <a:tcPr marL="0" marR="0" marT="0" marB="0" anchor="ctr" anchorCtr="1" horzOverflow="overflow"/>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0"/>
                        <a:buNone/>
                        <a:tabLst/>
                      </a:pPr>
                      <a:r>
                        <a:rPr kumimoji="0" lang="en-US" sz="1800" u="none" strike="noStrike" cap="none" normalizeH="0" baseline="0" dirty="0">
                          <a:ln>
                            <a:noFill/>
                          </a:ln>
                          <a:effectLst/>
                        </a:rPr>
                        <a:t>180</a:t>
                      </a:r>
                      <a:endParaRPr kumimoji="0" lang="en-US" sz="1800" b="0" i="0" u="none" strike="noStrike" cap="none" normalizeH="0" baseline="0" dirty="0">
                        <a:ln>
                          <a:noFill/>
                        </a:ln>
                        <a:solidFill>
                          <a:schemeClr val="tx1"/>
                        </a:solidFill>
                        <a:effectLst/>
                        <a:latin typeface="Arial" charset="0"/>
                        <a:ea typeface="ＭＳ Ｐゴシック" charset="0"/>
                      </a:endParaRPr>
                    </a:p>
                  </a:txBody>
                  <a:tcPr marL="0" marR="0" marT="0" marB="0" anchor="ctr" anchorCtr="1" horzOverflow="overflow"/>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0"/>
                        <a:buNone/>
                        <a:tabLst/>
                      </a:pPr>
                      <a:r>
                        <a:rPr kumimoji="0" lang="en-US" sz="1800" u="none" strike="noStrike" cap="none" normalizeH="0" baseline="0" dirty="0">
                          <a:ln>
                            <a:noFill/>
                          </a:ln>
                          <a:effectLst/>
                        </a:rPr>
                        <a:t>60</a:t>
                      </a:r>
                      <a:endParaRPr kumimoji="0" lang="en-US" sz="1800" b="0" i="0" u="none" strike="noStrike" cap="none" normalizeH="0" baseline="0" dirty="0">
                        <a:ln>
                          <a:noFill/>
                        </a:ln>
                        <a:solidFill>
                          <a:schemeClr val="tx1"/>
                        </a:solidFill>
                        <a:effectLst/>
                        <a:latin typeface="Arial" charset="0"/>
                        <a:ea typeface="ＭＳ Ｐゴシック" charset="0"/>
                      </a:endParaRPr>
                    </a:p>
                  </a:txBody>
                  <a:tcPr marL="0" marR="0" marT="0" marB="0" anchor="ctr" anchorCtr="1" horzOverflow="overflow"/>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0"/>
                        <a:buNone/>
                        <a:tabLst/>
                      </a:pPr>
                      <a:r>
                        <a:rPr kumimoji="0" lang="en-US" sz="1800" u="none" strike="noStrike" cap="none" normalizeH="0" baseline="0" dirty="0">
                          <a:ln>
                            <a:noFill/>
                          </a:ln>
                          <a:effectLst/>
                        </a:rPr>
                        <a:t>240</a:t>
                      </a:r>
                      <a:endParaRPr kumimoji="0" lang="en-US" sz="1800" b="0" i="1" u="none" strike="noStrike" cap="none" normalizeH="0" baseline="0" dirty="0">
                        <a:ln>
                          <a:noFill/>
                        </a:ln>
                        <a:solidFill>
                          <a:schemeClr val="tx1"/>
                        </a:solidFill>
                        <a:effectLst/>
                        <a:latin typeface="Arial" charset="0"/>
                        <a:ea typeface="ＭＳ Ｐゴシック" charset="0"/>
                      </a:endParaRPr>
                    </a:p>
                  </a:txBody>
                  <a:tcPr marL="0" marR="0" marT="0" marB="0" anchor="ctr" anchorCtr="1" horzOverflow="overflow"/>
                </a:tc>
              </a:tr>
              <a:tr h="319949">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0"/>
                        <a:buNone/>
                        <a:tabLst/>
                      </a:pPr>
                      <a:r>
                        <a:rPr kumimoji="0" lang="en-US" sz="1800" u="none" strike="noStrike" cap="none" normalizeH="0" baseline="0">
                          <a:ln>
                            <a:noFill/>
                          </a:ln>
                          <a:effectLst/>
                        </a:rPr>
                        <a:t>Women</a:t>
                      </a:r>
                      <a:endParaRPr kumimoji="0" lang="en-US" sz="1800" b="0" i="0" u="none" strike="noStrike" cap="none" normalizeH="0" baseline="0">
                        <a:ln>
                          <a:noFill/>
                        </a:ln>
                        <a:solidFill>
                          <a:schemeClr val="tx1"/>
                        </a:solidFill>
                        <a:effectLst/>
                        <a:latin typeface="Arial" charset="0"/>
                        <a:ea typeface="ＭＳ Ｐゴシック" charset="0"/>
                      </a:endParaRPr>
                    </a:p>
                  </a:txBody>
                  <a:tcPr marL="0" marR="0" marT="0" marB="0" anchor="ctr" anchorCtr="1" horzOverflow="overflow"/>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0"/>
                        <a:buNone/>
                        <a:tabLst/>
                      </a:pPr>
                      <a:r>
                        <a:rPr kumimoji="0" lang="en-US" sz="1800" u="none" strike="noStrike" cap="none" normalizeH="0" baseline="0">
                          <a:ln>
                            <a:noFill/>
                          </a:ln>
                          <a:effectLst/>
                        </a:rPr>
                        <a:t>64</a:t>
                      </a:r>
                      <a:endParaRPr kumimoji="0" lang="en-US" sz="1800" b="0" i="0" u="none" strike="noStrike" cap="none" normalizeH="0" baseline="0">
                        <a:ln>
                          <a:noFill/>
                        </a:ln>
                        <a:solidFill>
                          <a:schemeClr val="tx1"/>
                        </a:solidFill>
                        <a:effectLst/>
                        <a:latin typeface="Arial" charset="0"/>
                        <a:ea typeface="ＭＳ Ｐゴシック" charset="0"/>
                      </a:endParaRPr>
                    </a:p>
                  </a:txBody>
                  <a:tcPr marL="0" marR="0" marT="0" marB="0" anchor="ctr" anchorCtr="1" horzOverflow="overflow"/>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0"/>
                        <a:buNone/>
                        <a:tabLst/>
                      </a:pPr>
                      <a:r>
                        <a:rPr kumimoji="0" lang="en-US" sz="1800" u="none" strike="noStrike" cap="none" normalizeH="0" baseline="0" dirty="0">
                          <a:ln>
                            <a:noFill/>
                          </a:ln>
                          <a:effectLst/>
                        </a:rPr>
                        <a:t>16</a:t>
                      </a:r>
                      <a:endParaRPr kumimoji="0" lang="en-US" sz="1800" b="0" i="0" u="none" strike="noStrike" cap="none" normalizeH="0" baseline="0" dirty="0">
                        <a:ln>
                          <a:noFill/>
                        </a:ln>
                        <a:solidFill>
                          <a:schemeClr val="tx1"/>
                        </a:solidFill>
                        <a:effectLst/>
                        <a:latin typeface="Arial" charset="0"/>
                        <a:ea typeface="ＭＳ Ｐゴシック" charset="0"/>
                      </a:endParaRPr>
                    </a:p>
                  </a:txBody>
                  <a:tcPr marL="0" marR="0" marT="0" marB="0" anchor="ctr" anchorCtr="1" horzOverflow="overflow"/>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0"/>
                        <a:buNone/>
                        <a:tabLst/>
                      </a:pPr>
                      <a:r>
                        <a:rPr kumimoji="0" lang="en-US" sz="1800" u="none" strike="noStrike" cap="none" normalizeH="0" baseline="0" dirty="0">
                          <a:ln>
                            <a:noFill/>
                          </a:ln>
                          <a:effectLst/>
                        </a:rPr>
                        <a:t>80</a:t>
                      </a:r>
                      <a:endParaRPr kumimoji="0" lang="en-US" sz="1800" b="0" i="1" u="none" strike="noStrike" cap="none" normalizeH="0" baseline="0" dirty="0">
                        <a:ln>
                          <a:noFill/>
                        </a:ln>
                        <a:solidFill>
                          <a:schemeClr val="tx1"/>
                        </a:solidFill>
                        <a:effectLst/>
                        <a:latin typeface="Arial" charset="0"/>
                        <a:ea typeface="ＭＳ Ｐゴシック" charset="0"/>
                      </a:endParaRPr>
                    </a:p>
                  </a:txBody>
                  <a:tcPr marL="0" marR="0" marT="0" marB="0" anchor="ctr" anchorCtr="1" horzOverflow="overflow"/>
                </a:tc>
              </a:tr>
              <a:tr h="319949">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0"/>
                        <a:buNone/>
                        <a:tabLst/>
                      </a:pPr>
                      <a:r>
                        <a:rPr kumimoji="0" lang="en-US" sz="1800" u="none" strike="noStrike" cap="none" normalizeH="0" baseline="0">
                          <a:ln>
                            <a:noFill/>
                          </a:ln>
                          <a:effectLst/>
                        </a:rPr>
                        <a:t>Total</a:t>
                      </a:r>
                      <a:endParaRPr kumimoji="0" lang="en-US" sz="1800" b="0" i="1" u="none" strike="noStrike" cap="none" normalizeH="0" baseline="0">
                        <a:ln>
                          <a:noFill/>
                        </a:ln>
                        <a:solidFill>
                          <a:schemeClr val="tx1"/>
                        </a:solidFill>
                        <a:effectLst/>
                        <a:latin typeface="Arial" charset="0"/>
                        <a:ea typeface="ＭＳ Ｐゴシック" charset="0"/>
                      </a:endParaRPr>
                    </a:p>
                  </a:txBody>
                  <a:tcPr marL="0" marR="0" marT="0" marB="0" anchor="ctr" anchorCtr="1" horzOverflow="overflow"/>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0"/>
                        <a:buNone/>
                        <a:tabLst/>
                      </a:pPr>
                      <a:r>
                        <a:rPr kumimoji="0" lang="en-US" sz="1800" u="none" strike="noStrike" cap="none" normalizeH="0" baseline="0" dirty="0">
                          <a:ln>
                            <a:noFill/>
                          </a:ln>
                          <a:effectLst/>
                        </a:rPr>
                        <a:t>244</a:t>
                      </a:r>
                      <a:endParaRPr kumimoji="0" lang="en-US" sz="1800" b="0" i="1" u="none" strike="noStrike" cap="none" normalizeH="0" baseline="0" dirty="0">
                        <a:ln>
                          <a:noFill/>
                        </a:ln>
                        <a:solidFill>
                          <a:schemeClr val="tx1"/>
                        </a:solidFill>
                        <a:effectLst/>
                        <a:latin typeface="Arial" charset="0"/>
                        <a:ea typeface="ＭＳ Ｐゴシック" charset="0"/>
                      </a:endParaRPr>
                    </a:p>
                  </a:txBody>
                  <a:tcPr marL="0" marR="0" marT="0" marB="0" anchor="ctr" anchorCtr="1" horzOverflow="overflow"/>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0"/>
                        <a:buNone/>
                        <a:tabLst/>
                      </a:pPr>
                      <a:r>
                        <a:rPr kumimoji="0" lang="en-US" sz="1800" u="none" strike="noStrike" cap="none" normalizeH="0" baseline="0">
                          <a:ln>
                            <a:noFill/>
                          </a:ln>
                          <a:effectLst/>
                        </a:rPr>
                        <a:t>76</a:t>
                      </a:r>
                      <a:endParaRPr kumimoji="0" lang="en-US" sz="1800" b="0" i="1" u="none" strike="noStrike" cap="none" normalizeH="0" baseline="0">
                        <a:ln>
                          <a:noFill/>
                        </a:ln>
                        <a:solidFill>
                          <a:schemeClr val="tx1"/>
                        </a:solidFill>
                        <a:effectLst/>
                        <a:latin typeface="Arial" charset="0"/>
                        <a:ea typeface="ＭＳ Ｐゴシック" charset="0"/>
                      </a:endParaRPr>
                    </a:p>
                  </a:txBody>
                  <a:tcPr marL="0" marR="0" marT="0" marB="0" anchor="ctr" anchorCtr="1" horzOverflow="overflow"/>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0"/>
                        <a:buNone/>
                        <a:tabLst/>
                      </a:pPr>
                      <a:r>
                        <a:rPr kumimoji="0" lang="en-US" sz="1800" u="none" strike="noStrike" cap="none" normalizeH="0" baseline="0" dirty="0">
                          <a:ln>
                            <a:noFill/>
                          </a:ln>
                          <a:effectLst/>
                        </a:rPr>
                        <a:t>320</a:t>
                      </a:r>
                      <a:endParaRPr kumimoji="0" lang="en-US" sz="1800" b="0" i="1" u="none" strike="noStrike" cap="none" normalizeH="0" baseline="0" dirty="0">
                        <a:ln>
                          <a:noFill/>
                        </a:ln>
                        <a:solidFill>
                          <a:schemeClr val="tx1"/>
                        </a:solidFill>
                        <a:effectLst/>
                        <a:latin typeface="Arial" charset="0"/>
                        <a:ea typeface="ＭＳ Ｐゴシック" charset="0"/>
                      </a:endParaRPr>
                    </a:p>
                  </a:txBody>
                  <a:tcPr marL="0" marR="0" marT="0" marB="0" anchor="ctr" anchorCtr="1" horzOverflow="overflow"/>
                </a:tc>
              </a:tr>
            </a:tbl>
          </a:graphicData>
        </a:graphic>
      </p:graphicFrame>
      <p:graphicFrame>
        <p:nvGraphicFramePr>
          <p:cNvPr id="8" name="Table 7"/>
          <p:cNvGraphicFramePr>
            <a:graphicFrameLocks noGrp="1"/>
          </p:cNvGraphicFramePr>
          <p:nvPr>
            <p:extLst/>
          </p:nvPr>
        </p:nvGraphicFramePr>
        <p:xfrm>
          <a:off x="4895850" y="4565706"/>
          <a:ext cx="3314700" cy="1569447"/>
        </p:xfrm>
        <a:graphic>
          <a:graphicData uri="http://schemas.openxmlformats.org/drawingml/2006/table">
            <a:tbl>
              <a:tblPr>
                <a:tableStyleId>{284E427A-3D55-4303-BF80-6455036E1DE7}</a:tableStyleId>
              </a:tblPr>
              <a:tblGrid>
                <a:gridCol w="952500"/>
                <a:gridCol w="1181100"/>
                <a:gridCol w="1181100"/>
              </a:tblGrid>
              <a:tr h="732269">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0"/>
                        <a:buNone/>
                        <a:tabLst/>
                      </a:pPr>
                      <a:r>
                        <a:rPr kumimoji="0" lang="en-US" sz="1800" u="none" strike="noStrike" cap="none" normalizeH="0" baseline="0" dirty="0" smtClean="0">
                          <a:ln>
                            <a:noFill/>
                          </a:ln>
                          <a:effectLst/>
                        </a:rPr>
                        <a:t>Percents</a:t>
                      </a:r>
                      <a:endParaRPr kumimoji="0" lang="en-US" sz="1800" b="0" i="1" u="none" strike="noStrike" cap="none" normalizeH="0" baseline="0" dirty="0">
                        <a:ln>
                          <a:noFill/>
                        </a:ln>
                        <a:solidFill>
                          <a:schemeClr val="tx1"/>
                        </a:solidFill>
                        <a:effectLst/>
                        <a:latin typeface="Arial" charset="0"/>
                        <a:ea typeface="ＭＳ Ｐゴシック" charset="0"/>
                      </a:endParaRPr>
                    </a:p>
                  </a:txBody>
                  <a:tcPr marL="0" marR="0" marT="0" marB="0" anchor="ctr" anchorCtr="1" horzOverflow="overflow"/>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0"/>
                        <a:buNone/>
                        <a:tabLst/>
                      </a:pPr>
                      <a:r>
                        <a:rPr kumimoji="0" lang="en-US" sz="1800" u="none" strike="noStrike" cap="none" normalizeH="0" baseline="0" dirty="0">
                          <a:ln>
                            <a:noFill/>
                          </a:ln>
                          <a:effectLst/>
                        </a:rPr>
                        <a:t>Accepted</a:t>
                      </a:r>
                      <a:endParaRPr kumimoji="0" lang="en-US" sz="1800" b="0" i="0" u="none" strike="noStrike" cap="none" normalizeH="0" baseline="0" dirty="0">
                        <a:ln>
                          <a:noFill/>
                        </a:ln>
                        <a:solidFill>
                          <a:schemeClr val="tx1"/>
                        </a:solidFill>
                        <a:effectLst/>
                        <a:latin typeface="Arial" charset="0"/>
                        <a:ea typeface="ＭＳ Ｐゴシック" charset="0"/>
                      </a:endParaRPr>
                    </a:p>
                  </a:txBody>
                  <a:tcPr marL="0" marR="0" marT="0" marB="0" anchor="ctr" anchorCtr="1" horzOverflow="overflow"/>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0"/>
                        <a:buNone/>
                        <a:tabLst/>
                      </a:pPr>
                      <a:r>
                        <a:rPr kumimoji="0" lang="en-US" sz="1800" u="none" strike="noStrike" cap="none" normalizeH="0" baseline="0" dirty="0">
                          <a:ln>
                            <a:noFill/>
                          </a:ln>
                          <a:effectLst/>
                        </a:rPr>
                        <a:t>Not</a:t>
                      </a:r>
                      <a:br>
                        <a:rPr kumimoji="0" lang="en-US" sz="1800" u="none" strike="noStrike" cap="none" normalizeH="0" baseline="0" dirty="0">
                          <a:ln>
                            <a:noFill/>
                          </a:ln>
                          <a:effectLst/>
                        </a:rPr>
                      </a:br>
                      <a:r>
                        <a:rPr kumimoji="0" lang="en-US" sz="1800" u="none" strike="noStrike" cap="none" normalizeH="0" baseline="0" dirty="0">
                          <a:ln>
                            <a:noFill/>
                          </a:ln>
                          <a:effectLst/>
                        </a:rPr>
                        <a:t>accepted</a:t>
                      </a:r>
                      <a:endParaRPr kumimoji="0" lang="en-US" sz="1800" b="0" i="0" u="none" strike="noStrike" cap="none" normalizeH="0" baseline="0" dirty="0">
                        <a:ln>
                          <a:noFill/>
                        </a:ln>
                        <a:solidFill>
                          <a:schemeClr val="tx1"/>
                        </a:solidFill>
                        <a:effectLst/>
                        <a:latin typeface="Arial" charset="0"/>
                        <a:ea typeface="ＭＳ Ｐゴシック" charset="0"/>
                      </a:endParaRPr>
                    </a:p>
                  </a:txBody>
                  <a:tcPr marL="0" marR="0" marT="0" marB="0" anchor="ctr" anchorCtr="1" horzOverflow="overflow"/>
                </a:tc>
              </a:tr>
              <a:tr h="418589">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0"/>
                        <a:buNone/>
                        <a:tabLst/>
                      </a:pPr>
                      <a:r>
                        <a:rPr kumimoji="0" lang="en-US" sz="1800" u="none" strike="noStrike" cap="none" normalizeH="0" baseline="0">
                          <a:ln>
                            <a:noFill/>
                          </a:ln>
                          <a:effectLst/>
                        </a:rPr>
                        <a:t>Men</a:t>
                      </a:r>
                      <a:endParaRPr kumimoji="0" lang="en-US" sz="1800" b="0" i="0" u="none" strike="noStrike" cap="none" normalizeH="0" baseline="0">
                        <a:ln>
                          <a:noFill/>
                        </a:ln>
                        <a:solidFill>
                          <a:schemeClr val="tx1"/>
                        </a:solidFill>
                        <a:effectLst/>
                        <a:latin typeface="Arial" charset="0"/>
                        <a:ea typeface="ＭＳ Ｐゴシック" charset="0"/>
                      </a:endParaRPr>
                    </a:p>
                  </a:txBody>
                  <a:tcPr marL="0" marR="0" marT="0" marB="0" anchor="ctr" anchorCtr="1" horzOverflow="overflow"/>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0"/>
                        <a:buNone/>
                        <a:tabLst/>
                      </a:pPr>
                      <a:r>
                        <a:rPr kumimoji="0" lang="en-US" sz="1800" u="none" strike="noStrike" cap="none" normalizeH="0" baseline="0" dirty="0">
                          <a:ln>
                            <a:noFill/>
                          </a:ln>
                          <a:effectLst/>
                        </a:rPr>
                        <a:t>75%</a:t>
                      </a:r>
                      <a:endParaRPr kumimoji="0" lang="en-US" sz="1800" b="0" i="0" u="none" strike="noStrike" cap="none" normalizeH="0" baseline="0" dirty="0">
                        <a:ln>
                          <a:noFill/>
                        </a:ln>
                        <a:solidFill>
                          <a:schemeClr val="tx2"/>
                        </a:solidFill>
                        <a:effectLst/>
                        <a:latin typeface="Arial" charset="0"/>
                        <a:ea typeface="ＭＳ Ｐゴシック" charset="0"/>
                      </a:endParaRPr>
                    </a:p>
                  </a:txBody>
                  <a:tcPr marL="0" marR="0" marT="0" marB="0" anchor="ctr" anchorCtr="1" horzOverflow="overflow"/>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0"/>
                        <a:buNone/>
                        <a:tabLst/>
                      </a:pPr>
                      <a:r>
                        <a:rPr kumimoji="0" lang="en-US" sz="1800" u="none" strike="noStrike" cap="none" normalizeH="0" baseline="0" dirty="0">
                          <a:ln>
                            <a:noFill/>
                          </a:ln>
                          <a:effectLst/>
                        </a:rPr>
                        <a:t>25%</a:t>
                      </a:r>
                      <a:endParaRPr kumimoji="0" lang="en-US" sz="1800" b="0" i="0" u="none" strike="noStrike" cap="none" normalizeH="0" baseline="0" dirty="0">
                        <a:ln>
                          <a:noFill/>
                        </a:ln>
                        <a:solidFill>
                          <a:schemeClr val="tx1"/>
                        </a:solidFill>
                        <a:effectLst/>
                        <a:latin typeface="Arial" charset="0"/>
                        <a:ea typeface="ＭＳ Ｐゴシック" charset="0"/>
                      </a:endParaRPr>
                    </a:p>
                  </a:txBody>
                  <a:tcPr marL="0" marR="0" marT="0" marB="0" anchor="ctr" anchorCtr="1" horzOverflow="overflow"/>
                </a:tc>
              </a:tr>
              <a:tr h="418589">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0"/>
                        <a:buNone/>
                        <a:tabLst/>
                      </a:pPr>
                      <a:r>
                        <a:rPr kumimoji="0" lang="en-US" sz="1800" b="1" u="none" strike="noStrike" cap="none" normalizeH="0" baseline="0" dirty="0">
                          <a:ln>
                            <a:noFill/>
                          </a:ln>
                          <a:effectLst/>
                        </a:rPr>
                        <a:t>Women</a:t>
                      </a:r>
                      <a:endParaRPr kumimoji="0" lang="en-US" sz="1800" b="1" i="0" u="none" strike="noStrike" cap="none" normalizeH="0" baseline="0" dirty="0">
                        <a:ln>
                          <a:noFill/>
                        </a:ln>
                        <a:solidFill>
                          <a:schemeClr val="tx1"/>
                        </a:solidFill>
                        <a:effectLst/>
                        <a:latin typeface="Arial" charset="0"/>
                        <a:ea typeface="ＭＳ Ｐゴシック" charset="0"/>
                      </a:endParaRPr>
                    </a:p>
                  </a:txBody>
                  <a:tcPr marL="0" marR="0" marT="0" marB="0" anchor="ctr" anchorCtr="1" horzOverflow="overflow"/>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0"/>
                        <a:buNone/>
                        <a:tabLst/>
                      </a:pPr>
                      <a:r>
                        <a:rPr kumimoji="0" lang="en-US" sz="1800" b="1" u="none" strike="noStrike" cap="none" normalizeH="0" baseline="0" dirty="0">
                          <a:ln>
                            <a:noFill/>
                          </a:ln>
                          <a:effectLst/>
                        </a:rPr>
                        <a:t>80%</a:t>
                      </a:r>
                      <a:endParaRPr kumimoji="0" lang="en-US" sz="1800" b="1" i="0" u="none" strike="noStrike" cap="none" normalizeH="0" baseline="0" dirty="0">
                        <a:ln>
                          <a:noFill/>
                        </a:ln>
                        <a:solidFill>
                          <a:schemeClr val="tx2"/>
                        </a:solidFill>
                        <a:effectLst/>
                        <a:latin typeface="Arial" charset="0"/>
                        <a:ea typeface="ＭＳ Ｐゴシック" charset="0"/>
                      </a:endParaRPr>
                    </a:p>
                  </a:txBody>
                  <a:tcPr marL="0" marR="0" marT="0" marB="0" anchor="ctr" anchorCtr="1" horzOverflow="overflow"/>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charset="0"/>
                        <a:buNone/>
                        <a:tabLst/>
                      </a:pPr>
                      <a:r>
                        <a:rPr kumimoji="0" lang="en-US" sz="1800" u="none" strike="noStrike" cap="none" normalizeH="0" baseline="0" dirty="0">
                          <a:ln>
                            <a:noFill/>
                          </a:ln>
                          <a:effectLst/>
                        </a:rPr>
                        <a:t>20%</a:t>
                      </a:r>
                      <a:endParaRPr kumimoji="0" lang="en-US" sz="1800" b="0" i="0" u="none" strike="noStrike" cap="none" normalizeH="0" baseline="0" dirty="0">
                        <a:ln>
                          <a:noFill/>
                        </a:ln>
                        <a:solidFill>
                          <a:schemeClr val="tx1"/>
                        </a:solidFill>
                        <a:effectLst/>
                        <a:latin typeface="Arial" charset="0"/>
                        <a:ea typeface="ＭＳ Ｐゴシック" charset="0"/>
                      </a:endParaRPr>
                    </a:p>
                  </a:txBody>
                  <a:tcPr marL="0" marR="0" marT="0" marB="0" anchor="ctr" anchorCtr="1" horzOverflow="overflow"/>
                </a:tc>
              </a:tr>
            </a:tbl>
          </a:graphicData>
        </a:graphic>
      </p:graphicFrame>
    </p:spTree>
    <p:extLst>
      <p:ext uri="{BB962C8B-B14F-4D97-AF65-F5344CB8AC3E}">
        <p14:creationId xmlns:p14="http://schemas.microsoft.com/office/powerpoint/2010/main" val="44301470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dirty="0" smtClean="0"/>
              <a:t>Provide All the Critical Information</a:t>
            </a:r>
            <a:endParaRPr lang="en-US" dirty="0"/>
          </a:p>
        </p:txBody>
      </p:sp>
      <p:sp>
        <p:nvSpPr>
          <p:cNvPr id="3" name="Content Placeholder 2"/>
          <p:cNvSpPr>
            <a:spLocks noGrp="1"/>
          </p:cNvSpPr>
          <p:nvPr>
            <p:ph idx="1"/>
          </p:nvPr>
        </p:nvSpPr>
        <p:spPr>
          <a:xfrm>
            <a:off x="0" y="1143000"/>
            <a:ext cx="9144000" cy="5715000"/>
          </a:xfrm>
        </p:spPr>
        <p:txBody>
          <a:bodyPr>
            <a:normAutofit fontScale="85000" lnSpcReduction="10000"/>
          </a:bodyPr>
          <a:lstStyle/>
          <a:p>
            <a:pPr>
              <a:buNone/>
            </a:pPr>
            <a:r>
              <a:rPr lang="en-US" dirty="0" smtClean="0"/>
              <a:t>Papers reporting scientific research are supposed to be short, with no extra baggage. Brevity, however, can allow researchers to avoid complete honesty about their data. Did they choose their subjects in a biased way? Did they report data on only some of their subjects? Did they try several statistical analyses and report only the ones that looked best? The statistician John </a:t>
            </a:r>
            <a:r>
              <a:rPr lang="en-US" dirty="0" err="1" smtClean="0"/>
              <a:t>Bailar</a:t>
            </a:r>
            <a:r>
              <a:rPr lang="en-US" dirty="0" smtClean="0"/>
              <a:t> screened more than 4000 medical papers in more than a decade as consultant to the </a:t>
            </a:r>
            <a:r>
              <a:rPr lang="en-US" i="1" dirty="0" smtClean="0"/>
              <a:t>New England Journal of Medicine.</a:t>
            </a:r>
            <a:r>
              <a:rPr lang="en-US" dirty="0" smtClean="0"/>
              <a:t> He says, “When it came to the statistical review, it was often clear that critical information was lacking, and the gaps nearly always had the practical effect of making the authors’ conclusions look stronger than they should have.” The situation is no doubt worse in fields that screen published work less carefully.</a:t>
            </a:r>
          </a:p>
        </p:txBody>
      </p:sp>
      <p:sp>
        <p:nvSpPr>
          <p:cNvPr id="5" name="Slide Number Placeholder 4"/>
          <p:cNvSpPr>
            <a:spLocks noGrp="1"/>
          </p:cNvSpPr>
          <p:nvPr>
            <p:ph type="sldNum" sz="quarter" idx="12"/>
          </p:nvPr>
        </p:nvSpPr>
        <p:spPr/>
        <p:txBody>
          <a:bodyPr/>
          <a:lstStyle/>
          <a:p>
            <a:fld id="{D85D01E0-4520-4710-81AB-3D8832D73914}" type="slidenum">
              <a:rPr lang="en-US" smtClean="0"/>
              <a:pPr/>
              <a:t>39</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dirty="0" smtClean="0"/>
              <a:t>Available Data</a:t>
            </a:r>
            <a:endParaRPr lang="en-US" dirty="0"/>
          </a:p>
        </p:txBody>
      </p:sp>
      <p:sp>
        <p:nvSpPr>
          <p:cNvPr id="3" name="Slide Number Placeholder 2"/>
          <p:cNvSpPr>
            <a:spLocks noGrp="1"/>
          </p:cNvSpPr>
          <p:nvPr>
            <p:ph type="sldNum" sz="quarter" idx="12"/>
          </p:nvPr>
        </p:nvSpPr>
        <p:spPr/>
        <p:txBody>
          <a:bodyPr/>
          <a:lstStyle/>
          <a:p>
            <a:fld id="{D85D01E0-4520-4710-81AB-3D8832D73914}" type="slidenum">
              <a:rPr lang="en-US" smtClean="0"/>
              <a:pPr/>
              <a:t>4</a:t>
            </a:fld>
            <a:endParaRPr lang="en-US"/>
          </a:p>
        </p:txBody>
      </p:sp>
      <p:sp>
        <p:nvSpPr>
          <p:cNvPr id="4" name="Rectangle 3"/>
          <p:cNvSpPr/>
          <p:nvPr/>
        </p:nvSpPr>
        <p:spPr>
          <a:xfrm>
            <a:off x="304800" y="1213008"/>
            <a:ext cx="8153400" cy="2554545"/>
          </a:xfrm>
          <a:prstGeom prst="rect">
            <a:avLst/>
          </a:prstGeom>
        </p:spPr>
        <p:txBody>
          <a:bodyPr wrap="square">
            <a:spAutoFit/>
          </a:bodyPr>
          <a:lstStyle/>
          <a:p>
            <a:r>
              <a:rPr lang="en-US" altLang="en-US" sz="3200" b="1" dirty="0">
                <a:solidFill>
                  <a:srgbClr val="800000"/>
                </a:solidFill>
                <a:ea typeface="ＭＳ Ｐゴシック" pitchFamily="-65" charset="-128"/>
              </a:rPr>
              <a:t>Available data </a:t>
            </a:r>
            <a:r>
              <a:rPr lang="en-US" altLang="en-US" sz="3200" dirty="0">
                <a:ea typeface="ＭＳ Ｐゴシック" pitchFamily="-65" charset="-128"/>
              </a:rPr>
              <a:t>are data that were produced in the past for some other purpose but that may help answer a present question inexpensively. The library and the Internet are sources of available data.</a:t>
            </a:r>
          </a:p>
        </p:txBody>
      </p:sp>
    </p:spTree>
    <p:extLst>
      <p:ext uri="{BB962C8B-B14F-4D97-AF65-F5344CB8AC3E}">
        <p14:creationId xmlns:p14="http://schemas.microsoft.com/office/powerpoint/2010/main" val="112259356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7514"/>
            <a:ext cx="9144000" cy="1715086"/>
          </a:xfrm>
        </p:spPr>
        <p:txBody>
          <a:bodyPr>
            <a:normAutofit fontScale="90000"/>
          </a:bodyPr>
          <a:lstStyle/>
          <a:p>
            <a:r>
              <a:rPr lang="en-US" dirty="0" smtClean="0"/>
              <a:t>In-class discussion on Data Ethics</a:t>
            </a:r>
            <a:br>
              <a:rPr lang="en-US" dirty="0" smtClean="0"/>
            </a:br>
            <a:r>
              <a:rPr lang="en-US" dirty="0" smtClean="0"/>
              <a:t>Should we allow this personal information to be collected?</a:t>
            </a:r>
            <a:endParaRPr lang="en-US" dirty="0"/>
          </a:p>
        </p:txBody>
      </p:sp>
      <p:sp>
        <p:nvSpPr>
          <p:cNvPr id="3" name="Content Placeholder 2"/>
          <p:cNvSpPr>
            <a:spLocks noGrp="1"/>
          </p:cNvSpPr>
          <p:nvPr>
            <p:ph idx="1"/>
          </p:nvPr>
        </p:nvSpPr>
        <p:spPr>
          <a:xfrm>
            <a:off x="457200" y="1828800"/>
            <a:ext cx="8534400" cy="4892675"/>
          </a:xfrm>
        </p:spPr>
        <p:txBody>
          <a:bodyPr>
            <a:normAutofit fontScale="92500" lnSpcReduction="20000"/>
          </a:bodyPr>
          <a:lstStyle/>
          <a:p>
            <a:pPr marL="514350" indent="-514350">
              <a:buFont typeface="+mj-lt"/>
              <a:buAutoNum type="arabicPeriod"/>
            </a:pPr>
            <a:r>
              <a:rPr lang="en-US" dirty="0" smtClean="0"/>
              <a:t>A government agency takes a random sample of income tax returns to obtain information on the average income of people in different occupations. Only the incomes and occupations are recorded from the returns, not the names.</a:t>
            </a:r>
          </a:p>
          <a:p>
            <a:pPr marL="514350" indent="-514350">
              <a:buFont typeface="+mj-lt"/>
              <a:buAutoNum type="arabicPeriod"/>
            </a:pPr>
            <a:r>
              <a:rPr lang="en-US" dirty="0" smtClean="0"/>
              <a:t>A social psychologist attends public meetings of a religious group to study the behavior patterns of members,</a:t>
            </a:r>
          </a:p>
          <a:p>
            <a:pPr marL="514350" indent="-514350">
              <a:buFont typeface="+mj-lt"/>
              <a:buAutoNum type="arabicPeriod"/>
            </a:pPr>
            <a:r>
              <a:rPr lang="en-US" dirty="0" smtClean="0"/>
              <a:t>A social psychologist pretends to be converted to membership in a religious group and attends private meetings to study the behavior patterns of members.</a:t>
            </a:r>
            <a:endParaRPr lang="en-US" dirty="0"/>
          </a:p>
        </p:txBody>
      </p:sp>
      <p:sp>
        <p:nvSpPr>
          <p:cNvPr id="4" name="Slide Number Placeholder 3"/>
          <p:cNvSpPr>
            <a:spLocks noGrp="1"/>
          </p:cNvSpPr>
          <p:nvPr>
            <p:ph type="sldNum" sz="quarter" idx="12"/>
          </p:nvPr>
        </p:nvSpPr>
        <p:spPr/>
        <p:txBody>
          <a:bodyPr/>
          <a:lstStyle/>
          <a:p>
            <a:fld id="{D85D01E0-4520-4710-81AB-3D8832D73914}" type="slidenum">
              <a:rPr lang="en-US" smtClean="0"/>
              <a:pPr/>
              <a:t>40</a:t>
            </a:fld>
            <a:endParaRPr lang="en-US"/>
          </a:p>
        </p:txBody>
      </p:sp>
    </p:spTree>
    <p:extLst>
      <p:ext uri="{BB962C8B-B14F-4D97-AF65-F5344CB8AC3E}">
        <p14:creationId xmlns:p14="http://schemas.microsoft.com/office/powerpoint/2010/main" val="25425807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7013"/>
            <a:ext cx="8686800" cy="1143000"/>
          </a:xfrm>
        </p:spPr>
        <p:txBody>
          <a:bodyPr>
            <a:normAutofit fontScale="90000"/>
          </a:bodyPr>
          <a:lstStyle/>
          <a:p>
            <a:r>
              <a:rPr lang="en-US" dirty="0" smtClean="0"/>
              <a:t>Observational Studies and Experiments</a:t>
            </a:r>
            <a:endParaRPr lang="en-US" dirty="0"/>
          </a:p>
        </p:txBody>
      </p:sp>
      <p:sp>
        <p:nvSpPr>
          <p:cNvPr id="3" name="Content Placeholder 2"/>
          <p:cNvSpPr>
            <a:spLocks noGrp="1"/>
          </p:cNvSpPr>
          <p:nvPr>
            <p:ph idx="1"/>
          </p:nvPr>
        </p:nvSpPr>
        <p:spPr/>
        <p:txBody>
          <a:bodyPr/>
          <a:lstStyle/>
          <a:p>
            <a:r>
              <a:rPr lang="en-US" altLang="en-US" dirty="0"/>
              <a:t>In an </a:t>
            </a:r>
            <a:r>
              <a:rPr lang="en-US" altLang="en-US" dirty="0">
                <a:solidFill>
                  <a:srgbClr val="C00000"/>
                </a:solidFill>
              </a:rPr>
              <a:t>experimental</a:t>
            </a:r>
            <a:r>
              <a:rPr lang="en-US" altLang="en-US" dirty="0"/>
              <a:t> study, we investigate the effects of certain conditions on individuals or objects in the sample.</a:t>
            </a:r>
          </a:p>
          <a:p>
            <a:r>
              <a:rPr lang="en-US" altLang="en-US" dirty="0" smtClean="0"/>
              <a:t>In </a:t>
            </a:r>
            <a:r>
              <a:rPr lang="en-US" altLang="en-US" dirty="0"/>
              <a:t>an </a:t>
            </a:r>
            <a:r>
              <a:rPr lang="en-US" altLang="en-US" dirty="0">
                <a:solidFill>
                  <a:srgbClr val="C00000"/>
                </a:solidFill>
              </a:rPr>
              <a:t>observational study</a:t>
            </a:r>
            <a:r>
              <a:rPr lang="en-US" altLang="en-US" dirty="0"/>
              <a:t>, we observe the response for a specific variable for each individual or object</a:t>
            </a:r>
            <a:r>
              <a:rPr lang="en-US" altLang="en-US" dirty="0" smtClean="0"/>
              <a:t>.</a:t>
            </a:r>
            <a:endParaRPr lang="en-US" altLang="en-US" dirty="0"/>
          </a:p>
        </p:txBody>
      </p:sp>
      <p:sp>
        <p:nvSpPr>
          <p:cNvPr id="4" name="Slide Number Placeholder 3"/>
          <p:cNvSpPr>
            <a:spLocks noGrp="1"/>
          </p:cNvSpPr>
          <p:nvPr>
            <p:ph type="sldNum" sz="quarter" idx="12"/>
          </p:nvPr>
        </p:nvSpPr>
        <p:spPr/>
        <p:txBody>
          <a:bodyPr/>
          <a:lstStyle/>
          <a:p>
            <a:fld id="{D85D01E0-4520-4710-81AB-3D8832D73914}" type="slidenum">
              <a:rPr lang="en-US" smtClean="0"/>
              <a:pPr/>
              <a:t>5</a:t>
            </a:fld>
            <a:endParaRPr lang="en-US"/>
          </a:p>
        </p:txBody>
      </p:sp>
    </p:spTree>
    <p:extLst>
      <p:ext uri="{BB962C8B-B14F-4D97-AF65-F5344CB8AC3E}">
        <p14:creationId xmlns:p14="http://schemas.microsoft.com/office/powerpoint/2010/main" val="36837443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563562"/>
          </a:xfrm>
        </p:spPr>
        <p:txBody>
          <a:bodyPr>
            <a:noAutofit/>
          </a:bodyPr>
          <a:lstStyle/>
          <a:p>
            <a:r>
              <a:rPr lang="en-US" sz="3600" dirty="0" smtClean="0"/>
              <a:t>Observational Data</a:t>
            </a:r>
            <a:endParaRPr lang="en-US" sz="3600" dirty="0"/>
          </a:p>
        </p:txBody>
      </p:sp>
      <p:sp>
        <p:nvSpPr>
          <p:cNvPr id="4" name="Content Placeholder 3"/>
          <p:cNvSpPr>
            <a:spLocks noGrp="1"/>
          </p:cNvSpPr>
          <p:nvPr>
            <p:ph idx="1"/>
          </p:nvPr>
        </p:nvSpPr>
        <p:spPr>
          <a:xfrm>
            <a:off x="304800" y="990600"/>
            <a:ext cx="8610600" cy="3429000"/>
          </a:xfrm>
        </p:spPr>
        <p:txBody>
          <a:bodyPr>
            <a:normAutofit fontScale="92500" lnSpcReduction="20000"/>
          </a:bodyPr>
          <a:lstStyle/>
          <a:p>
            <a:pPr>
              <a:buNone/>
            </a:pPr>
            <a:r>
              <a:rPr lang="en-US" dirty="0" smtClean="0"/>
              <a:t>In an article published in the Journal of the American Veterinary Medical Association, Whitney and </a:t>
            </a:r>
            <a:r>
              <a:rPr lang="en-US" dirty="0" err="1" smtClean="0"/>
              <a:t>Mehlaff</a:t>
            </a:r>
            <a:r>
              <a:rPr lang="en-US" dirty="0" smtClean="0"/>
              <a:t> (1987) presented results on the injury rates of cats that had plummeted from buildings in New Your City according to the number of floors that they had fallen. The researches merely recorded the number of injuries from the cats that were brought into the vet. No cats were thrown from the windows – the cats did it to themselves!</a:t>
            </a:r>
          </a:p>
        </p:txBody>
      </p:sp>
      <p:pic>
        <p:nvPicPr>
          <p:cNvPr id="6" name="Picture 5" descr="cat jump crop.jpg"/>
          <p:cNvPicPr>
            <a:picLocks noChangeAspect="1"/>
          </p:cNvPicPr>
          <p:nvPr/>
        </p:nvPicPr>
        <p:blipFill>
          <a:blip r:embed="rId3" cstate="print"/>
          <a:stretch>
            <a:fillRect/>
          </a:stretch>
        </p:blipFill>
        <p:spPr>
          <a:xfrm>
            <a:off x="533400" y="4572000"/>
            <a:ext cx="4754880" cy="1109472"/>
          </a:xfrm>
          <a:prstGeom prst="rect">
            <a:avLst/>
          </a:prstGeom>
        </p:spPr>
      </p:pic>
      <p:pic>
        <p:nvPicPr>
          <p:cNvPr id="7" name="Picture 6" descr="graph cat jump crop.jpg"/>
          <p:cNvPicPr>
            <a:picLocks noChangeAspect="1"/>
          </p:cNvPicPr>
          <p:nvPr/>
        </p:nvPicPr>
        <p:blipFill>
          <a:blip r:embed="rId4" cstate="print"/>
          <a:stretch>
            <a:fillRect/>
          </a:stretch>
        </p:blipFill>
        <p:spPr>
          <a:xfrm>
            <a:off x="5486400" y="3962400"/>
            <a:ext cx="3419856" cy="2743200"/>
          </a:xfrm>
          <a:prstGeom prst="rect">
            <a:avLst/>
          </a:prstGeom>
        </p:spPr>
      </p:pic>
      <p:sp>
        <p:nvSpPr>
          <p:cNvPr id="8" name="TextBox 7"/>
          <p:cNvSpPr txBox="1"/>
          <p:nvPr/>
        </p:nvSpPr>
        <p:spPr>
          <a:xfrm>
            <a:off x="0" y="6096000"/>
            <a:ext cx="5410200" cy="523220"/>
          </a:xfrm>
          <a:prstGeom prst="rect">
            <a:avLst/>
          </a:prstGeom>
          <a:noFill/>
        </p:spPr>
        <p:txBody>
          <a:bodyPr wrap="square" rtlCol="0">
            <a:spAutoFit/>
          </a:bodyPr>
          <a:lstStyle/>
          <a:p>
            <a:r>
              <a:rPr lang="en-US" sz="1400" dirty="0" smtClean="0"/>
              <a:t>The Analysis of Biological Data, Whitlock, </a:t>
            </a:r>
            <a:r>
              <a:rPr lang="en-US" sz="1400" dirty="0" err="1" smtClean="0"/>
              <a:t>Schluter</a:t>
            </a:r>
            <a:r>
              <a:rPr lang="en-US" sz="1400" dirty="0" smtClean="0"/>
              <a:t>, 2009, Roberts and Company, p. 3</a:t>
            </a:r>
            <a:endParaRPr lang="en-US" sz="1400" dirty="0"/>
          </a:p>
        </p:txBody>
      </p:sp>
      <p:sp>
        <p:nvSpPr>
          <p:cNvPr id="3" name="Slide Number Placeholder 2"/>
          <p:cNvSpPr>
            <a:spLocks noGrp="1"/>
          </p:cNvSpPr>
          <p:nvPr>
            <p:ph type="sldNum" sz="quarter" idx="12"/>
          </p:nvPr>
        </p:nvSpPr>
        <p:spPr/>
        <p:txBody>
          <a:bodyPr/>
          <a:lstStyle/>
          <a:p>
            <a:fld id="{D85D01E0-4520-4710-81AB-3D8832D73914}"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7929"/>
            <a:ext cx="9144000" cy="1143000"/>
          </a:xfrm>
        </p:spPr>
        <p:txBody>
          <a:bodyPr>
            <a:normAutofit fontScale="90000"/>
          </a:bodyPr>
          <a:lstStyle/>
          <a:p>
            <a:r>
              <a:rPr lang="en-US" dirty="0" smtClean="0"/>
              <a:t>Designing Experiments and Observational Studies - Goals</a:t>
            </a:r>
            <a:endParaRPr lang="en-US" dirty="0"/>
          </a:p>
        </p:txBody>
      </p:sp>
      <p:sp>
        <p:nvSpPr>
          <p:cNvPr id="3" name="Content Placeholder 2"/>
          <p:cNvSpPr>
            <a:spLocks noGrp="1"/>
          </p:cNvSpPr>
          <p:nvPr>
            <p:ph idx="1"/>
          </p:nvPr>
        </p:nvSpPr>
        <p:spPr>
          <a:xfrm>
            <a:off x="0" y="1160929"/>
            <a:ext cx="9144000" cy="5697071"/>
          </a:xfrm>
        </p:spPr>
        <p:txBody>
          <a:bodyPr>
            <a:normAutofit lnSpcReduction="10000"/>
          </a:bodyPr>
          <a:lstStyle/>
          <a:p>
            <a:r>
              <a:rPr lang="en-US" dirty="0" smtClean="0"/>
              <a:t>In experiments, identify the units or subjects, treatments or factors and outcomes.</a:t>
            </a:r>
          </a:p>
          <a:p>
            <a:r>
              <a:rPr lang="en-US" dirty="0" smtClean="0"/>
              <a:t>Identify a comparative experiment and explain why they are used.</a:t>
            </a:r>
          </a:p>
          <a:p>
            <a:r>
              <a:rPr lang="en-US" dirty="0" smtClean="0"/>
              <a:t>Be able to apply the basic principles of experimental design: compare, randomize and repeat.</a:t>
            </a:r>
          </a:p>
          <a:p>
            <a:r>
              <a:rPr lang="en-US" dirty="0" smtClean="0"/>
              <a:t>Be able to identify common problems in design:</a:t>
            </a:r>
          </a:p>
          <a:p>
            <a:pPr lvl="1"/>
            <a:r>
              <a:rPr lang="en-US" sz="3200" dirty="0" smtClean="0"/>
              <a:t>Bias</a:t>
            </a:r>
          </a:p>
          <a:p>
            <a:pPr lvl="1"/>
            <a:r>
              <a:rPr lang="en-US" sz="3200" dirty="0" smtClean="0"/>
              <a:t>Over generalization</a:t>
            </a:r>
          </a:p>
          <a:p>
            <a:r>
              <a:rPr lang="en-US" dirty="0" smtClean="0"/>
              <a:t>Be able to identify matched pairs design and block design and explain why they are used.</a:t>
            </a:r>
          </a:p>
          <a:p>
            <a:endParaRPr lang="en-US" sz="3000" dirty="0" smtClean="0"/>
          </a:p>
        </p:txBody>
      </p:sp>
      <p:sp>
        <p:nvSpPr>
          <p:cNvPr id="4" name="Slide Number Placeholder 3"/>
          <p:cNvSpPr>
            <a:spLocks noGrp="1"/>
          </p:cNvSpPr>
          <p:nvPr>
            <p:ph type="sldNum" sz="quarter" idx="12"/>
          </p:nvPr>
        </p:nvSpPr>
        <p:spPr/>
        <p:txBody>
          <a:bodyPr/>
          <a:lstStyle/>
          <a:p>
            <a:fld id="{D85D01E0-4520-4710-81AB-3D8832D73914}" type="slidenum">
              <a:rPr lang="en-US" smtClean="0"/>
              <a:pPr/>
              <a:t>7</a:t>
            </a:fld>
            <a:endParaRPr lang="en-US"/>
          </a:p>
        </p:txBody>
      </p:sp>
    </p:spTree>
    <p:extLst>
      <p:ext uri="{BB962C8B-B14F-4D97-AF65-F5344CB8AC3E}">
        <p14:creationId xmlns:p14="http://schemas.microsoft.com/office/powerpoint/2010/main" val="17894964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Terms used in experiments</a:t>
            </a:r>
            <a:endParaRPr lang="en-US" dirty="0"/>
          </a:p>
        </p:txBody>
      </p:sp>
      <p:sp>
        <p:nvSpPr>
          <p:cNvPr id="3" name="Content Placeholder 2"/>
          <p:cNvSpPr>
            <a:spLocks noGrp="1"/>
          </p:cNvSpPr>
          <p:nvPr>
            <p:ph idx="1"/>
          </p:nvPr>
        </p:nvSpPr>
        <p:spPr/>
        <p:txBody>
          <a:bodyPr/>
          <a:lstStyle/>
          <a:p>
            <a:r>
              <a:rPr lang="en-US" dirty="0" smtClean="0"/>
              <a:t>Experimental units</a:t>
            </a:r>
          </a:p>
          <a:p>
            <a:r>
              <a:rPr lang="en-US" dirty="0" smtClean="0"/>
              <a:t>Treatment or factor</a:t>
            </a:r>
          </a:p>
          <a:p>
            <a:pPr lvl="1"/>
            <a:r>
              <a:rPr lang="en-US" sz="3200" dirty="0" smtClean="0"/>
              <a:t>Level</a:t>
            </a:r>
            <a:endParaRPr lang="en-US" sz="3200" dirty="0"/>
          </a:p>
          <a:p>
            <a:r>
              <a:rPr lang="en-US" dirty="0" smtClean="0"/>
              <a:t>Outcome</a:t>
            </a:r>
            <a:endParaRPr lang="en-US" dirty="0"/>
          </a:p>
          <a:p>
            <a:r>
              <a:rPr lang="en-US" dirty="0" smtClean="0"/>
              <a:t>Statistically significant </a:t>
            </a:r>
          </a:p>
          <a:p>
            <a:pPr lvl="1"/>
            <a:r>
              <a:rPr lang="en-US" sz="3200" dirty="0" smtClean="0"/>
              <a:t>An observed effect so large that it would rarely occur by chance.</a:t>
            </a:r>
          </a:p>
          <a:p>
            <a:pPr marL="0" indent="0">
              <a:buNone/>
            </a:pPr>
            <a:endParaRPr lang="en-US" dirty="0" smtClean="0"/>
          </a:p>
        </p:txBody>
      </p:sp>
      <p:sp>
        <p:nvSpPr>
          <p:cNvPr id="4" name="Slide Number Placeholder 3"/>
          <p:cNvSpPr>
            <a:spLocks noGrp="1"/>
          </p:cNvSpPr>
          <p:nvPr>
            <p:ph type="sldNum" sz="quarter" idx="12"/>
          </p:nvPr>
        </p:nvSpPr>
        <p:spPr/>
        <p:txBody>
          <a:bodyPr/>
          <a:lstStyle/>
          <a:p>
            <a:fld id="{D85D01E0-4520-4710-81AB-3D8832D73914}" type="slidenum">
              <a:rPr lang="en-US" smtClean="0"/>
              <a:pPr/>
              <a:t>8</a:t>
            </a:fld>
            <a:endParaRPr lang="en-US"/>
          </a:p>
        </p:txBody>
      </p:sp>
    </p:spTree>
    <p:extLst>
      <p:ext uri="{BB962C8B-B14F-4D97-AF65-F5344CB8AC3E}">
        <p14:creationId xmlns:p14="http://schemas.microsoft.com/office/powerpoint/2010/main" val="3147287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 Terminology of Experimental Design</a:t>
            </a:r>
            <a:endParaRPr lang="en-US" dirty="0"/>
          </a:p>
        </p:txBody>
      </p:sp>
      <p:sp>
        <p:nvSpPr>
          <p:cNvPr id="3" name="Content Placeholder 2"/>
          <p:cNvSpPr>
            <a:spLocks noGrp="1"/>
          </p:cNvSpPr>
          <p:nvPr>
            <p:ph idx="1"/>
          </p:nvPr>
        </p:nvSpPr>
        <p:spPr>
          <a:xfrm>
            <a:off x="152400" y="1600200"/>
            <a:ext cx="8763000" cy="5105400"/>
          </a:xfrm>
        </p:spPr>
        <p:txBody>
          <a:bodyPr>
            <a:normAutofit fontScale="92500"/>
          </a:bodyPr>
          <a:lstStyle/>
          <a:p>
            <a:pPr marL="0" indent="0">
              <a:buNone/>
            </a:pPr>
            <a:r>
              <a:rPr lang="en-US" dirty="0" smtClean="0"/>
              <a:t>For each of the following, define the experimental unit, factor, levels, response variable and what would be statistically significant.</a:t>
            </a:r>
          </a:p>
          <a:p>
            <a:pPr marL="514350" indent="-514350">
              <a:buAutoNum type="arabicParenR"/>
            </a:pPr>
            <a:r>
              <a:rPr lang="en-US" dirty="0"/>
              <a:t>In a study of cell phone usage by college students, we want to know how much time is being </a:t>
            </a:r>
            <a:r>
              <a:rPr lang="en-US" dirty="0" smtClean="0"/>
              <a:t>spent </a:t>
            </a:r>
            <a:r>
              <a:rPr lang="en-US" dirty="0"/>
              <a:t>on different types of apps on the phones</a:t>
            </a:r>
            <a:r>
              <a:rPr lang="en-US" dirty="0" smtClean="0"/>
              <a:t>.</a:t>
            </a:r>
          </a:p>
          <a:p>
            <a:pPr marL="514350" indent="-514350">
              <a:buAutoNum type="arabicParenR"/>
            </a:pPr>
            <a:r>
              <a:rPr lang="en-US" dirty="0" smtClean="0"/>
              <a:t>In </a:t>
            </a:r>
            <a:r>
              <a:rPr lang="en-US" dirty="0"/>
              <a:t>a study of sickle cell anemia, 150 patients were given the drug </a:t>
            </a:r>
            <a:r>
              <a:rPr lang="en-US" dirty="0" err="1"/>
              <a:t>hydroxyurea</a:t>
            </a:r>
            <a:r>
              <a:rPr lang="en-US" dirty="0"/>
              <a:t>, and 150 were given a placebo (dummy pill). The researchers counted the episodes of pain in each subject</a:t>
            </a:r>
            <a:r>
              <a:rPr lang="en-US" dirty="0" smtClean="0"/>
              <a:t>.</a:t>
            </a:r>
          </a:p>
        </p:txBody>
      </p:sp>
      <p:sp>
        <p:nvSpPr>
          <p:cNvPr id="5" name="Slide Number Placeholder 4"/>
          <p:cNvSpPr>
            <a:spLocks noGrp="1"/>
          </p:cNvSpPr>
          <p:nvPr>
            <p:ph type="sldNum" sz="quarter" idx="12"/>
          </p:nvPr>
        </p:nvSpPr>
        <p:spPr/>
        <p:txBody>
          <a:bodyPr/>
          <a:lstStyle/>
          <a:p>
            <a:fld id="{D85D01E0-4520-4710-81AB-3D8832D73914}" type="slidenum">
              <a:rPr lang="en-US" smtClean="0"/>
              <a:pPr/>
              <a:t>9</a:t>
            </a:fld>
            <a:endParaRPr lang="en-US"/>
          </a:p>
        </p:txBody>
      </p:sp>
    </p:spTree>
    <p:extLst>
      <p:ext uri="{BB962C8B-B14F-4D97-AF65-F5344CB8AC3E}">
        <p14:creationId xmlns:p14="http://schemas.microsoft.com/office/powerpoint/2010/main" val="1453089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3710</TotalTime>
  <Words>1805</Words>
  <Application>Microsoft Office PowerPoint</Application>
  <PresentationFormat>On-screen Show (4:3)</PresentationFormat>
  <Paragraphs>293</Paragraphs>
  <Slides>40</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40</vt:i4>
      </vt:variant>
    </vt:vector>
  </HeadingPairs>
  <TitlesOfParts>
    <vt:vector size="45" baseType="lpstr">
      <vt:lpstr>ＭＳ Ｐゴシック</vt:lpstr>
      <vt:lpstr>Arial</vt:lpstr>
      <vt:lpstr>Calibri</vt:lpstr>
      <vt:lpstr>Monotype Sorts</vt:lpstr>
      <vt:lpstr>Office Theme</vt:lpstr>
      <vt:lpstr>Producing Data</vt:lpstr>
      <vt:lpstr>Sources of Data - Goals</vt:lpstr>
      <vt:lpstr>Anecdotal Data</vt:lpstr>
      <vt:lpstr>Available Data</vt:lpstr>
      <vt:lpstr>Observational Studies and Experiments</vt:lpstr>
      <vt:lpstr>Observational Data</vt:lpstr>
      <vt:lpstr>Designing Experiments and Observational Studies - Goals</vt:lpstr>
      <vt:lpstr>Terms used in experiments</vt:lpstr>
      <vt:lpstr>Example: Terminology of Experimental Design</vt:lpstr>
      <vt:lpstr>Principles of Experimental Design</vt:lpstr>
      <vt:lpstr>Comparative Experiments</vt:lpstr>
      <vt:lpstr>Bias</vt:lpstr>
      <vt:lpstr>Principles of Experimental Design</vt:lpstr>
      <vt:lpstr>Randomized Experiments</vt:lpstr>
      <vt:lpstr>Randomization</vt:lpstr>
      <vt:lpstr>Principles of Experimental Design</vt:lpstr>
      <vt:lpstr>Cautions about Experimentation</vt:lpstr>
      <vt:lpstr>Lack of Realism</vt:lpstr>
      <vt:lpstr>Other Designs</vt:lpstr>
      <vt:lpstr>Sampling Design - Goals</vt:lpstr>
      <vt:lpstr>Population and Sample</vt:lpstr>
      <vt:lpstr>Sampling Methods</vt:lpstr>
      <vt:lpstr>SRS</vt:lpstr>
      <vt:lpstr>Stratified Random Samples</vt:lpstr>
      <vt:lpstr>Response Bias</vt:lpstr>
      <vt:lpstr>Bias vs. Variability</vt:lpstr>
      <vt:lpstr>Managing Bias and Variability</vt:lpstr>
      <vt:lpstr>Statistical Inference</vt:lpstr>
      <vt:lpstr>Causality</vt:lpstr>
      <vt:lpstr>Causality - Goals</vt:lpstr>
      <vt:lpstr>Causality</vt:lpstr>
      <vt:lpstr>Lurking Variables</vt:lpstr>
      <vt:lpstr>Lurking Variable?</vt:lpstr>
      <vt:lpstr>Causation</vt:lpstr>
      <vt:lpstr>Establishing Causation</vt:lpstr>
      <vt:lpstr>Simpson’s Paradox</vt:lpstr>
      <vt:lpstr>Simpson’s Paradox</vt:lpstr>
      <vt:lpstr>Simpson’s Paradox</vt:lpstr>
      <vt:lpstr>Provide All the Critical Information</vt:lpstr>
      <vt:lpstr>In-class discussion on Data Ethics Should we allow this personal information to be collected?</vt:lpstr>
    </vt:vector>
  </TitlesOfParts>
  <Company>Purdue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Proposition 1.1 De Moargan’s Laws</dc:title>
  <dc:creator>lfindsen</dc:creator>
  <cp:lastModifiedBy>Leonore Anne Findsen</cp:lastModifiedBy>
  <cp:revision>238</cp:revision>
  <dcterms:created xsi:type="dcterms:W3CDTF">2010-01-11T21:36:57Z</dcterms:created>
  <dcterms:modified xsi:type="dcterms:W3CDTF">2015-09-28T12:19:29Z</dcterms:modified>
</cp:coreProperties>
</file>