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0" r:id="rId2"/>
    <p:sldId id="341" r:id="rId3"/>
    <p:sldId id="361" r:id="rId4"/>
    <p:sldId id="362" r:id="rId5"/>
    <p:sldId id="317" r:id="rId6"/>
    <p:sldId id="363" r:id="rId7"/>
    <p:sldId id="365" r:id="rId8"/>
    <p:sldId id="3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E614"/>
    <a:srgbClr val="71F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4" autoAdjust="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90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1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B7DB-BE62-442B-8D4A-B34766D7A38A}" type="datetime1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D4A-6F35-41E2-9325-894C6CD1BED0}" type="datetime1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42D-8AB2-40C9-B42A-1EE9AE326D5D}" type="datetime1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9823-8D21-496E-9BBE-867CF23015AF}" type="datetime1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3E45-4DD7-449C-9B6F-18BF2EC20FFE}" type="datetime1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AB44-CFAE-43AE-A23B-B81AE2057A24}" type="datetime1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216-ED83-4F65-A668-F04B4F29C9EA}" type="datetime1">
              <a:rPr lang="en-US" smtClean="0"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66D7-BC56-409D-A213-1ABE871209C4}" type="datetime1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3190-A3D2-4DAD-9505-5DF0AD201305}" type="datetime1">
              <a:rPr lang="en-US" smtClean="0"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A770-C0C1-4761-B862-59BD1C81E297}" type="datetime1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5671-A28F-46A5-957E-5CB26EF6CFE4}" type="datetime1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35CD6-E3E2-41E4-98C7-BB7204C854DF}" type="datetime1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1277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brownsharpie.courtneygibbons.org/?p=16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source=images&amp;cd=&amp;docid=bhkQeRwUK2pIHM&amp;tbnid=t3lOeXCnLT2lmM:&amp;ved=0CAUQjRw&amp;url=http://math.stackexchange.com/questions/314072/joint-probability-mass-function&amp;ei=ezH9UpKWI6n4yAHW9ICgBQ&amp;psig=AFQjCNEjFGi1NBOjUHZWmvdZaj_dn1IPCA&amp;ust=139241128110174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3.bp.blogspot.com/-J33vbwkO6m4/TtwbsY6X6sI/AAAAAAAADOE/-ny0agMrm8c/s1600/High_Variance_High_SD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Discrete Random Variables</a:t>
            </a:r>
            <a:endParaRPr lang="en-US" dirty="0"/>
          </a:p>
        </p:txBody>
      </p:sp>
      <p:pic>
        <p:nvPicPr>
          <p:cNvPr id="4098" name="Picture 2" descr="http://neveryetmelted.com/wp-content/uploads/2013/10/XKCDAyRand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143000"/>
            <a:ext cx="3505200" cy="452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33600" y="6096000"/>
            <a:ext cx="521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http://neveryetmelted.com/categories/mathematics/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8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7: Random Variables; Discrete Versus Continuous</a:t>
            </a:r>
            <a:endParaRPr lang="en-US" dirty="0"/>
          </a:p>
        </p:txBody>
      </p:sp>
      <p:pic>
        <p:nvPicPr>
          <p:cNvPr id="3074" name="Picture 2" descr="http://math.sfsu.edu/beck/images/xkcd.fouri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795" y="1470819"/>
            <a:ext cx="633240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18388" y="6096000"/>
            <a:ext cx="3907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http://math.sfsu.edu/beck/quotes.html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57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8: Probability Mass Functions and Cumulative Distribution Functions</a:t>
            </a:r>
            <a:endParaRPr lang="en-US" dirty="0"/>
          </a:p>
        </p:txBody>
      </p:sp>
      <p:pic>
        <p:nvPicPr>
          <p:cNvPr id="1026" name="Picture 2" descr="Walk Like a Step Function">
            <a:hlinkClick r:id="rId2" tooltip="Walk Like a Step Functio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00" y="1417638"/>
            <a:ext cx="30289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33" y="6172200"/>
            <a:ext cx="4907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http://brownsharpie.courtneygibbons.org/?p=161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0612" y="1981200"/>
            <a:ext cx="47213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50-50-90 rule: Anytime</a:t>
            </a:r>
          </a:p>
          <a:p>
            <a:r>
              <a:rPr lang="en-US" sz="3200" dirty="0" smtClean="0"/>
              <a:t>You have a 50-50 chance of</a:t>
            </a:r>
          </a:p>
          <a:p>
            <a:r>
              <a:rPr lang="en-US" sz="3200" dirty="0" smtClean="0"/>
              <a:t>getting something right, </a:t>
            </a:r>
          </a:p>
          <a:p>
            <a:r>
              <a:rPr lang="en-US" sz="3200" dirty="0" smtClean="0"/>
              <a:t>there’s a 90% probability</a:t>
            </a:r>
          </a:p>
          <a:p>
            <a:r>
              <a:rPr lang="en-US" sz="3200" dirty="0" smtClean="0"/>
              <a:t>you’ll get it wrong.</a:t>
            </a:r>
          </a:p>
          <a:p>
            <a:pPr algn="r"/>
            <a:r>
              <a:rPr lang="en-US" sz="3200" dirty="0" smtClean="0"/>
              <a:t>Andy Rooney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6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8: Jointly Distributed Random Variables; Independence and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752601"/>
            <a:ext cx="5943600" cy="3581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most misleading assumptions are the ones you don’t even know you’re making.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Douglas Adams </a:t>
            </a:r>
            <a:r>
              <a:rPr lang="en-US" smtClean="0"/>
              <a:t>and Mark </a:t>
            </a:r>
            <a:r>
              <a:rPr lang="en-US" dirty="0" err="1" smtClean="0"/>
              <a:t>Carwardine</a:t>
            </a:r>
            <a:endParaRPr lang="en-US" dirty="0"/>
          </a:p>
        </p:txBody>
      </p:sp>
      <p:pic>
        <p:nvPicPr>
          <p:cNvPr id="1026" name="Picture 2" descr="https://encrypted-tbn2.gstatic.com/images?q=tbn:ANd9GcTaMpkGwEgiW4i8PSUGBD6w4aEFddUybpN4xPxo5fk7a5Vu9BgbV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198119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3333" y="6379660"/>
            <a:ext cx="796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http://math.stackexchange.com/questions/314072/joint-probability-mass-function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815111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49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 b="7566"/>
          <a:stretch>
            <a:fillRect/>
          </a:stretch>
        </p:blipFill>
        <p:spPr bwMode="auto">
          <a:xfrm>
            <a:off x="838200" y="1898713"/>
            <a:ext cx="7543800" cy="46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Chapters 9: Expected Values of Discrete Random Variables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6096000"/>
            <a:ext cx="6563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http://www.cartoonstock.com/directory/a/average_family_gifts.asp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815111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10: Expected Values of Sums of Random Variables</a:t>
            </a:r>
            <a:endParaRPr lang="en-US" dirty="0"/>
          </a:p>
        </p:txBody>
      </p:sp>
      <p:pic>
        <p:nvPicPr>
          <p:cNvPr id="1026" name="Picture 2" descr="Expected Value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170" y="1530095"/>
            <a:ext cx="5026153" cy="452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77377" y="6216872"/>
            <a:ext cx="554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http://faculty.wiu.edu/JR-Olsen/wiu/stu/m206/front.htm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815111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Theorem 11.3: Expected value of an indicator random variable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If X is an indicator random variable for event A, i.e., X = 1 if event A occurs and X = 0 otherwise, then the expected value of X is equal to the probability that event A occurs</a:t>
                </a:r>
                <a:r>
                  <a:rPr lang="en-US" dirty="0" smtClean="0"/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𝔼</m:t>
                    </m:r>
                  </m:oMath>
                </a14:m>
                <a:r>
                  <a:rPr lang="en-US"/>
                  <a:t>(X) = P(A)</a:t>
                </a:r>
                <a:endParaRPr lang="en-US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0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11: Expected Values of Functions of Discrete Random Variables; Variance of Discrete Random Variables</a:t>
            </a:r>
            <a:endParaRPr lang="en-US" dirty="0"/>
          </a:p>
        </p:txBody>
      </p:sp>
      <p:pic>
        <p:nvPicPr>
          <p:cNvPr id="2050" name="Picture 2" descr="http://3.bp.blogspot.com/-J33vbwkO6m4/TtwbsY6X6sI/AAAAAAAADOE/-ny0agMrm8c/s1600/High_Variance_High_SD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410" y="1828800"/>
            <a:ext cx="5638800" cy="423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0" y="6292334"/>
            <a:ext cx="6057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http://fightingdarwin.blogspot.com/2011_12_01_archive.html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815111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5798</TotalTime>
  <Words>214</Words>
  <Application>Microsoft Office PowerPoint</Application>
  <PresentationFormat>On-screen Show (4:3)</PresentationFormat>
  <Paragraphs>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Part II: Discrete Random Variables</vt:lpstr>
      <vt:lpstr>Chapter 7: Random Variables; Discrete Versus Continuous</vt:lpstr>
      <vt:lpstr>Chapter 8: Probability Mass Functions and Cumulative Distribution Functions</vt:lpstr>
      <vt:lpstr>Chapter 8: Jointly Distributed Random Variables; Independence and Conditioning</vt:lpstr>
      <vt:lpstr>Chapters 9: Expected Values of Discrete Random Variables</vt:lpstr>
      <vt:lpstr>Chapter 10: Expected Values of Sums of Random Variables</vt:lpstr>
      <vt:lpstr>Theorem 11.3: Expected value of an indicator random variable</vt:lpstr>
      <vt:lpstr>Chapter 11: Expected Values of Functions of Discrete Random Variables; Variance of Discrete Random Variables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415</cp:revision>
  <dcterms:created xsi:type="dcterms:W3CDTF">2010-01-11T21:36:57Z</dcterms:created>
  <dcterms:modified xsi:type="dcterms:W3CDTF">2016-02-23T20:10:15Z</dcterms:modified>
</cp:coreProperties>
</file>