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0" r:id="rId2"/>
    <p:sldId id="341" r:id="rId3"/>
    <p:sldId id="361" r:id="rId4"/>
    <p:sldId id="365" r:id="rId5"/>
    <p:sldId id="366" r:id="rId6"/>
    <p:sldId id="367" r:id="rId7"/>
    <p:sldId id="368" r:id="rId8"/>
    <p:sldId id="370" r:id="rId9"/>
    <p:sldId id="369" r:id="rId10"/>
    <p:sldId id="362" r:id="rId11"/>
    <p:sldId id="317" r:id="rId12"/>
    <p:sldId id="363" r:id="rId13"/>
    <p:sldId id="3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E614"/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ffcampus.ics.purdue.edu\lfindsen\My%20Documents\Stat%20311\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%20for%20class%20no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%20for%20class%20not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'ch.5.2 1'!$A$1:$D$1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'ch.5.2 1'!$A$2:$D$2</c:f>
              <c:numCache>
                <c:formatCode>General</c:formatCode>
                <c:ptCount val="4"/>
                <c:pt idx="0">
                  <c:v>0.125</c:v>
                </c:pt>
                <c:pt idx="1">
                  <c:v>0.37500000000000294</c:v>
                </c:pt>
                <c:pt idx="2">
                  <c:v>0.37500000000000294</c:v>
                </c:pt>
                <c:pt idx="3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87020944"/>
        <c:axId val="187021504"/>
      </c:barChart>
      <c:catAx>
        <c:axId val="187020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500"/>
                </a:pPr>
                <a:r>
                  <a:rPr lang="en-US" sz="25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258"/>
              <c:y val="0.813805636500178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7021504"/>
        <c:crosses val="autoZero"/>
        <c:auto val="1"/>
        <c:lblAlgn val="ctr"/>
        <c:lblOffset val="100"/>
        <c:noMultiLvlLbl val="0"/>
      </c:catAx>
      <c:valAx>
        <c:axId val="1870215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500"/>
                </a:pPr>
                <a:r>
                  <a:rPr lang="en-US" sz="2500"/>
                  <a:t>p</a:t>
                </a:r>
                <a:r>
                  <a:rPr lang="en-US" sz="2500" baseline="-25000"/>
                  <a:t>x</a:t>
                </a:r>
                <a:r>
                  <a:rPr lang="en-US" sz="2500" baseline="0"/>
                  <a:t>(x)</a:t>
                </a:r>
                <a:endParaRPr lang="en-US" sz="2500"/>
              </a:p>
            </c:rich>
          </c:tx>
          <c:layout>
            <c:manualLayout>
              <c:xMode val="edge"/>
              <c:yMode val="edge"/>
              <c:x val="2.1164021164021166E-2"/>
              <c:y val="1.7562017346256942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702094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'Ch5.2 2'!$C$4:$F$4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'Ch5.2 2'!$C$5:$F$5</c:f>
              <c:numCache>
                <c:formatCode>General</c:formatCode>
                <c:ptCount val="4"/>
                <c:pt idx="0">
                  <c:v>0.12200000000000009</c:v>
                </c:pt>
                <c:pt idx="1">
                  <c:v>0.38500000000000251</c:v>
                </c:pt>
                <c:pt idx="2">
                  <c:v>0.35800000000000032</c:v>
                </c:pt>
                <c:pt idx="3">
                  <c:v>0.13500000000000001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87023744"/>
        <c:axId val="187024304"/>
      </c:barChart>
      <c:catAx>
        <c:axId val="187023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500"/>
                </a:pPr>
                <a:r>
                  <a:rPr lang="en-US" sz="25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303"/>
              <c:y val="0.813805636500179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7024304"/>
        <c:crosses val="autoZero"/>
        <c:auto val="1"/>
        <c:lblAlgn val="ctr"/>
        <c:lblOffset val="100"/>
        <c:noMultiLvlLbl val="0"/>
      </c:catAx>
      <c:valAx>
        <c:axId val="187024304"/>
        <c:scaling>
          <c:orientation val="minMax"/>
          <c:max val="0.4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702374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'Ch5.2 2'!$H$4:$K$4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cat>
          <c:val>
            <c:numRef>
              <c:f>'Ch5.2 2'!$H$5:$K$5</c:f>
              <c:numCache>
                <c:formatCode>General</c:formatCode>
                <c:ptCount val="4"/>
                <c:pt idx="0">
                  <c:v>0.12540000000000001</c:v>
                </c:pt>
                <c:pt idx="1">
                  <c:v>0.37220000000000031</c:v>
                </c:pt>
                <c:pt idx="2">
                  <c:v>0.37250000000000222</c:v>
                </c:pt>
                <c:pt idx="3">
                  <c:v>0.12989999999999999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87026544"/>
        <c:axId val="182199568"/>
      </c:barChart>
      <c:catAx>
        <c:axId val="187026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500"/>
                </a:pPr>
                <a:r>
                  <a:rPr lang="en-US" sz="25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325"/>
              <c:y val="0.8138056365001796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2199568"/>
        <c:crosses val="autoZero"/>
        <c:auto val="1"/>
        <c:lblAlgn val="ctr"/>
        <c:lblOffset val="100"/>
        <c:noMultiLvlLbl val="0"/>
      </c:catAx>
      <c:valAx>
        <c:axId val="182199568"/>
        <c:scaling>
          <c:orientation val="minMax"/>
          <c:max val="0.4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500" baseline="0"/>
            </a:pPr>
            <a:endParaRPr lang="en-US"/>
          </a:p>
        </c:txPr>
        <c:crossAx val="18702654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10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1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7DB-BE62-442B-8D4A-B34766D7A38A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1D4A-6F35-41E2-9325-894C6CD1BED0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E42D-8AB2-40C9-B42A-1EE9AE326D5D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F9823-8D21-496E-9BBE-867CF23015AF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23E45-4DD7-449C-9B6F-18BF2EC20FFE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9AB44-CFAE-43AE-A23B-B81AE2057A24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8216-ED83-4F65-A668-F04B4F29C9EA}" type="datetime1">
              <a:rPr lang="en-US" smtClean="0"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E66D7-BC56-409D-A213-1ABE871209C4}" type="datetime1">
              <a:rPr lang="en-US" smtClean="0"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3190-A3D2-4DAD-9505-5DF0AD201305}" type="datetime1">
              <a:rPr lang="en-US" smtClean="0"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A770-C0C1-4761-B862-59BD1C81E297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5671-A28F-46A5-957E-5CB26EF6CFE4}" type="datetime1">
              <a:rPr lang="en-US" smtClean="0"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35CD6-E3E2-41E4-98C7-BB7204C854DF}" type="datetime1">
              <a:rPr lang="en-US" smtClean="0"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xkcd.com/1277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source=images&amp;cd=&amp;docid=bhkQeRwUK2pIHM&amp;tbnid=t3lOeXCnLT2lmM:&amp;ved=0CAUQjRw&amp;url=http://math.stackexchange.com/questions/314072/joint-probability-mass-function&amp;ei=ezH9UpKWI6n4yAHW9ICgBQ&amp;psig=AFQjCNEjFGi1NBOjUHZWmvdZaj_dn1IPCA&amp;ust=139241128110174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3.bp.blogspot.com/-J33vbwkO6m4/TtwbsY6X6sI/AAAAAAAADOE/-ny0agMrm8c/s1600/High_Variance_High_SD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brownsharpie.courtneygibbons.org/?p=16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II: Discrete Random Variables</a:t>
            </a:r>
            <a:endParaRPr lang="en-US" dirty="0"/>
          </a:p>
        </p:txBody>
      </p:sp>
      <p:pic>
        <p:nvPicPr>
          <p:cNvPr id="4098" name="Picture 2" descr="http://neveryetmelted.com/wp-content/uploads/2013/10/XKCDAyRand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143000"/>
            <a:ext cx="3505200" cy="452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33600" y="6096000"/>
            <a:ext cx="521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http://neveryetmelted.com/categories/mathematics/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8: Jointly Distributed Random Variables; Independence and Conditioning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752601"/>
            <a:ext cx="59436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most misleading assumptions are the ones you don’t even know you’re making.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Douglas Adams </a:t>
            </a:r>
            <a:r>
              <a:rPr lang="en-US" smtClean="0"/>
              <a:t>and Mark </a:t>
            </a:r>
            <a:r>
              <a:rPr lang="en-US" dirty="0" err="1" smtClean="0"/>
              <a:t>Carwardine</a:t>
            </a:r>
            <a:endParaRPr lang="en-US" dirty="0"/>
          </a:p>
        </p:txBody>
      </p:sp>
      <p:pic>
        <p:nvPicPr>
          <p:cNvPr id="1026" name="Picture 2" descr="https://encrypted-tbn2.gstatic.com/images?q=tbn:ANd9GcTaMpkGwEgiW4i8PSUGBD6w4aEFddUybpN4xPxo5fk7a5Vu9BgbV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1981198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333" y="6379660"/>
            <a:ext cx="796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http://math.stackexchange.com/questions/314072/joint-probability-mass-function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49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 b="7566"/>
          <a:stretch>
            <a:fillRect/>
          </a:stretch>
        </p:blipFill>
        <p:spPr bwMode="auto">
          <a:xfrm>
            <a:off x="838200" y="1898713"/>
            <a:ext cx="7543800" cy="46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Chapters 9: Expected Values of Discrete Random Variables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6096000"/>
            <a:ext cx="6563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http://www.cartoonstock.com/directory/a/average_family_gifts.asp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10: Expected Values of Sums of Random Variables</a:t>
            </a:r>
            <a:endParaRPr lang="en-US" dirty="0"/>
          </a:p>
        </p:txBody>
      </p:sp>
      <p:pic>
        <p:nvPicPr>
          <p:cNvPr id="1026" name="Picture 2" descr="Expected Value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170" y="1530095"/>
            <a:ext cx="5026153" cy="4523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77377" y="6216872"/>
            <a:ext cx="5547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http://faculty.wiu.edu/JR-Olsen/wiu/stu/m206/front.htm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11: Expected Values of Functions of Discrete Random Variables; Variance of Discrete Random Variables</a:t>
            </a:r>
            <a:endParaRPr lang="en-US" dirty="0"/>
          </a:p>
        </p:txBody>
      </p:sp>
      <p:pic>
        <p:nvPicPr>
          <p:cNvPr id="2050" name="Picture 2" descr="http://3.bp.blogspot.com/-J33vbwkO6m4/TtwbsY6X6sI/AAAAAAAADOE/-ny0agMrm8c/s1600/High_Variance_High_SD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410" y="1828800"/>
            <a:ext cx="5638800" cy="423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6292334"/>
            <a:ext cx="6057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http://fightingdarwin.blogspot.com/2011_12_01_archive.html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5111" y="64886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7: Random Variables; Discrete Versus Continuous</a:t>
            </a:r>
            <a:endParaRPr lang="en-US" dirty="0"/>
          </a:p>
        </p:txBody>
      </p:sp>
      <p:pic>
        <p:nvPicPr>
          <p:cNvPr id="3074" name="Picture 2" descr="http://math.sfsu.edu/beck/images/xkcd.fouri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95" y="1470819"/>
            <a:ext cx="6332408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18388" y="6096000"/>
            <a:ext cx="390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http://math.sfsu.edu/beck/quotes.html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57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8: Probability Mass Functions and Cumulative Distribution Functions</a:t>
            </a:r>
            <a:endParaRPr lang="en-US" dirty="0"/>
          </a:p>
        </p:txBody>
      </p:sp>
      <p:pic>
        <p:nvPicPr>
          <p:cNvPr id="1026" name="Picture 2" descr="Walk Like a Step Function">
            <a:hlinkClick r:id="rId2" tooltip="Walk Like a Step Fun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000" y="1417638"/>
            <a:ext cx="302895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33" y="6172200"/>
            <a:ext cx="4907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http://brownsharpie.courtneygibbons.org/?p=161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00612" y="1981200"/>
            <a:ext cx="47213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50-50-90 rule: Anytime</a:t>
            </a:r>
          </a:p>
          <a:p>
            <a:r>
              <a:rPr lang="en-US" sz="3200" dirty="0" smtClean="0"/>
              <a:t>You have a 50-50 chance of</a:t>
            </a:r>
          </a:p>
          <a:p>
            <a:r>
              <a:rPr lang="en-US" sz="3200" dirty="0" smtClean="0"/>
              <a:t>getting something right, </a:t>
            </a:r>
          </a:p>
          <a:p>
            <a:r>
              <a:rPr lang="en-US" sz="3200" dirty="0" smtClean="0"/>
              <a:t>there’s a 90% probability</a:t>
            </a:r>
          </a:p>
          <a:p>
            <a:r>
              <a:rPr lang="en-US" sz="3200" dirty="0" smtClean="0"/>
              <a:t>you’ll get it wrong.</a:t>
            </a:r>
          </a:p>
          <a:p>
            <a:pPr algn="r"/>
            <a:r>
              <a:rPr lang="en-US" sz="3200" dirty="0" smtClean="0"/>
              <a:t>Andy Rooney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2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Mass Density</a:t>
            </a:r>
            <a:br>
              <a:rPr lang="en-US" dirty="0" smtClean="0"/>
            </a:br>
            <a:r>
              <a:rPr lang="en-US" dirty="0" smtClean="0"/>
              <a:t>Cumulative Density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Def. 8.1: If X is a random variable, the probability that X is exactly equal to X is called the </a:t>
            </a:r>
            <a:r>
              <a:rPr lang="en-US" dirty="0" smtClean="0">
                <a:solidFill>
                  <a:srgbClr val="C00000"/>
                </a:solidFill>
              </a:rPr>
              <a:t>PMF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p</a:t>
            </a:r>
            <a:r>
              <a:rPr lang="en-US" baseline="-25000" dirty="0" err="1" smtClean="0"/>
              <a:t>X</a:t>
            </a:r>
            <a:r>
              <a:rPr lang="en-US" dirty="0" smtClean="0"/>
              <a:t>(x) = P(X = x)</a:t>
            </a:r>
          </a:p>
          <a:p>
            <a:r>
              <a:rPr lang="en-US" dirty="0" smtClean="0"/>
              <a:t>Def. 8.2: If X is a random variable, the probability that X does not exceed x is called the </a:t>
            </a:r>
            <a:r>
              <a:rPr lang="en-US" dirty="0" smtClean="0">
                <a:solidFill>
                  <a:srgbClr val="C00000"/>
                </a:solidFill>
              </a:rPr>
              <a:t>CDF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(x) = P(X ≤ 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86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Histogram: </a:t>
            </a:r>
            <a:r>
              <a:rPr lang="en-US" sz="4900" dirty="0" smtClean="0"/>
              <a:t>interpretation</a:t>
            </a:r>
            <a:r>
              <a:rPr lang="en-US" sz="4000" dirty="0" smtClean="0"/>
              <a:t> of PMF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0" y="2262426"/>
          <a:ext cx="3657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>
            <p:extLst/>
          </p:nvPr>
        </p:nvGraphicFramePr>
        <p:xfrm>
          <a:off x="3505200" y="2186226"/>
          <a:ext cx="2895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0" y="5539026"/>
            <a:ext cx="164596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Theoretical</a:t>
            </a:r>
            <a:endParaRPr lang="en-US" sz="2500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5462826"/>
            <a:ext cx="162736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Simulated</a:t>
            </a:r>
          </a:p>
          <a:p>
            <a:r>
              <a:rPr lang="en-US" sz="2500" dirty="0" smtClean="0"/>
              <a:t>1000 times</a:t>
            </a:r>
            <a:endParaRPr lang="en-US" sz="2500" dirty="0"/>
          </a:p>
        </p:txBody>
      </p:sp>
      <p:graphicFrame>
        <p:nvGraphicFramePr>
          <p:cNvPr id="9" name="Chart 8"/>
          <p:cNvGraphicFramePr/>
          <p:nvPr>
            <p:extLst/>
          </p:nvPr>
        </p:nvGraphicFramePr>
        <p:xfrm>
          <a:off x="6400800" y="2262426"/>
          <a:ext cx="2743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010400" y="5539026"/>
            <a:ext cx="186942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Simulated</a:t>
            </a:r>
          </a:p>
          <a:p>
            <a:r>
              <a:rPr lang="en-US" sz="2500" dirty="0" smtClean="0"/>
              <a:t>10,000 times</a:t>
            </a:r>
            <a:endParaRPr lang="en-US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2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8.4 (Fig. 8.3)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94274" y="4658434"/>
            <a:ext cx="10310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mass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970722" y="4652310"/>
            <a:ext cx="8467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CDF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9" t="49491" r="45646" b="26938"/>
          <a:stretch/>
        </p:blipFill>
        <p:spPr>
          <a:xfrm rot="10860000">
            <a:off x="827753" y="1457062"/>
            <a:ext cx="2764093" cy="3224778"/>
          </a:xfrm>
        </p:spPr>
      </p:pic>
      <p:pic>
        <p:nvPicPr>
          <p:cNvPr id="11" name="Content Placeholder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8" t="26447" r="45413" b="49982"/>
          <a:stretch/>
        </p:blipFill>
        <p:spPr>
          <a:xfrm rot="10860000">
            <a:off x="4858401" y="1607798"/>
            <a:ext cx="3071347" cy="307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1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CDFs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CDFs should always be written as piece-wise functions like the </a:t>
                </a:r>
                <a:r>
                  <a:rPr lang="en-US" smtClean="0"/>
                  <a:t>following </a:t>
                </a:r>
                <a:endParaRPr lang="en-US" i="1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≤0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0.369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0≤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&lt;1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0.584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0.816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 1≤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&lt;2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 2≤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&lt;3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 3≤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7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CDFs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Because CDFs are not right continuous,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P(X ≤ a) ≠ P(X &lt; a)</a:t>
            </a:r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(a) = </a:t>
            </a:r>
            <a:r>
              <a:rPr lang="en-US" dirty="0"/>
              <a:t>P(X ≤ a) 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(a-) </a:t>
            </a:r>
            <a:r>
              <a:rPr lang="en-US" dirty="0"/>
              <a:t>= P(X </a:t>
            </a:r>
            <a:r>
              <a:rPr lang="en-US" dirty="0" smtClean="0"/>
              <a:t>&lt; </a:t>
            </a:r>
            <a:r>
              <a:rPr lang="en-US" dirty="0"/>
              <a:t>a) </a:t>
            </a:r>
            <a:endParaRPr lang="en-US" dirty="0" smtClean="0"/>
          </a:p>
          <a:p>
            <a:r>
              <a:rPr lang="en-US" dirty="0" smtClean="0"/>
              <a:t>To calculate a probability</a:t>
            </a:r>
          </a:p>
          <a:p>
            <a:pPr lvl="1"/>
            <a:r>
              <a:rPr lang="en-US" dirty="0" smtClean="0"/>
              <a:t>P(a </a:t>
            </a:r>
            <a:r>
              <a:rPr lang="en-US" dirty="0"/>
              <a:t>&lt; X ≤ b) = F</a:t>
            </a:r>
            <a:r>
              <a:rPr lang="en-US" baseline="-25000" dirty="0"/>
              <a:t>X</a:t>
            </a:r>
            <a:r>
              <a:rPr lang="en-US" dirty="0"/>
              <a:t>(b) – F</a:t>
            </a:r>
            <a:r>
              <a:rPr lang="en-US" baseline="-25000" dirty="0"/>
              <a:t>X</a:t>
            </a:r>
            <a:r>
              <a:rPr lang="en-US" dirty="0"/>
              <a:t>(a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/>
              <a:t>P(a ≤ X &lt; b) = F</a:t>
            </a:r>
            <a:r>
              <a:rPr lang="en-US" baseline="-25000" dirty="0"/>
              <a:t>X</a:t>
            </a:r>
            <a:r>
              <a:rPr lang="en-US" dirty="0"/>
              <a:t>(b-) – F</a:t>
            </a:r>
            <a:r>
              <a:rPr lang="en-US" baseline="-25000" dirty="0"/>
              <a:t>X</a:t>
            </a:r>
            <a:r>
              <a:rPr lang="en-US" dirty="0"/>
              <a:t>(a-)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413513" y="4259075"/>
            <a:ext cx="2279374" cy="972512"/>
            <a:chOff x="3008243" y="2767841"/>
            <a:chExt cx="2279374" cy="972512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3008243" y="3207026"/>
              <a:ext cx="2279374" cy="132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3604591" y="3061252"/>
              <a:ext cx="0" cy="265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671391" y="3087756"/>
              <a:ext cx="0" cy="265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456954" y="332629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23754" y="337102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3560297" y="2767841"/>
              <a:ext cx="69461" cy="838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132801" y="3012385"/>
              <a:ext cx="15603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4623692" y="2970440"/>
              <a:ext cx="69461" cy="8389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3132801" y="2810312"/>
              <a:ext cx="4717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340626" y="5259841"/>
            <a:ext cx="2279374" cy="972512"/>
            <a:chOff x="7582218" y="2775704"/>
            <a:chExt cx="2279374" cy="972512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7582218" y="3214889"/>
              <a:ext cx="2279374" cy="132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78566" y="3069115"/>
              <a:ext cx="0" cy="265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9245366" y="3095619"/>
              <a:ext cx="0" cy="26504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030929" y="3334159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097729" y="337888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8134272" y="2775704"/>
              <a:ext cx="69461" cy="8389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7706776" y="3020248"/>
              <a:ext cx="15603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9197667" y="2978303"/>
              <a:ext cx="69461" cy="8389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7706776" y="2818175"/>
              <a:ext cx="47179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Content Placeholder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8" t="26447" r="45413" b="49982"/>
          <a:stretch/>
        </p:blipFill>
        <p:spPr>
          <a:xfrm rot="10860000">
            <a:off x="6802577" y="2134568"/>
            <a:ext cx="1869093" cy="186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30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Calculation of Probabilities from CDFs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 X be a random variable. Then for all real numbers </a:t>
            </a:r>
            <a:r>
              <a:rPr lang="en-US" dirty="0" err="1" smtClean="0"/>
              <a:t>a,b</a:t>
            </a:r>
            <a:r>
              <a:rPr lang="en-US" dirty="0" smtClean="0"/>
              <a:t> where a &lt; b</a:t>
            </a:r>
          </a:p>
          <a:p>
            <a:pPr marL="514350" indent="-514350">
              <a:buAutoNum type="arabicParenR"/>
            </a:pPr>
            <a:r>
              <a:rPr lang="en-US" dirty="0" smtClean="0"/>
              <a:t>P(a &lt; X ≤ b) = F</a:t>
            </a:r>
            <a:r>
              <a:rPr lang="en-US" baseline="-25000" dirty="0" smtClean="0"/>
              <a:t>X</a:t>
            </a:r>
            <a:r>
              <a:rPr lang="en-US" dirty="0" smtClean="0"/>
              <a:t>(b) – F</a:t>
            </a:r>
            <a:r>
              <a:rPr lang="en-US" baseline="-25000" dirty="0" smtClean="0"/>
              <a:t>X</a:t>
            </a:r>
            <a:r>
              <a:rPr lang="en-US" dirty="0" smtClean="0"/>
              <a:t>(a)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/>
              <a:t>P(a ≤</a:t>
            </a:r>
            <a:r>
              <a:rPr lang="en-US" dirty="0" smtClean="0"/>
              <a:t> </a:t>
            </a:r>
            <a:r>
              <a:rPr lang="en-US" dirty="0"/>
              <a:t>X ≤ b) = F</a:t>
            </a:r>
            <a:r>
              <a:rPr lang="en-US" baseline="-25000" dirty="0"/>
              <a:t>X</a:t>
            </a:r>
            <a:r>
              <a:rPr lang="en-US" dirty="0"/>
              <a:t>(b) – 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(a-)</a:t>
            </a:r>
            <a:endParaRPr lang="en-US" dirty="0"/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/>
              <a:t>P(a &lt; X </a:t>
            </a:r>
            <a:r>
              <a:rPr lang="en-US" dirty="0" smtClean="0"/>
              <a:t>&lt; </a:t>
            </a:r>
            <a:r>
              <a:rPr lang="en-US" dirty="0"/>
              <a:t>b) = 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(b-) </a:t>
            </a:r>
            <a:r>
              <a:rPr lang="en-US" dirty="0"/>
              <a:t>– F</a:t>
            </a:r>
            <a:r>
              <a:rPr lang="en-US" baseline="-25000" dirty="0"/>
              <a:t>X</a:t>
            </a:r>
            <a:r>
              <a:rPr lang="en-US" dirty="0"/>
              <a:t>(a)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/>
              <a:t>P(a ≤</a:t>
            </a:r>
            <a:r>
              <a:rPr lang="en-US" dirty="0" smtClean="0"/>
              <a:t> </a:t>
            </a:r>
            <a:r>
              <a:rPr lang="en-US" dirty="0"/>
              <a:t>X </a:t>
            </a:r>
            <a:r>
              <a:rPr lang="en-US" dirty="0" smtClean="0"/>
              <a:t>&lt; </a:t>
            </a:r>
            <a:r>
              <a:rPr lang="en-US" dirty="0"/>
              <a:t>b) = 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(b-) </a:t>
            </a:r>
            <a:r>
              <a:rPr lang="en-US" dirty="0"/>
              <a:t>– 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(a-)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dirty="0" smtClean="0"/>
              <a:t>P(X = a) = F</a:t>
            </a:r>
            <a:r>
              <a:rPr lang="en-US" baseline="-25000" dirty="0" smtClean="0"/>
              <a:t>X</a:t>
            </a:r>
            <a:r>
              <a:rPr lang="en-US" dirty="0" smtClean="0"/>
              <a:t>(a) </a:t>
            </a:r>
            <a:r>
              <a:rPr lang="en-US" dirty="0"/>
              <a:t>– </a:t>
            </a:r>
            <a:r>
              <a:rPr lang="en-US" dirty="0" smtClean="0"/>
              <a:t>F</a:t>
            </a:r>
            <a:r>
              <a:rPr lang="en-US" baseline="-25000" dirty="0" smtClean="0"/>
              <a:t>X</a:t>
            </a:r>
            <a:r>
              <a:rPr lang="en-US" dirty="0" smtClean="0"/>
              <a:t>(a-)</a:t>
            </a:r>
            <a:endParaRPr lang="en-US" dirty="0"/>
          </a:p>
          <a:p>
            <a:pPr marL="514350" indent="-514350">
              <a:buFont typeface="Arial" pitchFamily="34" charset="0"/>
              <a:buAutoNum type="arabicParenR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5799</TotalTime>
  <Words>377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Office Theme</vt:lpstr>
      <vt:lpstr>Part II: Discrete Random Variables</vt:lpstr>
      <vt:lpstr>Chapter 7: Random Variables; Discrete Versus Continuous</vt:lpstr>
      <vt:lpstr>Chapter 8: Probability Mass Functions and Cumulative Distribution Functions</vt:lpstr>
      <vt:lpstr>Probability Mass Density Cumulative Density Function</vt:lpstr>
      <vt:lpstr>Histogram: interpretation of PMF</vt:lpstr>
      <vt:lpstr>Example 8.4 (Fig. 8.3)</vt:lpstr>
      <vt:lpstr>More on CDFs</vt:lpstr>
      <vt:lpstr>More on CDFs (cont.)</vt:lpstr>
      <vt:lpstr>Calculation of Probabilities from CDFs</vt:lpstr>
      <vt:lpstr>Chapter 8: Jointly Distributed Random Variables; Independence and Conditioning</vt:lpstr>
      <vt:lpstr>Chapters 9: Expected Values of Discrete Random Variables</vt:lpstr>
      <vt:lpstr>Chapter 10: Expected Values of Sums of Random Variables</vt:lpstr>
      <vt:lpstr>Chapter 11: Expected Values of Functions of Discrete Random Variables; Variance of Discrete Random Variables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414</cp:revision>
  <dcterms:created xsi:type="dcterms:W3CDTF">2010-01-11T21:36:57Z</dcterms:created>
  <dcterms:modified xsi:type="dcterms:W3CDTF">2016-02-17T12:54:04Z</dcterms:modified>
</cp:coreProperties>
</file>