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31" r:id="rId2"/>
    <p:sldId id="330" r:id="rId3"/>
    <p:sldId id="305" r:id="rId4"/>
    <p:sldId id="307" r:id="rId5"/>
    <p:sldId id="333" r:id="rId6"/>
    <p:sldId id="334" r:id="rId7"/>
    <p:sldId id="304" r:id="rId8"/>
    <p:sldId id="317" r:id="rId9"/>
    <p:sldId id="308" r:id="rId10"/>
    <p:sldId id="291" r:id="rId11"/>
    <p:sldId id="325" r:id="rId12"/>
    <p:sldId id="292" r:id="rId13"/>
    <p:sldId id="316" r:id="rId14"/>
    <p:sldId id="309" r:id="rId15"/>
    <p:sldId id="335" r:id="rId16"/>
    <p:sldId id="294" r:id="rId17"/>
    <p:sldId id="31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4FA"/>
    <a:srgbClr val="517D21"/>
    <a:srgbClr val="8AE4E6"/>
    <a:srgbClr val="0088EE"/>
    <a:srgbClr val="7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3" autoAdjust="0"/>
    <p:restoredTop sz="94541" autoAdjust="0"/>
  </p:normalViewPr>
  <p:slideViewPr>
    <p:cSldViewPr>
      <p:cViewPr varScale="1">
        <p:scale>
          <a:sx n="80" d="100"/>
          <a:sy n="80" d="100"/>
        </p:scale>
        <p:origin x="6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1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4961-0865-4252-A44B-CDE7C07B47E0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1363-0E6B-4CF4-88C7-293896D4BEA3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6C19-FA55-4461-9246-38E2A2D0D7F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F749-E931-465D-9BCB-958D64078D6D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9522-EB8D-4BF5-8651-A5CEEF8BCAA6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9163-A9E0-44F2-8A4E-884F3EF2B3D8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B9D2-7C96-49AE-AAF5-FEA539A656D0}" type="datetime1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69BB-1B98-4B2C-B77B-8EC51E4317E4}" type="datetime1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877-39D3-47B6-97CC-2374E0EF98C6}" type="datetime1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46A9-7924-47DB-87C3-EB1CEDA5E8BB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E184-D6A9-42BF-B87F-18179A3EC881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CDEB2-2138-4594-92DC-DBF8C2807FE5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tif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e/e6/Gamma_distribution_pdf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36: </a:t>
            </a:r>
            <a:r>
              <a:rPr lang="en-US" dirty="0" smtClean="0"/>
              <a:t>Sums of Independent Normal Random Variables</a:t>
            </a:r>
            <a:endParaRPr lang="en-US" dirty="0"/>
          </a:p>
        </p:txBody>
      </p:sp>
      <p:pic>
        <p:nvPicPr>
          <p:cNvPr id="118786" name="Picture 2" descr="https://www.statsoft.com/textbook/graphics/Gclu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37081"/>
            <a:ext cx="5715000" cy="466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11074" y="6335434"/>
            <a:ext cx="512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https://www.statsoft.com/Textbook/Cluster-Analysis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(t + 1) = t (t),   t &gt; 0, t real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(n + 1) = n!,    n &gt; 0, n integer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81000" y="1371600"/>
          <a:ext cx="3771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2" name="Equation" r:id="rId3" imgW="3771900" imgH="774700" progId="Equation.DSMT4">
                  <p:embed/>
                </p:oleObj>
              </mc:Choice>
              <mc:Fallback>
                <p:oleObj name="Equation" r:id="rId3" imgW="3771900" imgH="7747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37719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ontent Placeholder 5" descr="Fig. 8.17.tif"/>
          <p:cNvPicPr>
            <a:picLocks noChangeAspect="1"/>
          </p:cNvPicPr>
          <p:nvPr/>
        </p:nvPicPr>
        <p:blipFill>
          <a:blip r:embed="rId5" cstate="print"/>
          <a:srcRect l="32570" t="18520" r="34749" b="52859"/>
          <a:stretch>
            <a:fillRect/>
          </a:stretch>
        </p:blipFill>
        <p:spPr>
          <a:xfrm>
            <a:off x="5715000" y="1143000"/>
            <a:ext cx="3429000" cy="38862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5105400"/>
          <a:ext cx="33655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3" name="Equation" r:id="rId6" imgW="3365500" imgH="1054100" progId="Equation.DSMT4">
                  <p:embed/>
                </p:oleObj>
              </mc:Choice>
              <mc:Fallback>
                <p:oleObj name="Equation" r:id="rId6" imgW="3365500" imgH="10541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33655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Gamma </a:t>
            </a:r>
            <a:r>
              <a:rPr lang="en-US" dirty="0"/>
              <a:t>D</a:t>
            </a:r>
            <a:r>
              <a:rPr lang="en-US" dirty="0" smtClean="0"/>
              <a:t>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715962"/>
                <a:ext cx="9144000" cy="6142038"/>
              </a:xfrm>
            </p:spPr>
            <p:txBody>
              <a:bodyPr>
                <a:noAutofit/>
              </a:bodyPr>
              <a:lstStyle/>
              <a:p>
                <a:pPr marL="222250" indent="-222250">
                  <a:spcBef>
                    <a:spcPts val="0"/>
                  </a:spcBef>
                  <a:buNone/>
                </a:pPr>
                <a:r>
                  <a:rPr lang="en-US" sz="2800" dirty="0" smtClean="0"/>
                  <a:t>Things to look for: waiting time until </a:t>
                </a:r>
                <a:r>
                  <a:rPr lang="en-US" sz="2800" dirty="0" err="1" smtClean="0"/>
                  <a:t>r</a:t>
                </a:r>
                <a:r>
                  <a:rPr lang="en-US" sz="2800" baseline="30000" dirty="0" err="1" smtClean="0"/>
                  <a:t>th</a:t>
                </a:r>
                <a:r>
                  <a:rPr lang="en-US" sz="2800" dirty="0" smtClean="0"/>
                  <a:t> event occurs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/>
                  <a:t>Variable: X = time until the </a:t>
                </a:r>
                <a:r>
                  <a:rPr lang="en-US" sz="2800" dirty="0" err="1" smtClean="0"/>
                  <a:t>rth</a:t>
                </a:r>
                <a:r>
                  <a:rPr lang="en-US" sz="2800" dirty="0" smtClean="0"/>
                  <a:t> event occurs, X ≥ 0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/>
                  <a:t>Parameters: </a:t>
                </a:r>
              </a:p>
              <a:p>
                <a:pPr marL="685800" indent="-685800">
                  <a:spcBef>
                    <a:spcPts val="0"/>
                  </a:spcBef>
                  <a:buNone/>
                  <a:tabLst>
                    <a:tab pos="228600" algn="l"/>
                  </a:tabLst>
                </a:pPr>
                <a:r>
                  <a:rPr lang="en-US" sz="2800" dirty="0" smtClean="0"/>
                  <a:t>	r: total number of arrivals/events that you are waiting for</a:t>
                </a:r>
              </a:p>
              <a:p>
                <a:pPr marL="741363" indent="-741363">
                  <a:spcBef>
                    <a:spcPts val="0"/>
                  </a:spcBef>
                  <a:buNone/>
                  <a:tabLst>
                    <a:tab pos="284163" algn="l"/>
                  </a:tabLst>
                </a:pPr>
                <a:r>
                  <a:rPr lang="en-US" sz="2800" dirty="0"/>
                  <a:t>	</a:t>
                </a:r>
                <a:r>
                  <a:rPr lang="en-US" sz="2800" dirty="0" smtClean="0">
                    <a:sym typeface="Symbol"/>
                  </a:rPr>
                  <a:t></a:t>
                </a:r>
                <a:r>
                  <a:rPr lang="en-US" sz="2800" dirty="0" smtClean="0"/>
                  <a:t>: the average rate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/>
                  <a:t>Density:				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𝜆</m:t>
                                        </m:r>
                                      </m:e>
                                      <m:sup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l-G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Γ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𝜆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&gt;0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𝜆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800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𝐶𝐷𝐹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: 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𝜆</m:t>
                                    </m:r>
                                    <m:r>
                                      <a:rPr lang="en-US" sz="2800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  <m:nary>
                                  <m:naryPr>
                                    <m:chr m:val="∑"/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𝑗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=0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𝑟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  <m:t>−1</m:t>
                                    </m:r>
                                  </m:sup>
                                  <m:e>
                                    <m:f>
                                      <m:fPr>
                                        <m:ctrlPr>
                                          <a:rPr lang="en-US" sz="280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2800" i="1" smtClean="0">
                                                <a:latin typeface="Cambria Math" panose="02040503050406030204" pitchFamily="18" charset="0"/>
                                                <a:ea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  <a:ea typeface="Cambria Math"/>
                                              </a:rPr>
                                              <m:t>(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𝜆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)</m:t>
                                            </m:r>
                                          </m:e>
                                          <m:sup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  <a:ea typeface="Cambria Math"/>
                                              </a:rPr>
                                              <m:t>𝑗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  <m:t>!</m:t>
                                        </m:r>
                                      </m:den>
                                    </m:f>
                                  </m:e>
                                </m:nary>
                              </m:e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&gt;0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 smtClean="0">
                  <a:latin typeface="Cambria Math"/>
                  <a:ea typeface="Cambria Math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15962"/>
                <a:ext cx="9144000" cy="6142038"/>
              </a:xfrm>
              <a:blipFill rotWithShape="0">
                <a:blip r:embed="rId2"/>
                <a:stretch>
                  <a:fillRect l="-1333" t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Gamma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Content Placeholder 3" descr="File:Gamma distribution pdf.svg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199" y="762000"/>
            <a:ext cx="8077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95600" y="3217330"/>
            <a:ext cx="6026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http://en.wikipedia.org/wiki/File:Gamma_distribution_pdf.svg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53200" y="2002361"/>
                <a:ext cx="803746" cy="889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k = 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002361"/>
                <a:ext cx="803746" cy="889795"/>
              </a:xfrm>
              <a:prstGeom prst="rect">
                <a:avLst/>
              </a:prstGeom>
              <a:blipFill rotWithShape="0">
                <a:blip r:embed="rId4"/>
                <a:stretch>
                  <a:fillRect l="-6061" t="-3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34: </a:t>
            </a:r>
            <a:r>
              <a:rPr lang="en-US" dirty="0" smtClean="0"/>
              <a:t>Beta R.V.</a:t>
            </a:r>
            <a:endParaRPr lang="en-US" dirty="0"/>
          </a:p>
        </p:txBody>
      </p:sp>
      <p:pic>
        <p:nvPicPr>
          <p:cNvPr id="121858" name="Picture 2" descr="BetaDistrib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1524000"/>
            <a:ext cx="880872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4443" y="4387334"/>
            <a:ext cx="5252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http://mathworld.wolfram.com/BetaDistribution.html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776"/>
          </a:xfrm>
        </p:spPr>
        <p:txBody>
          <a:bodyPr>
            <a:normAutofit/>
          </a:bodyPr>
          <a:lstStyle/>
          <a:p>
            <a:r>
              <a:rPr lang="en-US" dirty="0" smtClean="0"/>
              <a:t>This distribution is only defined on an interval</a:t>
            </a:r>
          </a:p>
          <a:p>
            <a:pPr lvl="1"/>
            <a:r>
              <a:rPr lang="en-US" sz="3200" dirty="0" smtClean="0"/>
              <a:t>standard beta is on the interval [0,1]</a:t>
            </a:r>
          </a:p>
          <a:p>
            <a:pPr lvl="1"/>
            <a:r>
              <a:rPr lang="en-US" sz="3200" dirty="0" smtClean="0"/>
              <a:t>The formula in the book is for the standard beta</a:t>
            </a:r>
          </a:p>
          <a:p>
            <a:r>
              <a:rPr lang="en-US" dirty="0" smtClean="0"/>
              <a:t>uses</a:t>
            </a:r>
          </a:p>
          <a:p>
            <a:pPr lvl="1"/>
            <a:r>
              <a:rPr lang="en-US" sz="3200" dirty="0" smtClean="0"/>
              <a:t>modeling proportions</a:t>
            </a:r>
          </a:p>
          <a:p>
            <a:pPr lvl="1"/>
            <a:r>
              <a:rPr lang="en-US" sz="3200" dirty="0" smtClean="0"/>
              <a:t>percentages</a:t>
            </a:r>
          </a:p>
          <a:p>
            <a:pPr lvl="1"/>
            <a:r>
              <a:rPr lang="en-US" sz="3200" dirty="0" smtClean="0"/>
              <a:t>probabilities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Beta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33400"/>
                <a:ext cx="9144000" cy="6324600"/>
              </a:xfrm>
            </p:spPr>
            <p:txBody>
              <a:bodyPr>
                <a:noAutofit/>
              </a:bodyPr>
              <a:lstStyle/>
              <a:p>
                <a:pPr marL="222250" indent="-222250">
                  <a:spcBef>
                    <a:spcPts val="0"/>
                  </a:spcBef>
                  <a:buNone/>
                </a:pPr>
                <a:r>
                  <a:rPr lang="en-US" sz="2800" dirty="0" smtClean="0"/>
                  <a:t>Things to look for: percentage,  proportion, probability</a:t>
                </a:r>
              </a:p>
              <a:p>
                <a:pPr marL="222250" indent="-222250">
                  <a:spcBef>
                    <a:spcPts val="0"/>
                  </a:spcBef>
                  <a:buNone/>
                </a:pPr>
                <a:r>
                  <a:rPr lang="en-US" sz="2800" dirty="0" smtClean="0"/>
                  <a:t>Variable: X = percentage, proportion, probability of interest (standard Beta)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/>
                  <a:t>Parameters: </a:t>
                </a:r>
              </a:p>
              <a:p>
                <a:pPr marL="685800" indent="-685800">
                  <a:spcBef>
                    <a:spcPts val="0"/>
                  </a:spcBef>
                  <a:buNone/>
                  <a:tabLst>
                    <a:tab pos="228600" algn="l"/>
                  </a:tabLst>
                </a:pPr>
                <a:r>
                  <a:rPr lang="en-US" sz="2800" dirty="0" smtClean="0"/>
                  <a:t>	</a:t>
                </a:r>
                <a:r>
                  <a:rPr lang="en-US" sz="2800" dirty="0" smtClean="0">
                    <a:sym typeface="Symbol"/>
                  </a:rPr>
                  <a:t>, </a:t>
                </a:r>
                <a:endParaRPr lang="en-US" sz="2800" dirty="0" smtClean="0"/>
              </a:p>
              <a:p>
                <a:pPr marL="685800" indent="-685800">
                  <a:spcBef>
                    <a:spcPts val="0"/>
                  </a:spcBef>
                  <a:buNone/>
                  <a:tabLst>
                    <a:tab pos="228600" algn="l"/>
                  </a:tabLst>
                </a:pPr>
                <a:r>
                  <a:rPr lang="en-US" sz="2800" dirty="0" smtClean="0"/>
                  <a:t>Density:				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𝐴</m:t>
                              </m:r>
                            </m:den>
                          </m:f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l-G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Γ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  <m:r>
                                      <a:rPr lang="en-US" sz="2800" b="0" i="1" smtClean="0"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en-US" sz="2800" b="0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l-G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Γ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Γ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2800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8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𝐴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𝐵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2800" b="0" i="1" smtClean="0">
                                                <a:latin typeface="Cambria Math"/>
                                              </a:rPr>
                                              <m:t>𝐴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𝐴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𝐵</m:t>
                                            </m:r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2800" i="1">
                                                <a:latin typeface="Cambria Math"/>
                                              </a:rPr>
                                              <m:t>𝐴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sz="2800" b="0" i="1" smtClean="0">
                                    <a:latin typeface="Cambria Math"/>
                                    <a:ea typeface="Cambria Math"/>
                                  </a:rPr>
                                  <m:t>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/>
                  <a:t>Density: no simple form</a:t>
                </a:r>
                <a:endParaRPr lang="en-US" sz="2800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800" dirty="0" smtClean="0">
                    <a:ea typeface="Cambria Math"/>
                  </a:rPr>
                  <a:t>When A = 0, B = 1 (Standard Beta)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sz="2800" i="1" dirty="0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800" b="0" i="1" dirty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800" b="0" i="1" dirty="0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  <m:r>
                        <a:rPr lang="en-US" sz="2800" i="1" dirty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sz="2800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latin typeface="Cambria Math"/>
                              <a:ea typeface="Cambria Math"/>
                            </a:rPr>
                            <m:t>𝛼𝛽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US" sz="2800" dirty="0" smtClean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33400"/>
                <a:ext cx="9144000" cy="6324600"/>
              </a:xfrm>
              <a:blipFill rotWithShape="1">
                <a:blip r:embed="rId2"/>
                <a:stretch>
                  <a:fillRect l="-1333" t="-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Shapes of Beta Distribution</a:t>
            </a:r>
            <a:endParaRPr lang="en-US" dirty="0"/>
          </a:p>
        </p:txBody>
      </p:sp>
      <p:pic>
        <p:nvPicPr>
          <p:cNvPr id="5" name="Content Placeholder 4" descr="http://upload.wikimedia.org/wikipedia/commons/9/9a/Beta_distribution_pdf.pn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838200"/>
            <a:ext cx="7543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6324600"/>
            <a:ext cx="7913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http://upload.wikimedia.org/wikipedia/commons/9/9a/Beta_distribution_pdf.png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95910" y="641131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Other Continuous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Weibull</a:t>
            </a:r>
            <a:endParaRPr lang="en-US" dirty="0" smtClean="0"/>
          </a:p>
          <a:p>
            <a:pPr lvl="1"/>
            <a:r>
              <a:rPr lang="en-US" sz="3200" dirty="0" smtClean="0"/>
              <a:t>exponential is a member of family</a:t>
            </a:r>
          </a:p>
          <a:p>
            <a:pPr lvl="1"/>
            <a:r>
              <a:rPr lang="en-US" sz="3200" dirty="0" smtClean="0"/>
              <a:t>uses: lifetimes</a:t>
            </a:r>
          </a:p>
          <a:p>
            <a:r>
              <a:rPr lang="en-US" dirty="0" smtClean="0"/>
              <a:t>lognormal</a:t>
            </a:r>
          </a:p>
          <a:p>
            <a:pPr lvl="1"/>
            <a:r>
              <a:rPr lang="en-US" sz="3200" dirty="0" smtClean="0"/>
              <a:t>log of the normal distribution</a:t>
            </a:r>
          </a:p>
          <a:p>
            <a:pPr lvl="1"/>
            <a:r>
              <a:rPr lang="en-US" sz="3200" dirty="0" smtClean="0"/>
              <a:t>uses: products of distributions</a:t>
            </a:r>
          </a:p>
          <a:p>
            <a:r>
              <a:rPr lang="en-US" dirty="0" smtClean="0"/>
              <a:t>Cauchy</a:t>
            </a:r>
          </a:p>
          <a:p>
            <a:pPr lvl="1"/>
            <a:r>
              <a:rPr lang="en-US" sz="3200" dirty="0" smtClean="0"/>
              <a:t>symmetrical, flatter than normal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7214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37: </a:t>
            </a:r>
            <a:r>
              <a:rPr lang="en-US" dirty="0" smtClean="0"/>
              <a:t>Central Limit Theorem</a:t>
            </a:r>
            <a:br>
              <a:rPr lang="en-US" dirty="0" smtClean="0"/>
            </a:br>
            <a:r>
              <a:rPr lang="en-US" sz="4000" dirty="0" smtClean="0"/>
              <a:t>(Normal Approximations to Discrete Distributions – 36.4, 36.5)</a:t>
            </a:r>
            <a:endParaRPr lang="en-US" sz="4000" dirty="0"/>
          </a:p>
        </p:txBody>
      </p:sp>
      <p:pic>
        <p:nvPicPr>
          <p:cNvPr id="119810" name="Picture 2" descr="normal.gif (9988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28800"/>
            <a:ext cx="4361848" cy="275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76200" y="4592983"/>
            <a:ext cx="4456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http://nestor.coventry.ac.uk/~nhunt/binomial/normal.html</a:t>
            </a:r>
          </a:p>
        </p:txBody>
      </p:sp>
      <p:pic>
        <p:nvPicPr>
          <p:cNvPr id="119812" name="Picture 4" descr="wpeA.gif (5619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704" y="1828800"/>
            <a:ext cx="4441530" cy="268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61849" y="4592983"/>
            <a:ext cx="4553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http://nestor.coventry.ac.uk/~</a:t>
            </a:r>
            <a:r>
              <a:rPr lang="en-US" dirty="0" smtClean="0"/>
              <a:t>nhunt/poisson</a:t>
            </a:r>
          </a:p>
          <a:p>
            <a:r>
              <a:rPr lang="en-US" dirty="0" smtClean="0"/>
              <a:t>/</a:t>
            </a:r>
            <a:r>
              <a:rPr lang="en-US" dirty="0"/>
              <a:t>normal.html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Continuity Correction - 1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14500" y="6457890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http://www.marin.edu/~npsomas/Normal_Binomial.htm</a:t>
            </a:r>
            <a:endParaRPr lang="en-US" sz="2000" dirty="0"/>
          </a:p>
        </p:txBody>
      </p:sp>
      <p:pic>
        <p:nvPicPr>
          <p:cNvPr id="7" name="Picture 2" descr="http://www.marin.edu/%7Enpsomas/Normal_Binomial_files/image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52800"/>
            <a:ext cx="8610600" cy="3243326"/>
          </a:xfrm>
          <a:prstGeom prst="rect">
            <a:avLst/>
          </a:prstGeom>
          <a:noFill/>
        </p:spPr>
      </p:pic>
      <p:pic>
        <p:nvPicPr>
          <p:cNvPr id="111618" name="Picture 2" descr="http://www.marin.edu/%7Enpsomas/Normal_Binomial_files/imageU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14400"/>
            <a:ext cx="8001000" cy="2584716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 Correction - 2</a:t>
            </a:r>
            <a:endParaRPr lang="en-US" dirty="0"/>
          </a:p>
        </p:txBody>
      </p:sp>
      <p:pic>
        <p:nvPicPr>
          <p:cNvPr id="116738" name="Picture 2" descr="http://www.marin.edu/%7Enpsomas/Normal_Binomial_files/IMAGET5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8153400" cy="50510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3886200"/>
            <a:ext cx="3817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3200" dirty="0" smtClean="0"/>
              <a:t> ~ </a:t>
            </a:r>
            <a:r>
              <a:rPr lang="en-US" sz="3600" dirty="0" smtClean="0"/>
              <a:t>Binomial</a:t>
            </a:r>
            <a:r>
              <a:rPr lang="en-US" sz="3200" dirty="0" smtClean="0"/>
              <a:t>(20, 0.5)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1295400"/>
            <a:ext cx="205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W~</a:t>
            </a:r>
            <a:r>
              <a:rPr lang="en-US" sz="3600" dirty="0" smtClean="0">
                <a:latin typeface="Freestyle Script" pitchFamily="66" charset="0"/>
              </a:rPr>
              <a:t>N</a:t>
            </a:r>
            <a:r>
              <a:rPr lang="en-US" sz="3200" dirty="0" smtClean="0"/>
              <a:t>(10, 5)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Continuity Correction - 3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325222"/>
              </p:ext>
            </p:extLst>
          </p:nvPr>
        </p:nvGraphicFramePr>
        <p:xfrm>
          <a:off x="1905000" y="1219200"/>
          <a:ext cx="5715000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Discrete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Continuous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aseline="0" dirty="0" smtClean="0"/>
                        <a:t>a &lt; X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914400" algn="l"/>
                        </a:tabLst>
                      </a:pPr>
                      <a:r>
                        <a:rPr lang="en-US" sz="3200" dirty="0" smtClean="0"/>
                        <a:t>a</a:t>
                      </a:r>
                      <a:r>
                        <a:rPr lang="en-US" sz="3200" baseline="0" dirty="0" smtClean="0"/>
                        <a:t> + 0</a:t>
                      </a:r>
                      <a:r>
                        <a:rPr lang="en-US" sz="3200" dirty="0" smtClean="0"/>
                        <a:t>.5 &lt; X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 ≤ X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</a:t>
                      </a:r>
                      <a:r>
                        <a:rPr lang="en-US" sz="3200" baseline="0" dirty="0" smtClean="0"/>
                        <a:t> – 0.5</a:t>
                      </a:r>
                      <a:r>
                        <a:rPr lang="en-US" sz="3200" dirty="0" smtClean="0"/>
                        <a:t> &lt; X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577850" algn="l"/>
                        </a:tabLst>
                      </a:pPr>
                      <a:r>
                        <a:rPr lang="en-US" sz="3200" dirty="0" smtClean="0"/>
                        <a:t>	X &lt; b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92250" algn="l"/>
                        </a:tabLst>
                      </a:pPr>
                      <a:r>
                        <a:rPr lang="en-US" sz="3200" dirty="0" smtClean="0"/>
                        <a:t>	X &lt; b </a:t>
                      </a:r>
                      <a:r>
                        <a:rPr lang="en-US" sz="3200" baseline="0" dirty="0" smtClean="0"/>
                        <a:t>–</a:t>
                      </a:r>
                      <a:r>
                        <a:rPr lang="en-US" sz="3200" dirty="0" smtClean="0"/>
                        <a:t> 0.5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577850" algn="l"/>
                        </a:tabLst>
                      </a:pPr>
                      <a:r>
                        <a:rPr lang="en-US" sz="3200" dirty="0" smtClean="0"/>
                        <a:t>   	X ≤ b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492250" algn="l"/>
                        </a:tabLst>
                      </a:pPr>
                      <a:r>
                        <a:rPr lang="en-US" sz="3200" dirty="0" smtClean="0"/>
                        <a:t>	X &lt; b + 0.5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Approximation to Binomial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1" t="48669" r="13820" b="23064"/>
          <a:stretch/>
        </p:blipFill>
        <p:spPr>
          <a:xfrm rot="-60000">
            <a:off x="1862058" y="1270231"/>
            <a:ext cx="5881745" cy="3862639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Normal Approximation to Binomial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ideal size of a first-year class at a particular college is 150 students. The college, knowing from past experience that on the average only 30 percent of these accepted for admission will actually attend, uses a policy of approving the applications of 450 students. </a:t>
            </a:r>
          </a:p>
          <a:p>
            <a:pPr marL="514350" indent="-514350">
              <a:buAutoNum type="alphaLcParenR"/>
            </a:pPr>
            <a:r>
              <a:rPr lang="en-US" dirty="0" smtClean="0"/>
              <a:t>Compute the probability that more than 150 students attend this college.</a:t>
            </a:r>
          </a:p>
          <a:p>
            <a:pPr marL="514350" indent="-514350">
              <a:buAutoNum type="alphaLcParenR"/>
            </a:pPr>
            <a:r>
              <a:rPr lang="en-US" dirty="0" smtClean="0"/>
              <a:t>Compute the probability that fewer than 130 students attend this college.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33: </a:t>
            </a:r>
            <a:r>
              <a:rPr lang="en-US" dirty="0" smtClean="0"/>
              <a:t>Gamma R.V.</a:t>
            </a:r>
            <a:endParaRPr lang="en-US" dirty="0"/>
          </a:p>
        </p:txBody>
      </p:sp>
      <p:pic>
        <p:nvPicPr>
          <p:cNvPr id="122882" name="Picture 2" descr="The Gamma Distrib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13986"/>
            <a:ext cx="6172200" cy="358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5248870"/>
            <a:ext cx="69756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resources.esri.com/help/9.3/arcgisdesktop/com/gp_toolref</a:t>
            </a:r>
          </a:p>
          <a:p>
            <a:r>
              <a:rPr lang="en-US" dirty="0" smtClean="0"/>
              <a:t>/process_simulations_sensitivity_analysis_and_error_analysis_modeling</a:t>
            </a:r>
          </a:p>
          <a:p>
            <a:r>
              <a:rPr lang="en-US" dirty="0" smtClean="0"/>
              <a:t>/</a:t>
            </a:r>
            <a:r>
              <a:rPr lang="en-US" dirty="0"/>
              <a:t>distributions_for_assigning_random_values.htm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Gamma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exponential function</a:t>
            </a:r>
          </a:p>
          <a:p>
            <a:r>
              <a:rPr lang="en-US" dirty="0" smtClean="0"/>
              <a:t>Uses</a:t>
            </a:r>
          </a:p>
          <a:p>
            <a:pPr lvl="1"/>
            <a:r>
              <a:rPr lang="en-US" sz="3200" dirty="0" smtClean="0"/>
              <a:t>probability theory</a:t>
            </a:r>
          </a:p>
          <a:p>
            <a:pPr lvl="1"/>
            <a:r>
              <a:rPr lang="en-US" sz="3200" dirty="0" smtClean="0"/>
              <a:t>theoretical statistics</a:t>
            </a:r>
          </a:p>
          <a:p>
            <a:pPr lvl="1"/>
            <a:r>
              <a:rPr lang="en-US" sz="3200" dirty="0" smtClean="0"/>
              <a:t>actuarial science</a:t>
            </a:r>
          </a:p>
          <a:p>
            <a:pPr lvl="1"/>
            <a:r>
              <a:rPr lang="en-US" sz="3200" dirty="0" smtClean="0"/>
              <a:t>operations research</a:t>
            </a:r>
          </a:p>
          <a:p>
            <a:pPr lvl="1"/>
            <a:r>
              <a:rPr lang="en-US" sz="3200" dirty="0" smtClean="0"/>
              <a:t>engineering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402</Words>
  <Application>Microsoft Office PowerPoint</Application>
  <PresentationFormat>On-screen Show (4:3)</PresentationFormat>
  <Paragraphs>113</Paragraphs>
  <Slides>17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Freestyle Script</vt:lpstr>
      <vt:lpstr>Symbol</vt:lpstr>
      <vt:lpstr>Office Theme</vt:lpstr>
      <vt:lpstr>Equation</vt:lpstr>
      <vt:lpstr>Chapter 36: Sums of Independent Normal Random Variables</vt:lpstr>
      <vt:lpstr>Chapter 37: Central Limit Theorem (Normal Approximations to Discrete Distributions – 36.4, 36.5)</vt:lpstr>
      <vt:lpstr>Continuity Correction - 1</vt:lpstr>
      <vt:lpstr>Continuity Correction - 2</vt:lpstr>
      <vt:lpstr>Continuity Correction - 3</vt:lpstr>
      <vt:lpstr>Normal Approximation to Binomial</vt:lpstr>
      <vt:lpstr>Example: Normal Approximation to Binomial (Class)</vt:lpstr>
      <vt:lpstr>Chapter 33: Gamma R.V.</vt:lpstr>
      <vt:lpstr>Gamma Distribution</vt:lpstr>
      <vt:lpstr>Gamma Function</vt:lpstr>
      <vt:lpstr>Gamma Distribution: Summary</vt:lpstr>
      <vt:lpstr>Gamma Random Variable</vt:lpstr>
      <vt:lpstr>Chapter 34: Beta R.V.</vt:lpstr>
      <vt:lpstr>Beta Distribution</vt:lpstr>
      <vt:lpstr>Beta Distribution: Summary</vt:lpstr>
      <vt:lpstr>Shapes of Beta Distribution</vt:lpstr>
      <vt:lpstr>Other Continuous Random Variables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337</cp:revision>
  <dcterms:created xsi:type="dcterms:W3CDTF">2010-01-11T21:36:57Z</dcterms:created>
  <dcterms:modified xsi:type="dcterms:W3CDTF">2016-04-14T17:53:07Z</dcterms:modified>
</cp:coreProperties>
</file>