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3" r:id="rId2"/>
    <p:sldId id="326" r:id="rId3"/>
    <p:sldId id="276" r:id="rId4"/>
    <p:sldId id="275" r:id="rId5"/>
    <p:sldId id="277" r:id="rId6"/>
    <p:sldId id="289" r:id="rId7"/>
    <p:sldId id="333" r:id="rId8"/>
    <p:sldId id="327" r:id="rId9"/>
    <p:sldId id="329" r:id="rId10"/>
    <p:sldId id="332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4FA"/>
    <a:srgbClr val="517D21"/>
    <a:srgbClr val="8AE4E6"/>
    <a:srgbClr val="0088EE"/>
    <a:srgbClr val="7C6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3" autoAdjust="0"/>
    <p:restoredTop sz="94541" autoAdjust="0"/>
  </p:normalViewPr>
  <p:slideViewPr>
    <p:cSldViewPr>
      <p:cViewPr varScale="1">
        <p:scale>
          <a:sx n="80" d="100"/>
          <a:sy n="80" d="100"/>
        </p:scale>
        <p:origin x="6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6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9E57-B026-4B5A-B3E8-8A48562FE2B8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5F4E-C860-47AA-8D4E-D983800C9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8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37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22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04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2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96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68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38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1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4961-0865-4252-A44B-CDE7C07B47E0}" type="datetime1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1363-0E6B-4CF4-88C7-293896D4BEA3}" type="datetime1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6C19-FA55-4461-9246-38E2A2D0D7FA}" type="datetime1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F749-E931-465D-9BCB-958D64078D6D}" type="datetime1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B9522-EB8D-4BF5-8651-A5CEEF8BCAA6}" type="datetime1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9163-A9E0-44F2-8A4E-884F3EF2B3D8}" type="datetime1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6B9D2-7C96-49AE-AAF5-FEA539A656D0}" type="datetime1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69BB-1B98-4B2C-B77B-8EC51E4317E4}" type="datetime1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3877-39D3-47B6-97CC-2374E0EF98C6}" type="datetime1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746A9-7924-47DB-87C3-EB1CEDA5E8BB}" type="datetime1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E184-D6A9-42BF-B87F-18179A3EC881}" type="datetime1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CDEB2-2138-4594-92DC-DBF8C2807FE5}" type="datetime1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b/Normal_distribution_pdf.sv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oleObject" Target="../embeddings/oleObject3.bin"/><Relationship Id="rId5" Type="http://schemas.openxmlformats.org/officeDocument/2006/relationships/hyperlink" Target="http://upload.wikimedia.org/wikipedia/commons/f/fb/Normal_distribution_pdf.svg" TargetMode="External"/><Relationship Id="rId10" Type="http://schemas.openxmlformats.org/officeDocument/2006/relationships/image" Target="../media/image6.wmf"/><Relationship Id="rId4" Type="http://schemas.openxmlformats.org/officeDocument/2006/relationships/image" Target="../media/image9.tiff"/><Relationship Id="rId9" Type="http://schemas.openxmlformats.org/officeDocument/2006/relationships/oleObject" Target="../embeddings/oleObject2.bin"/><Relationship Id="rId1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3: </a:t>
            </a:r>
            <a:r>
              <a:rPr lang="en-US" dirty="0" smtClean="0"/>
              <a:t>Normal R.V.</a:t>
            </a:r>
            <a:endParaRPr lang="en-US" dirty="0"/>
          </a:p>
        </p:txBody>
      </p:sp>
      <p:pic>
        <p:nvPicPr>
          <p:cNvPr id="118786" name="Picture 2" descr="http://www.ethandparker.com/wp-content/uploads/2010/04/bell-curve-480x36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5626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5835134"/>
            <a:ext cx="2506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http://delfe.tumblr.com/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“Backwards” Normal </a:t>
            </a:r>
            <a:r>
              <a:rPr lang="en-US" dirty="0" err="1" smtClean="0"/>
              <a:t>r.v</a:t>
            </a:r>
            <a:r>
              <a:rPr lang="en-US" dirty="0" smtClean="0"/>
              <a:t>. (Class)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gestation periods of women are normally distributed with </a:t>
            </a:r>
            <a:r>
              <a:rPr lang="en-US" dirty="0" smtClean="0">
                <a:sym typeface="Symbol"/>
              </a:rPr>
              <a:t></a:t>
            </a:r>
            <a:r>
              <a:rPr lang="en-US" dirty="0" smtClean="0"/>
              <a:t> = 266 days and </a:t>
            </a:r>
            <a:r>
              <a:rPr lang="en-US" dirty="0" smtClean="0">
                <a:sym typeface="Symbol"/>
              </a:rPr>
              <a:t></a:t>
            </a:r>
            <a:r>
              <a:rPr lang="en-US" dirty="0" smtClean="0"/>
              <a:t> = 16 days.  Find the gestation length for the following situations:</a:t>
            </a:r>
          </a:p>
          <a:p>
            <a:pPr marL="514350" indent="-514350">
              <a:buFont typeface="Arial" pitchFamily="34" charset="0"/>
              <a:buAutoNum type="alphaLcParenR"/>
            </a:pPr>
            <a:r>
              <a:rPr lang="en-US" dirty="0"/>
              <a:t>longest </a:t>
            </a:r>
            <a:r>
              <a:rPr lang="en-US" dirty="0" smtClean="0"/>
              <a:t>6%.</a:t>
            </a: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shortest 13%.</a:t>
            </a:r>
          </a:p>
          <a:p>
            <a:pPr marL="514350" indent="-514350">
              <a:buAutoNum type="alphaLcParenR"/>
            </a:pPr>
            <a:r>
              <a:rPr lang="en-US" dirty="0" smtClean="0"/>
              <a:t>middle 50%.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9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Example: Normal </a:t>
            </a:r>
            <a:r>
              <a:rPr lang="en-US" dirty="0" err="1" smtClean="0"/>
              <a:t>r.v</a:t>
            </a:r>
            <a:r>
              <a:rPr lang="en-US" dirty="0" smtClean="0"/>
              <a:t>. (class)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Suppose that a Scottish soldier's chest size is normally distributed with </a:t>
            </a:r>
            <a:r>
              <a:rPr lang="en-US" dirty="0" smtClean="0">
                <a:sym typeface="Symbol"/>
              </a:rPr>
              <a:t></a:t>
            </a:r>
            <a:r>
              <a:rPr lang="en-US" dirty="0" smtClean="0"/>
              <a:t> = 39.8 inches and </a:t>
            </a:r>
            <a:r>
              <a:rPr lang="en-US" dirty="0" smtClean="0">
                <a:sym typeface="Symbol"/>
              </a:rPr>
              <a:t></a:t>
            </a:r>
            <a:r>
              <a:rPr lang="en-US" dirty="0" smtClean="0"/>
              <a:t> = 2.05 inches. </a:t>
            </a:r>
          </a:p>
          <a:p>
            <a:pPr>
              <a:buNone/>
            </a:pPr>
            <a:r>
              <a:rPr lang="en-US" dirty="0" smtClean="0"/>
              <a:t>a) What is the probability that a Scottish soldier has a chest size of less than 35 inches?</a:t>
            </a:r>
          </a:p>
          <a:p>
            <a:pPr>
              <a:buNone/>
            </a:pPr>
            <a:r>
              <a:rPr lang="en-US" dirty="0"/>
              <a:t>b</a:t>
            </a:r>
            <a:r>
              <a:rPr lang="en-US" dirty="0" smtClean="0"/>
              <a:t>) What is the probability that a Scottish soldier has a chest of at least 40 inches?</a:t>
            </a:r>
          </a:p>
          <a:p>
            <a:pPr>
              <a:buNone/>
            </a:pPr>
            <a:r>
              <a:rPr lang="en-US" dirty="0"/>
              <a:t>c</a:t>
            </a:r>
            <a:r>
              <a:rPr lang="en-US" dirty="0" smtClean="0"/>
              <a:t>) What is the probability that a Scottish soldier has a chest size between 35 and 40 inches?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Normal Distribution: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90600"/>
                <a:ext cx="8991600" cy="5867400"/>
              </a:xfrm>
            </p:spPr>
            <p:txBody>
              <a:bodyPr>
                <a:normAutofit/>
              </a:bodyPr>
              <a:lstStyle/>
              <a:p>
                <a:pPr marL="222250" indent="-222250">
                  <a:buNone/>
                </a:pPr>
                <a:r>
                  <a:rPr lang="en-US" dirty="0" smtClean="0"/>
                  <a:t>Things to look for: bell curve,</a:t>
                </a:r>
              </a:p>
              <a:p>
                <a:pPr marL="0" indent="0">
                  <a:buNone/>
                </a:pPr>
                <a:r>
                  <a:rPr lang="en-US" dirty="0" smtClean="0"/>
                  <a:t>Variable: </a:t>
                </a:r>
              </a:p>
              <a:p>
                <a:pPr marL="0" indent="0">
                  <a:buNone/>
                  <a:tabLst>
                    <a:tab pos="284163" algn="l"/>
                  </a:tabLst>
                </a:pPr>
                <a:r>
                  <a:rPr lang="en-US" dirty="0"/>
                  <a:t>	</a:t>
                </a:r>
                <a:r>
                  <a:rPr lang="en-US" dirty="0" smtClean="0"/>
                  <a:t>X = the event</a:t>
                </a:r>
              </a:p>
              <a:p>
                <a:pPr marL="0" indent="0">
                  <a:buNone/>
                </a:pPr>
                <a:r>
                  <a:rPr lang="en-US" dirty="0" smtClean="0"/>
                  <a:t>Parameters: </a:t>
                </a:r>
              </a:p>
              <a:p>
                <a:pPr marL="741363" indent="-741363">
                  <a:buNone/>
                  <a:tabLst>
                    <a:tab pos="284163" algn="l"/>
                  </a:tabLst>
                </a:pPr>
                <a:r>
                  <a:rPr lang="en-US" dirty="0"/>
                  <a:t>	</a:t>
                </a:r>
                <a:r>
                  <a:rPr lang="en-US" dirty="0" smtClean="0">
                    <a:sym typeface="Symbol"/>
                  </a:rPr>
                  <a:t></a:t>
                </a:r>
                <a:r>
                  <a:rPr lang="en-US" baseline="-25000" dirty="0" smtClean="0">
                    <a:sym typeface="Symbol"/>
                  </a:rPr>
                  <a:t>X </a:t>
                </a:r>
                <a:r>
                  <a:rPr lang="en-US" dirty="0" smtClean="0">
                    <a:sym typeface="Symbol"/>
                  </a:rPr>
                  <a:t>=</a:t>
                </a:r>
                <a:r>
                  <a:rPr lang="en-US" dirty="0" smtClean="0"/>
                  <a:t> the mean</a:t>
                </a:r>
              </a:p>
              <a:p>
                <a:pPr marL="228600" indent="-228600">
                  <a:buNone/>
                  <a:tabLst>
                    <a:tab pos="2841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𝑣𝑎𝑟𝑖𝑎𝑛𝑐𝑒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Density:			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(2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>
                          <a:sym typeface="Symbol"/>
                        </a:rPr>
                        <m:t></m:t>
                      </m:r>
                      <m:r>
                        <m:rPr>
                          <m:nor/>
                        </m:rPr>
                        <a:rPr lang="en-US" baseline="-25000" dirty="0">
                          <a:sym typeface="Symbol"/>
                        </a:rPr>
                        <m:t>X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en-US" b="0" i="1" smtClean="0">
                          <a:latin typeface="Cambria Math"/>
                        </a:rPr>
                        <m:t>𝑉𝑎𝑟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90600"/>
                <a:ext cx="8991600" cy="5867400"/>
              </a:xfrm>
              <a:blipFill rotWithShape="0">
                <a:blip r:embed="rId3"/>
                <a:stretch>
                  <a:fillRect l="-1695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PDF of Normal Distribution (cont)</a:t>
            </a:r>
            <a:endParaRPr lang="en-US" dirty="0"/>
          </a:p>
        </p:txBody>
      </p:sp>
      <p:pic>
        <p:nvPicPr>
          <p:cNvPr id="8" name="Content Placeholder 7" descr="File:Normal distribution pdf.sv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76400" y="6248400"/>
            <a:ext cx="673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http://commons.wikimedia.org/wiki/File:Normal_distribution_pdf.svg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PDF of Normal Distribution</a:t>
            </a:r>
            <a:endParaRPr lang="en-US" dirty="0"/>
          </a:p>
        </p:txBody>
      </p:sp>
      <p:pic>
        <p:nvPicPr>
          <p:cNvPr id="118786" name="Picture 2" descr="http://www.oswego.edu/%7Esrp/stats/images/z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173195" cy="36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5729" y="4910136"/>
            <a:ext cx="413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http://www.oswego.edu/~srp/stats/z.htm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ormal Tabl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7400" y="152400"/>
            <a:ext cx="5183844" cy="63246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. 8.15.tif"/>
          <p:cNvPicPr>
            <a:picLocks noChangeAspect="1"/>
          </p:cNvPicPr>
          <p:nvPr/>
        </p:nvPicPr>
        <p:blipFill>
          <a:blip r:embed="rId4" cstate="print"/>
          <a:srcRect l="40569" t="59542" r="39089" b="31111"/>
          <a:stretch>
            <a:fillRect/>
          </a:stretch>
        </p:blipFill>
        <p:spPr>
          <a:xfrm>
            <a:off x="5181600" y="2819400"/>
            <a:ext cx="3962400" cy="2356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PDF of Normal Distribution (cont)</a:t>
            </a:r>
            <a:endParaRPr lang="en-US" dirty="0"/>
          </a:p>
        </p:txBody>
      </p:sp>
      <p:pic>
        <p:nvPicPr>
          <p:cNvPr id="8" name="Content Placeholder 7" descr="File:Normal distribution pdf.svg">
            <a:hlinkClick r:id="rId5"/>
          </p:cNvPr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5240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76400" y="6248400"/>
            <a:ext cx="673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http://commons.wikimedia.org/wiki/File:Normal_distribution_pdf.svg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81400" y="2743200"/>
            <a:ext cx="30480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667000" y="3505200"/>
            <a:ext cx="3733800" cy="533400"/>
          </a:xfrm>
          <a:prstGeom prst="straightConnector1">
            <a:avLst/>
          </a:prstGeom>
          <a:ln w="12700">
            <a:solidFill>
              <a:srgbClr val="8AE4E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810000" y="4495800"/>
            <a:ext cx="1371600" cy="152400"/>
          </a:xfrm>
          <a:prstGeom prst="straightConnector1">
            <a:avLst/>
          </a:prstGeom>
          <a:ln w="12700">
            <a:solidFill>
              <a:srgbClr val="517D2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334000" y="4953000"/>
            <a:ext cx="838200" cy="457200"/>
          </a:xfrm>
          <a:prstGeom prst="straightConnector1">
            <a:avLst/>
          </a:prstGeom>
          <a:ln w="12700">
            <a:solidFill>
              <a:srgbClr val="3304FA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5943600" y="1447800"/>
          <a:ext cx="9017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2" name="Equation" r:id="rId7" imgW="901309" imgH="1028254" progId="Equation.DSMT4">
                  <p:embed/>
                </p:oleObj>
              </mc:Choice>
              <mc:Fallback>
                <p:oleObj name="Equation" r:id="rId7" imgW="901309" imgH="1028254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447800"/>
                        <a:ext cx="9017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606800" y="2819400"/>
          <a:ext cx="1308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3" name="Equation" r:id="rId9" imgW="1308100" imgH="1028700" progId="Equation.DSMT4">
                  <p:embed/>
                </p:oleObj>
              </mc:Choice>
              <mc:Fallback>
                <p:oleObj name="Equation" r:id="rId9" imgW="1308100" imgH="10287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2819400"/>
                        <a:ext cx="13081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6184900" y="5029200"/>
          <a:ext cx="8763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4" name="Equation" r:id="rId11" imgW="876300" imgH="1028700" progId="Equation.DSMT4">
                  <p:embed/>
                </p:oleObj>
              </mc:Choice>
              <mc:Fallback>
                <p:oleObj name="Equation" r:id="rId11" imgW="876300" imgH="10287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5029200"/>
                        <a:ext cx="8763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927100" y="4076700"/>
          <a:ext cx="876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5" name="Equation" r:id="rId13" imgW="876300" imgH="952500" progId="Equation.DSMT4">
                  <p:embed/>
                </p:oleObj>
              </mc:Choice>
              <mc:Fallback>
                <p:oleObj name="Equation" r:id="rId13" imgW="876300" imgH="9525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4076700"/>
                        <a:ext cx="8763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Z table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25382" y="1371600"/>
            <a:ext cx="7953375" cy="2286000"/>
            <a:chOff x="625382" y="1371600"/>
            <a:chExt cx="7953375" cy="2286000"/>
          </a:xfrm>
        </p:grpSpPr>
        <p:pic>
          <p:nvPicPr>
            <p:cNvPr id="9" name="Picture 8" descr="moore01-unf03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07"/>
            <a:stretch/>
          </p:blipFill>
          <p:spPr bwMode="auto">
            <a:xfrm>
              <a:off x="625382" y="1371600"/>
              <a:ext cx="7953375" cy="1799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53983" y="3200400"/>
              <a:ext cx="7654205" cy="457200"/>
            </a:xfrm>
            <a:prstGeom prst="rect">
              <a:avLst/>
            </a:prstGeom>
            <a:solidFill>
              <a:srgbClr val="E7EFF9"/>
            </a:solidFill>
            <a:ln>
              <a:noFill/>
            </a:ln>
            <a:effectLst/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20000"/>
                </a:spcBef>
                <a:buClr>
                  <a:srgbClr val="333399"/>
                </a:buClr>
                <a:buSzPct val="65000"/>
                <a:buFont typeface="Wingdings" pitchFamily="2" charset="2"/>
                <a:buNone/>
              </a:pPr>
              <a:r>
                <a:rPr lang="en-US" sz="2000" dirty="0"/>
                <a:t>  area right of </a:t>
              </a:r>
              <a:r>
                <a:rPr lang="en-US" sz="2000" i="1" dirty="0"/>
                <a:t>z</a:t>
              </a:r>
              <a:r>
                <a:rPr lang="en-US" sz="2000" dirty="0"/>
                <a:t>  </a:t>
              </a:r>
              <a:r>
                <a:rPr lang="en-US" sz="2000" dirty="0" smtClean="0"/>
                <a:t>     </a:t>
              </a:r>
              <a:r>
                <a:rPr lang="en-US" sz="2000" dirty="0"/>
                <a:t>=             </a:t>
              </a:r>
              <a:r>
                <a:rPr lang="en-US" sz="2000" dirty="0" smtClean="0"/>
                <a:t>     </a:t>
              </a:r>
              <a:r>
                <a:rPr lang="en-US" sz="2000" dirty="0"/>
                <a:t>1              </a:t>
              </a:r>
              <a:r>
                <a:rPr lang="en-US" sz="2000" dirty="0" smtClean="0"/>
                <a:t>    </a:t>
              </a:r>
              <a:r>
                <a:rPr lang="en-US" sz="2000" dirty="0">
                  <a:sym typeface="Symbol" pitchFamily="18" charset="2"/>
                </a:rPr>
                <a:t></a:t>
              </a:r>
              <a:r>
                <a:rPr lang="en-US" sz="2000" dirty="0"/>
                <a:t>     </a:t>
              </a:r>
              <a:r>
                <a:rPr lang="en-US" sz="2000" dirty="0" smtClean="0"/>
                <a:t>     </a:t>
              </a:r>
              <a:r>
                <a:rPr lang="en-US" sz="2000" dirty="0"/>
                <a:t>area left of </a:t>
              </a:r>
              <a:r>
                <a:rPr lang="en-US" sz="2000" i="1" dirty="0"/>
                <a:t>z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1138" y="3912513"/>
            <a:ext cx="8321862" cy="2259687"/>
            <a:chOff x="441138" y="3912513"/>
            <a:chExt cx="8321862" cy="2259687"/>
          </a:xfrm>
        </p:grpSpPr>
        <p:pic>
          <p:nvPicPr>
            <p:cNvPr id="8" name="Picture 7" descr="moore01-unf04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404"/>
            <a:stretch/>
          </p:blipFill>
          <p:spPr bwMode="auto">
            <a:xfrm>
              <a:off x="618938" y="3912513"/>
              <a:ext cx="7953375" cy="1781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441138" y="5741313"/>
              <a:ext cx="8321862" cy="430887"/>
            </a:xfrm>
            <a:prstGeom prst="rect">
              <a:avLst/>
            </a:prstGeom>
            <a:solidFill>
              <a:srgbClr val="E7EFF9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spcBef>
                  <a:spcPct val="20000"/>
                </a:spcBef>
                <a:buClr>
                  <a:srgbClr val="333399"/>
                </a:buClr>
                <a:buSzPct val="65000"/>
                <a:buFont typeface="Wingdings" pitchFamily="2" charset="2"/>
                <a:buNone/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area between </a:t>
              </a:r>
              <a:r>
                <a:rPr lang="en-US" sz="2000" i="1" dirty="0">
                  <a:latin typeface="Arial" pitchFamily="34" charset="0"/>
                  <a:cs typeface="Arial" pitchFamily="34" charset="0"/>
                </a:rPr>
                <a:t>z</a:t>
              </a:r>
              <a:r>
                <a:rPr lang="en-US" sz="2000" baseline="-250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and </a:t>
              </a:r>
              <a:r>
                <a:rPr lang="en-US" sz="2000" i="1" dirty="0">
                  <a:latin typeface="Arial" pitchFamily="34" charset="0"/>
                  <a:cs typeface="Arial" pitchFamily="34" charset="0"/>
                </a:rPr>
                <a:t>z</a:t>
              </a:r>
              <a:r>
                <a:rPr lang="en-US" sz="2000" baseline="-25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=      area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left of </a:t>
              </a:r>
              <a:r>
                <a:rPr lang="en-US" sz="2000" i="1" dirty="0" smtClean="0">
                  <a:latin typeface="Arial" pitchFamily="34" charset="0"/>
                  <a:cs typeface="Arial" pitchFamily="34" charset="0"/>
                </a:rPr>
                <a:t>z</a:t>
              </a:r>
              <a:r>
                <a:rPr lang="en-US" sz="2000" baseline="-25000" dirty="0" smtClean="0">
                  <a:latin typeface="Arial" pitchFamily="34" charset="0"/>
                  <a:cs typeface="Arial" pitchFamily="34" charset="0"/>
                </a:rPr>
                <a:t>1           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–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        area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left of </a:t>
              </a:r>
              <a:r>
                <a:rPr lang="en-US" sz="2000" i="1" dirty="0">
                  <a:latin typeface="Arial" pitchFamily="34" charset="0"/>
                  <a:cs typeface="Arial" pitchFamily="34" charset="0"/>
                </a:rPr>
                <a:t>z</a:t>
              </a:r>
              <a:r>
                <a:rPr lang="en-US" sz="2000" baseline="-250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625154"/>
            <a:ext cx="1539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P(Z &gt; z)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41138" y="6205417"/>
            <a:ext cx="2470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P(z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 &lt; Z &lt; z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441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Procedure for doing Normal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Sketch the problem.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Write down the probability of interest in terms of the original problem.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Convert to standard normal.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Convert to CDFs.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Use the z-table to write down the values of the CDFs.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Calculate the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51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Example: Normal </a:t>
            </a:r>
            <a:r>
              <a:rPr lang="en-US" dirty="0" err="1" smtClean="0"/>
              <a:t>r.v</a:t>
            </a:r>
            <a:r>
              <a:rPr lang="en-US" dirty="0" smtClean="0"/>
              <a:t>. (Class)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gestation periods of women are normally distributed with </a:t>
            </a:r>
            <a:r>
              <a:rPr lang="en-US" dirty="0" smtClean="0">
                <a:sym typeface="Symbol"/>
              </a:rPr>
              <a:t></a:t>
            </a:r>
            <a:r>
              <a:rPr lang="en-US" dirty="0" smtClean="0"/>
              <a:t> = 266 days and </a:t>
            </a:r>
            <a:r>
              <a:rPr lang="en-US" dirty="0" smtClean="0">
                <a:sym typeface="Symbol"/>
              </a:rPr>
              <a:t></a:t>
            </a:r>
            <a:r>
              <a:rPr lang="en-US" dirty="0" smtClean="0"/>
              <a:t> = 16 days.  Determine the probability that a gestation period is</a:t>
            </a:r>
          </a:p>
          <a:p>
            <a:pPr marL="514350" indent="-514350">
              <a:buAutoNum type="alphaLcParenR"/>
            </a:pPr>
            <a:r>
              <a:rPr lang="en-US" dirty="0"/>
              <a:t>l</a:t>
            </a:r>
            <a:r>
              <a:rPr lang="en-US" dirty="0" smtClean="0"/>
              <a:t>ess than 225 days.</a:t>
            </a:r>
          </a:p>
          <a:p>
            <a:pPr marL="514350" indent="-514350">
              <a:buAutoNum type="alphaLcParenR"/>
            </a:pPr>
            <a:r>
              <a:rPr lang="en-US" dirty="0"/>
              <a:t>b</a:t>
            </a:r>
            <a:r>
              <a:rPr lang="en-US" dirty="0" smtClean="0"/>
              <a:t>etween 265 and 295 days.</a:t>
            </a:r>
          </a:p>
          <a:p>
            <a:pPr marL="514350" indent="-514350">
              <a:buAutoNum type="alphaLcParenR"/>
            </a:pPr>
            <a:r>
              <a:rPr lang="en-US" dirty="0"/>
              <a:t>m</a:t>
            </a:r>
            <a:r>
              <a:rPr lang="en-US" dirty="0" smtClean="0"/>
              <a:t>ore than 276 days.</a:t>
            </a:r>
          </a:p>
          <a:p>
            <a:pPr marL="514350" indent="-514350">
              <a:buAutoNum type="alphaLcParenR"/>
            </a:pPr>
            <a:r>
              <a:rPr lang="en-US" dirty="0"/>
              <a:t>l</a:t>
            </a:r>
            <a:r>
              <a:rPr lang="en-US" dirty="0" smtClean="0"/>
              <a:t>ess than 300 days.</a:t>
            </a:r>
          </a:p>
          <a:p>
            <a:pPr marL="514350" indent="-514350">
              <a:buAutoNum type="alphaLcParenR"/>
            </a:pPr>
            <a:r>
              <a:rPr lang="en-US" dirty="0" smtClean="0"/>
              <a:t>Among women with a longer than average gestation, what is the probability that they give birth longer than 300 days?</a:t>
            </a:r>
          </a:p>
          <a:p>
            <a:pPr marL="514350" indent="-514350">
              <a:buAutoNum type="alphaLcParenR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3948</TotalTime>
  <Words>374</Words>
  <Application>Microsoft Office PowerPoint</Application>
  <PresentationFormat>On-screen Show (4:3)</PresentationFormat>
  <Paragraphs>66</Paragraphs>
  <Slides>11</Slides>
  <Notes>8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 Math</vt:lpstr>
      <vt:lpstr>Symbol</vt:lpstr>
      <vt:lpstr>Wingdings</vt:lpstr>
      <vt:lpstr>Office Theme</vt:lpstr>
      <vt:lpstr>Equation</vt:lpstr>
      <vt:lpstr>Chapter 3: Normal R.V.</vt:lpstr>
      <vt:lpstr>Normal Distribution: Summary</vt:lpstr>
      <vt:lpstr>PDF of Normal Distribution (cont)</vt:lpstr>
      <vt:lpstr>PDF of Normal Distribution</vt:lpstr>
      <vt:lpstr>PowerPoint Presentation</vt:lpstr>
      <vt:lpstr>PDF of Normal Distribution (cont)</vt:lpstr>
      <vt:lpstr>Using the Z table</vt:lpstr>
      <vt:lpstr>Procedure for doing Normal Calculations</vt:lpstr>
      <vt:lpstr>Example: Normal r.v. (Class)</vt:lpstr>
      <vt:lpstr>Example: “Backwards” Normal r.v. (Class)</vt:lpstr>
      <vt:lpstr>Example: Normal r.v. (class)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1.1 De Moargan’s Laws</dc:title>
  <dc:creator>lfindsen</dc:creator>
  <cp:lastModifiedBy>Leonore Anne Findsen</cp:lastModifiedBy>
  <cp:revision>338</cp:revision>
  <dcterms:created xsi:type="dcterms:W3CDTF">2010-01-11T21:36:57Z</dcterms:created>
  <dcterms:modified xsi:type="dcterms:W3CDTF">2016-04-14T17:51:18Z</dcterms:modified>
</cp:coreProperties>
</file>