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5" r:id="rId2"/>
    <p:sldId id="312" r:id="rId3"/>
    <p:sldId id="314" r:id="rId4"/>
    <p:sldId id="319" r:id="rId5"/>
    <p:sldId id="271" r:id="rId6"/>
    <p:sldId id="323" r:id="rId7"/>
    <p:sldId id="286" r:id="rId8"/>
    <p:sldId id="320" r:id="rId9"/>
    <p:sldId id="315" r:id="rId10"/>
    <p:sldId id="321" r:id="rId11"/>
    <p:sldId id="273" r:id="rId12"/>
    <p:sldId id="322" r:id="rId13"/>
    <p:sldId id="274" r:id="rId14"/>
    <p:sldId id="32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4FA"/>
    <a:srgbClr val="517D21"/>
    <a:srgbClr val="8AE4E6"/>
    <a:srgbClr val="0088EE"/>
    <a:srgbClr val="7C60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343" autoAdjust="0"/>
    <p:restoredTop sz="94541" autoAdjust="0"/>
  </p:normalViewPr>
  <p:slideViewPr>
    <p:cSldViewPr>
      <p:cViewPr varScale="1">
        <p:scale>
          <a:sx n="80" d="100"/>
          <a:sy n="80" d="100"/>
        </p:scale>
        <p:origin x="6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8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home.itap.purdue.edu\myhome\lfindsen\My%20Documents\Stat%20311\Figures%20for%20class%20not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home.itap.purdue.edu\myhome\lfindsen\My%20Documents\Stat%20311\Figures%20for%20class%20not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v>a</c:v>
          </c:tx>
          <c:spPr>
            <a:ln w="50800">
              <a:solidFill>
                <a:srgbClr val="0000FF"/>
              </a:solidFill>
            </a:ln>
          </c:spPr>
          <c:marker>
            <c:symbol val="circle"/>
            <c:size val="11"/>
            <c:spPr>
              <a:solidFill>
                <a:srgbClr val="0000FF"/>
              </a:solidFill>
              <a:ln>
                <a:solidFill>
                  <a:prstClr val="black"/>
                </a:solidFill>
              </a:ln>
            </c:spPr>
          </c:marker>
          <c:xVal>
            <c:numRef>
              <c:f>'[Figures for class notes.xlsx]ch.8.4 1'!$J$1:$K$1</c:f>
              <c:numCache>
                <c:formatCode>General</c:formatCode>
                <c:ptCount val="2"/>
                <c:pt idx="0">
                  <c:v>-20</c:v>
                </c:pt>
                <c:pt idx="1">
                  <c:v>0</c:v>
                </c:pt>
              </c:numCache>
            </c:numRef>
          </c:xVal>
          <c:yVal>
            <c:numRef>
              <c:f>'[Figures for class notes.xlsx]ch.8.4 1'!$J$2:$K$2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2"/>
          <c:order val="1"/>
          <c:tx>
            <c:v>ab</c:v>
          </c:tx>
          <c:spPr>
            <a:ln w="50800">
              <a:solidFill>
                <a:srgbClr val="0000FF"/>
              </a:solidFill>
            </a:ln>
          </c:spPr>
          <c:marker>
            <c:symbol val="circle"/>
            <c:size val="10"/>
            <c:spPr>
              <a:noFill/>
              <a:ln>
                <a:solidFill>
                  <a:srgbClr val="0000FF"/>
                </a:solidFill>
              </a:ln>
            </c:spPr>
          </c:marker>
          <c:xVal>
            <c:numRef>
              <c:f>'[Figures for class notes.xlsx]ch.8.4 1'!$L$1:$M$1</c:f>
              <c:numCache>
                <c:formatCode>General</c:formatCode>
                <c:ptCount val="2"/>
                <c:pt idx="0">
                  <c:v>0</c:v>
                </c:pt>
                <c:pt idx="1">
                  <c:v>30</c:v>
                </c:pt>
              </c:numCache>
            </c:numRef>
          </c:xVal>
          <c:yVal>
            <c:numRef>
              <c:f>'[Figures for class notes.xlsx]ch.8.4 1'!$L$2:$M$2</c:f>
              <c:numCache>
                <c:formatCode>General</c:formatCode>
                <c:ptCount val="2"/>
                <c:pt idx="0">
                  <c:v>3.3333333333333333E-2</c:v>
                </c:pt>
                <c:pt idx="1">
                  <c:v>3.3333333333333333E-2</c:v>
                </c:pt>
              </c:numCache>
            </c:numRef>
          </c:yVal>
          <c:smooth val="0"/>
        </c:ser>
        <c:ser>
          <c:idx val="3"/>
          <c:order val="2"/>
          <c:tx>
            <c:v>b</c:v>
          </c:tx>
          <c:spPr>
            <a:ln w="50800">
              <a:solidFill>
                <a:srgbClr val="0000FF"/>
              </a:solidFill>
            </a:ln>
          </c:spPr>
          <c:marker>
            <c:symbol val="circle"/>
            <c:size val="10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xVal>
            <c:numRef>
              <c:f>'[Figures for class notes.xlsx]ch.8.4 1'!$N$1:$O$1</c:f>
              <c:numCache>
                <c:formatCode>General</c:formatCode>
                <c:ptCount val="2"/>
                <c:pt idx="0">
                  <c:v>30</c:v>
                </c:pt>
                <c:pt idx="1">
                  <c:v>50</c:v>
                </c:pt>
              </c:numCache>
            </c:numRef>
          </c:xVal>
          <c:yVal>
            <c:numRef>
              <c:f>'[Figures for class notes.xlsx]ch.8.4 1'!$N$2:$O$2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081232"/>
        <c:axId val="213081792"/>
      </c:scatterChart>
      <c:valAx>
        <c:axId val="213081232"/>
        <c:scaling>
          <c:orientation val="minMax"/>
          <c:max val="40"/>
          <c:min val="-1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13081792"/>
        <c:crosses val="autoZero"/>
        <c:crossBetween val="midCat"/>
      </c:valAx>
      <c:valAx>
        <c:axId val="2130817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 </a:t>
                </a:r>
              </a:p>
            </c:rich>
          </c:tx>
          <c:layout>
            <c:manualLayout>
              <c:xMode val="edge"/>
              <c:yMode val="edge"/>
              <c:x val="3.6124794745484398E-2"/>
              <c:y val="0.45090259550889583"/>
            </c:manualLayout>
          </c:layout>
          <c:overlay val="0"/>
        </c:title>
        <c:numFmt formatCode="#,##0.00" sourceLinked="0"/>
        <c:majorTickMark val="in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13081232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interval</c:v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'[Figures for class notes.xlsx]ch.8.4 1'!$L$21:$M$21</c:f>
              <c:numCache>
                <c:formatCode>General</c:formatCode>
                <c:ptCount val="2"/>
                <c:pt idx="0">
                  <c:v>0</c:v>
                </c:pt>
                <c:pt idx="1">
                  <c:v>30</c:v>
                </c:pt>
              </c:numCache>
            </c:numRef>
          </c:xVal>
          <c:yVal>
            <c:numRef>
              <c:f>'[Figures for class notes.xlsx]ch.8.4 1'!$L$22:$M$22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v>0</c:v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'[Figures for class notes.xlsx]ch.8.4 1'!$J$21:$K$21</c:f>
              <c:numCache>
                <c:formatCode>General</c:formatCode>
                <c:ptCount val="2"/>
                <c:pt idx="0">
                  <c:v>-20</c:v>
                </c:pt>
                <c:pt idx="1">
                  <c:v>0</c:v>
                </c:pt>
              </c:numCache>
            </c:numRef>
          </c:xVal>
          <c:yVal>
            <c:numRef>
              <c:f>'[Figures for class notes.xlsx]ch.8.4 1'!$J$22:$K$22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2"/>
          <c:order val="2"/>
          <c:tx>
            <c:v>bigger</c:v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'[Figures for class notes.xlsx]ch.8.4 1'!$N$21:$O$21</c:f>
              <c:numCache>
                <c:formatCode>General</c:formatCode>
                <c:ptCount val="2"/>
                <c:pt idx="0">
                  <c:v>30</c:v>
                </c:pt>
                <c:pt idx="1">
                  <c:v>50</c:v>
                </c:pt>
              </c:numCache>
            </c:numRef>
          </c:xVal>
          <c:yVal>
            <c:numRef>
              <c:f>'[Figures for class notes.xlsx]ch.8.4 1'!$N$22:$O$22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085152"/>
        <c:axId val="213085712"/>
      </c:scatterChart>
      <c:valAx>
        <c:axId val="213085152"/>
        <c:scaling>
          <c:orientation val="minMax"/>
          <c:max val="40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13085712"/>
        <c:crosses val="autoZero"/>
        <c:crossBetween val="midCat"/>
      </c:valAx>
      <c:valAx>
        <c:axId val="213085712"/>
        <c:scaling>
          <c:orientation val="minMax"/>
          <c:max val="1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1308515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82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57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57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57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76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76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7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4961-0865-4252-A44B-CDE7C07B47E0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1363-0E6B-4CF4-88C7-293896D4BEA3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6C19-FA55-4461-9246-38E2A2D0D7FA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F749-E931-465D-9BCB-958D64078D6D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9522-EB8D-4BF5-8651-A5CEEF8BCAA6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59163-A9E0-44F2-8A4E-884F3EF2B3D8}" type="datetime1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6B9D2-7C96-49AE-AAF5-FEA539A656D0}" type="datetime1">
              <a:rPr lang="en-US" smtClean="0"/>
              <a:t>4/14/2016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69BB-1B98-4B2C-B77B-8EC51E4317E4}" type="datetime1">
              <a:rPr lang="en-US" smtClean="0"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3877-39D3-47B6-97CC-2374E0EF98C6}" type="datetime1">
              <a:rPr lang="en-US" smtClean="0"/>
              <a:t>4/14/2016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46A9-7924-47DB-87C3-EB1CEDA5E8BB}" type="datetime1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E184-D6A9-42BF-B87F-18179A3EC881}" type="datetime1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CDEB2-2138-4594-92DC-DBF8C2807FE5}" type="datetime1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upload.wikimedia.org/wikipedia/commons/e/ec/Exponential_pdf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upload.wikimedia.org/wikipedia/commons/b/ba/Exponential_cdf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914400"/>
            <a:ext cx="533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 VI: Named Continuous Random Variables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6488668"/>
            <a:ext cx="6483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http://www-users.york.ac.uk/~pml1/bayes/cartoons/cartoon08.jpg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Exponential </a:t>
            </a:r>
            <a:r>
              <a:rPr lang="en-US" dirty="0"/>
              <a:t>D</a:t>
            </a:r>
            <a:r>
              <a:rPr lang="en-US" dirty="0" smtClean="0"/>
              <a:t>istribution: 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295400"/>
                <a:ext cx="8991600" cy="5562600"/>
              </a:xfrm>
            </p:spPr>
            <p:txBody>
              <a:bodyPr>
                <a:normAutofit fontScale="92500" lnSpcReduction="20000"/>
              </a:bodyPr>
              <a:lstStyle/>
              <a:p>
                <a:pPr marL="222250" indent="-222250">
                  <a:buNone/>
                </a:pPr>
                <a:r>
                  <a:rPr lang="en-US" dirty="0" smtClean="0"/>
                  <a:t>Things to look for: waiting time until first event occurs or time between events.</a:t>
                </a:r>
              </a:p>
              <a:p>
                <a:pPr marL="0" indent="0">
                  <a:buNone/>
                </a:pPr>
                <a:r>
                  <a:rPr lang="en-US" dirty="0" smtClean="0"/>
                  <a:t>Variable: </a:t>
                </a:r>
              </a:p>
              <a:p>
                <a:pPr marL="0" indent="0">
                  <a:buNone/>
                  <a:tabLst>
                    <a:tab pos="284163" algn="l"/>
                  </a:tabLst>
                </a:pPr>
                <a:r>
                  <a:rPr lang="en-US" dirty="0"/>
                  <a:t>	</a:t>
                </a:r>
                <a:r>
                  <a:rPr lang="en-US" dirty="0" smtClean="0"/>
                  <a:t>X = time until the next event occurs, X ≥ 0</a:t>
                </a:r>
              </a:p>
              <a:p>
                <a:pPr marL="0" indent="0">
                  <a:buNone/>
                </a:pPr>
                <a:r>
                  <a:rPr lang="en-US" dirty="0" smtClean="0"/>
                  <a:t>Parameter: </a:t>
                </a:r>
              </a:p>
              <a:p>
                <a:pPr marL="741363" indent="-741363">
                  <a:buNone/>
                  <a:tabLst>
                    <a:tab pos="284163" algn="l"/>
                  </a:tabLst>
                </a:pPr>
                <a:r>
                  <a:rPr lang="en-US" dirty="0"/>
                  <a:t>	</a:t>
                </a:r>
                <a:r>
                  <a:rPr lang="en-US" dirty="0" smtClean="0">
                    <a:sym typeface="Symbol"/>
                  </a:rPr>
                  <a:t></a:t>
                </a:r>
                <a:r>
                  <a:rPr lang="en-US" dirty="0" smtClean="0"/>
                  <a:t>: the average rate</a:t>
                </a:r>
              </a:p>
              <a:p>
                <a:pPr marL="0" indent="0">
                  <a:buNone/>
                </a:pPr>
                <a:r>
                  <a:rPr lang="en-US" dirty="0" smtClean="0"/>
                  <a:t>Density:				CDF: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𝜆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𝜆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&gt;0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𝑒𝑙𝑠𝑒</m:t>
                                </m:r>
                              </m:e>
                            </m:mr>
                          </m:m>
                          <m:r>
                            <a:rPr lang="en-US" b="0" i="1" smtClean="0">
                              <a:latin typeface="Cambria Math"/>
                            </a:rPr>
                            <m:t>      </m:t>
                          </m:r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𝜆</m:t>
                                    </m:r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&gt;0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𝑒𝑙𝑠𝑒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endParaRPr lang="en-US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  <a:ea typeface="Cambria Math"/>
                        </a:rPr>
                        <m:t>𝔼</m:t>
                      </m:r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dirty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 dirty="0">
                              <a:latin typeface="Cambria Math"/>
                              <a:ea typeface="Cambria Math"/>
                            </a:rPr>
                            <m:t>𝜆</m:t>
                          </m:r>
                        </m:den>
                      </m:f>
                      <m:r>
                        <a:rPr lang="en-US" b="0" i="1" dirty="0" smtClean="0">
                          <a:latin typeface="Cambria Math"/>
                          <a:ea typeface="Cambria Math"/>
                        </a:rPr>
                        <m:t>,  </m:t>
                      </m:r>
                      <m:r>
                        <a:rPr lang="en-US" b="0" i="1" smtClean="0">
                          <a:latin typeface="Cambria Math"/>
                        </a:rPr>
                        <m:t>𝑉𝑎𝑟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295400"/>
                <a:ext cx="8991600" cy="5562600"/>
              </a:xfrm>
              <a:blipFill rotWithShape="1">
                <a:blip r:embed="rId2"/>
                <a:stretch>
                  <a:fillRect l="-1559" t="-2851" r="-1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Example: Exponential R.V. (class)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91600" cy="6019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Suppose that the arrival time (on average) of a large earthquake in Tokyo occurs with an exponential distribution with an average of 8.25 years. </a:t>
            </a:r>
          </a:p>
          <a:p>
            <a:pPr marL="396875" indent="-396875">
              <a:spcBef>
                <a:spcPts val="0"/>
              </a:spcBef>
              <a:buAutoNum type="alphaLcParenR"/>
            </a:pPr>
            <a:r>
              <a:rPr lang="en-US" dirty="0" smtClean="0"/>
              <a:t>What does X represent in this story? What values can X take?</a:t>
            </a:r>
          </a:p>
          <a:p>
            <a:pPr marL="396875" indent="-396875">
              <a:spcBef>
                <a:spcPts val="0"/>
              </a:spcBef>
              <a:buAutoNum type="alphaLcParenR"/>
            </a:pPr>
            <a:r>
              <a:rPr lang="en-US" dirty="0" smtClean="0"/>
              <a:t>Why is this an example of the Exponential distribution?</a:t>
            </a:r>
          </a:p>
          <a:p>
            <a:pPr marL="396875" indent="-396875">
              <a:spcBef>
                <a:spcPts val="0"/>
              </a:spcBef>
              <a:buAutoNum type="alphaLcParenR"/>
            </a:pPr>
            <a:r>
              <a:rPr lang="en-US" dirty="0" smtClean="0"/>
              <a:t>What is the parameter for this distribution?</a:t>
            </a:r>
          </a:p>
          <a:p>
            <a:pPr marL="396875" indent="-396875">
              <a:spcBef>
                <a:spcPts val="0"/>
              </a:spcBef>
              <a:buAutoNum type="alphaLcParenR"/>
            </a:pPr>
            <a:r>
              <a:rPr lang="en-US" dirty="0" smtClean="0"/>
              <a:t>What is the density?</a:t>
            </a:r>
          </a:p>
          <a:p>
            <a:pPr marL="396875" indent="-396875">
              <a:spcBef>
                <a:spcPts val="0"/>
              </a:spcBef>
              <a:buAutoNum type="alphaLcParenR"/>
            </a:pPr>
            <a:r>
              <a:rPr lang="en-US" dirty="0" smtClean="0"/>
              <a:t>What is the CDF?</a:t>
            </a:r>
          </a:p>
          <a:p>
            <a:pPr marL="396875" indent="-396875">
              <a:spcBef>
                <a:spcPts val="0"/>
              </a:spcBef>
              <a:buAutoNum type="alphaLcParenR"/>
            </a:pPr>
            <a:r>
              <a:rPr lang="en-US" dirty="0" smtClean="0"/>
              <a:t>What is the standard deviation for the next earthquake?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Example: Exponential R.V. (class, 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3612"/>
            <a:ext cx="8991600" cy="56657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Suppose that the arrival time (on average) of a large earthquake in Tokyo occurs with an exponential distribution with an average of 8.25 years. </a:t>
            </a:r>
          </a:p>
          <a:p>
            <a:pPr marL="514350" indent="-514350">
              <a:spcBef>
                <a:spcPts val="0"/>
              </a:spcBef>
              <a:buFont typeface="+mj-lt"/>
              <a:buAutoNum type="alphaLcParenR" startAt="7"/>
            </a:pPr>
            <a:r>
              <a:rPr lang="en-US" dirty="0"/>
              <a:t>What is the probability that the next earthquake occurs after three but before eight years?</a:t>
            </a:r>
          </a:p>
          <a:p>
            <a:pPr marL="396875" indent="-396875">
              <a:spcBef>
                <a:spcPts val="0"/>
              </a:spcBef>
              <a:buAutoNum type="alphaLcParenR" startAt="7"/>
            </a:pPr>
            <a:r>
              <a:rPr lang="en-US" dirty="0"/>
              <a:t>What is the probability that the next earthquake occurs before 15 years</a:t>
            </a:r>
            <a:r>
              <a:rPr lang="en-US" dirty="0" smtClean="0"/>
              <a:t>?</a:t>
            </a:r>
          </a:p>
          <a:p>
            <a:pPr marL="396875" indent="-396875">
              <a:spcBef>
                <a:spcPts val="0"/>
              </a:spcBef>
              <a:buFont typeface="Arial" pitchFamily="34" charset="0"/>
              <a:buAutoNum type="alphaLcParenR" startAt="7"/>
            </a:pPr>
            <a:r>
              <a:rPr lang="en-US" dirty="0"/>
              <a:t>What is the probability that the next earthquake occurs after 10 years</a:t>
            </a:r>
            <a:r>
              <a:rPr lang="en-US" dirty="0" smtClean="0"/>
              <a:t>?</a:t>
            </a:r>
          </a:p>
          <a:p>
            <a:pPr marL="396875" indent="-396875">
              <a:spcBef>
                <a:spcPts val="0"/>
              </a:spcBef>
              <a:buFont typeface="Arial" pitchFamily="34" charset="0"/>
              <a:buAutoNum type="alphaLcParenR" startAt="7"/>
            </a:pPr>
            <a:r>
              <a:rPr lang="en-US" dirty="0"/>
              <a:t>How long would you have to wait until there is a 95% chance that the next earthquake will happen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5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07214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Example: Exponential R.V. (Class, cont</a:t>
            </a:r>
            <a:r>
              <a:rPr lang="en-US" dirty="0"/>
              <a:t>.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/>
              <a:t>Suppose that the arrival time (on average) of a large earthquake in Tokyo occurs with an exponential distribution with an average of 8.25 years. </a:t>
            </a:r>
          </a:p>
          <a:p>
            <a:pPr>
              <a:buNone/>
            </a:pPr>
            <a:r>
              <a:rPr lang="en-US" dirty="0" smtClean="0"/>
              <a:t>k) Given that there has been no large Earthquakes in Tokyo for more than 5 years, what is the chance that there will be a large Earthquake in Tokyo in more than 15 years? (Do this problem using the </a:t>
            </a:r>
            <a:r>
              <a:rPr lang="en-US" dirty="0" err="1" smtClean="0"/>
              <a:t>memoryless</a:t>
            </a:r>
            <a:r>
              <a:rPr lang="en-US" dirty="0" smtClean="0"/>
              <a:t> property and the definition of conditional probabilities.)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Minimum of Two (or More) Exponential 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Theorem </a:t>
            </a:r>
            <a:r>
              <a:rPr lang="en-US" dirty="0" smtClean="0"/>
              <a:t>31.5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 are independent exponential random variables with parameters </a:t>
            </a:r>
            <a:r>
              <a:rPr lang="en-US" dirty="0">
                <a:sym typeface="Symbol" panose="05050102010706020507" pitchFamily="18" charset="2"/>
              </a:rPr>
              <a:t>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>
                <a:sym typeface="Symbol" panose="05050102010706020507" pitchFamily="18" charset="2"/>
              </a:rPr>
              <a:t></a:t>
            </a:r>
            <a:r>
              <a:rPr lang="en-US" baseline="-25000" dirty="0"/>
              <a:t>n</a:t>
            </a:r>
            <a:r>
              <a:rPr lang="en-US" dirty="0"/>
              <a:t> then Z =  min(X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) </a:t>
            </a:r>
            <a:r>
              <a:rPr lang="en-US" dirty="0" smtClean="0"/>
              <a:t> </a:t>
            </a:r>
            <a:r>
              <a:rPr lang="en-US" dirty="0"/>
              <a:t>is an exponential random variable with </a:t>
            </a:r>
            <a:r>
              <a:rPr lang="en-US" dirty="0" smtClean="0"/>
              <a:t>parameter </a:t>
            </a:r>
            <a:r>
              <a:rPr lang="en-US" dirty="0">
                <a:sym typeface="Symbol" panose="05050102010706020507" pitchFamily="18" charset="2"/>
              </a:rPr>
              <a:t></a:t>
            </a:r>
            <a:r>
              <a:rPr lang="en-US" baseline="-25000" dirty="0"/>
              <a:t>1</a:t>
            </a:r>
            <a:r>
              <a:rPr lang="en-US" dirty="0"/>
              <a:t> + … + </a:t>
            </a:r>
            <a:r>
              <a:rPr lang="en-US" dirty="0">
                <a:sym typeface="Symbol" panose="05050102010706020507" pitchFamily="18" charset="2"/>
              </a:rPr>
              <a:t></a:t>
            </a:r>
            <a:r>
              <a:rPr lang="en-US" baseline="-25000" dirty="0" smtClean="0"/>
              <a:t>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5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Comparison of Named Distributions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207708"/>
              </p:ext>
            </p:extLst>
          </p:nvPr>
        </p:nvGraphicFramePr>
        <p:xfrm>
          <a:off x="96370" y="838200"/>
          <a:ext cx="8819030" cy="3108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84831"/>
                <a:gridCol w="4534199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discrete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continuous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41088">
                <a:tc>
                  <a:txBody>
                    <a:bodyPr/>
                    <a:lstStyle/>
                    <a:p>
                      <a:pPr marL="107950" indent="-107950" algn="ctr"/>
                      <a:r>
                        <a:rPr lang="en-US" sz="3200" dirty="0" smtClean="0"/>
                        <a:t>Bernoulli,</a:t>
                      </a:r>
                      <a:r>
                        <a:rPr lang="en-US" sz="3200" baseline="0" dirty="0" smtClean="0"/>
                        <a:t> Binomial, Geometric, Negative Binomial, Poisson, Hypergeometric, Discrete Uniform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Continuous</a:t>
                      </a:r>
                      <a:r>
                        <a:rPr lang="en-US" sz="3200" baseline="0" dirty="0" smtClean="0"/>
                        <a:t> Uniform, Exponential, Gamma, Beta, Normal</a:t>
                      </a:r>
                      <a:endParaRPr lang="en-US" sz="3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en-US" dirty="0" smtClean="0"/>
              <a:t>31: </a:t>
            </a:r>
            <a:r>
              <a:rPr lang="en-US" dirty="0" smtClean="0"/>
              <a:t>Continuous Uniform R.V.</a:t>
            </a:r>
            <a:endParaRPr lang="en-US" dirty="0"/>
          </a:p>
        </p:txBody>
      </p:sp>
      <p:pic>
        <p:nvPicPr>
          <p:cNvPr id="119810" name="Picture 2" descr="Uniform Distribu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19200"/>
            <a:ext cx="7010400" cy="4696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68744" y="5911233"/>
            <a:ext cx="6063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http://www.six-sigma-material.com/Uniform-Distribution.html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7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distribution: 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295400"/>
                <a:ext cx="8991600" cy="5562600"/>
              </a:xfrm>
            </p:spPr>
            <p:txBody>
              <a:bodyPr>
                <a:normAutofit fontScale="85000" lnSpcReduction="10000"/>
              </a:bodyPr>
              <a:lstStyle/>
              <a:p>
                <a:pPr marL="222250" indent="-222250">
                  <a:buNone/>
                </a:pPr>
                <a:r>
                  <a:rPr lang="en-US" dirty="0" smtClean="0"/>
                  <a:t>Things to look for: constant density on a line or area</a:t>
                </a:r>
              </a:p>
              <a:p>
                <a:pPr marL="0" indent="0">
                  <a:buNone/>
                </a:pPr>
                <a:r>
                  <a:rPr lang="en-US" dirty="0" smtClean="0"/>
                  <a:t>Variable: </a:t>
                </a:r>
              </a:p>
              <a:p>
                <a:pPr marL="0" indent="0">
                  <a:buNone/>
                  <a:tabLst>
                    <a:tab pos="284163" algn="l"/>
                  </a:tabLst>
                </a:pPr>
                <a:r>
                  <a:rPr lang="en-US" dirty="0"/>
                  <a:t>	</a:t>
                </a:r>
                <a:r>
                  <a:rPr lang="en-US" dirty="0" smtClean="0"/>
                  <a:t>X = an exact position or arrival time</a:t>
                </a:r>
              </a:p>
              <a:p>
                <a:pPr marL="0" indent="0">
                  <a:buNone/>
                </a:pPr>
                <a:r>
                  <a:rPr lang="en-US" dirty="0" smtClean="0"/>
                  <a:t>Parameter: </a:t>
                </a:r>
              </a:p>
              <a:p>
                <a:pPr marL="741363" indent="-741363">
                  <a:buNone/>
                  <a:tabLst>
                    <a:tab pos="284163" algn="l"/>
                  </a:tabLst>
                </a:pPr>
                <a:r>
                  <a:rPr lang="en-US" dirty="0"/>
                  <a:t>	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a,b</a:t>
                </a:r>
                <a:r>
                  <a:rPr lang="en-US" dirty="0" smtClean="0"/>
                  <a:t>): the endpoints where the density is nonzero.</a:t>
                </a:r>
              </a:p>
              <a:p>
                <a:pPr marL="0" indent="0">
                  <a:buNone/>
                </a:pPr>
                <a:r>
                  <a:rPr lang="en-US" dirty="0" smtClean="0"/>
                  <a:t>Density:				CDF: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𝑏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𝑒𝑙𝑠𝑒</m:t>
                                </m:r>
                              </m:e>
                            </m:mr>
                          </m:m>
                          <m:r>
                            <a:rPr lang="en-US" b="0" i="1" smtClean="0">
                              <a:latin typeface="Cambria Math"/>
                            </a:rPr>
                            <m:t>      </m:t>
                          </m:r>
                        </m:e>
                      </m:d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&lt;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𝑏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𝑏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&lt;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endParaRPr lang="en-US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  <a:ea typeface="Cambria Math"/>
                        </a:rPr>
                        <m:t>𝔼</m:t>
                      </m:r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dirty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dirty="0" smtClean="0">
                          <a:latin typeface="Cambria Math"/>
                          <a:ea typeface="Cambria Math"/>
                        </a:rPr>
                        <m:t>,  </m:t>
                      </m:r>
                      <m:r>
                        <a:rPr lang="en-US" b="0" i="1" smtClean="0">
                          <a:latin typeface="Cambria Math"/>
                        </a:rPr>
                        <m:t>𝑉𝑎𝑟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295400"/>
                <a:ext cx="8991600" cy="5562600"/>
              </a:xfrm>
              <a:blipFill rotWithShape="1">
                <a:blip r:embed="rId2"/>
                <a:stretch>
                  <a:fillRect l="-1220" t="-1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5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Example: Uniform Distribution (Class)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99162" cy="6096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A bus arrives punctually at a bus stop every thirty minutes. Each morning, a bus rider leaves her house and casually strolls to the bus stop. </a:t>
            </a:r>
          </a:p>
          <a:p>
            <a:pPr marL="514350" indent="-514350">
              <a:spcBef>
                <a:spcPts val="0"/>
              </a:spcBef>
              <a:buAutoNum type="alphaLcParenR"/>
            </a:pPr>
            <a:r>
              <a:rPr lang="en-US" dirty="0" smtClean="0"/>
              <a:t>Why is this a Continuous Uniform distribution situation? What are the parameters? What is X?</a:t>
            </a:r>
          </a:p>
          <a:p>
            <a:pPr marL="514350" indent="-514350">
              <a:spcBef>
                <a:spcPts val="0"/>
              </a:spcBef>
              <a:buAutoNum type="alphaLcParenR"/>
            </a:pPr>
            <a:r>
              <a:rPr lang="en-US" dirty="0" smtClean="0"/>
              <a:t>What is the density for the wait time in minutes?</a:t>
            </a:r>
          </a:p>
          <a:p>
            <a:pPr marL="514350" indent="-514350">
              <a:spcBef>
                <a:spcPts val="0"/>
              </a:spcBef>
              <a:buAutoNum type="alphaLcParenR"/>
            </a:pPr>
            <a:r>
              <a:rPr lang="en-US" dirty="0" smtClean="0"/>
              <a:t>What is the CDF for the wait time in minutes?</a:t>
            </a:r>
          </a:p>
          <a:p>
            <a:pPr marL="514350" indent="-514350">
              <a:spcBef>
                <a:spcPts val="0"/>
              </a:spcBef>
              <a:buAutoNum type="alphaLcParenR"/>
            </a:pPr>
            <a:r>
              <a:rPr lang="en-US" dirty="0" smtClean="0"/>
              <a:t>Graph the density.</a:t>
            </a:r>
          </a:p>
          <a:p>
            <a:pPr marL="514350" indent="-514350">
              <a:spcBef>
                <a:spcPts val="0"/>
              </a:spcBef>
              <a:buAutoNum type="alphaLcParenR"/>
            </a:pPr>
            <a:r>
              <a:rPr lang="en-US" dirty="0" smtClean="0"/>
              <a:t>Graph the CDF.</a:t>
            </a:r>
          </a:p>
          <a:p>
            <a:pPr marL="514350" indent="-514350">
              <a:spcBef>
                <a:spcPts val="0"/>
              </a:spcBef>
              <a:buAutoNum type="alphaLcParenR"/>
            </a:pPr>
            <a:r>
              <a:rPr lang="en-US" dirty="0" smtClean="0"/>
              <a:t>What is the expected wait time?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Example: Uniform Distribution (Class)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99162" cy="6096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A bus arrives punctually at a bus stop every thirty minutes. Each morning, a bus rider leaves her house and casually strolls to the bus stop. </a:t>
            </a:r>
          </a:p>
          <a:p>
            <a:pPr marL="514350" indent="-514350">
              <a:spcBef>
                <a:spcPts val="0"/>
              </a:spcBef>
              <a:buFont typeface="+mj-lt"/>
              <a:buAutoNum type="alphaLcParenR" startAt="7"/>
            </a:pPr>
            <a:r>
              <a:rPr lang="en-US" dirty="0" smtClean="0"/>
              <a:t>What is the standard deviation for the wait time?</a:t>
            </a:r>
          </a:p>
          <a:p>
            <a:pPr marL="514350" indent="-514350">
              <a:spcBef>
                <a:spcPts val="0"/>
              </a:spcBef>
              <a:buAutoNum type="alphaLcParenR" startAt="7"/>
            </a:pPr>
            <a:r>
              <a:rPr lang="en-US" dirty="0" smtClean="0"/>
              <a:t>What is the probability that the person will wait between 20 and 40 minutes? (Do this via 3 different methods.)</a:t>
            </a:r>
          </a:p>
          <a:p>
            <a:pPr marL="514350" indent="-514350">
              <a:spcBef>
                <a:spcPts val="0"/>
              </a:spcBef>
              <a:buAutoNum type="alphaLcParenR" startAt="7"/>
            </a:pPr>
            <a:r>
              <a:rPr lang="en-US" dirty="0" smtClean="0"/>
              <a:t>Given that the person waits at least 15 minutes, what is the probability that the person will wait at least 20 minutes?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3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Uniform Distribution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012160"/>
              </p:ext>
            </p:extLst>
          </p:nvPr>
        </p:nvGraphicFramePr>
        <p:xfrm>
          <a:off x="0" y="1219200"/>
          <a:ext cx="50292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6802680"/>
              </p:ext>
            </p:extLst>
          </p:nvPr>
        </p:nvGraphicFramePr>
        <p:xfrm>
          <a:off x="4191000" y="3733800"/>
          <a:ext cx="49530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Example: Uniform Distribution (Class)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99162" cy="6096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A bus arrives punctually at a bus stop every thirty minutes. Each morning, a bus rider leaves her house and casually strolls to the bus stop.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Let the cost of this waiting be $20 per minute plus an additional $5.</a:t>
            </a:r>
          </a:p>
          <a:p>
            <a:pPr marL="514350" indent="-514350">
              <a:spcBef>
                <a:spcPts val="0"/>
              </a:spcBef>
              <a:buAutoNum type="alphaLcParenR"/>
            </a:pPr>
            <a:r>
              <a:rPr lang="en-US" dirty="0" smtClean="0"/>
              <a:t>What are the parameters?</a:t>
            </a:r>
          </a:p>
          <a:p>
            <a:pPr marL="514350" indent="-514350">
              <a:spcBef>
                <a:spcPts val="0"/>
              </a:spcBef>
              <a:buAutoNum type="alphaLcParenR"/>
            </a:pPr>
            <a:r>
              <a:rPr lang="en-US" dirty="0" smtClean="0"/>
              <a:t>What is the density for the cost in minutes?</a:t>
            </a:r>
          </a:p>
          <a:p>
            <a:pPr marL="514350" indent="-514350">
              <a:spcBef>
                <a:spcPts val="0"/>
              </a:spcBef>
              <a:buAutoNum type="alphaLcParenR"/>
            </a:pPr>
            <a:r>
              <a:rPr lang="en-US" dirty="0" smtClean="0"/>
              <a:t>What is the CDF for the cost in minutes?</a:t>
            </a:r>
          </a:p>
          <a:p>
            <a:pPr marL="514350" indent="-514350">
              <a:spcBef>
                <a:spcPts val="0"/>
              </a:spcBef>
              <a:buAutoNum type="alphaLcParenR"/>
            </a:pPr>
            <a:r>
              <a:rPr lang="en-US" dirty="0" smtClean="0"/>
              <a:t>What is the expected cost to the rider?</a:t>
            </a:r>
          </a:p>
          <a:p>
            <a:pPr marL="514350" indent="-514350">
              <a:spcBef>
                <a:spcPts val="0"/>
              </a:spcBef>
              <a:buAutoNum type="alphaLcParenR"/>
            </a:pPr>
            <a:r>
              <a:rPr lang="en-US" dirty="0" smtClean="0"/>
              <a:t>What is the standard deviation of the cost to the rider?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3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32: </a:t>
            </a:r>
            <a:r>
              <a:rPr lang="en-US" dirty="0" smtClean="0"/>
              <a:t>Exponential R.V.</a:t>
            </a:r>
            <a:endParaRPr lang="en-US" dirty="0"/>
          </a:p>
        </p:txBody>
      </p:sp>
      <p:pic>
        <p:nvPicPr>
          <p:cNvPr id="120835" name="Picture 3" descr="File:Exponential pdf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71" y="1295400"/>
            <a:ext cx="4047729" cy="3238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837" name="Picture 5" descr="File:Exponential cdf.sv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309687"/>
            <a:ext cx="4047730" cy="3238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05349" y="4590734"/>
            <a:ext cx="5238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http://en.wikipedia.org/wiki/Exponential_distribution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1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3944</TotalTime>
  <Words>718</Words>
  <Application>Microsoft Office PowerPoint</Application>
  <PresentationFormat>On-screen Show (4:3)</PresentationFormat>
  <Paragraphs>94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Symbol</vt:lpstr>
      <vt:lpstr>Office Theme</vt:lpstr>
      <vt:lpstr>Part VI: Named Continuous Random Variables</vt:lpstr>
      <vt:lpstr>Comparison of Named Distributions</vt:lpstr>
      <vt:lpstr>Chapter 31: Continuous Uniform R.V.</vt:lpstr>
      <vt:lpstr>Uniform distribution: Summary</vt:lpstr>
      <vt:lpstr>Example: Uniform Distribution (Class)</vt:lpstr>
      <vt:lpstr>Example: Uniform Distribution (Class)</vt:lpstr>
      <vt:lpstr>Example: Uniform Distribution</vt:lpstr>
      <vt:lpstr>Example: Uniform Distribution (Class)</vt:lpstr>
      <vt:lpstr>Chapter 32: Exponential R.V.</vt:lpstr>
      <vt:lpstr>Exponential Distribution: Summary</vt:lpstr>
      <vt:lpstr>Example: Exponential R.V. (class)</vt:lpstr>
      <vt:lpstr>Example: Exponential R.V. (class, cont.)</vt:lpstr>
      <vt:lpstr>Example: Exponential R.V. (Class, cont.)</vt:lpstr>
      <vt:lpstr>Minimum of Two (or More) Exponential Random Variables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337</cp:revision>
  <dcterms:created xsi:type="dcterms:W3CDTF">2010-01-11T21:36:57Z</dcterms:created>
  <dcterms:modified xsi:type="dcterms:W3CDTF">2016-04-14T17:47:26Z</dcterms:modified>
</cp:coreProperties>
</file>