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16" r:id="rId2"/>
    <p:sldId id="323" r:id="rId3"/>
    <p:sldId id="296" r:id="rId4"/>
    <p:sldId id="317" r:id="rId5"/>
    <p:sldId id="324" r:id="rId6"/>
    <p:sldId id="354" r:id="rId7"/>
    <p:sldId id="355" r:id="rId8"/>
    <p:sldId id="356" r:id="rId9"/>
    <p:sldId id="35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E4E6"/>
    <a:srgbClr val="3304FA"/>
    <a:srgbClr val="517D21"/>
    <a:srgbClr val="0088EE"/>
    <a:srgbClr val="7C60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4" autoAdjust="0"/>
    <p:restoredTop sz="94541" autoAdjust="0"/>
  </p:normalViewPr>
  <p:slideViewPr>
    <p:cSldViewPr>
      <p:cViewPr varScale="1">
        <p:scale>
          <a:sx n="80" d="100"/>
          <a:sy n="80" d="100"/>
        </p:scale>
        <p:origin x="63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68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482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81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799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126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665B9-8681-4F57-B28C-8200AC9C629D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quantivity.files.wordpress.com/2011/05/us-sector-2004-empiricals1.p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28: Expected values</a:t>
            </a:r>
            <a:endParaRPr lang="en-US" dirty="0"/>
          </a:p>
        </p:txBody>
      </p:sp>
      <p:pic>
        <p:nvPicPr>
          <p:cNvPr id="90114" name="Picture 2" descr="http://www.qualitydigest.com/IQedit/Images/Articles_and_Columns/Aug_2011/WheelerPics/Wheeler20_8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95400"/>
            <a:ext cx="7743368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14400" y="533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52600" y="4872335"/>
            <a:ext cx="57565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</a:t>
            </a:r>
            <a:r>
              <a:rPr lang="en-US" dirty="0" smtClean="0"/>
              <a:t>www.qualitydigest.com/inside/quality-insider-article</a:t>
            </a:r>
          </a:p>
          <a:p>
            <a:r>
              <a:rPr lang="en-US" dirty="0" smtClean="0"/>
              <a:t>/</a:t>
            </a:r>
            <a:r>
              <a:rPr lang="en-US" dirty="0"/>
              <a:t>problems-skewness-and-kurtosis-part-one.html#</a:t>
            </a:r>
          </a:p>
        </p:txBody>
      </p:sp>
    </p:spTree>
    <p:extLst>
      <p:ext uri="{BB962C8B-B14F-4D97-AF65-F5344CB8AC3E}">
        <p14:creationId xmlns:p14="http://schemas.microsoft.com/office/powerpoint/2010/main" val="151481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Comparison of Expected Values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73386600"/>
                  </p:ext>
                </p:extLst>
              </p:nvPr>
            </p:nvGraphicFramePr>
            <p:xfrm>
              <a:off x="96370" y="1143000"/>
              <a:ext cx="8819030" cy="196069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4522946"/>
                    <a:gridCol w="4296084"/>
                  </a:tblGrid>
                  <a:tr h="685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/>
                            <a:t>Discrete</a:t>
                          </a:r>
                          <a:endParaRPr lang="en-US" sz="3200" dirty="0"/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/>
                            <a:t>Continuous</a:t>
                          </a:r>
                          <a:endParaRPr lang="en-US" sz="3200" dirty="0"/>
                        </a:p>
                      </a:txBody>
                      <a:tcPr>
                        <a:noFill/>
                      </a:tcPr>
                    </a:tc>
                  </a:tr>
                  <a:tr h="537770">
                    <a:tc>
                      <a:txBody>
                        <a:bodyPr/>
                        <a:lstStyle/>
                        <a:p>
                          <a:pPr marL="107950" indent="-107950"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𝔼</m:t>
                                </m:r>
                                <m:d>
                                  <m:d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</m:d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nary>
                                  <m:naryPr>
                                    <m:chr m:val="∑"/>
                                    <m:supHide m:val="on"/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  <m:sup/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  <m:sSub>
                                      <m:sSubPr>
                                        <m:ctrlP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𝑋</m:t>
                                        </m:r>
                                      </m:sub>
                                    </m:sSub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𝔼</m:t>
                                </m:r>
                                <m:d>
                                  <m:d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</m:d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nary>
                                  <m:nary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3"/>
                                      </m:rP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∞</m:t>
                                    </m:r>
                                  </m:sub>
                                  <m:sup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∞</m:t>
                                    </m:r>
                                  </m:sup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  <m:sSub>
                                      <m:sSubPr>
                                        <m:ctrlP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𝑋</m:t>
                                        </m:r>
                                      </m:sub>
                                    </m:sSub>
                                    <m:d>
                                      <m:dPr>
                                        <m:ctrlP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𝑑𝑥</m:t>
                                    </m:r>
                                  </m:e>
                                </m:nary>
                              </m:oMath>
                            </m:oMathPara>
                          </a14:m>
                          <a:endParaRPr lang="en-US" sz="3200" dirty="0" smtClean="0"/>
                        </a:p>
                      </a:txBody>
                      <a:tcPr>
                        <a:noFill/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73386600"/>
                  </p:ext>
                </p:extLst>
              </p:nvPr>
            </p:nvGraphicFramePr>
            <p:xfrm>
              <a:off x="96370" y="1143000"/>
              <a:ext cx="8819030" cy="196069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4522946"/>
                    <a:gridCol w="4296084"/>
                  </a:tblGrid>
                  <a:tr h="685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/>
                            <a:t>Discrete</a:t>
                          </a:r>
                          <a:endParaRPr lang="en-US" sz="3200" dirty="0"/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/>
                            <a:t>Continuous</a:t>
                          </a:r>
                          <a:endParaRPr lang="en-US" sz="3200" dirty="0"/>
                        </a:p>
                      </a:txBody>
                      <a:tcPr>
                        <a:noFill/>
                      </a:tcPr>
                    </a:tc>
                  </a:tr>
                  <a:tr h="127489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35" t="-59524" r="-95155" b="-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5532" t="-59524" r="-284" b="-952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50696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Example: Expected Value (class)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311796"/>
            <a:ext cx="4343400" cy="2971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a) The following is the density of the magnitude X of a dynamic load on a bridge (in </a:t>
            </a:r>
            <a:r>
              <a:rPr lang="en-US" dirty="0" err="1" smtClean="0"/>
              <a:t>newtons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1066410"/>
              </p:ext>
            </p:extLst>
          </p:nvPr>
        </p:nvGraphicFramePr>
        <p:xfrm>
          <a:off x="203200" y="5025231"/>
          <a:ext cx="41783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7" name="Equation" r:id="rId4" imgW="4178160" imgH="1638000" progId="Equation.DSMT4">
                  <p:embed/>
                </p:oleObj>
              </mc:Choice>
              <mc:Fallback>
                <p:oleObj name="Equation" r:id="rId4" imgW="4178160" imgH="16380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" y="5025231"/>
                        <a:ext cx="4178300" cy="163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4608735"/>
              </p:ext>
            </p:extLst>
          </p:nvPr>
        </p:nvGraphicFramePr>
        <p:xfrm>
          <a:off x="5105400" y="5497513"/>
          <a:ext cx="3568700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8" name="Equation" r:id="rId6" imgW="3568680" imgH="1155600" progId="Equation.DSMT4">
                  <p:embed/>
                </p:oleObj>
              </mc:Choice>
              <mc:Fallback>
                <p:oleObj name="Equation" r:id="rId6" imgW="3568680" imgH="1155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5497513"/>
                        <a:ext cx="3568700" cy="1155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4527550" y="2330846"/>
            <a:ext cx="4400550" cy="3285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dirty="0" smtClean="0"/>
              <a:t>b) The train to Chicago leaves Lafayette at a random time between 8 am and 8:30 am. Let X be the departure time. 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39700" y="990600"/>
            <a:ext cx="9004300" cy="1321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dirty="0" smtClean="0"/>
              <a:t>What is the expected value in each of the following situations:</a:t>
            </a:r>
          </a:p>
          <a:p>
            <a:pPr>
              <a:buFont typeface="Arial" pitchFamily="34" charset="0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29: Functions, Variance</a:t>
            </a:r>
            <a:endParaRPr lang="en-US" dirty="0"/>
          </a:p>
        </p:txBody>
      </p:sp>
      <p:pic>
        <p:nvPicPr>
          <p:cNvPr id="91138" name="Picture 2" descr="http://quantivity.files.wordpress.com/2011/05/us-sector-2004-empiricals1.png?w=600&amp;h=396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898" y="1232338"/>
            <a:ext cx="6465453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8600" y="5499538"/>
            <a:ext cx="8474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http://quantivity.wordpress.com/2011/05/02/empirical-distribution-minimum-variance/</a:t>
            </a:r>
          </a:p>
        </p:txBody>
      </p:sp>
    </p:spTree>
    <p:extLst>
      <p:ext uri="{BB962C8B-B14F-4D97-AF65-F5344CB8AC3E}">
        <p14:creationId xmlns:p14="http://schemas.microsoft.com/office/powerpoint/2010/main" val="175904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Comparison of Functions, Variances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46926887"/>
                  </p:ext>
                </p:extLst>
              </p:nvPr>
            </p:nvGraphicFramePr>
            <p:xfrm>
              <a:off x="96370" y="838200"/>
              <a:ext cx="8951260" cy="559381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580030"/>
                    <a:gridCol w="3581400"/>
                    <a:gridCol w="3789830"/>
                  </a:tblGrid>
                  <a:tr h="533400">
                    <a:tc>
                      <a:txBody>
                        <a:bodyPr/>
                        <a:lstStyle/>
                        <a:p>
                          <a:pPr algn="ctr"/>
                          <a:endParaRPr lang="en-US" sz="3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000" dirty="0" smtClean="0"/>
                            <a:t>Discrete</a:t>
                          </a:r>
                          <a:endParaRPr lang="en-US" sz="3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000" dirty="0" smtClean="0"/>
                            <a:t>Continuous</a:t>
                          </a:r>
                          <a:endParaRPr lang="en-US" sz="3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18410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900" dirty="0" smtClean="0"/>
                            <a:t>Function (general)</a:t>
                          </a:r>
                          <a:endParaRPr lang="en-US" sz="29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107950" indent="-107950"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𝔼</m:t>
                                </m:r>
                                <m:d>
                                  <m:d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𝑔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d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nary>
                                  <m:naryPr>
                                    <m:chr m:val="∑"/>
                                    <m:supHide m:val="on"/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  <m:sup/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𝑔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  <m:sSub>
                                      <m:sSubPr>
                                        <m:ctrlP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𝑋</m:t>
                                        </m:r>
                                      </m:sub>
                                    </m:s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𝔼</m:t>
                                </m:r>
                                <m:d>
                                  <m:d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𝑔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d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nary>
                                  <m:nary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3"/>
                                      </m:rP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∞</m:t>
                                    </m:r>
                                  </m:sub>
                                  <m:sup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∞</m:t>
                                    </m:r>
                                  </m:sup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𝑔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  <m:sSub>
                                      <m:sSubPr>
                                        <m:ctrlP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𝑋</m:t>
                                        </m:r>
                                      </m:sub>
                                    </m:sSub>
                                    <m:d>
                                      <m:dPr>
                                        <m:ctrlP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𝑑𝑥</m:t>
                                    </m:r>
                                  </m:e>
                                </m:nary>
                              </m:oMath>
                            </m:oMathPara>
                          </a14:m>
                          <a:endParaRPr lang="en-US" sz="2800" dirty="0" smtClean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18514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900" dirty="0" smtClean="0"/>
                            <a:t>Function</a:t>
                          </a:r>
                          <a:r>
                            <a:rPr lang="en-US" sz="2900" baseline="0" dirty="0" smtClean="0"/>
                            <a:t> (X</a:t>
                          </a:r>
                          <a:r>
                            <a:rPr lang="en-US" sz="2900" baseline="30000" dirty="0" smtClean="0"/>
                            <a:t>2</a:t>
                          </a:r>
                          <a:r>
                            <a:rPr lang="en-US" sz="2900" baseline="0" dirty="0" smtClean="0"/>
                            <a:t>)</a:t>
                          </a:r>
                          <a:endParaRPr lang="en-US" sz="29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107950" indent="-107950"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𝔼</m:t>
                                </m:r>
                                <m:d>
                                  <m:d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𝑋</m:t>
                                        </m:r>
                                      </m:e>
                                      <m:sup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d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nary>
                                  <m:naryPr>
                                    <m:chr m:val="∑"/>
                                    <m:supHide m:val="on"/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  <m:sup/>
                                  <m:e>
                                    <m:sSup>
                                      <m:sSupPr>
                                        <m:ctrlP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sSub>
                                      <m:sSubPr>
                                        <m:ctrlP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𝑋</m:t>
                                        </m:r>
                                      </m:sub>
                                    </m:s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𝔼</m:t>
                                </m:r>
                                <m:d>
                                  <m:d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𝑋</m:t>
                                        </m:r>
                                      </m:e>
                                      <m:sup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d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nary>
                                  <m:nary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3"/>
                                      </m:rP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∞</m:t>
                                    </m:r>
                                  </m:sub>
                                  <m:sup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∞</m:t>
                                    </m:r>
                                  </m:sup>
                                  <m:e>
                                    <m:sSup>
                                      <m:sSupPr>
                                        <m:ctrlP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sSub>
                                      <m:sSubPr>
                                        <m:ctrlP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𝑋</m:t>
                                        </m:r>
                                      </m:sub>
                                    </m:sSub>
                                    <m:d>
                                      <m:dPr>
                                        <m:ctrlP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𝑑𝑥</m:t>
                                    </m:r>
                                  </m:e>
                                </m:nary>
                              </m:oMath>
                            </m:oMathPara>
                          </a14:m>
                          <a:endParaRPr lang="en-US" sz="2800" dirty="0" smtClean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635636">
                    <a:tc>
                      <a:txBody>
                        <a:bodyPr/>
                        <a:lstStyle/>
                        <a:p>
                          <a:pPr marL="179388" marR="0" indent="-179388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900" dirty="0" smtClean="0"/>
                            <a:t>Variance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179388" marR="0" indent="-179388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900" dirty="0" err="1" smtClean="0">
                              <a:ea typeface="Cambria Math" panose="02040503050406030204" pitchFamily="18" charset="0"/>
                            </a:rPr>
                            <a:t>Var</a:t>
                          </a:r>
                          <a:r>
                            <a:rPr lang="en-US" sz="2900" dirty="0" smtClean="0">
                              <a:ea typeface="Cambria Math" panose="02040503050406030204" pitchFamily="18" charset="0"/>
                            </a:rPr>
                            <a:t>(X)</a:t>
                          </a:r>
                          <a:r>
                            <a:rPr lang="en-US" sz="2900" baseline="0" dirty="0" smtClean="0">
                              <a:ea typeface="Cambria Math" panose="02040503050406030204" pitchFamily="18" charset="0"/>
                            </a:rPr>
                            <a:t> = </a:t>
                          </a:r>
                          <a14:m>
                            <m:oMath xmlns:m="http://schemas.openxmlformats.org/officeDocument/2006/math">
                              <m:r>
                                <a:rPr lang="en-US" sz="29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𝔼</m:t>
                              </m:r>
                            </m:oMath>
                          </a14:m>
                          <a:r>
                            <a:rPr lang="en-US" sz="2900" dirty="0" smtClean="0"/>
                            <a:t>(X</a:t>
                          </a:r>
                          <a:r>
                            <a:rPr lang="en-US" sz="2900" baseline="30000" dirty="0" smtClean="0"/>
                            <a:t>2</a:t>
                          </a:r>
                          <a:r>
                            <a:rPr lang="en-US" sz="2900" baseline="0" dirty="0" smtClean="0"/>
                            <a:t>) – (</a:t>
                          </a:r>
                          <a14:m>
                            <m:oMath xmlns:m="http://schemas.openxmlformats.org/officeDocument/2006/math">
                              <m:r>
                                <a:rPr lang="en-US" sz="29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𝔼</m:t>
                              </m:r>
                            </m:oMath>
                          </a14:m>
                          <a:r>
                            <a:rPr lang="en-US" sz="2900" dirty="0" smtClean="0"/>
                            <a:t>(X))</a:t>
                          </a:r>
                          <a:r>
                            <a:rPr lang="en-US" sz="2900" baseline="30000" dirty="0" smtClean="0"/>
                            <a:t>2</a:t>
                          </a:r>
                          <a:endParaRPr lang="en-US" sz="2900" dirty="0" smtClean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179388" marR="0" indent="-179388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900" dirty="0" smtClean="0">
                              <a:ea typeface="Cambria Math" panose="02040503050406030204" pitchFamily="18" charset="0"/>
                            </a:rPr>
                            <a:t>Var(X)</a:t>
                          </a:r>
                          <a:r>
                            <a:rPr lang="en-US" sz="2900" baseline="0" dirty="0" smtClean="0">
                              <a:ea typeface="Cambria Math" panose="02040503050406030204" pitchFamily="18" charset="0"/>
                            </a:rPr>
                            <a:t> = </a:t>
                          </a:r>
                          <a14:m>
                            <m:oMath xmlns:m="http://schemas.openxmlformats.org/officeDocument/2006/math">
                              <m:r>
                                <a:rPr lang="en-US" sz="29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𝔼</m:t>
                              </m:r>
                            </m:oMath>
                          </a14:m>
                          <a:r>
                            <a:rPr lang="en-US" sz="2900" dirty="0" smtClean="0"/>
                            <a:t>(X</a:t>
                          </a:r>
                          <a:r>
                            <a:rPr lang="en-US" sz="2900" baseline="30000" dirty="0" smtClean="0"/>
                            <a:t>2</a:t>
                          </a:r>
                          <a:r>
                            <a:rPr lang="en-US" sz="2900" baseline="0" dirty="0" smtClean="0"/>
                            <a:t>) – (</a:t>
                          </a:r>
                          <a14:m>
                            <m:oMath xmlns:m="http://schemas.openxmlformats.org/officeDocument/2006/math">
                              <m:r>
                                <a:rPr lang="en-US" sz="29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𝔼</m:t>
                              </m:r>
                            </m:oMath>
                          </a14:m>
                          <a:r>
                            <a:rPr lang="en-US" sz="2900" dirty="0" smtClean="0"/>
                            <a:t>(X))</a:t>
                          </a:r>
                          <a:r>
                            <a:rPr lang="en-US" sz="2900" baseline="30000" dirty="0" smtClean="0"/>
                            <a:t>2</a:t>
                          </a:r>
                          <a:endParaRPr lang="en-US" sz="2900" dirty="0" smtClean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717010">
                    <a:tc>
                      <a:txBody>
                        <a:bodyPr/>
                        <a:lstStyle/>
                        <a:p>
                          <a:pPr marL="179388" marR="0" indent="-179388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900" dirty="0" smtClean="0"/>
                            <a:t>SD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179388" marR="0" indent="-179388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9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US" sz="2900" b="0" i="1" smtClean="0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sub>
                                </m:sSub>
                                <m:r>
                                  <a:rPr lang="en-US" sz="29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29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900" b="0" i="1" smtClean="0">
                                        <a:latin typeface="Cambria Math" panose="02040503050406030204" pitchFamily="18" charset="0"/>
                                      </a:rPr>
                                      <m:t>𝑉𝑎𝑟</m:t>
                                    </m:r>
                                    <m:r>
                                      <a:rPr lang="en-US" sz="2900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sz="2900" b="0" i="1" smtClean="0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US" sz="29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US" sz="2900" dirty="0" smtClean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9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US" sz="2900" b="0" i="1" smtClean="0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sub>
                                </m:sSub>
                                <m:r>
                                  <a:rPr lang="en-US" sz="29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29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900" b="0" i="1" smtClean="0">
                                        <a:latin typeface="Cambria Math" panose="02040503050406030204" pitchFamily="18" charset="0"/>
                                      </a:rPr>
                                      <m:t>𝑉𝑎𝑟</m:t>
                                    </m:r>
                                    <m:r>
                                      <a:rPr lang="en-US" sz="2900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sz="2900" b="0" i="1" smtClean="0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US" sz="29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US" sz="2900" dirty="0" smtClean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46926887"/>
                  </p:ext>
                </p:extLst>
              </p:nvPr>
            </p:nvGraphicFramePr>
            <p:xfrm>
              <a:off x="96370" y="838200"/>
              <a:ext cx="8951260" cy="559381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580030"/>
                    <a:gridCol w="3581400"/>
                    <a:gridCol w="3789830"/>
                  </a:tblGrid>
                  <a:tr h="548640">
                    <a:tc>
                      <a:txBody>
                        <a:bodyPr/>
                        <a:lstStyle/>
                        <a:p>
                          <a:pPr algn="ctr"/>
                          <a:endParaRPr lang="en-US" sz="3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000" dirty="0" smtClean="0"/>
                            <a:t>Discrete</a:t>
                          </a:r>
                          <a:endParaRPr lang="en-US" sz="3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000" dirty="0" smtClean="0"/>
                            <a:t>Continuous</a:t>
                          </a:r>
                          <a:endParaRPr lang="en-US" sz="30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18410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900" dirty="0" smtClean="0"/>
                            <a:t>Function (general)</a:t>
                          </a:r>
                          <a:endParaRPr lang="en-US" sz="29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43973" t="-33333" r="-105603" b="-1735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36334" t="-33333" b="-173597"/>
                          </a:stretch>
                        </a:blipFill>
                      </a:tcPr>
                    </a:tc>
                  </a:tr>
                  <a:tr h="18514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900" dirty="0" smtClean="0"/>
                            <a:t>Function</a:t>
                          </a:r>
                          <a:r>
                            <a:rPr lang="en-US" sz="2900" baseline="0" dirty="0" smtClean="0"/>
                            <a:t> (X</a:t>
                          </a:r>
                          <a:r>
                            <a:rPr lang="en-US" sz="2900" baseline="30000" dirty="0" smtClean="0"/>
                            <a:t>2</a:t>
                          </a:r>
                          <a:r>
                            <a:rPr lang="en-US" sz="2900" baseline="0" dirty="0" smtClean="0"/>
                            <a:t>)</a:t>
                          </a:r>
                          <a:endParaRPr lang="en-US" sz="29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43973" t="-132895" r="-105603" b="-730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36334" t="-132895" b="-73026"/>
                          </a:stretch>
                        </a:blipFill>
                      </a:tcPr>
                    </a:tc>
                  </a:tr>
                  <a:tr h="635636">
                    <a:tc>
                      <a:txBody>
                        <a:bodyPr/>
                        <a:lstStyle/>
                        <a:p>
                          <a:pPr marL="179388" marR="0" indent="-179388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900" dirty="0" smtClean="0"/>
                            <a:t>Variance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43973" t="-680769" r="-105603" b="-1134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36334" t="-680769" b="-113462"/>
                          </a:stretch>
                        </a:blipFill>
                      </a:tcPr>
                    </a:tc>
                  </a:tr>
                  <a:tr h="717010">
                    <a:tc>
                      <a:txBody>
                        <a:bodyPr/>
                        <a:lstStyle/>
                        <a:p>
                          <a:pPr marL="179388" marR="0" indent="-179388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900" dirty="0" smtClean="0"/>
                            <a:t>SD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43973" t="-688136" r="-1056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36334" t="-688136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8831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Example: Expected Value - function (class)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311796"/>
            <a:ext cx="4343400" cy="2971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a) The following is the density of the magnitude X of a dynamic load on a bridge (in </a:t>
            </a:r>
            <a:r>
              <a:rPr lang="en-US" dirty="0" err="1" smtClean="0"/>
              <a:t>newtons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03200" y="5025231"/>
          <a:ext cx="41783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0" name="Equation" r:id="rId4" imgW="4178160" imgH="1638000" progId="Equation.DSMT4">
                  <p:embed/>
                </p:oleObj>
              </mc:Choice>
              <mc:Fallback>
                <p:oleObj name="Equation" r:id="rId4" imgW="4178160" imgH="1638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" y="5025231"/>
                        <a:ext cx="4178300" cy="163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757161"/>
              </p:ext>
            </p:extLst>
          </p:nvPr>
        </p:nvGraphicFramePr>
        <p:xfrm>
          <a:off x="5105400" y="5497513"/>
          <a:ext cx="3568700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1" name="Equation" r:id="rId6" imgW="3568680" imgH="1155600" progId="Equation.DSMT4">
                  <p:embed/>
                </p:oleObj>
              </mc:Choice>
              <mc:Fallback>
                <p:oleObj name="Equation" r:id="rId6" imgW="3568680" imgH="1155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5497513"/>
                        <a:ext cx="3568700" cy="1155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4527550" y="2330846"/>
            <a:ext cx="4400550" cy="3285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dirty="0" smtClean="0"/>
              <a:t>b) The train to Chicago leaves Lafayette at a random time between 8 am and 8:30 am. Let X be the departure time. 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203200" y="1355923"/>
                <a:ext cx="9004300" cy="7620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Font typeface="Arial" pitchFamily="34" charset="0"/>
                  <a:buNone/>
                </a:pPr>
                <a:r>
                  <a:rPr lang="en-US" dirty="0" smtClean="0"/>
                  <a:t>What is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𝔼</m:t>
                    </m:r>
                  </m:oMath>
                </a14:m>
                <a:r>
                  <a:rPr lang="en-US" dirty="0" smtClean="0"/>
                  <a:t>(X</a:t>
                </a:r>
                <a:r>
                  <a:rPr lang="en-US" baseline="30000" dirty="0" smtClean="0"/>
                  <a:t>2</a:t>
                </a:r>
                <a:r>
                  <a:rPr lang="en-US" dirty="0" smtClean="0"/>
                  <a:t>) in each of the following situations:</a:t>
                </a:r>
              </a:p>
              <a:p>
                <a:pPr>
                  <a:buFont typeface="Arial" pitchFamily="34" charset="0"/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200" y="1355923"/>
                <a:ext cx="9004300" cy="762000"/>
              </a:xfrm>
              <a:prstGeom prst="rect">
                <a:avLst/>
              </a:prstGeom>
              <a:blipFill rotWithShape="0">
                <a:blip r:embed="rId8"/>
                <a:stretch>
                  <a:fillRect l="-1693" t="-9600" b="-3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1506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Example: Variance (class)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311796"/>
            <a:ext cx="4343400" cy="2971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a) The following is the density of the magnitude X of a dynamic load on a bridge (in </a:t>
            </a:r>
            <a:r>
              <a:rPr lang="en-US" dirty="0" err="1" smtClean="0"/>
              <a:t>newtons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03200" y="5025231"/>
          <a:ext cx="41783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6" name="Equation" r:id="rId4" imgW="4178160" imgH="1638000" progId="Equation.DSMT4">
                  <p:embed/>
                </p:oleObj>
              </mc:Choice>
              <mc:Fallback>
                <p:oleObj name="Equation" r:id="rId4" imgW="4178160" imgH="1638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" y="5025231"/>
                        <a:ext cx="4178300" cy="163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105400" y="5497513"/>
          <a:ext cx="3568700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7" name="Equation" r:id="rId6" imgW="3568680" imgH="1155600" progId="Equation.DSMT4">
                  <p:embed/>
                </p:oleObj>
              </mc:Choice>
              <mc:Fallback>
                <p:oleObj name="Equation" r:id="rId6" imgW="3568680" imgH="1155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5497513"/>
                        <a:ext cx="3568700" cy="1155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4527550" y="2330846"/>
            <a:ext cx="4400550" cy="3285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dirty="0" smtClean="0"/>
              <a:t>b) The train to Chicago leaves Lafayette at a random time between 8 am and 8:30 am. Let X be the departure time. 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5400" y="1070966"/>
            <a:ext cx="9004300" cy="106263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dirty="0" smtClean="0"/>
              <a:t>What is the variance in each of the following situations:</a:t>
            </a:r>
          </a:p>
          <a:p>
            <a:pPr>
              <a:buFont typeface="Arial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012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Friendly Facts about Continuous Random Variables - 1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Theorem 28.18: Expected value of a linear sum of two or more continuous random variables: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𝔼</m:t>
                    </m:r>
                  </m:oMath>
                </a14:m>
                <a:r>
                  <a:rPr lang="en-US" dirty="0" smtClean="0"/>
                  <a:t>(a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X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 + … + </a:t>
                </a:r>
                <a:r>
                  <a:rPr lang="en-US" dirty="0" err="1" smtClean="0"/>
                  <a:t>a</a:t>
                </a:r>
                <a:r>
                  <a:rPr lang="en-US" baseline="-25000" dirty="0" err="1" smtClean="0"/>
                  <a:t>n</a:t>
                </a:r>
                <a:r>
                  <a:rPr lang="en-US" dirty="0" err="1" smtClean="0"/>
                  <a:t>X</a:t>
                </a:r>
                <a:r>
                  <a:rPr lang="en-US" baseline="-25000" dirty="0" err="1" smtClean="0"/>
                  <a:t>n</a:t>
                </a:r>
                <a:r>
                  <a:rPr lang="en-US" dirty="0" smtClean="0"/>
                  <a:t>) = a</a:t>
                </a:r>
                <a:r>
                  <a:rPr lang="en-US" baseline="-25000" dirty="0" smtClean="0"/>
                  <a:t>1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𝔼</m:t>
                    </m:r>
                  </m:oMath>
                </a14:m>
                <a:r>
                  <a:rPr lang="en-US" dirty="0" smtClean="0"/>
                  <a:t>(X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) + … + </a:t>
                </a:r>
                <a:r>
                  <a:rPr lang="en-US" dirty="0"/>
                  <a:t>a</a:t>
                </a:r>
                <a:r>
                  <a:rPr lang="en-US" baseline="-25000" dirty="0" smtClean="0"/>
                  <a:t>n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𝔼</m:t>
                    </m:r>
                  </m:oMath>
                </a14:m>
                <a:r>
                  <a:rPr lang="en-US" dirty="0"/>
                  <a:t>(</a:t>
                </a:r>
                <a:r>
                  <a:rPr lang="en-US" dirty="0" err="1" smtClean="0"/>
                  <a:t>X</a:t>
                </a:r>
                <a:r>
                  <a:rPr lang="en-US" baseline="-25000" dirty="0" err="1" smtClean="0"/>
                  <a:t>n</a:t>
                </a:r>
                <a:r>
                  <a:rPr lang="en-US" dirty="0" smtClean="0"/>
                  <a:t>) </a:t>
                </a:r>
              </a:p>
              <a:p>
                <a:r>
                  <a:rPr lang="en-US" dirty="0" smtClean="0"/>
                  <a:t>Theorem 28.19: Expected value of the product of functions of independent continuous random variables: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𝔼</m:t>
                    </m:r>
                  </m:oMath>
                </a14:m>
                <a:r>
                  <a:rPr lang="en-US" dirty="0" smtClean="0"/>
                  <a:t>(g(X)h(Y))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𝔼</m:t>
                    </m:r>
                  </m:oMath>
                </a14:m>
                <a:r>
                  <a:rPr lang="en-US" dirty="0" smtClean="0"/>
                  <a:t>(g(X))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𝔼</m:t>
                    </m:r>
                  </m:oMath>
                </a14:m>
                <a:r>
                  <a:rPr lang="en-US" dirty="0" smtClean="0"/>
                  <a:t>(h(Y)) 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 r="-2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4101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Friendly Facts about Continuous Random Variables - 2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Theorem 28.21: Variances of a linear sum of two or more independent continuous random variables:</a:t>
                </a:r>
              </a:p>
              <a:p>
                <a:pPr marL="0" indent="0">
                  <a:buNone/>
                </a:pPr>
                <a:r>
                  <a:rPr lang="en-US" dirty="0" err="1" smtClean="0"/>
                  <a:t>Var</a:t>
                </a:r>
                <a:r>
                  <a:rPr lang="en-US" dirty="0" smtClean="0"/>
                  <a:t>(a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X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 + … + </a:t>
                </a:r>
                <a:r>
                  <a:rPr lang="en-US" dirty="0" err="1" smtClean="0"/>
                  <a:t>a</a:t>
                </a:r>
                <a:r>
                  <a:rPr lang="en-US" baseline="-25000" dirty="0" err="1" smtClean="0"/>
                  <a:t>n</a:t>
                </a:r>
                <a:r>
                  <a:rPr lang="en-US" dirty="0" err="1" smtClean="0"/>
                  <a:t>X</a:t>
                </a:r>
                <a:r>
                  <a:rPr lang="en-US" baseline="-25000" dirty="0" err="1" smtClean="0"/>
                  <a:t>n</a:t>
                </a:r>
                <a:r>
                  <a:rPr lang="en-US" dirty="0" smtClean="0"/>
                  <a:t>) =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 smtClean="0"/>
                  <a:t>Var(X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) + … +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 smtClean="0"/>
                  <a:t>Var(X</a:t>
                </a:r>
                <a:r>
                  <a:rPr lang="en-US" baseline="-25000" dirty="0" smtClean="0"/>
                  <a:t>n</a:t>
                </a:r>
                <a:r>
                  <a:rPr lang="en-US" dirty="0" smtClean="0"/>
                  <a:t>) </a:t>
                </a:r>
              </a:p>
              <a:p>
                <a:r>
                  <a:rPr lang="en-US" dirty="0" smtClean="0"/>
                  <a:t>Corollary 28.22: Variance of a linear function of continuous random variables:</a:t>
                </a:r>
              </a:p>
              <a:p>
                <a:pPr marL="0" indent="0">
                  <a:buNone/>
                </a:pPr>
                <a:r>
                  <a:rPr lang="en-US" dirty="0" err="1" smtClean="0"/>
                  <a:t>Var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aX</a:t>
                </a:r>
                <a:r>
                  <a:rPr lang="en-US" dirty="0" smtClean="0"/>
                  <a:t> + b) = a</a:t>
                </a:r>
                <a:r>
                  <a:rPr lang="en-US" baseline="30000" dirty="0" smtClean="0"/>
                  <a:t>2</a:t>
                </a:r>
                <a:r>
                  <a:rPr lang="en-US" dirty="0" smtClean="0"/>
                  <a:t>Var(X)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852" t="-1752" r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7722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3902</TotalTime>
  <Words>393</Words>
  <Application>Microsoft Office PowerPoint</Application>
  <PresentationFormat>On-screen Show (4:3)</PresentationFormat>
  <Paragraphs>50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Equation</vt:lpstr>
      <vt:lpstr>Chapter 28: Expected values</vt:lpstr>
      <vt:lpstr>Comparison of Expected Values</vt:lpstr>
      <vt:lpstr>Example: Expected Value (class)</vt:lpstr>
      <vt:lpstr>Chapter 29: Functions, Variance</vt:lpstr>
      <vt:lpstr>Comparison of Functions, Variances</vt:lpstr>
      <vt:lpstr>Example: Expected Value - function (class)</vt:lpstr>
      <vt:lpstr>Example: Variance (class)</vt:lpstr>
      <vt:lpstr>Friendly Facts about Continuous Random Variables - 1</vt:lpstr>
      <vt:lpstr>Friendly Facts about Continuous Random Variables - 2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Leonore Anne Findsen</cp:lastModifiedBy>
  <cp:revision>330</cp:revision>
  <dcterms:created xsi:type="dcterms:W3CDTF">2010-01-11T21:36:57Z</dcterms:created>
  <dcterms:modified xsi:type="dcterms:W3CDTF">2016-03-31T19:42:38Z</dcterms:modified>
</cp:coreProperties>
</file>